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8" r:id="rId2"/>
    <p:sldId id="289" r:id="rId3"/>
    <p:sldId id="286" r:id="rId4"/>
    <p:sldId id="269" r:id="rId5"/>
    <p:sldId id="291" r:id="rId6"/>
    <p:sldId id="292" r:id="rId7"/>
    <p:sldId id="270" r:id="rId8"/>
    <p:sldId id="280" r:id="rId9"/>
    <p:sldId id="282" r:id="rId10"/>
    <p:sldId id="272" r:id="rId11"/>
    <p:sldId id="274" r:id="rId12"/>
    <p:sldId id="283" r:id="rId13"/>
    <p:sldId id="284" r:id="rId14"/>
    <p:sldId id="29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94737"/>
  </p:normalViewPr>
  <p:slideViewPr>
    <p:cSldViewPr snapToGrid="0">
      <p:cViewPr varScale="1">
        <p:scale>
          <a:sx n="83" d="100"/>
          <a:sy n="83" d="100"/>
        </p:scale>
        <p:origin x="672" y="67"/>
      </p:cViewPr>
      <p:guideLst/>
    </p:cSldViewPr>
  </p:slideViewPr>
  <p:outlineViewPr>
    <p:cViewPr>
      <p:scale>
        <a:sx n="33" d="100"/>
        <a:sy n="33" d="100"/>
      </p:scale>
      <p:origin x="0" y="-8392"/>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475079-0140-478A-ACF2-A0B56EC36C3F}" type="datetimeFigureOut">
              <a:rPr lang="en-US" smtClean="0"/>
              <a:t>1/29/2019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218FDA-5AC3-42DE-AEE3-5828DC5C7036}" type="slidenum">
              <a:rPr lang="en-US" smtClean="0"/>
              <a:t>‹#›</a:t>
            </a:fld>
            <a:endParaRPr lang="en-US"/>
          </a:p>
        </p:txBody>
      </p:sp>
    </p:spTree>
    <p:extLst>
      <p:ext uri="{BB962C8B-B14F-4D97-AF65-F5344CB8AC3E}">
        <p14:creationId xmlns:p14="http://schemas.microsoft.com/office/powerpoint/2010/main" val="2863596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96521"/>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447390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p:txBody>
          <a:bodyPr/>
          <a:lstStyle/>
          <a:p>
            <a:fld id="{FBCAE45A-D744-494D-AC76-E9AA610A9E0D}" type="slidenum">
              <a:rPr lang="en-US" smtClean="0"/>
              <a:t>‹#›</a:t>
            </a:fld>
            <a:endParaRPr lang="en-US"/>
          </a:p>
        </p:txBody>
      </p:sp>
    </p:spTree>
    <p:extLst>
      <p:ext uri="{BB962C8B-B14F-4D97-AF65-F5344CB8AC3E}">
        <p14:creationId xmlns:p14="http://schemas.microsoft.com/office/powerpoint/2010/main" val="2630136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49C9814-40F5-4BA0-AA3F-8EF6256A2BC1}" type="datetimeFigureOut">
              <a:rPr lang="en-US" smtClean="0"/>
              <a:t>1/29/2019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BCAE45A-D744-494D-AC76-E9AA610A9E0D}" type="slidenum">
              <a:rPr lang="en-US" smtClean="0"/>
              <a:t>‹#›</a:t>
            </a:fld>
            <a:endParaRPr lang="en-US"/>
          </a:p>
        </p:txBody>
      </p:sp>
    </p:spTree>
    <p:extLst>
      <p:ext uri="{BB962C8B-B14F-4D97-AF65-F5344CB8AC3E}">
        <p14:creationId xmlns:p14="http://schemas.microsoft.com/office/powerpoint/2010/main" val="2965285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49C9814-40F5-4BA0-AA3F-8EF6256A2BC1}" type="datetimeFigureOut">
              <a:rPr lang="en-US" smtClean="0"/>
              <a:t>1/29/2019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BCAE45A-D744-494D-AC76-E9AA610A9E0D}" type="slidenum">
              <a:rPr lang="en-US" smtClean="0"/>
              <a:t>‹#›</a:t>
            </a:fld>
            <a:endParaRPr lang="en-US"/>
          </a:p>
        </p:txBody>
      </p:sp>
    </p:spTree>
    <p:extLst>
      <p:ext uri="{BB962C8B-B14F-4D97-AF65-F5344CB8AC3E}">
        <p14:creationId xmlns:p14="http://schemas.microsoft.com/office/powerpoint/2010/main" val="43161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2001" cy="6858001"/>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49C9814-40F5-4BA0-AA3F-8EF6256A2BC1}" type="datetimeFigureOut">
              <a:rPr lang="en-US" smtClean="0"/>
              <a:t>1/29/2019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BCAE45A-D744-494D-AC76-E9AA610A9E0D}" type="slidenum">
              <a:rPr lang="en-US" smtClean="0"/>
              <a:t>‹#›</a:t>
            </a:fld>
            <a:endParaRPr lang="en-US"/>
          </a:p>
        </p:txBody>
      </p:sp>
    </p:spTree>
    <p:extLst>
      <p:ext uri="{BB962C8B-B14F-4D97-AF65-F5344CB8AC3E}">
        <p14:creationId xmlns:p14="http://schemas.microsoft.com/office/powerpoint/2010/main" val="182674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2001" cy="6858001"/>
          </a:xfrm>
          <a:prstGeom prst="rect">
            <a:avLst/>
          </a:prstGeom>
        </p:spPr>
      </p:pic>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49C9814-40F5-4BA0-AA3F-8EF6256A2BC1}" type="datetimeFigureOut">
              <a:rPr lang="en-US" smtClean="0"/>
              <a:t>1/29/2019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FBCAE45A-D744-494D-AC76-E9AA610A9E0D}" type="slidenum">
              <a:rPr lang="en-US" smtClean="0"/>
              <a:t>‹#›</a:t>
            </a:fld>
            <a:endParaRPr lang="en-US"/>
          </a:p>
        </p:txBody>
      </p:sp>
    </p:spTree>
    <p:extLst>
      <p:ext uri="{BB962C8B-B14F-4D97-AF65-F5344CB8AC3E}">
        <p14:creationId xmlns:p14="http://schemas.microsoft.com/office/powerpoint/2010/main" val="3372681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549C9814-40F5-4BA0-AA3F-8EF6256A2BC1}" type="datetimeFigureOut">
              <a:rPr lang="en-US" smtClean="0"/>
              <a:t>1/29/2019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BCAE45A-D744-494D-AC76-E9AA610A9E0D}"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2001" cy="6858001"/>
          </a:xfrm>
          <a:prstGeom prst="rect">
            <a:avLst/>
          </a:prstGeom>
        </p:spPr>
      </p:pic>
    </p:spTree>
    <p:extLst>
      <p:ext uri="{BB962C8B-B14F-4D97-AF65-F5344CB8AC3E}">
        <p14:creationId xmlns:p14="http://schemas.microsoft.com/office/powerpoint/2010/main" val="483379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549C9814-40F5-4BA0-AA3F-8EF6256A2BC1}" type="datetimeFigureOut">
              <a:rPr lang="en-US" smtClean="0"/>
              <a:t>1/29/2019</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FBCAE45A-D744-494D-AC76-E9AA610A9E0D}"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2001" cy="6858001"/>
          </a:xfrm>
          <a:prstGeom prst="rect">
            <a:avLst/>
          </a:prstGeom>
        </p:spPr>
      </p:pic>
    </p:spTree>
    <p:extLst>
      <p:ext uri="{BB962C8B-B14F-4D97-AF65-F5344CB8AC3E}">
        <p14:creationId xmlns:p14="http://schemas.microsoft.com/office/powerpoint/2010/main" val="4114763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549C9814-40F5-4BA0-AA3F-8EF6256A2BC1}" type="datetimeFigureOut">
              <a:rPr lang="en-US" smtClean="0"/>
              <a:t>1/29/2019</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FBCAE45A-D744-494D-AC76-E9AA610A9E0D}"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2001" cy="6858001"/>
          </a:xfrm>
          <a:prstGeom prst="rect">
            <a:avLst/>
          </a:prstGeom>
        </p:spPr>
      </p:pic>
    </p:spTree>
    <p:extLst>
      <p:ext uri="{BB962C8B-B14F-4D97-AF65-F5344CB8AC3E}">
        <p14:creationId xmlns:p14="http://schemas.microsoft.com/office/powerpoint/2010/main" val="4098414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549C9814-40F5-4BA0-AA3F-8EF6256A2BC1}" type="datetimeFigureOut">
              <a:rPr lang="en-US" smtClean="0"/>
              <a:t>1/29/2019</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FBCAE45A-D744-494D-AC76-E9AA610A9E0D}" type="slidenum">
              <a:rPr lang="en-US" smtClean="0"/>
              <a:t>‹#›</a:t>
            </a:fld>
            <a:endParaRPr lang="en-US"/>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2001" cy="6858001"/>
          </a:xfrm>
          <a:prstGeom prst="rect">
            <a:avLst/>
          </a:prstGeom>
        </p:spPr>
      </p:pic>
    </p:spTree>
    <p:extLst>
      <p:ext uri="{BB962C8B-B14F-4D97-AF65-F5344CB8AC3E}">
        <p14:creationId xmlns:p14="http://schemas.microsoft.com/office/powerpoint/2010/main" val="929713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549C9814-40F5-4BA0-AA3F-8EF6256A2BC1}" type="datetimeFigureOut">
              <a:rPr lang="en-US" smtClean="0"/>
              <a:t>1/29/2019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BCAE45A-D744-494D-AC76-E9AA610A9E0D}"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2001" cy="6858001"/>
          </a:xfrm>
          <a:prstGeom prst="rect">
            <a:avLst/>
          </a:prstGeom>
        </p:spPr>
      </p:pic>
    </p:spTree>
    <p:extLst>
      <p:ext uri="{BB962C8B-B14F-4D97-AF65-F5344CB8AC3E}">
        <p14:creationId xmlns:p14="http://schemas.microsoft.com/office/powerpoint/2010/main" val="2326409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549C9814-40F5-4BA0-AA3F-8EF6256A2BC1}" type="datetimeFigureOut">
              <a:rPr lang="en-US" smtClean="0"/>
              <a:t>1/29/2019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BCAE45A-D744-494D-AC76-E9AA610A9E0D}" type="slidenum">
              <a:rPr lang="en-US" smtClean="0"/>
              <a:t>‹#›</a:t>
            </a:fld>
            <a:endParaRPr lang="en-US"/>
          </a:p>
        </p:txBody>
      </p:sp>
    </p:spTree>
    <p:extLst>
      <p:ext uri="{BB962C8B-B14F-4D97-AF65-F5344CB8AC3E}">
        <p14:creationId xmlns:p14="http://schemas.microsoft.com/office/powerpoint/2010/main" val="1719432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 y="0"/>
            <a:ext cx="12192001" cy="6858001"/>
          </a:xfrm>
          <a:prstGeom prst="rect">
            <a:avLst/>
          </a:prstGeom>
        </p:spPr>
      </p:pic>
      <p:sp>
        <p:nvSpPr>
          <p:cNvPr id="2" name="Title Placeholder 1"/>
          <p:cNvSpPr>
            <a:spLocks noGrp="1"/>
          </p:cNvSpPr>
          <p:nvPr>
            <p:ph type="title"/>
          </p:nvPr>
        </p:nvSpPr>
        <p:spPr>
          <a:xfrm>
            <a:off x="838200" y="908048"/>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2370137"/>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CAE45A-D744-494D-AC76-E9AA610A9E0D}" type="slidenum">
              <a:rPr lang="en-US" smtClean="0"/>
              <a:t>‹#›</a:t>
            </a:fld>
            <a:endParaRPr lang="en-US"/>
          </a:p>
        </p:txBody>
      </p:sp>
    </p:spTree>
    <p:extLst>
      <p:ext uri="{BB962C8B-B14F-4D97-AF65-F5344CB8AC3E}">
        <p14:creationId xmlns:p14="http://schemas.microsoft.com/office/powerpoint/2010/main" val="2942657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1"/>
          </a:xfrm>
          <a:prstGeom prst="rect">
            <a:avLst/>
          </a:prstGeom>
        </p:spPr>
      </p:pic>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10767" y="19519"/>
            <a:ext cx="1598449" cy="899394"/>
          </a:xfrm>
          <a:prstGeom prst="rect">
            <a:avLst/>
          </a:prstGeom>
        </p:spPr>
      </p:pic>
      <p:sp>
        <p:nvSpPr>
          <p:cNvPr id="3" name="Title 2"/>
          <p:cNvSpPr>
            <a:spLocks noGrp="1"/>
          </p:cNvSpPr>
          <p:nvPr>
            <p:ph type="ctrTitle"/>
          </p:nvPr>
        </p:nvSpPr>
        <p:spPr>
          <a:xfrm>
            <a:off x="1524001" y="1994233"/>
            <a:ext cx="9144000" cy="2387600"/>
          </a:xfrm>
        </p:spPr>
        <p:txBody>
          <a:bodyPr>
            <a:normAutofit fontScale="90000"/>
          </a:bodyPr>
          <a:lstStyle/>
          <a:p>
            <a:r>
              <a:rPr lang="en-US" dirty="0"/>
              <a:t>Executive Doctorate in Business Administration (EDBA)</a:t>
            </a:r>
          </a:p>
        </p:txBody>
      </p:sp>
    </p:spTree>
    <p:extLst>
      <p:ext uri="{BB962C8B-B14F-4D97-AF65-F5344CB8AC3E}">
        <p14:creationId xmlns:p14="http://schemas.microsoft.com/office/powerpoint/2010/main" val="2606390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98790"/>
            <a:ext cx="10515600" cy="1325563"/>
          </a:xfrm>
        </p:spPr>
        <p:txBody>
          <a:bodyPr/>
          <a:lstStyle/>
          <a:p>
            <a:pPr algn="ctr"/>
            <a:r>
              <a:rPr lang="en-US" dirty="0"/>
              <a:t>Common Elements of AACSB Accredited </a:t>
            </a:r>
            <a:r>
              <a:rPr lang="en-US" dirty="0" smtClean="0"/>
              <a:t/>
            </a:r>
            <a:br>
              <a:rPr lang="en-US" dirty="0" smtClean="0"/>
            </a:br>
            <a:r>
              <a:rPr lang="en-US" dirty="0" smtClean="0"/>
              <a:t>EDBA </a:t>
            </a:r>
            <a:r>
              <a:rPr lang="en-US" dirty="0"/>
              <a:t>Programs</a:t>
            </a:r>
          </a:p>
        </p:txBody>
      </p:sp>
      <p:sp>
        <p:nvSpPr>
          <p:cNvPr id="3" name="Content Placeholder 2"/>
          <p:cNvSpPr>
            <a:spLocks noGrp="1"/>
          </p:cNvSpPr>
          <p:nvPr>
            <p:ph idx="1"/>
          </p:nvPr>
        </p:nvSpPr>
        <p:spPr>
          <a:xfrm>
            <a:off x="838200" y="2785632"/>
            <a:ext cx="11110993" cy="2840253"/>
          </a:xfrm>
        </p:spPr>
        <p:txBody>
          <a:bodyPr>
            <a:normAutofit/>
          </a:bodyPr>
          <a:lstStyle/>
          <a:p>
            <a:r>
              <a:rPr lang="en-US" sz="3600" dirty="0"/>
              <a:t>3 Year Program with Dissertation in Year 3</a:t>
            </a:r>
          </a:p>
          <a:p>
            <a:r>
              <a:rPr lang="en-US" sz="3600" dirty="0"/>
              <a:t>Online work with residency requirements (7-15 per year)</a:t>
            </a:r>
          </a:p>
          <a:p>
            <a:r>
              <a:rPr lang="en-US" sz="3600" dirty="0"/>
              <a:t>Cohorts (15-30 students) with admission once per year</a:t>
            </a:r>
          </a:p>
          <a:p>
            <a:r>
              <a:rPr lang="en-US" sz="3600" dirty="0"/>
              <a:t>Price includes 3 years tuition ($75k—$150K+)</a:t>
            </a:r>
          </a:p>
        </p:txBody>
      </p:sp>
    </p:spTree>
    <p:extLst>
      <p:ext uri="{BB962C8B-B14F-4D97-AF65-F5344CB8AC3E}">
        <p14:creationId xmlns:p14="http://schemas.microsoft.com/office/powerpoint/2010/main" val="1442756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Proposed EDBA Program</a:t>
            </a:r>
          </a:p>
        </p:txBody>
      </p:sp>
      <p:sp>
        <p:nvSpPr>
          <p:cNvPr id="5" name="Content Placeholder 2"/>
          <p:cNvSpPr>
            <a:spLocks noGrp="1"/>
          </p:cNvSpPr>
          <p:nvPr>
            <p:ph idx="1"/>
          </p:nvPr>
        </p:nvSpPr>
        <p:spPr>
          <a:xfrm>
            <a:off x="540503" y="2233611"/>
            <a:ext cx="11651497" cy="4351338"/>
          </a:xfrm>
        </p:spPr>
        <p:txBody>
          <a:bodyPr>
            <a:normAutofit/>
          </a:bodyPr>
          <a:lstStyle/>
          <a:p>
            <a:r>
              <a:rPr lang="en-US" sz="3200" dirty="0"/>
              <a:t>First class enrolled in Fall of </a:t>
            </a:r>
            <a:r>
              <a:rPr lang="en-US" sz="3200" dirty="0" smtClean="0"/>
              <a:t>2020; </a:t>
            </a:r>
            <a:r>
              <a:rPr lang="en-US" sz="3200" dirty="0"/>
              <a:t>admission once per year</a:t>
            </a:r>
            <a:endParaRPr lang="en-US" sz="3200" dirty="0"/>
          </a:p>
          <a:p>
            <a:r>
              <a:rPr lang="en-US" sz="3200" dirty="0" smtClean="0"/>
              <a:t>Cohort size of approximately 15 students</a:t>
            </a:r>
            <a:endParaRPr lang="en-US" sz="3200" dirty="0"/>
          </a:p>
          <a:p>
            <a:r>
              <a:rPr lang="en-US" sz="3200" dirty="0"/>
              <a:t>3 Year Program with Dissertation in Year 3</a:t>
            </a:r>
          </a:p>
          <a:p>
            <a:r>
              <a:rPr lang="en-US" sz="3200" dirty="0"/>
              <a:t>Online work with residency requirements (8-10 per year)</a:t>
            </a:r>
          </a:p>
          <a:p>
            <a:r>
              <a:rPr lang="en-US" sz="3200" dirty="0" smtClean="0"/>
              <a:t>Required </a:t>
            </a:r>
            <a:r>
              <a:rPr lang="en-US" sz="3200" dirty="0"/>
              <a:t>participation at </a:t>
            </a:r>
            <a:r>
              <a:rPr lang="en-US" sz="3200" dirty="0" smtClean="0"/>
              <a:t>one </a:t>
            </a:r>
            <a:r>
              <a:rPr lang="en-US" sz="3200" dirty="0"/>
              <a:t>academic conference</a:t>
            </a:r>
          </a:p>
          <a:p>
            <a:r>
              <a:rPr lang="en-US" sz="3200" dirty="0"/>
              <a:t>Optional trip abroad to meet “global business” requirement</a:t>
            </a:r>
          </a:p>
          <a:p>
            <a:r>
              <a:rPr lang="en-US" sz="3200" dirty="0"/>
              <a:t>Summer Welcome Event and common read</a:t>
            </a:r>
          </a:p>
          <a:p>
            <a:pPr marL="0" indent="0">
              <a:buNone/>
            </a:pPr>
            <a:endParaRPr lang="en-US" sz="3200" dirty="0"/>
          </a:p>
        </p:txBody>
      </p:sp>
    </p:spTree>
    <p:extLst>
      <p:ext uri="{BB962C8B-B14F-4D97-AF65-F5344CB8AC3E}">
        <p14:creationId xmlns:p14="http://schemas.microsoft.com/office/powerpoint/2010/main" val="818784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78" y="767353"/>
            <a:ext cx="12261057" cy="1325563"/>
          </a:xfrm>
        </p:spPr>
        <p:txBody>
          <a:bodyPr/>
          <a:lstStyle/>
          <a:p>
            <a:pPr algn="ctr"/>
            <a:r>
              <a:rPr lang="en-US" dirty="0"/>
              <a:t>Proposed EDBA </a:t>
            </a:r>
            <a:r>
              <a:rPr lang="en-US" dirty="0" smtClean="0"/>
              <a:t>Coursework</a:t>
            </a:r>
            <a:endParaRPr lang="en-US" sz="2800" i="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37632230"/>
              </p:ext>
            </p:extLst>
          </p:nvPr>
        </p:nvGraphicFramePr>
        <p:xfrm>
          <a:off x="192435" y="1896390"/>
          <a:ext cx="11807128" cy="4643799"/>
        </p:xfrm>
        <a:graphic>
          <a:graphicData uri="http://schemas.openxmlformats.org/drawingml/2006/table">
            <a:tbl>
              <a:tblPr firstRow="1" bandRow="1">
                <a:tableStyleId>{10A1B5D5-9B99-4C35-A422-299274C87663}</a:tableStyleId>
              </a:tblPr>
              <a:tblGrid>
                <a:gridCol w="3479946">
                  <a:extLst>
                    <a:ext uri="{9D8B030D-6E8A-4147-A177-3AD203B41FA5}">
                      <a16:colId xmlns:a16="http://schemas.microsoft.com/office/drawing/2014/main" val="20000"/>
                    </a:ext>
                  </a:extLst>
                </a:gridCol>
                <a:gridCol w="3369722">
                  <a:extLst>
                    <a:ext uri="{9D8B030D-6E8A-4147-A177-3AD203B41FA5}">
                      <a16:colId xmlns:a16="http://schemas.microsoft.com/office/drawing/2014/main" val="20001"/>
                    </a:ext>
                  </a:extLst>
                </a:gridCol>
                <a:gridCol w="2804809">
                  <a:extLst>
                    <a:ext uri="{9D8B030D-6E8A-4147-A177-3AD203B41FA5}">
                      <a16:colId xmlns:a16="http://schemas.microsoft.com/office/drawing/2014/main" val="20002"/>
                    </a:ext>
                  </a:extLst>
                </a:gridCol>
                <a:gridCol w="2152651">
                  <a:extLst>
                    <a:ext uri="{9D8B030D-6E8A-4147-A177-3AD203B41FA5}">
                      <a16:colId xmlns:a16="http://schemas.microsoft.com/office/drawing/2014/main" val="20003"/>
                    </a:ext>
                  </a:extLst>
                </a:gridCol>
              </a:tblGrid>
              <a:tr h="384262">
                <a:tc>
                  <a:txBody>
                    <a:bodyPr/>
                    <a:lstStyle/>
                    <a:p>
                      <a:r>
                        <a:rPr lang="en-US" sz="1600" dirty="0"/>
                        <a:t>Methods/Statistics (16 </a:t>
                      </a:r>
                      <a:r>
                        <a:rPr lang="en-US" sz="1600" dirty="0" err="1"/>
                        <a:t>hr</a:t>
                      </a:r>
                      <a:r>
                        <a:rPr lang="en-US" sz="1600" dirty="0"/>
                        <a:t>)</a:t>
                      </a:r>
                    </a:p>
                  </a:txBody>
                  <a:tcPr>
                    <a:solidFill>
                      <a:schemeClr val="tx2"/>
                    </a:solidFill>
                  </a:tcPr>
                </a:tc>
                <a:tc>
                  <a:txBody>
                    <a:bodyPr/>
                    <a:lstStyle/>
                    <a:p>
                      <a:r>
                        <a:rPr lang="en-US" sz="1600" dirty="0"/>
                        <a:t>UNA</a:t>
                      </a:r>
                      <a:r>
                        <a:rPr lang="en-US" sz="1600" baseline="0" dirty="0"/>
                        <a:t> Unique (12 </a:t>
                      </a:r>
                      <a:r>
                        <a:rPr lang="en-US" sz="1600" baseline="0" dirty="0" err="1"/>
                        <a:t>hr</a:t>
                      </a:r>
                      <a:r>
                        <a:rPr lang="en-US" sz="1600" baseline="0" dirty="0"/>
                        <a:t>)</a:t>
                      </a:r>
                      <a:endParaRPr lang="en-US" sz="1600" dirty="0"/>
                    </a:p>
                  </a:txBody>
                  <a:tcPr>
                    <a:solidFill>
                      <a:schemeClr val="accent2"/>
                    </a:solidFill>
                  </a:tcPr>
                </a:tc>
                <a:tc>
                  <a:txBody>
                    <a:bodyPr/>
                    <a:lstStyle/>
                    <a:p>
                      <a:r>
                        <a:rPr lang="en-US" sz="1600" dirty="0"/>
                        <a:t>Hot Topics (9 </a:t>
                      </a:r>
                      <a:r>
                        <a:rPr lang="en-US" sz="1600" dirty="0" err="1"/>
                        <a:t>hr</a:t>
                      </a:r>
                      <a:r>
                        <a:rPr lang="en-US" sz="1600" dirty="0"/>
                        <a:t>)</a:t>
                      </a:r>
                    </a:p>
                  </a:txBody>
                  <a:tcPr/>
                </a:tc>
                <a:tc>
                  <a:txBody>
                    <a:bodyPr/>
                    <a:lstStyle/>
                    <a:p>
                      <a:r>
                        <a:rPr lang="en-US" sz="1600" dirty="0"/>
                        <a:t>Dissertation (17 </a:t>
                      </a:r>
                      <a:r>
                        <a:rPr lang="en-US" sz="1600" dirty="0" err="1"/>
                        <a:t>hr</a:t>
                      </a:r>
                      <a:r>
                        <a:rPr lang="en-US" sz="1600" dirty="0"/>
                        <a:t>)</a:t>
                      </a:r>
                    </a:p>
                  </a:txBody>
                  <a:tcPr>
                    <a:solidFill>
                      <a:schemeClr val="accent1"/>
                    </a:solidFill>
                  </a:tcPr>
                </a:tc>
                <a:extLst>
                  <a:ext uri="{0D108BD9-81ED-4DB2-BD59-A6C34878D82A}">
                    <a16:rowId xmlns:a16="http://schemas.microsoft.com/office/drawing/2014/main" val="10000"/>
                  </a:ext>
                </a:extLst>
              </a:tr>
              <a:tr h="400555">
                <a:tc>
                  <a:txBody>
                    <a:bodyPr/>
                    <a:lstStyle/>
                    <a:p>
                      <a:r>
                        <a:rPr lang="en-US" sz="1600" dirty="0"/>
                        <a:t>Discovering Applied Research (3)</a:t>
                      </a:r>
                    </a:p>
                  </a:txBody>
                  <a:tcPr>
                    <a:solidFill>
                      <a:schemeClr val="bg2">
                        <a:lumMod val="90000"/>
                      </a:schemeClr>
                    </a:solidFill>
                  </a:tcPr>
                </a:tc>
                <a:tc>
                  <a:txBody>
                    <a:bodyPr/>
                    <a:lstStyle/>
                    <a:p>
                      <a:r>
                        <a:rPr lang="en-US" sz="1600" dirty="0"/>
                        <a:t>Becoming Data Smart (3)</a:t>
                      </a:r>
                    </a:p>
                  </a:txBody>
                  <a:tcPr>
                    <a:solidFill>
                      <a:schemeClr val="accent2">
                        <a:lumMod val="20000"/>
                        <a:lumOff val="80000"/>
                      </a:schemeClr>
                    </a:solidFill>
                  </a:tcPr>
                </a:tc>
                <a:tc>
                  <a:txBody>
                    <a:bodyPr/>
                    <a:lstStyle/>
                    <a:p>
                      <a:r>
                        <a:rPr lang="en-US" sz="1600" dirty="0"/>
                        <a:t>Innovation System Solutions (1)</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Dissertation Design (3)</a:t>
                      </a:r>
                    </a:p>
                  </a:txBody>
                  <a:tcPr>
                    <a:solidFill>
                      <a:schemeClr val="accent1">
                        <a:lumMod val="20000"/>
                        <a:lumOff val="80000"/>
                      </a:schemeClr>
                    </a:solidFill>
                  </a:tcPr>
                </a:tc>
                <a:extLst>
                  <a:ext uri="{0D108BD9-81ED-4DB2-BD59-A6C34878D82A}">
                    <a16:rowId xmlns:a16="http://schemas.microsoft.com/office/drawing/2014/main" val="10001"/>
                  </a:ext>
                </a:extLst>
              </a:tr>
              <a:tr h="384262">
                <a:tc>
                  <a:txBody>
                    <a:bodyPr/>
                    <a:lstStyle/>
                    <a:p>
                      <a:r>
                        <a:rPr lang="en-US" sz="1600" dirty="0"/>
                        <a:t>Exploring Statistical Relationships in Business (3)</a:t>
                      </a:r>
                    </a:p>
                  </a:txBody>
                  <a:tcPr>
                    <a:solidFill>
                      <a:schemeClr val="bg2">
                        <a:lumMod val="90000"/>
                      </a:schemeClr>
                    </a:solidFill>
                  </a:tcPr>
                </a:tc>
                <a:tc>
                  <a:txBody>
                    <a:bodyPr/>
                    <a:lstStyle/>
                    <a:p>
                      <a:r>
                        <a:rPr lang="en-US" sz="1600" dirty="0"/>
                        <a:t>Emerging</a:t>
                      </a:r>
                      <a:r>
                        <a:rPr lang="en-US" sz="1600" baseline="0" dirty="0"/>
                        <a:t> Issues in Business (3)</a:t>
                      </a:r>
                      <a:endParaRPr lang="en-US" sz="1600" dirty="0"/>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Prediction and Planning for Business Futures (1)</a:t>
                      </a:r>
                    </a:p>
                  </a:txBody>
                  <a:tcPr>
                    <a:solidFill>
                      <a:schemeClr val="accent6">
                        <a:lumMod val="20000"/>
                        <a:lumOff val="80000"/>
                      </a:schemeClr>
                    </a:solidFill>
                  </a:tcPr>
                </a:tc>
                <a:tc>
                  <a:txBody>
                    <a:bodyPr/>
                    <a:lstStyle/>
                    <a:p>
                      <a:r>
                        <a:rPr lang="en-US" sz="1600" dirty="0"/>
                        <a:t>Dissertation (12)</a:t>
                      </a:r>
                    </a:p>
                  </a:txBody>
                  <a:tcPr>
                    <a:solidFill>
                      <a:schemeClr val="accent1">
                        <a:lumMod val="20000"/>
                        <a:lumOff val="80000"/>
                      </a:schemeClr>
                    </a:solidFill>
                  </a:tcPr>
                </a:tc>
                <a:extLst>
                  <a:ext uri="{0D108BD9-81ED-4DB2-BD59-A6C34878D82A}">
                    <a16:rowId xmlns:a16="http://schemas.microsoft.com/office/drawing/2014/main" val="10002"/>
                  </a:ext>
                </a:extLst>
              </a:tr>
              <a:tr h="39260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Advanced Quantitative Analysis (3)</a:t>
                      </a:r>
                    </a:p>
                  </a:txBody>
                  <a:tcPr>
                    <a:solidFill>
                      <a:schemeClr val="bg2">
                        <a:lumMod val="90000"/>
                      </a:schemeClr>
                    </a:solidFill>
                  </a:tcPr>
                </a:tc>
                <a:tc>
                  <a:txBody>
                    <a:bodyPr/>
                    <a:lstStyle/>
                    <a:p>
                      <a:r>
                        <a:rPr lang="en-US" sz="1600" dirty="0"/>
                        <a:t>Applied Decision Making and Optimization </a:t>
                      </a:r>
                      <a:r>
                        <a:rPr lang="en-US" sz="1600" baseline="0" dirty="0"/>
                        <a:t>(2)</a:t>
                      </a:r>
                      <a:endParaRPr lang="en-US" sz="1600" dirty="0"/>
                    </a:p>
                  </a:txBody>
                  <a:tcPr>
                    <a:solidFill>
                      <a:schemeClr val="accent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Integrating GIS to Optimize Business Performance (1)</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Developing Applied Research Skills </a:t>
                      </a:r>
                      <a:r>
                        <a:rPr lang="en-US" sz="1600" baseline="0" dirty="0"/>
                        <a:t>(2)</a:t>
                      </a:r>
                      <a:endParaRPr lang="en-US" sz="1600" dirty="0"/>
                    </a:p>
                  </a:txBody>
                  <a:tcPr>
                    <a:solidFill>
                      <a:schemeClr val="accent1">
                        <a:lumMod val="20000"/>
                        <a:lumOff val="80000"/>
                      </a:schemeClr>
                    </a:solidFill>
                  </a:tcPr>
                </a:tc>
                <a:extLst>
                  <a:ext uri="{0D108BD9-81ED-4DB2-BD59-A6C34878D82A}">
                    <a16:rowId xmlns:a16="http://schemas.microsoft.com/office/drawing/2014/main" val="10003"/>
                  </a:ext>
                </a:extLst>
              </a:tr>
              <a:tr h="308013">
                <a:tc>
                  <a:txBody>
                    <a:bodyPr/>
                    <a:lstStyle/>
                    <a:p>
                      <a:r>
                        <a:rPr lang="en-US" sz="1600" dirty="0"/>
                        <a:t>Advanced Qualitative Analysis (3)</a:t>
                      </a:r>
                    </a:p>
                  </a:txBody>
                  <a:tcPr>
                    <a:solidFill>
                      <a:schemeClr val="bg2">
                        <a:lumMod val="90000"/>
                      </a:schemeClr>
                    </a:solidFill>
                  </a:tcPr>
                </a:tc>
                <a:tc>
                  <a:txBody>
                    <a:bodyPr/>
                    <a:lstStyle/>
                    <a:p>
                      <a:r>
                        <a:rPr lang="en-US" sz="1600" dirty="0"/>
                        <a:t>Exploring Trends in the Global Economy (1)</a:t>
                      </a:r>
                    </a:p>
                  </a:txBody>
                  <a:tcPr>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Applications of Disruptive Technology (3)</a:t>
                      </a:r>
                    </a:p>
                  </a:txBody>
                  <a:tcPr>
                    <a:solidFill>
                      <a:schemeClr val="accent6">
                        <a:lumMod val="20000"/>
                        <a:lumOff val="80000"/>
                      </a:schemeClr>
                    </a:solidFill>
                  </a:tcPr>
                </a:tc>
                <a:tc>
                  <a:txBody>
                    <a:bodyPr/>
                    <a:lstStyle/>
                    <a:p>
                      <a:endParaRPr lang="en-US" sz="1600" dirty="0"/>
                    </a:p>
                  </a:txBody>
                  <a:tcPr>
                    <a:solidFill>
                      <a:schemeClr val="accent1">
                        <a:lumMod val="20000"/>
                        <a:lumOff val="80000"/>
                      </a:schemeClr>
                    </a:solidFill>
                  </a:tcPr>
                </a:tc>
                <a:extLst>
                  <a:ext uri="{0D108BD9-81ED-4DB2-BD59-A6C34878D82A}">
                    <a16:rowId xmlns:a16="http://schemas.microsoft.com/office/drawing/2014/main" val="10004"/>
                  </a:ext>
                </a:extLst>
              </a:tr>
              <a:tr h="38426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Organizational Problem Solving: Design and Measurement (3)</a:t>
                      </a:r>
                    </a:p>
                  </a:txBody>
                  <a:tcPr>
                    <a:solidFill>
                      <a:schemeClr val="bg2">
                        <a:lumMod val="90000"/>
                      </a:schemeClr>
                    </a:solidFill>
                  </a:tcPr>
                </a:tc>
                <a:tc>
                  <a:txBody>
                    <a:bodyPr/>
                    <a:lstStyle/>
                    <a:p>
                      <a:r>
                        <a:rPr lang="en-US" sz="1600" dirty="0"/>
                        <a:t>Creative and Innovative Thinking (3)</a:t>
                      </a:r>
                    </a:p>
                  </a:txBody>
                  <a:tcPr>
                    <a:solidFill>
                      <a:schemeClr val="accent2">
                        <a:lumMod val="20000"/>
                        <a:lumOff val="80000"/>
                      </a:schemeClr>
                    </a:solidFill>
                  </a:tcPr>
                </a:tc>
                <a:tc>
                  <a:txBody>
                    <a:bodyPr/>
                    <a:lstStyle/>
                    <a:p>
                      <a:r>
                        <a:rPr lang="en-US" sz="1600" baseline="0" dirty="0"/>
                        <a:t>Designing Technology for User Experience (1)</a:t>
                      </a:r>
                      <a:endParaRPr lang="en-US" sz="1600" dirty="0"/>
                    </a:p>
                  </a:txBody>
                  <a:tcPr>
                    <a:solidFill>
                      <a:schemeClr val="accent6">
                        <a:lumMod val="20000"/>
                        <a:lumOff val="80000"/>
                      </a:schemeClr>
                    </a:solidFill>
                  </a:tcPr>
                </a:tc>
                <a:tc>
                  <a:txBody>
                    <a:bodyPr/>
                    <a:lstStyle/>
                    <a:p>
                      <a:endParaRPr lang="en-US" sz="1600"/>
                    </a:p>
                  </a:txBody>
                  <a:tcPr>
                    <a:solidFill>
                      <a:schemeClr val="accent1">
                        <a:lumMod val="20000"/>
                        <a:lumOff val="80000"/>
                      </a:schemeClr>
                    </a:solidFill>
                  </a:tcPr>
                </a:tc>
                <a:extLst>
                  <a:ext uri="{0D108BD9-81ED-4DB2-BD59-A6C34878D82A}">
                    <a16:rowId xmlns:a16="http://schemas.microsoft.com/office/drawing/2014/main" val="10005"/>
                  </a:ext>
                </a:extLst>
              </a:tr>
              <a:tr h="3675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Engaging with Applied Statistics Lab (1)</a:t>
                      </a:r>
                    </a:p>
                  </a:txBody>
                  <a:tcPr>
                    <a:solidFill>
                      <a:schemeClr val="bg2">
                        <a:lumMod val="90000"/>
                      </a:schemeClr>
                    </a:solidFill>
                  </a:tcPr>
                </a:tc>
                <a:tc>
                  <a:txBody>
                    <a:bodyPr/>
                    <a:lstStyle/>
                    <a:p>
                      <a:endParaRPr lang="en-US" sz="1600" dirty="0"/>
                    </a:p>
                  </a:txBody>
                  <a:tcPr>
                    <a:solidFill>
                      <a:schemeClr val="accent2">
                        <a:lumMod val="20000"/>
                        <a:lumOff val="80000"/>
                      </a:schemeClr>
                    </a:solidFill>
                  </a:tcPr>
                </a:tc>
                <a:tc>
                  <a:txBody>
                    <a:bodyPr/>
                    <a:lstStyle/>
                    <a:p>
                      <a:r>
                        <a:rPr lang="en-US" sz="1600" dirty="0"/>
                        <a:t>Emerging Methodologies for Organizations (1)</a:t>
                      </a:r>
                    </a:p>
                  </a:txBody>
                  <a:tcPr>
                    <a:solidFill>
                      <a:schemeClr val="accent6">
                        <a:lumMod val="20000"/>
                        <a:lumOff val="80000"/>
                      </a:schemeClr>
                    </a:solidFill>
                  </a:tcPr>
                </a:tc>
                <a:tc>
                  <a:txBody>
                    <a:bodyPr/>
                    <a:lstStyle/>
                    <a:p>
                      <a:endParaRPr lang="en-US" sz="1600"/>
                    </a:p>
                  </a:txBody>
                  <a:tcPr>
                    <a:solidFill>
                      <a:schemeClr val="accent1">
                        <a:lumMod val="20000"/>
                        <a:lumOff val="80000"/>
                      </a:schemeClr>
                    </a:solidFill>
                  </a:tcPr>
                </a:tc>
                <a:extLst>
                  <a:ext uri="{0D108BD9-81ED-4DB2-BD59-A6C34878D82A}">
                    <a16:rowId xmlns:a16="http://schemas.microsoft.com/office/drawing/2014/main" val="10006"/>
                  </a:ext>
                </a:extLst>
              </a:tr>
              <a:tr h="384262">
                <a:tc>
                  <a:txBody>
                    <a:bodyPr/>
                    <a:lstStyle/>
                    <a:p>
                      <a:endParaRPr lang="en-US" sz="1600" dirty="0"/>
                    </a:p>
                  </a:txBody>
                  <a:tcPr>
                    <a:solidFill>
                      <a:schemeClr val="bg2">
                        <a:lumMod val="90000"/>
                      </a:schemeClr>
                    </a:solidFill>
                  </a:tcPr>
                </a:tc>
                <a:tc>
                  <a:txBody>
                    <a:bodyPr/>
                    <a:lstStyle/>
                    <a:p>
                      <a:endParaRPr lang="en-US" sz="1600" dirty="0"/>
                    </a:p>
                  </a:txBody>
                  <a:tcPr>
                    <a:solidFill>
                      <a:schemeClr val="accent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Project Management</a:t>
                      </a:r>
                      <a:r>
                        <a:rPr lang="en-US" sz="1600" baseline="0" dirty="0"/>
                        <a:t> for Applied Research </a:t>
                      </a:r>
                      <a:r>
                        <a:rPr lang="en-US" sz="1600" dirty="0"/>
                        <a:t>(1)</a:t>
                      </a:r>
                    </a:p>
                  </a:txBody>
                  <a:tcPr>
                    <a:solidFill>
                      <a:schemeClr val="accent6">
                        <a:lumMod val="20000"/>
                        <a:lumOff val="80000"/>
                      </a:schemeClr>
                    </a:solidFill>
                  </a:tcPr>
                </a:tc>
                <a:tc>
                  <a:txBody>
                    <a:bodyPr/>
                    <a:lstStyle/>
                    <a:p>
                      <a:endParaRPr lang="en-US" sz="1600" dirty="0"/>
                    </a:p>
                  </a:txBody>
                  <a:tcPr>
                    <a:solidFill>
                      <a:schemeClr val="accent1">
                        <a:lumMod val="20000"/>
                        <a:lumOff val="80000"/>
                      </a:schemeClr>
                    </a:solidFill>
                  </a:tcPr>
                </a:tc>
                <a:extLst>
                  <a:ext uri="{0D108BD9-81ED-4DB2-BD59-A6C34878D82A}">
                    <a16:rowId xmlns:a16="http://schemas.microsoft.com/office/drawing/2014/main" val="10007"/>
                  </a:ext>
                </a:extLst>
              </a:tr>
              <a:tr h="384262">
                <a:tc>
                  <a:txBody>
                    <a:bodyPr/>
                    <a:lstStyle/>
                    <a:p>
                      <a:endParaRPr lang="en-US" sz="1600" dirty="0"/>
                    </a:p>
                  </a:txBody>
                  <a:tcPr>
                    <a:solidFill>
                      <a:schemeClr val="bg2">
                        <a:lumMod val="90000"/>
                      </a:schemeClr>
                    </a:solidFill>
                  </a:tcPr>
                </a:tc>
                <a:tc>
                  <a:txBody>
                    <a:bodyPr/>
                    <a:lstStyle/>
                    <a:p>
                      <a:endParaRPr lang="en-US" sz="1600" dirty="0"/>
                    </a:p>
                  </a:txBody>
                  <a:tcPr>
                    <a:solidFill>
                      <a:schemeClr val="accent2">
                        <a:lumMod val="20000"/>
                        <a:lumOff val="80000"/>
                      </a:schemeClr>
                    </a:solidFill>
                  </a:tcPr>
                </a:tc>
                <a:tc>
                  <a:txBody>
                    <a:bodyPr/>
                    <a:lstStyle/>
                    <a:p>
                      <a:endParaRPr lang="en-US" sz="1600" dirty="0"/>
                    </a:p>
                  </a:txBody>
                  <a:tcPr>
                    <a:solidFill>
                      <a:schemeClr val="accent6">
                        <a:lumMod val="20000"/>
                        <a:lumOff val="80000"/>
                      </a:schemeClr>
                    </a:solidFill>
                  </a:tcPr>
                </a:tc>
                <a:tc>
                  <a:txBody>
                    <a:bodyPr/>
                    <a:lstStyle/>
                    <a:p>
                      <a:endParaRPr lang="en-US" sz="1600" dirty="0"/>
                    </a:p>
                  </a:txBody>
                  <a:tcPr>
                    <a:solidFill>
                      <a:schemeClr val="accent1">
                        <a:lumMod val="20000"/>
                        <a:lumOff val="80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938540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497226536"/>
              </p:ext>
            </p:extLst>
          </p:nvPr>
        </p:nvGraphicFramePr>
        <p:xfrm>
          <a:off x="76198" y="1038975"/>
          <a:ext cx="12030074" cy="5733297"/>
        </p:xfrm>
        <a:graphic>
          <a:graphicData uri="http://schemas.openxmlformats.org/drawingml/2006/table">
            <a:tbl>
              <a:tblPr firstRow="1">
                <a:tableStyleId>{2D5ABB26-0587-4C30-8999-92F81FD0307C}</a:tableStyleId>
              </a:tblPr>
              <a:tblGrid>
                <a:gridCol w="435774">
                  <a:extLst>
                    <a:ext uri="{9D8B030D-6E8A-4147-A177-3AD203B41FA5}">
                      <a16:colId xmlns:a16="http://schemas.microsoft.com/office/drawing/2014/main" val="20000"/>
                    </a:ext>
                  </a:extLst>
                </a:gridCol>
                <a:gridCol w="4103699">
                  <a:extLst>
                    <a:ext uri="{9D8B030D-6E8A-4147-A177-3AD203B41FA5}">
                      <a16:colId xmlns:a16="http://schemas.microsoft.com/office/drawing/2014/main" val="20001"/>
                    </a:ext>
                  </a:extLst>
                </a:gridCol>
                <a:gridCol w="4454887">
                  <a:extLst>
                    <a:ext uri="{9D8B030D-6E8A-4147-A177-3AD203B41FA5}">
                      <a16:colId xmlns:a16="http://schemas.microsoft.com/office/drawing/2014/main" val="20002"/>
                    </a:ext>
                  </a:extLst>
                </a:gridCol>
                <a:gridCol w="3035714">
                  <a:extLst>
                    <a:ext uri="{9D8B030D-6E8A-4147-A177-3AD203B41FA5}">
                      <a16:colId xmlns:a16="http://schemas.microsoft.com/office/drawing/2014/main" val="20003"/>
                    </a:ext>
                  </a:extLst>
                </a:gridCol>
              </a:tblGrid>
              <a:tr h="272770">
                <a:tc>
                  <a:txBody>
                    <a:bodyPr/>
                    <a:lstStyle/>
                    <a:p>
                      <a:pPr algn="l"/>
                      <a:r>
                        <a:rPr lang="en-US" dirty="0">
                          <a:ln>
                            <a:noFill/>
                          </a:ln>
                        </a:rPr>
                        <a:t>YR</a:t>
                      </a:r>
                      <a:endParaRPr lang="en-US" dirty="0">
                        <a:ln>
                          <a:noFill/>
                        </a:ln>
                        <a:solidFill>
                          <a:schemeClr val="tx1"/>
                        </a:solidFill>
                      </a:endParaRPr>
                    </a:p>
                  </a:txBody>
                  <a:tcP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c>
                  <a:txBody>
                    <a:bodyPr/>
                    <a:lstStyle/>
                    <a:p>
                      <a:pPr algn="ctr"/>
                      <a:r>
                        <a:rPr lang="en-US" dirty="0">
                          <a:ln>
                            <a:noFill/>
                          </a:ln>
                        </a:rPr>
                        <a:t>FALL</a:t>
                      </a:r>
                      <a:endParaRPr lang="en-US" dirty="0">
                        <a:ln>
                          <a:noFill/>
                        </a:ln>
                        <a:solidFill>
                          <a:schemeClr val="tx1"/>
                        </a:solidFill>
                      </a:endParaRPr>
                    </a:p>
                  </a:txBody>
                  <a:tcP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c>
                  <a:txBody>
                    <a:bodyPr/>
                    <a:lstStyle/>
                    <a:p>
                      <a:pPr algn="ctr"/>
                      <a:r>
                        <a:rPr lang="en-US" dirty="0">
                          <a:ln>
                            <a:noFill/>
                          </a:ln>
                        </a:rPr>
                        <a:t>SPRING</a:t>
                      </a:r>
                      <a:endParaRPr lang="en-US" dirty="0">
                        <a:ln>
                          <a:noFill/>
                        </a:ln>
                        <a:solidFill>
                          <a:schemeClr val="tx1"/>
                        </a:solidFill>
                      </a:endParaRPr>
                    </a:p>
                  </a:txBody>
                  <a:tcP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c>
                  <a:txBody>
                    <a:bodyPr/>
                    <a:lstStyle/>
                    <a:p>
                      <a:pPr algn="ctr"/>
                      <a:r>
                        <a:rPr lang="en-US" dirty="0">
                          <a:ln>
                            <a:noFill/>
                          </a:ln>
                        </a:rPr>
                        <a:t>SUMMER</a:t>
                      </a:r>
                      <a:endParaRPr lang="en-US" dirty="0">
                        <a:ln>
                          <a:noFill/>
                        </a:ln>
                        <a:solidFill>
                          <a:schemeClr val="tx1"/>
                        </a:solidFill>
                      </a:endParaRPr>
                    </a:p>
                  </a:txBody>
                  <a:tcP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l"/>
                      <a:r>
                        <a:rPr lang="en-US" dirty="0">
                          <a:ln>
                            <a:noFill/>
                          </a:ln>
                        </a:rPr>
                        <a:t>1</a:t>
                      </a:r>
                      <a:endParaRPr lang="en-US" dirty="0">
                        <a:ln>
                          <a:noFill/>
                        </a:ln>
                        <a:solidFill>
                          <a:schemeClr val="tx1"/>
                        </a:solidFill>
                      </a:endParaRPr>
                    </a:p>
                  </a:txBody>
                  <a:tcPr>
                    <a:lnR w="381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tcPr>
                </a:tc>
                <a:tc>
                  <a:txBody>
                    <a:bodyPr/>
                    <a:lstStyle/>
                    <a:p>
                      <a:r>
                        <a:rPr lang="en-US" sz="1800" dirty="0"/>
                        <a:t>Discovering Applied Research</a:t>
                      </a:r>
                    </a:p>
                  </a:txBody>
                  <a:tcPr>
                    <a:lnL w="38100" cap="flat" cmpd="sng" algn="ctr">
                      <a:solidFill>
                        <a:schemeClr val="tx1"/>
                      </a:solidFill>
                      <a:prstDash val="solid"/>
                      <a:round/>
                      <a:headEnd type="none" w="med" len="med"/>
                      <a:tailEnd type="none" w="med" len="med"/>
                    </a:lnL>
                    <a:lnT w="76200" cap="flat" cmpd="sng" algn="ctr">
                      <a:solidFill>
                        <a:schemeClr val="tx1"/>
                      </a:solidFill>
                      <a:prstDash val="solid"/>
                      <a:round/>
                      <a:headEnd type="none" w="med" len="med"/>
                      <a:tailEnd type="none" w="med" len="med"/>
                    </a:lnT>
                    <a:solidFill>
                      <a:schemeClr val="bg2">
                        <a:lumMod val="9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Organizational Problem Solving: Design &amp; Measurement</a:t>
                      </a:r>
                    </a:p>
                  </a:txBody>
                  <a:tcPr>
                    <a:lnT w="76200" cap="flat" cmpd="sng" algn="ctr">
                      <a:solidFill>
                        <a:schemeClr val="tx1"/>
                      </a:solidFill>
                      <a:prstDash val="solid"/>
                      <a:round/>
                      <a:headEnd type="none" w="med" len="med"/>
                      <a:tailEnd type="none" w="med" len="med"/>
                    </a:lnT>
                    <a:solidFill>
                      <a:schemeClr val="bg2">
                        <a:lumMod val="90000"/>
                      </a:schemeClr>
                    </a:solidFill>
                  </a:tcPr>
                </a:tc>
                <a:tc>
                  <a:txBody>
                    <a:bodyPr/>
                    <a:lstStyle/>
                    <a:p>
                      <a:r>
                        <a:rPr lang="en-US" sz="1800" dirty="0"/>
                        <a:t>Advanced Qualitative Analysis</a:t>
                      </a:r>
                    </a:p>
                  </a:txBody>
                  <a:tcPr>
                    <a:lnT w="76200" cap="flat" cmpd="sng" algn="ctr">
                      <a:solidFill>
                        <a:schemeClr val="tx1"/>
                      </a:solidFill>
                      <a:prstDash val="solid"/>
                      <a:round/>
                      <a:headEnd type="none" w="med" len="med"/>
                      <a:tailEnd type="none" w="med" len="med"/>
                    </a:lnT>
                    <a:solidFill>
                      <a:schemeClr val="bg2">
                        <a:lumMod val="90000"/>
                      </a:schemeClr>
                    </a:solidFill>
                  </a:tcPr>
                </a:tc>
                <a:extLst>
                  <a:ext uri="{0D108BD9-81ED-4DB2-BD59-A6C34878D82A}">
                    <a16:rowId xmlns:a16="http://schemas.microsoft.com/office/drawing/2014/main" val="10001"/>
                  </a:ext>
                </a:extLst>
              </a:tr>
              <a:tr h="370840">
                <a:tc>
                  <a:txBody>
                    <a:bodyPr/>
                    <a:lstStyle/>
                    <a:p>
                      <a:pPr algn="l"/>
                      <a:endParaRPr lang="en-US" dirty="0">
                        <a:ln>
                          <a:noFill/>
                        </a:ln>
                        <a:solidFill>
                          <a:schemeClr val="tx1"/>
                        </a:solidFill>
                      </a:endParaRPr>
                    </a:p>
                  </a:txBody>
                  <a:tcPr>
                    <a:lnR w="38100" cap="flat" cmpd="sng" algn="ctr">
                      <a:solidFill>
                        <a:schemeClr val="tx1"/>
                      </a:solidFill>
                      <a:prstDash val="solid"/>
                      <a:round/>
                      <a:headEnd type="none" w="med" len="med"/>
                      <a:tailEnd type="none" w="med" len="med"/>
                    </a:lnR>
                  </a:tcPr>
                </a:tc>
                <a:tc>
                  <a:txBody>
                    <a:bodyPr/>
                    <a:lstStyle/>
                    <a:p>
                      <a:r>
                        <a:rPr lang="en-US" sz="1800" dirty="0"/>
                        <a:t>Exploring Statistical Relationships in Business</a:t>
                      </a:r>
                    </a:p>
                  </a:txBody>
                  <a:tcPr>
                    <a:lnL w="38100" cap="flat" cmpd="sng" algn="ctr">
                      <a:solidFill>
                        <a:schemeClr val="tx1"/>
                      </a:solidFill>
                      <a:prstDash val="solid"/>
                      <a:round/>
                      <a:headEnd type="none" w="med" len="med"/>
                      <a:tailEnd type="none" w="med" len="med"/>
                    </a:lnL>
                    <a:solidFill>
                      <a:schemeClr val="bg2">
                        <a:lumMod val="9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Advanced Quantitative Analysis</a:t>
                      </a:r>
                    </a:p>
                  </a:txBody>
                  <a:tcPr>
                    <a:solidFill>
                      <a:schemeClr val="bg2">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Developing Applied Research Skills</a:t>
                      </a:r>
                    </a:p>
                  </a:txBody>
                  <a:tcPr>
                    <a:solidFill>
                      <a:schemeClr val="accent1">
                        <a:lumMod val="20000"/>
                        <a:lumOff val="80000"/>
                      </a:schemeClr>
                    </a:solidFill>
                  </a:tcPr>
                </a:tc>
                <a:extLst>
                  <a:ext uri="{0D108BD9-81ED-4DB2-BD59-A6C34878D82A}">
                    <a16:rowId xmlns:a16="http://schemas.microsoft.com/office/drawing/2014/main" val="10002"/>
                  </a:ext>
                </a:extLst>
              </a:tr>
              <a:tr h="370840">
                <a:tc>
                  <a:txBody>
                    <a:bodyPr/>
                    <a:lstStyle/>
                    <a:p>
                      <a:pPr algn="l"/>
                      <a:endParaRPr lang="en-US" dirty="0">
                        <a:ln>
                          <a:noFill/>
                        </a:ln>
                        <a:solidFill>
                          <a:schemeClr val="tx1"/>
                        </a:solidFill>
                      </a:endParaRPr>
                    </a:p>
                  </a:txBody>
                  <a:tcPr>
                    <a:lnR w="381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Engaging with Applied Statistics Lab</a:t>
                      </a:r>
                    </a:p>
                  </a:txBody>
                  <a:tcPr>
                    <a:lnL w="38100" cap="flat" cmpd="sng" algn="ctr">
                      <a:solidFill>
                        <a:schemeClr val="tx1"/>
                      </a:solidFill>
                      <a:prstDash val="solid"/>
                      <a:round/>
                      <a:headEnd type="none" w="med" len="med"/>
                      <a:tailEnd type="none" w="med" len="med"/>
                    </a:lnL>
                    <a:solidFill>
                      <a:schemeClr val="bg2">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Prediction and Planning for Business Futures</a:t>
                      </a:r>
                    </a:p>
                  </a:txBody>
                  <a:tcPr>
                    <a:solidFill>
                      <a:schemeClr val="accent6">
                        <a:lumMod val="20000"/>
                        <a:lumOff val="80000"/>
                      </a:schemeClr>
                    </a:solidFill>
                  </a:tcPr>
                </a:tc>
                <a:tc>
                  <a:txBody>
                    <a:bodyPr/>
                    <a:lstStyle/>
                    <a:p>
                      <a:pPr algn="l"/>
                      <a:endParaRPr lang="en-US" dirty="0">
                        <a:ln>
                          <a:noFill/>
                        </a:ln>
                        <a:pattFill prst="pct30">
                          <a:fgClr>
                            <a:schemeClr val="tx1"/>
                          </a:fgClr>
                          <a:bgClr>
                            <a:schemeClr val="bg1"/>
                          </a:bgClr>
                        </a:pattFill>
                      </a:endParaRPr>
                    </a:p>
                  </a:txBody>
                  <a:tcPr>
                    <a:pattFill prst="pct25">
                      <a:fgClr>
                        <a:schemeClr val="tx1">
                          <a:lumMod val="75000"/>
                          <a:lumOff val="25000"/>
                        </a:schemeClr>
                      </a:fgClr>
                      <a:bgClr>
                        <a:srgbClr val="FFF2CC"/>
                      </a:bgClr>
                    </a:pattFill>
                  </a:tcPr>
                </a:tc>
                <a:extLst>
                  <a:ext uri="{0D108BD9-81ED-4DB2-BD59-A6C34878D82A}">
                    <a16:rowId xmlns:a16="http://schemas.microsoft.com/office/drawing/2014/main" val="10003"/>
                  </a:ext>
                </a:extLst>
              </a:tr>
              <a:tr h="370840">
                <a:tc>
                  <a:txBody>
                    <a:bodyPr/>
                    <a:lstStyle/>
                    <a:p>
                      <a:pPr algn="l"/>
                      <a:endParaRPr lang="en-US" dirty="0">
                        <a:ln>
                          <a:noFill/>
                        </a:ln>
                        <a:solidFill>
                          <a:schemeClr val="tx1"/>
                        </a:solidFill>
                      </a:endParaRPr>
                    </a:p>
                  </a:txBody>
                  <a:tcP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Project Management for Applied Research</a:t>
                      </a: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dirty="0"/>
                        <a:t>Innovation System Solutions</a:t>
                      </a:r>
                    </a:p>
                  </a:txBody>
                  <a:tcPr>
                    <a:lnB w="381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lang="en-US" dirty="0">
                        <a:ln>
                          <a:noFill/>
                        </a:ln>
                        <a:pattFill prst="pct30">
                          <a:fgClr>
                            <a:schemeClr val="tx1"/>
                          </a:fgClr>
                          <a:bgClr>
                            <a:schemeClr val="bg1"/>
                          </a:bgClr>
                        </a:pattFill>
                      </a:endParaRPr>
                    </a:p>
                  </a:txBody>
                  <a:tcPr>
                    <a:lnB w="38100" cap="flat" cmpd="sng" algn="ctr">
                      <a:solidFill>
                        <a:schemeClr val="tx1"/>
                      </a:solidFill>
                      <a:prstDash val="solid"/>
                      <a:round/>
                      <a:headEnd type="none" w="med" len="med"/>
                      <a:tailEnd type="none" w="med" len="med"/>
                    </a:lnB>
                    <a:pattFill prst="pct25">
                      <a:fgClr>
                        <a:schemeClr val="tx1">
                          <a:lumMod val="75000"/>
                          <a:lumOff val="25000"/>
                        </a:schemeClr>
                      </a:fgClr>
                      <a:bgClr>
                        <a:srgbClr val="FFF2CC"/>
                      </a:bgClr>
                    </a:pattFill>
                  </a:tcPr>
                </a:tc>
                <a:extLst>
                  <a:ext uri="{0D108BD9-81ED-4DB2-BD59-A6C34878D82A}">
                    <a16:rowId xmlns:a16="http://schemas.microsoft.com/office/drawing/2014/main" val="10004"/>
                  </a:ext>
                </a:extLst>
              </a:tr>
              <a:tr h="414537">
                <a:tc>
                  <a:txBody>
                    <a:bodyPr/>
                    <a:lstStyle/>
                    <a:p>
                      <a:pPr algn="l"/>
                      <a:r>
                        <a:rPr lang="en-US" dirty="0">
                          <a:ln>
                            <a:noFill/>
                          </a:ln>
                        </a:rPr>
                        <a:t>2</a:t>
                      </a:r>
                      <a:endParaRPr lang="en-US" dirty="0">
                        <a:ln>
                          <a:noFill/>
                        </a:ln>
                        <a:solidFill>
                          <a:schemeClr val="tx1"/>
                        </a:solidFill>
                      </a:endParaRPr>
                    </a:p>
                  </a:txBody>
                  <a:tcP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r>
                        <a:rPr lang="en-US" sz="1800" kern="1200" dirty="0">
                          <a:ln>
                            <a:noFill/>
                          </a:ln>
                          <a:solidFill>
                            <a:schemeClr val="tx1"/>
                          </a:solidFill>
                          <a:latin typeface="+mn-lt"/>
                          <a:ea typeface="+mn-ea"/>
                          <a:cs typeface="+mn-cs"/>
                        </a:rPr>
                        <a:t>Becoming Data Smart</a:t>
                      </a:r>
                    </a:p>
                  </a:txBody>
                  <a:tcP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gn="l"/>
                      <a:r>
                        <a:rPr lang="en-US" dirty="0">
                          <a:ln>
                            <a:noFill/>
                          </a:ln>
                        </a:rPr>
                        <a:t>Emerging Issues</a:t>
                      </a:r>
                      <a:r>
                        <a:rPr lang="en-US" baseline="0" dirty="0">
                          <a:ln>
                            <a:noFill/>
                          </a:ln>
                        </a:rPr>
                        <a:t> in Business</a:t>
                      </a:r>
                      <a:endParaRPr lang="en-US" dirty="0">
                        <a:ln>
                          <a:noFill/>
                        </a:ln>
                        <a:solidFill>
                          <a:schemeClr val="tx1"/>
                        </a:solidFill>
                      </a:endParaRPr>
                    </a:p>
                  </a:txBody>
                  <a:tcPr>
                    <a:lnT w="38100" cap="flat" cmpd="sng" algn="ctr">
                      <a:solidFill>
                        <a:schemeClr val="tx1"/>
                      </a:solidFill>
                      <a:prstDash val="solid"/>
                      <a:round/>
                      <a:headEnd type="none" w="med" len="med"/>
                      <a:tailEnd type="none" w="med" len="med"/>
                    </a:lnT>
                    <a:solidFill>
                      <a:schemeClr val="accent2">
                        <a:lumMod val="20000"/>
                        <a:lumOff val="80000"/>
                      </a:schemeClr>
                    </a:solidFill>
                  </a:tcPr>
                </a:tc>
                <a:tc>
                  <a:txBody>
                    <a:bodyPr/>
                    <a:lstStyle/>
                    <a:p>
                      <a:pPr algn="l"/>
                      <a:r>
                        <a:rPr lang="en-US" dirty="0">
                          <a:ln>
                            <a:noFill/>
                          </a:ln>
                        </a:rPr>
                        <a:t>Dissertation</a:t>
                      </a:r>
                      <a:endParaRPr lang="en-US" dirty="0">
                        <a:ln>
                          <a:noFill/>
                        </a:ln>
                        <a:solidFill>
                          <a:schemeClr val="tx1"/>
                        </a:solidFill>
                      </a:endParaRPr>
                    </a:p>
                  </a:txBody>
                  <a:tcPr>
                    <a:lnT w="38100" cap="flat" cmpd="sng" algn="ctr">
                      <a:solidFill>
                        <a:schemeClr val="tx1"/>
                      </a:solid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10005"/>
                  </a:ext>
                </a:extLst>
              </a:tr>
              <a:tr h="370840">
                <a:tc>
                  <a:txBody>
                    <a:bodyPr/>
                    <a:lstStyle/>
                    <a:p>
                      <a:pPr algn="l"/>
                      <a:endParaRPr lang="en-US" dirty="0">
                        <a:ln>
                          <a:noFill/>
                        </a:ln>
                        <a:solidFill>
                          <a:schemeClr val="tx1"/>
                        </a:solidFill>
                      </a:endParaRPr>
                    </a:p>
                  </a:txBody>
                  <a:tcPr>
                    <a:lnR w="38100" cap="flat" cmpd="sng" algn="ctr">
                      <a:solidFill>
                        <a:schemeClr val="tx1"/>
                      </a:solidFill>
                      <a:prstDash val="solid"/>
                      <a:round/>
                      <a:headEnd type="none" w="med" len="med"/>
                      <a:tailEnd type="none" w="med" len="med"/>
                    </a:lnR>
                  </a:tcPr>
                </a:tc>
                <a:tc>
                  <a:txBody>
                    <a:bodyPr/>
                    <a:lstStyle/>
                    <a:p>
                      <a:pPr algn="l"/>
                      <a:r>
                        <a:rPr lang="en-US" dirty="0">
                          <a:ln>
                            <a:noFill/>
                          </a:ln>
                        </a:rPr>
                        <a:t>Creative and Innovative Thinking</a:t>
                      </a:r>
                      <a:endParaRPr lang="en-US" dirty="0">
                        <a:ln>
                          <a:noFill/>
                        </a:ln>
                        <a:solidFill>
                          <a:schemeClr val="tx1"/>
                        </a:solidFill>
                      </a:endParaRPr>
                    </a:p>
                  </a:txBody>
                  <a:tcPr>
                    <a:lnL w="38100" cap="flat" cmpd="sng" algn="ctr">
                      <a:solidFill>
                        <a:schemeClr val="tx1"/>
                      </a:solidFill>
                      <a:prstDash val="solid"/>
                      <a:round/>
                      <a:headEnd type="none" w="med" len="med"/>
                      <a:tailEnd type="none" w="med" len="med"/>
                    </a:lnL>
                    <a:solidFill>
                      <a:schemeClr val="accent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n>
                            <a:noFill/>
                          </a:ln>
                          <a:solidFill>
                            <a:schemeClr val="tx1"/>
                          </a:solidFill>
                        </a:rPr>
                        <a:t>Exploring Trends in the Global Economy</a:t>
                      </a:r>
                    </a:p>
                  </a:txBody>
                  <a:tcPr>
                    <a:solidFill>
                      <a:schemeClr val="accent2">
                        <a:lumMod val="20000"/>
                        <a:lumOff val="80000"/>
                      </a:schemeClr>
                    </a:solidFill>
                  </a:tcPr>
                </a:tc>
                <a:tc>
                  <a:txBody>
                    <a:bodyPr/>
                    <a:lstStyle/>
                    <a:p>
                      <a:pPr algn="l"/>
                      <a:r>
                        <a:rPr lang="en-US" dirty="0">
                          <a:ln>
                            <a:noFill/>
                          </a:ln>
                        </a:rPr>
                        <a:t>Applied Decision Making and Optimization</a:t>
                      </a:r>
                      <a:endParaRPr lang="en-US" dirty="0">
                        <a:ln>
                          <a:noFill/>
                        </a:ln>
                        <a:solidFill>
                          <a:schemeClr val="tx1"/>
                        </a:solidFill>
                      </a:endParaRPr>
                    </a:p>
                  </a:txBody>
                  <a:tcPr>
                    <a:solidFill>
                      <a:schemeClr val="accent2">
                        <a:lumMod val="20000"/>
                        <a:lumOff val="80000"/>
                      </a:schemeClr>
                    </a:solidFill>
                  </a:tcPr>
                </a:tc>
                <a:extLst>
                  <a:ext uri="{0D108BD9-81ED-4DB2-BD59-A6C34878D82A}">
                    <a16:rowId xmlns:a16="http://schemas.microsoft.com/office/drawing/2014/main" val="10006"/>
                  </a:ext>
                </a:extLst>
              </a:tr>
              <a:tr h="370840">
                <a:tc>
                  <a:txBody>
                    <a:bodyPr/>
                    <a:lstStyle/>
                    <a:p>
                      <a:pPr algn="l"/>
                      <a:endParaRPr lang="en-US" dirty="0">
                        <a:ln>
                          <a:noFill/>
                        </a:ln>
                        <a:solidFill>
                          <a:schemeClr val="tx1"/>
                        </a:solidFill>
                      </a:endParaRPr>
                    </a:p>
                  </a:txBody>
                  <a:tcPr>
                    <a:lnR w="38100" cap="flat" cmpd="sng" algn="ctr">
                      <a:solidFill>
                        <a:schemeClr val="tx1"/>
                      </a:solidFill>
                      <a:prstDash val="solid"/>
                      <a:round/>
                      <a:headEnd type="none" w="med" len="med"/>
                      <a:tailEnd type="none" w="med" len="med"/>
                    </a:lnR>
                  </a:tcPr>
                </a:tc>
                <a:tc>
                  <a:txBody>
                    <a:bodyPr/>
                    <a:lstStyle/>
                    <a:p>
                      <a:r>
                        <a:rPr lang="en-US" sz="1800" baseline="0" dirty="0"/>
                        <a:t>Designing Technology for User Experience </a:t>
                      </a:r>
                      <a:endParaRPr lang="en-US" sz="1800" dirty="0"/>
                    </a:p>
                  </a:txBody>
                  <a:tcPr>
                    <a:lnL w="381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Integrating GIS to Optimize Business Performance</a:t>
                      </a:r>
                    </a:p>
                  </a:txBody>
                  <a:tcPr>
                    <a:solidFill>
                      <a:schemeClr val="accent6">
                        <a:lumMod val="20000"/>
                        <a:lumOff val="80000"/>
                      </a:schemeClr>
                    </a:solidFill>
                  </a:tcPr>
                </a:tc>
                <a:tc>
                  <a:txBody>
                    <a:bodyPr/>
                    <a:lstStyle/>
                    <a:p>
                      <a:pPr algn="l"/>
                      <a:endParaRPr lang="en-US" dirty="0">
                        <a:ln>
                          <a:noFill/>
                        </a:ln>
                        <a:solidFill>
                          <a:schemeClr val="tx1"/>
                        </a:solidFill>
                      </a:endParaRPr>
                    </a:p>
                  </a:txBody>
                  <a:tcPr>
                    <a:pattFill prst="pct25">
                      <a:fgClr>
                        <a:schemeClr val="tx1"/>
                      </a:fgClr>
                      <a:bgClr>
                        <a:srgbClr val="FFF2CC"/>
                      </a:bgClr>
                    </a:pattFill>
                  </a:tcPr>
                </a:tc>
                <a:extLst>
                  <a:ext uri="{0D108BD9-81ED-4DB2-BD59-A6C34878D82A}">
                    <a16:rowId xmlns:a16="http://schemas.microsoft.com/office/drawing/2014/main" val="10007"/>
                  </a:ext>
                </a:extLst>
              </a:tr>
              <a:tr h="478640">
                <a:tc>
                  <a:txBody>
                    <a:bodyPr/>
                    <a:lstStyle/>
                    <a:p>
                      <a:pPr algn="l"/>
                      <a:endParaRPr lang="en-US" dirty="0">
                        <a:ln>
                          <a:noFill/>
                        </a:ln>
                        <a:solidFill>
                          <a:schemeClr val="tx1"/>
                        </a:solidFill>
                      </a:endParaRPr>
                    </a:p>
                  </a:txBody>
                  <a:tcP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r>
                        <a:rPr lang="en-US" sz="1800" dirty="0"/>
                        <a:t>Emerging Methodologies for Organizations</a:t>
                      </a: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r>
                        <a:rPr lang="en-US" dirty="0">
                          <a:ln>
                            <a:noFill/>
                          </a:ln>
                          <a:solidFill>
                            <a:schemeClr val="tx1"/>
                          </a:solidFill>
                        </a:rPr>
                        <a:t>Dissertation Design</a:t>
                      </a:r>
                    </a:p>
                  </a:txBody>
                  <a:tcPr>
                    <a:lnB w="381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lang="en-US" dirty="0">
                        <a:ln>
                          <a:noFill/>
                        </a:ln>
                        <a:solidFill>
                          <a:schemeClr val="tx1"/>
                        </a:solidFill>
                      </a:endParaRPr>
                    </a:p>
                  </a:txBody>
                  <a:tcPr>
                    <a:lnB w="38100" cap="flat" cmpd="sng" algn="ctr">
                      <a:solidFill>
                        <a:schemeClr val="tx1"/>
                      </a:solidFill>
                      <a:prstDash val="solid"/>
                      <a:round/>
                      <a:headEnd type="none" w="med" len="med"/>
                      <a:tailEnd type="none" w="med" len="med"/>
                    </a:lnB>
                    <a:pattFill prst="pct25">
                      <a:fgClr>
                        <a:schemeClr val="tx1"/>
                      </a:fgClr>
                      <a:bgClr>
                        <a:srgbClr val="FFF2CC"/>
                      </a:bgClr>
                    </a:pattFill>
                  </a:tcPr>
                </a:tc>
                <a:extLst>
                  <a:ext uri="{0D108BD9-81ED-4DB2-BD59-A6C34878D82A}">
                    <a16:rowId xmlns:a16="http://schemas.microsoft.com/office/drawing/2014/main" val="10008"/>
                  </a:ext>
                </a:extLst>
              </a:tr>
              <a:tr h="370840">
                <a:tc>
                  <a:txBody>
                    <a:bodyPr/>
                    <a:lstStyle/>
                    <a:p>
                      <a:pPr algn="l"/>
                      <a:r>
                        <a:rPr lang="en-US" dirty="0">
                          <a:ln>
                            <a:noFill/>
                          </a:ln>
                        </a:rPr>
                        <a:t>3</a:t>
                      </a:r>
                      <a:endParaRPr lang="en-US" dirty="0">
                        <a:ln>
                          <a:noFill/>
                        </a:ln>
                        <a:solidFill>
                          <a:schemeClr val="tx1"/>
                        </a:solidFill>
                      </a:endParaRPr>
                    </a:p>
                  </a:txBody>
                  <a:tcP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Applications of Disruptive Technology</a:t>
                      </a:r>
                    </a:p>
                  </a:txBody>
                  <a:tcP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algn="l"/>
                      <a:r>
                        <a:rPr lang="en-US" dirty="0">
                          <a:ln>
                            <a:noFill/>
                          </a:ln>
                        </a:rPr>
                        <a:t>Dissertation</a:t>
                      </a:r>
                      <a:endParaRPr lang="en-US" dirty="0">
                        <a:ln>
                          <a:noFill/>
                        </a:ln>
                        <a:solidFill>
                          <a:schemeClr val="tx1"/>
                        </a:solidFill>
                      </a:endParaRPr>
                    </a:p>
                  </a:txBody>
                  <a:tcPr>
                    <a:lnT w="38100" cap="flat" cmpd="sng" algn="ctr">
                      <a:solidFill>
                        <a:schemeClr val="tx1"/>
                      </a:solidFill>
                      <a:prstDash val="solid"/>
                      <a:round/>
                      <a:headEnd type="none" w="med" len="med"/>
                      <a:tailEnd type="none" w="med" len="med"/>
                    </a:lnT>
                    <a:solidFill>
                      <a:schemeClr val="accent1">
                        <a:lumMod val="20000"/>
                        <a:lumOff val="80000"/>
                      </a:schemeClr>
                    </a:solidFill>
                  </a:tcPr>
                </a:tc>
                <a:tc>
                  <a:txBody>
                    <a:bodyPr/>
                    <a:lstStyle/>
                    <a:p>
                      <a:pPr algn="l"/>
                      <a:endParaRPr lang="en-US" dirty="0">
                        <a:ln>
                          <a:noFill/>
                        </a:ln>
                        <a:solidFill>
                          <a:schemeClr val="tx1"/>
                        </a:solidFill>
                      </a:endParaRPr>
                    </a:p>
                  </a:txBody>
                  <a:tcPr>
                    <a:lnT w="38100" cap="flat" cmpd="sng" algn="ctr">
                      <a:solidFill>
                        <a:schemeClr val="tx1"/>
                      </a:solidFill>
                      <a:prstDash val="solid"/>
                      <a:round/>
                      <a:headEnd type="none" w="med" len="med"/>
                      <a:tailEnd type="none" w="med" len="med"/>
                    </a:lnT>
                    <a:pattFill prst="pct25">
                      <a:fgClr>
                        <a:schemeClr val="tx1"/>
                      </a:fgClr>
                      <a:bgClr>
                        <a:srgbClr val="FFF2CC"/>
                      </a:bgClr>
                    </a:pattFill>
                  </a:tcPr>
                </a:tc>
                <a:extLst>
                  <a:ext uri="{0D108BD9-81ED-4DB2-BD59-A6C34878D82A}">
                    <a16:rowId xmlns:a16="http://schemas.microsoft.com/office/drawing/2014/main" val="10009"/>
                  </a:ext>
                </a:extLst>
              </a:tr>
              <a:tr h="370840">
                <a:tc>
                  <a:txBody>
                    <a:bodyPr/>
                    <a:lstStyle/>
                    <a:p>
                      <a:pPr algn="l"/>
                      <a:endParaRPr lang="en-US" dirty="0">
                        <a:ln>
                          <a:noFill/>
                        </a:ln>
                        <a:solidFill>
                          <a:schemeClr val="tx1"/>
                        </a:solidFill>
                      </a:endParaRPr>
                    </a:p>
                  </a:txBody>
                  <a:tcP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algn="l"/>
                      <a:r>
                        <a:rPr lang="en-US" dirty="0">
                          <a:ln>
                            <a:noFill/>
                          </a:ln>
                        </a:rPr>
                        <a:t>Dissertation</a:t>
                      </a:r>
                      <a:endParaRPr lang="en-US" dirty="0">
                        <a:ln>
                          <a:noFill/>
                        </a:ln>
                        <a:solidFill>
                          <a:schemeClr val="tx1"/>
                        </a:solidFill>
                      </a:endParaRP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lang="en-US" dirty="0">
                        <a:ln>
                          <a:noFill/>
                        </a:ln>
                        <a:solidFill>
                          <a:schemeClr val="tx1"/>
                        </a:solidFill>
                      </a:endParaRPr>
                    </a:p>
                  </a:txBody>
                  <a:tcPr>
                    <a:lnB w="38100" cap="flat" cmpd="sng" algn="ctr">
                      <a:solidFill>
                        <a:schemeClr val="tx1"/>
                      </a:solidFill>
                      <a:prstDash val="solid"/>
                      <a:round/>
                      <a:headEnd type="none" w="med" len="med"/>
                      <a:tailEnd type="none" w="med" len="med"/>
                    </a:lnB>
                    <a:pattFill prst="pct25">
                      <a:fgClr>
                        <a:schemeClr val="tx1"/>
                      </a:fgClr>
                      <a:bgClr>
                        <a:srgbClr val="FFF2CC"/>
                      </a:bgClr>
                    </a:pattFill>
                  </a:tcPr>
                </a:tc>
                <a:tc>
                  <a:txBody>
                    <a:bodyPr/>
                    <a:lstStyle/>
                    <a:p>
                      <a:pPr algn="l"/>
                      <a:endParaRPr lang="en-US" dirty="0">
                        <a:ln>
                          <a:noFill/>
                        </a:ln>
                        <a:solidFill>
                          <a:schemeClr val="tx1"/>
                        </a:solidFill>
                      </a:endParaRPr>
                    </a:p>
                  </a:txBody>
                  <a:tcPr>
                    <a:lnB w="38100" cap="flat" cmpd="sng" algn="ctr">
                      <a:solidFill>
                        <a:schemeClr val="tx1"/>
                      </a:solidFill>
                      <a:prstDash val="solid"/>
                      <a:round/>
                      <a:headEnd type="none" w="med" len="med"/>
                      <a:tailEnd type="none" w="med" len="med"/>
                    </a:lnB>
                    <a:pattFill prst="pct25">
                      <a:fgClr>
                        <a:schemeClr val="tx1"/>
                      </a:fgClr>
                      <a:bgClr>
                        <a:srgbClr val="FFF2CC"/>
                      </a:bgClr>
                    </a:pattFill>
                  </a:tcPr>
                </a:tc>
                <a:extLst>
                  <a:ext uri="{0D108BD9-81ED-4DB2-BD59-A6C34878D82A}">
                    <a16:rowId xmlns:a16="http://schemas.microsoft.com/office/drawing/2014/main" val="10010"/>
                  </a:ext>
                </a:extLst>
              </a:tr>
            </a:tbl>
          </a:graphicData>
        </a:graphic>
      </p:graphicFrame>
      <p:sp>
        <p:nvSpPr>
          <p:cNvPr id="7" name="Title 1"/>
          <p:cNvSpPr>
            <a:spLocks noGrp="1"/>
          </p:cNvSpPr>
          <p:nvPr>
            <p:ph type="title"/>
          </p:nvPr>
        </p:nvSpPr>
        <p:spPr>
          <a:xfrm>
            <a:off x="3667124" y="-175623"/>
            <a:ext cx="10515600" cy="1325563"/>
          </a:xfrm>
        </p:spPr>
        <p:txBody>
          <a:bodyPr/>
          <a:lstStyle/>
          <a:p>
            <a:pPr algn="ctr"/>
            <a:r>
              <a:rPr lang="en-US" dirty="0"/>
              <a:t>Proposed EDBA Timeline</a:t>
            </a:r>
          </a:p>
        </p:txBody>
      </p:sp>
    </p:spTree>
    <p:extLst>
      <p:ext uri="{BB962C8B-B14F-4D97-AF65-F5344CB8AC3E}">
        <p14:creationId xmlns:p14="http://schemas.microsoft.com/office/powerpoint/2010/main" val="572145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90878-50F3-F74E-BB34-B0588C0B5E59}"/>
              </a:ext>
            </a:extLst>
          </p:cNvPr>
          <p:cNvSpPr>
            <a:spLocks noGrp="1"/>
          </p:cNvSpPr>
          <p:nvPr>
            <p:ph type="title"/>
          </p:nvPr>
        </p:nvSpPr>
        <p:spPr/>
        <p:txBody>
          <a:bodyPr>
            <a:normAutofit/>
          </a:bodyPr>
          <a:lstStyle/>
          <a:p>
            <a:r>
              <a:rPr lang="en-US" sz="4000" dirty="0"/>
              <a:t>Proposed Admission </a:t>
            </a:r>
            <a:r>
              <a:rPr lang="en-US" sz="4000" dirty="0" smtClean="0"/>
              <a:t>Requirements</a:t>
            </a:r>
            <a:endParaRPr lang="en-US" sz="4000" i="1" dirty="0"/>
          </a:p>
        </p:txBody>
      </p:sp>
      <p:sp>
        <p:nvSpPr>
          <p:cNvPr id="3" name="Content Placeholder 2">
            <a:extLst>
              <a:ext uri="{FF2B5EF4-FFF2-40B4-BE49-F238E27FC236}">
                <a16:creationId xmlns:a16="http://schemas.microsoft.com/office/drawing/2014/main" id="{7DB061FB-92AD-3F4B-802A-0A8B89B11B8E}"/>
              </a:ext>
            </a:extLst>
          </p:cNvPr>
          <p:cNvSpPr>
            <a:spLocks noGrp="1"/>
          </p:cNvSpPr>
          <p:nvPr>
            <p:ph idx="1"/>
          </p:nvPr>
        </p:nvSpPr>
        <p:spPr/>
        <p:txBody>
          <a:bodyPr/>
          <a:lstStyle/>
          <a:p>
            <a:r>
              <a:rPr lang="en-US" dirty="0"/>
              <a:t>MBA or master’s in related field</a:t>
            </a:r>
          </a:p>
          <a:p>
            <a:r>
              <a:rPr lang="en-US" dirty="0"/>
              <a:t>Some minimum level of experience (both quantity and quality)</a:t>
            </a:r>
          </a:p>
          <a:p>
            <a:r>
              <a:rPr lang="en-US" dirty="0"/>
              <a:t>Writing sample/Letter of intent</a:t>
            </a:r>
          </a:p>
          <a:p>
            <a:r>
              <a:rPr lang="en-US" dirty="0"/>
              <a:t>Interviews</a:t>
            </a:r>
          </a:p>
          <a:p>
            <a:endParaRPr lang="en-US" dirty="0"/>
          </a:p>
        </p:txBody>
      </p:sp>
    </p:spTree>
    <p:extLst>
      <p:ext uri="{BB962C8B-B14F-4D97-AF65-F5344CB8AC3E}">
        <p14:creationId xmlns:p14="http://schemas.microsoft.com/office/powerpoint/2010/main" val="1764112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418DA-BFB7-8C48-AC77-FF16E1D9A647}"/>
              </a:ext>
            </a:extLst>
          </p:cNvPr>
          <p:cNvSpPr>
            <a:spLocks noGrp="1"/>
          </p:cNvSpPr>
          <p:nvPr>
            <p:ph type="ctrTitle"/>
          </p:nvPr>
        </p:nvSpPr>
        <p:spPr>
          <a:xfrm>
            <a:off x="1524000" y="-117992"/>
            <a:ext cx="9144000" cy="2387600"/>
          </a:xfrm>
        </p:spPr>
        <p:txBody>
          <a:bodyPr/>
          <a:lstStyle/>
          <a:p>
            <a:r>
              <a:rPr lang="en-US" dirty="0"/>
              <a:t>EDBA Taskforce</a:t>
            </a:r>
          </a:p>
        </p:txBody>
      </p:sp>
      <p:sp>
        <p:nvSpPr>
          <p:cNvPr id="3" name="Subtitle 2">
            <a:extLst>
              <a:ext uri="{FF2B5EF4-FFF2-40B4-BE49-F238E27FC236}">
                <a16:creationId xmlns:a16="http://schemas.microsoft.com/office/drawing/2014/main" id="{03AADCA2-2960-3B46-9222-402561943A74}"/>
              </a:ext>
            </a:extLst>
          </p:cNvPr>
          <p:cNvSpPr>
            <a:spLocks noGrp="1"/>
          </p:cNvSpPr>
          <p:nvPr>
            <p:ph type="subTitle" idx="1"/>
          </p:nvPr>
        </p:nvSpPr>
        <p:spPr>
          <a:xfrm>
            <a:off x="1524000" y="2600325"/>
            <a:ext cx="9144000" cy="3672220"/>
          </a:xfrm>
        </p:spPr>
        <p:txBody>
          <a:bodyPr>
            <a:normAutofit/>
          </a:bodyPr>
          <a:lstStyle/>
          <a:p>
            <a:pPr marL="342900" indent="-342900" algn="l">
              <a:buFont typeface="Arial" panose="020B0604020202020204" pitchFamily="34" charset="0"/>
              <a:buChar char="•"/>
            </a:pPr>
            <a:r>
              <a:rPr lang="en-US" dirty="0"/>
              <a:t>Wes Davenport</a:t>
            </a:r>
          </a:p>
          <a:p>
            <a:pPr marL="342900" indent="-342900" algn="l">
              <a:buFont typeface="Arial" panose="020B0604020202020204" pitchFamily="34" charset="0"/>
              <a:buChar char="•"/>
            </a:pPr>
            <a:r>
              <a:rPr lang="en-US" dirty="0"/>
              <a:t>Doug Barrett</a:t>
            </a:r>
          </a:p>
          <a:p>
            <a:pPr marL="342900" indent="-342900" algn="l">
              <a:buFont typeface="Arial" panose="020B0604020202020204" pitchFamily="34" charset="0"/>
              <a:buChar char="•"/>
            </a:pPr>
            <a:r>
              <a:rPr lang="en-US" dirty="0"/>
              <a:t>Erin Gillespie</a:t>
            </a:r>
          </a:p>
          <a:p>
            <a:pPr marL="342900" indent="-342900" algn="l">
              <a:buFont typeface="Arial" panose="020B0604020202020204" pitchFamily="34" charset="0"/>
              <a:buChar char="•"/>
            </a:pPr>
            <a:r>
              <a:rPr lang="en-US" dirty="0"/>
              <a:t>Diane </a:t>
            </a:r>
            <a:r>
              <a:rPr lang="en-US" dirty="0" err="1"/>
              <a:t>Kutz</a:t>
            </a:r>
            <a:endParaRPr lang="en-US" dirty="0"/>
          </a:p>
          <a:p>
            <a:pPr marL="342900" indent="-342900" algn="l">
              <a:buFont typeface="Arial" panose="020B0604020202020204" pitchFamily="34" charset="0"/>
              <a:buChar char="•"/>
            </a:pPr>
            <a:r>
              <a:rPr lang="en-US" dirty="0"/>
              <a:t>Jason </a:t>
            </a:r>
            <a:r>
              <a:rPr lang="en-US" dirty="0" err="1"/>
              <a:t>Imbrogno</a:t>
            </a:r>
            <a:endParaRPr lang="en-US" dirty="0"/>
          </a:p>
          <a:p>
            <a:pPr marL="342900" indent="-342900" algn="l">
              <a:buFont typeface="Arial" panose="020B0604020202020204" pitchFamily="34" charset="0"/>
              <a:buChar char="•"/>
            </a:pPr>
            <a:r>
              <a:rPr lang="en-US" dirty="0"/>
              <a:t>Jana Beaver</a:t>
            </a:r>
          </a:p>
          <a:p>
            <a:pPr marL="342900" indent="-342900" algn="l">
              <a:buFont typeface="Arial" panose="020B0604020202020204" pitchFamily="34" charset="0"/>
              <a:buChar char="•"/>
            </a:pPr>
            <a:r>
              <a:rPr lang="en-US" dirty="0"/>
              <a:t>Barry </a:t>
            </a:r>
            <a:r>
              <a:rPr lang="en-US" dirty="0" err="1"/>
              <a:t>Cumbie</a:t>
            </a:r>
            <a:endParaRPr lang="en-US" dirty="0"/>
          </a:p>
          <a:p>
            <a:pPr algn="l"/>
            <a:endParaRPr lang="en-US" dirty="0"/>
          </a:p>
        </p:txBody>
      </p:sp>
    </p:spTree>
    <p:extLst>
      <p:ext uri="{BB962C8B-B14F-4D97-AF65-F5344CB8AC3E}">
        <p14:creationId xmlns:p14="http://schemas.microsoft.com/office/powerpoint/2010/main" val="1833512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78880-0506-A447-9C47-D11055AF9048}"/>
              </a:ext>
            </a:extLst>
          </p:cNvPr>
          <p:cNvSpPr>
            <a:spLocks noGrp="1"/>
          </p:cNvSpPr>
          <p:nvPr>
            <p:ph type="title"/>
          </p:nvPr>
        </p:nvSpPr>
        <p:spPr/>
        <p:txBody>
          <a:bodyPr/>
          <a:lstStyle/>
          <a:p>
            <a:pPr algn="ctr"/>
            <a:r>
              <a:rPr lang="en-US" dirty="0"/>
              <a:t>What is the EDBA?</a:t>
            </a:r>
          </a:p>
        </p:txBody>
      </p:sp>
      <p:sp>
        <p:nvSpPr>
          <p:cNvPr id="3" name="Content Placeholder 2">
            <a:extLst>
              <a:ext uri="{FF2B5EF4-FFF2-40B4-BE49-F238E27FC236}">
                <a16:creationId xmlns:a16="http://schemas.microsoft.com/office/drawing/2014/main" id="{1C557360-F62A-D74E-9BD9-41F048A3FC2D}"/>
              </a:ext>
            </a:extLst>
          </p:cNvPr>
          <p:cNvSpPr>
            <a:spLocks noGrp="1"/>
          </p:cNvSpPr>
          <p:nvPr>
            <p:ph idx="1"/>
          </p:nvPr>
        </p:nvSpPr>
        <p:spPr/>
        <p:txBody>
          <a:bodyPr/>
          <a:lstStyle/>
          <a:p>
            <a:r>
              <a:rPr lang="en-US" dirty="0"/>
              <a:t>DBA and EDBA degrees have been growing in popularity in Europe and now in the US in recent years.</a:t>
            </a:r>
          </a:p>
          <a:p>
            <a:r>
              <a:rPr lang="en-US" dirty="0"/>
              <a:t>The degree is a terminal degree, similar to the PhD, but often for a different demographic group and with a different career path.</a:t>
            </a:r>
          </a:p>
          <a:p>
            <a:r>
              <a:rPr lang="en-US" dirty="0"/>
              <a:t>Thus the DBA is a popular choice for those making a career shift later in life or seeking a new challenge.</a:t>
            </a:r>
          </a:p>
          <a:p>
            <a:r>
              <a:rPr lang="en-US" dirty="0"/>
              <a:t>Although both degrees qualify the recipient to teach at the college level and conduct research, the PhD degree is usually more research focused and theoretical while the DBA is more applied.</a:t>
            </a:r>
          </a:p>
        </p:txBody>
      </p:sp>
    </p:spTree>
    <p:extLst>
      <p:ext uri="{BB962C8B-B14F-4D97-AF65-F5344CB8AC3E}">
        <p14:creationId xmlns:p14="http://schemas.microsoft.com/office/powerpoint/2010/main" val="987372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1" cy="6858001"/>
          </a:xfrm>
          <a:prstGeom prst="rect">
            <a:avLst/>
          </a:prstGeom>
        </p:spPr>
      </p:pic>
      <p:sp>
        <p:nvSpPr>
          <p:cNvPr id="5" name="Shape 137"/>
          <p:cNvSpPr/>
          <p:nvPr/>
        </p:nvSpPr>
        <p:spPr>
          <a:xfrm>
            <a:off x="838199" y="2678628"/>
            <a:ext cx="11091863" cy="3734356"/>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p>
            <a:pPr marL="321027" indent="-321027" algn="l">
              <a:buSzPct val="75000"/>
              <a:buChar char="•"/>
              <a:defRPr sz="3600"/>
            </a:pPr>
            <a:r>
              <a:rPr lang="en-US" dirty="0"/>
              <a:t>Existing market demand and recent growth</a:t>
            </a:r>
          </a:p>
          <a:p>
            <a:pPr marL="778227" lvl="1" indent="-321027">
              <a:buSzPct val="75000"/>
              <a:buChar char="•"/>
              <a:defRPr sz="3600"/>
            </a:pPr>
            <a:r>
              <a:rPr lang="en-US" sz="3200" dirty="0"/>
              <a:t>Higher Education (e.g., instructors/non-tenure track faculty)</a:t>
            </a:r>
          </a:p>
          <a:p>
            <a:pPr marL="778227" lvl="1" indent="-321027">
              <a:buSzPct val="75000"/>
              <a:buChar char="•"/>
              <a:defRPr sz="3600"/>
            </a:pPr>
            <a:r>
              <a:rPr lang="en-US" sz="3200" dirty="0"/>
              <a:t>Executives</a:t>
            </a:r>
          </a:p>
          <a:p>
            <a:pPr marL="778227" lvl="1" indent="-321027">
              <a:buSzPct val="75000"/>
              <a:buChar char="•"/>
              <a:defRPr sz="3600"/>
            </a:pPr>
            <a:r>
              <a:rPr lang="en-US" sz="3200" dirty="0"/>
              <a:t>Military</a:t>
            </a:r>
          </a:p>
          <a:p>
            <a:pPr marL="778227" lvl="1" indent="-321027">
              <a:buSzPct val="75000"/>
              <a:buChar char="•"/>
              <a:defRPr sz="3600"/>
            </a:pPr>
            <a:r>
              <a:rPr lang="en-US" sz="3200" dirty="0"/>
              <a:t>Future consultants and academics</a:t>
            </a:r>
          </a:p>
          <a:p>
            <a:pPr algn="l">
              <a:buSzPct val="75000"/>
              <a:defRPr sz="3600"/>
            </a:pPr>
            <a:endParaRPr lang="en-US" dirty="0"/>
          </a:p>
          <a:p>
            <a:pPr marL="273050" indent="-273050" algn="l">
              <a:defRPr sz="3600"/>
            </a:pPr>
            <a:endParaRPr dirty="0"/>
          </a:p>
        </p:txBody>
      </p:sp>
      <p:sp>
        <p:nvSpPr>
          <p:cNvPr id="6" name="Shape 136"/>
          <p:cNvSpPr txBox="1">
            <a:spLocks/>
          </p:cNvSpPr>
          <p:nvPr/>
        </p:nvSpPr>
        <p:spPr>
          <a:xfrm>
            <a:off x="3578624" y="422177"/>
            <a:ext cx="5034751" cy="229730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6400" kern="1200">
                <a:solidFill>
                  <a:srgbClr val="CCE8B5"/>
                </a:solidFill>
                <a:latin typeface="+mj-lt"/>
                <a:ea typeface="+mj-ea"/>
                <a:cs typeface="+mj-cs"/>
              </a:defRPr>
            </a:lvl1pPr>
          </a:lstStyle>
          <a:p>
            <a:r>
              <a:rPr lang="en-US" sz="5400" dirty="0">
                <a:solidFill>
                  <a:schemeClr val="tx1"/>
                </a:solidFill>
              </a:rPr>
              <a:t>Why an EDBA?</a:t>
            </a:r>
          </a:p>
        </p:txBody>
      </p:sp>
    </p:spTree>
    <p:extLst>
      <p:ext uri="{BB962C8B-B14F-4D97-AF65-F5344CB8AC3E}">
        <p14:creationId xmlns:p14="http://schemas.microsoft.com/office/powerpoint/2010/main" val="609721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CD605-378F-9F4B-A64E-65728A4B7180}"/>
              </a:ext>
            </a:extLst>
          </p:cNvPr>
          <p:cNvSpPr>
            <a:spLocks noGrp="1"/>
          </p:cNvSpPr>
          <p:nvPr>
            <p:ph type="title"/>
          </p:nvPr>
        </p:nvSpPr>
        <p:spPr/>
        <p:txBody>
          <a:bodyPr/>
          <a:lstStyle/>
          <a:p>
            <a:r>
              <a:rPr lang="en-US" dirty="0"/>
              <a:t>Sample Student Profiles from University of Wisconsin Whitewater</a:t>
            </a:r>
          </a:p>
        </p:txBody>
      </p:sp>
      <p:sp>
        <p:nvSpPr>
          <p:cNvPr id="3" name="Content Placeholder 2">
            <a:extLst>
              <a:ext uri="{FF2B5EF4-FFF2-40B4-BE49-F238E27FC236}">
                <a16:creationId xmlns:a16="http://schemas.microsoft.com/office/drawing/2014/main" id="{87C993F2-7DD4-5047-BA1D-743D8B43B1D0}"/>
              </a:ext>
            </a:extLst>
          </p:cNvPr>
          <p:cNvSpPr>
            <a:spLocks noGrp="1"/>
          </p:cNvSpPr>
          <p:nvPr>
            <p:ph idx="1"/>
          </p:nvPr>
        </p:nvSpPr>
        <p:spPr/>
        <p:txBody>
          <a:bodyPr/>
          <a:lstStyle/>
          <a:p>
            <a:r>
              <a:rPr lang="en-US" dirty="0"/>
              <a:t>Global Head of Strategic Affairs for Accuity</a:t>
            </a:r>
          </a:p>
          <a:p>
            <a:r>
              <a:rPr lang="en-US" dirty="0"/>
              <a:t>Chief Audit Officer of Illinois Municipal Retirement Fund</a:t>
            </a:r>
          </a:p>
          <a:p>
            <a:r>
              <a:rPr lang="en-US" dirty="0"/>
              <a:t>Executive Director of Safety US Air Force Global Strike Command</a:t>
            </a:r>
          </a:p>
          <a:p>
            <a:r>
              <a:rPr lang="en-US" dirty="0"/>
              <a:t>Senior Assoc. Instructor at Western Illinois University</a:t>
            </a:r>
          </a:p>
          <a:p>
            <a:r>
              <a:rPr lang="en-US" dirty="0"/>
              <a:t>Assoc. Professor at Rockford University</a:t>
            </a:r>
          </a:p>
          <a:p>
            <a:r>
              <a:rPr lang="en-US" dirty="0"/>
              <a:t>Executive Director of Cardiac Service Line for Children’s Hospital</a:t>
            </a:r>
          </a:p>
          <a:p>
            <a:r>
              <a:rPr lang="en-US" dirty="0"/>
              <a:t>Senior Lecturer at University of Wisconsin-Oshkosh</a:t>
            </a:r>
          </a:p>
          <a:p>
            <a:r>
              <a:rPr lang="en-US" dirty="0"/>
              <a:t>IT Executive at </a:t>
            </a:r>
            <a:r>
              <a:rPr lang="en-US" dirty="0" err="1"/>
              <a:t>Thermo</a:t>
            </a:r>
            <a:r>
              <a:rPr lang="en-US" dirty="0"/>
              <a:t> Fisher Scientific</a:t>
            </a:r>
          </a:p>
        </p:txBody>
      </p:sp>
    </p:spTree>
    <p:extLst>
      <p:ext uri="{BB962C8B-B14F-4D97-AF65-F5344CB8AC3E}">
        <p14:creationId xmlns:p14="http://schemas.microsoft.com/office/powerpoint/2010/main" val="1401250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14A3B1-D6FF-EC4C-A30E-6C73FCB907B4}"/>
              </a:ext>
            </a:extLst>
          </p:cNvPr>
          <p:cNvSpPr>
            <a:spLocks noGrp="1"/>
          </p:cNvSpPr>
          <p:nvPr>
            <p:ph idx="1"/>
          </p:nvPr>
        </p:nvSpPr>
        <p:spPr>
          <a:xfrm>
            <a:off x="838199" y="2719480"/>
            <a:ext cx="10515600" cy="4351338"/>
          </a:xfrm>
        </p:spPr>
        <p:txBody>
          <a:bodyPr>
            <a:normAutofit/>
          </a:bodyPr>
          <a:lstStyle/>
          <a:p>
            <a:pPr marL="0" indent="0">
              <a:buSzPct val="75000"/>
              <a:buNone/>
              <a:defRPr sz="3600"/>
            </a:pPr>
            <a:r>
              <a:rPr lang="en-US" sz="3600" dirty="0"/>
              <a:t>Fit within the COB at UNA</a:t>
            </a:r>
          </a:p>
          <a:p>
            <a:pPr marL="778227" lvl="1" indent="-321027">
              <a:buSzPct val="75000"/>
              <a:defRPr sz="3600"/>
            </a:pPr>
            <a:r>
              <a:rPr lang="en-US" sz="3200" dirty="0"/>
              <a:t>Growth/Success of the MBA and Exec. MBA</a:t>
            </a:r>
          </a:p>
          <a:p>
            <a:pPr marL="778227" lvl="1" indent="-321027">
              <a:buSzPct val="75000"/>
              <a:defRPr sz="3600"/>
            </a:pPr>
            <a:r>
              <a:rPr lang="en-US" sz="3200" dirty="0"/>
              <a:t>Applied focus vs. traditional PhD</a:t>
            </a:r>
          </a:p>
          <a:p>
            <a:pPr marL="778227" lvl="1" indent="-321027">
              <a:buSzPct val="75000"/>
              <a:defRPr sz="3600"/>
            </a:pPr>
            <a:r>
              <a:rPr lang="en-US" sz="3200" dirty="0"/>
              <a:t>University decision to pursue two doctoral programs at UNA</a:t>
            </a:r>
          </a:p>
          <a:p>
            <a:endParaRPr lang="en-US" sz="3200" dirty="0"/>
          </a:p>
        </p:txBody>
      </p:sp>
      <p:sp>
        <p:nvSpPr>
          <p:cNvPr id="4" name="Shape 136">
            <a:extLst>
              <a:ext uri="{FF2B5EF4-FFF2-40B4-BE49-F238E27FC236}">
                <a16:creationId xmlns:a16="http://schemas.microsoft.com/office/drawing/2014/main" id="{9A741D34-8534-114E-BCE7-7D2C0252DC5E}"/>
              </a:ext>
            </a:extLst>
          </p:cNvPr>
          <p:cNvSpPr txBox="1">
            <a:spLocks/>
          </p:cNvSpPr>
          <p:nvPr/>
        </p:nvSpPr>
        <p:spPr>
          <a:xfrm>
            <a:off x="3578624" y="422177"/>
            <a:ext cx="5034751" cy="229730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6400" kern="1200">
                <a:solidFill>
                  <a:srgbClr val="CCE8B5"/>
                </a:solidFill>
                <a:latin typeface="+mj-lt"/>
                <a:ea typeface="+mj-ea"/>
                <a:cs typeface="+mj-cs"/>
              </a:defRPr>
            </a:lvl1pPr>
          </a:lstStyle>
          <a:p>
            <a:r>
              <a:rPr lang="en-US" sz="5400" dirty="0">
                <a:solidFill>
                  <a:schemeClr val="tx1"/>
                </a:solidFill>
              </a:rPr>
              <a:t>Why an EDBA?</a:t>
            </a:r>
          </a:p>
        </p:txBody>
      </p:sp>
    </p:spTree>
    <p:extLst>
      <p:ext uri="{BB962C8B-B14F-4D97-AF65-F5344CB8AC3E}">
        <p14:creationId xmlns:p14="http://schemas.microsoft.com/office/powerpoint/2010/main" val="643661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3210" y="780000"/>
            <a:ext cx="7682624" cy="1342165"/>
          </a:xfrm>
        </p:spPr>
        <p:txBody>
          <a:bodyPr/>
          <a:lstStyle/>
          <a:p>
            <a:pPr algn="ctr"/>
            <a:r>
              <a:rPr lang="en-US" dirty="0"/>
              <a:t>Current EDBA Marketplace</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22413290"/>
              </p:ext>
            </p:extLst>
          </p:nvPr>
        </p:nvGraphicFramePr>
        <p:xfrm>
          <a:off x="373251" y="1875294"/>
          <a:ext cx="11637936" cy="4394200"/>
        </p:xfrm>
        <a:graphic>
          <a:graphicData uri="http://schemas.openxmlformats.org/drawingml/2006/table">
            <a:tbl>
              <a:tblPr bandRow="1">
                <a:tableStyleId>{F5AB1C69-6EDB-4FF4-983F-18BD219EF322}</a:tableStyleId>
              </a:tblPr>
              <a:tblGrid>
                <a:gridCol w="3879312">
                  <a:extLst>
                    <a:ext uri="{9D8B030D-6E8A-4147-A177-3AD203B41FA5}">
                      <a16:colId xmlns:a16="http://schemas.microsoft.com/office/drawing/2014/main" val="20000"/>
                    </a:ext>
                  </a:extLst>
                </a:gridCol>
                <a:gridCol w="3879312">
                  <a:extLst>
                    <a:ext uri="{9D8B030D-6E8A-4147-A177-3AD203B41FA5}">
                      <a16:colId xmlns:a16="http://schemas.microsoft.com/office/drawing/2014/main" val="20001"/>
                    </a:ext>
                  </a:extLst>
                </a:gridCol>
                <a:gridCol w="3879312">
                  <a:extLst>
                    <a:ext uri="{9D8B030D-6E8A-4147-A177-3AD203B41FA5}">
                      <a16:colId xmlns:a16="http://schemas.microsoft.com/office/drawing/2014/main" val="20002"/>
                    </a:ext>
                  </a:extLst>
                </a:gridCol>
              </a:tblGrid>
              <a:tr h="292246">
                <a:tc>
                  <a:txBody>
                    <a:bodyPr/>
                    <a:lstStyle/>
                    <a:p>
                      <a:pPr algn="l" fontAlgn="b"/>
                      <a:r>
                        <a:rPr lang="en-US" sz="2000" u="none" strike="noStrike" dirty="0">
                          <a:effectLst/>
                        </a:rPr>
                        <a:t>UNC Charlotte</a:t>
                      </a:r>
                      <a:endParaRPr lang="en-US" sz="2000" b="0" i="0" u="none" strike="noStrike" dirty="0">
                        <a:solidFill>
                          <a:srgbClr val="000000"/>
                        </a:solidFill>
                        <a:effectLst/>
                        <a:latin typeface="Calibri" charset="0"/>
                      </a:endParaRPr>
                    </a:p>
                  </a:txBody>
                  <a:tcPr marL="12700" marR="12700" marT="12700" marB="0" anchor="b"/>
                </a:tc>
                <a:tc>
                  <a:txBody>
                    <a:bodyPr/>
                    <a:lstStyle/>
                    <a:p>
                      <a:pPr algn="l" fontAlgn="b"/>
                      <a:r>
                        <a:rPr lang="en-US" sz="2000" u="none" strike="noStrike" dirty="0">
                          <a:effectLst/>
                        </a:rPr>
                        <a:t>Baruch College</a:t>
                      </a:r>
                      <a:endParaRPr lang="en-US" sz="2000" b="0" i="0" u="none" strike="noStrike" dirty="0">
                        <a:solidFill>
                          <a:srgbClr val="000000"/>
                        </a:solidFill>
                        <a:effectLst/>
                        <a:latin typeface="Calibri" charset="0"/>
                      </a:endParaRPr>
                    </a:p>
                  </a:txBody>
                  <a:tcPr marL="12700" marR="12700" marT="12700" marB="0" anchor="b"/>
                </a:tc>
                <a:tc>
                  <a:txBody>
                    <a:bodyPr/>
                    <a:lstStyle/>
                    <a:p>
                      <a:pPr algn="l" fontAlgn="b"/>
                      <a:r>
                        <a:rPr lang="en-US" sz="2000" b="0" i="0" u="none" strike="noStrike" dirty="0">
                          <a:solidFill>
                            <a:srgbClr val="000000"/>
                          </a:solidFill>
                          <a:effectLst/>
                          <a:latin typeface="Calibri" charset="0"/>
                        </a:rPr>
                        <a:t>Anderson University</a:t>
                      </a:r>
                    </a:p>
                  </a:txBody>
                  <a:tcPr marL="12700" marR="12700" marT="12700" marB="0" anchor="b"/>
                </a:tc>
                <a:extLst>
                  <a:ext uri="{0D108BD9-81ED-4DB2-BD59-A6C34878D82A}">
                    <a16:rowId xmlns:a16="http://schemas.microsoft.com/office/drawing/2014/main" val="10000"/>
                  </a:ext>
                </a:extLst>
              </a:tr>
              <a:tr h="292246">
                <a:tc>
                  <a:txBody>
                    <a:bodyPr/>
                    <a:lstStyle/>
                    <a:p>
                      <a:pPr algn="l" fontAlgn="b"/>
                      <a:r>
                        <a:rPr lang="en-US" sz="2000" b="0" i="0" u="none" strike="noStrike" dirty="0">
                          <a:solidFill>
                            <a:srgbClr val="000000"/>
                          </a:solidFill>
                          <a:effectLst/>
                          <a:latin typeface="Calibri" charset="0"/>
                        </a:rPr>
                        <a:t>University of South Alabama</a:t>
                      </a:r>
                    </a:p>
                  </a:txBody>
                  <a:tcPr marL="12700" marR="12700" marT="12700" marB="0" anchor="b"/>
                </a:tc>
                <a:tc>
                  <a:txBody>
                    <a:bodyPr/>
                    <a:lstStyle/>
                    <a:p>
                      <a:pPr algn="l" fontAlgn="b"/>
                      <a:r>
                        <a:rPr lang="en-US" sz="2000" u="none" strike="noStrike">
                          <a:effectLst/>
                        </a:rPr>
                        <a:t>Creighton University </a:t>
                      </a:r>
                      <a:endParaRPr lang="en-US" sz="2000" b="0" i="0" u="none" strike="noStrike">
                        <a:solidFill>
                          <a:srgbClr val="000000"/>
                        </a:solidFill>
                        <a:effectLst/>
                        <a:latin typeface="Calibri" charset="0"/>
                      </a:endParaRPr>
                    </a:p>
                  </a:txBody>
                  <a:tcPr marL="12700" marR="12700" marT="12700" marB="0" anchor="b"/>
                </a:tc>
                <a:tc>
                  <a:txBody>
                    <a:bodyPr/>
                    <a:lstStyle/>
                    <a:p>
                      <a:pPr algn="l" fontAlgn="b"/>
                      <a:r>
                        <a:rPr lang="en-US" sz="2000" b="0" i="0" u="none" strike="noStrike" dirty="0">
                          <a:solidFill>
                            <a:srgbClr val="000000"/>
                          </a:solidFill>
                          <a:effectLst/>
                          <a:latin typeface="Calibri" charset="0"/>
                        </a:rPr>
                        <a:t>St. Mary's University of Minnesota</a:t>
                      </a:r>
                    </a:p>
                  </a:txBody>
                  <a:tcPr marL="12700" marR="12700" marT="12700" marB="0" anchor="b"/>
                </a:tc>
                <a:extLst>
                  <a:ext uri="{0D108BD9-81ED-4DB2-BD59-A6C34878D82A}">
                    <a16:rowId xmlns:a16="http://schemas.microsoft.com/office/drawing/2014/main" val="10001"/>
                  </a:ext>
                </a:extLst>
              </a:tr>
              <a:tr h="370840">
                <a:tc>
                  <a:txBody>
                    <a:bodyPr/>
                    <a:lstStyle/>
                    <a:p>
                      <a:pPr algn="l" fontAlgn="b"/>
                      <a:r>
                        <a:rPr lang="en-US" sz="2000" u="none" strike="noStrike">
                          <a:effectLst/>
                        </a:rPr>
                        <a:t>Rollins College</a:t>
                      </a:r>
                      <a:endParaRPr lang="en-US" sz="2000" b="0" i="0" u="none" strike="noStrike">
                        <a:solidFill>
                          <a:srgbClr val="000000"/>
                        </a:solidFill>
                        <a:effectLst/>
                        <a:latin typeface="Calibri" charset="0"/>
                      </a:endParaRPr>
                    </a:p>
                  </a:txBody>
                  <a:tcPr marL="12700" marR="12700" marT="12700" marB="0" anchor="b"/>
                </a:tc>
                <a:tc>
                  <a:txBody>
                    <a:bodyPr/>
                    <a:lstStyle/>
                    <a:p>
                      <a:pPr algn="l" fontAlgn="b"/>
                      <a:r>
                        <a:rPr lang="en-US" sz="2000" u="none" strike="noStrike">
                          <a:effectLst/>
                        </a:rPr>
                        <a:t>Florida Institute of Technology</a:t>
                      </a:r>
                      <a:endParaRPr lang="en-US" sz="2000" b="0" i="0" u="none" strike="noStrike">
                        <a:solidFill>
                          <a:srgbClr val="000000"/>
                        </a:solidFill>
                        <a:effectLst/>
                        <a:latin typeface="Calibri" charset="0"/>
                      </a:endParaRPr>
                    </a:p>
                  </a:txBody>
                  <a:tcPr marL="12700" marR="12700" marT="12700" marB="0" anchor="b"/>
                </a:tc>
                <a:tc>
                  <a:txBody>
                    <a:bodyPr/>
                    <a:lstStyle/>
                    <a:p>
                      <a:pPr algn="l" fontAlgn="b"/>
                      <a:r>
                        <a:rPr lang="en-US" sz="2000" b="0" i="0" u="none" strike="noStrike" dirty="0">
                          <a:solidFill>
                            <a:srgbClr val="000000"/>
                          </a:solidFill>
                          <a:effectLst/>
                          <a:latin typeface="Calibri" charset="0"/>
                        </a:rPr>
                        <a:t>Kennesaw State University</a:t>
                      </a:r>
                    </a:p>
                  </a:txBody>
                  <a:tcPr marL="12700" marR="12700" marT="12700" marB="0" anchor="b"/>
                </a:tc>
                <a:extLst>
                  <a:ext uri="{0D108BD9-81ED-4DB2-BD59-A6C34878D82A}">
                    <a16:rowId xmlns:a16="http://schemas.microsoft.com/office/drawing/2014/main" val="10002"/>
                  </a:ext>
                </a:extLst>
              </a:tr>
              <a:tr h="370840">
                <a:tc>
                  <a:txBody>
                    <a:bodyPr/>
                    <a:lstStyle/>
                    <a:p>
                      <a:pPr algn="l" fontAlgn="b"/>
                      <a:r>
                        <a:rPr lang="en-US" sz="2000" u="none" strike="noStrike">
                          <a:effectLst/>
                        </a:rPr>
                        <a:t>Jacksonville University</a:t>
                      </a:r>
                      <a:endParaRPr lang="en-US" sz="2000" b="0" i="0" u="none" strike="noStrike">
                        <a:solidFill>
                          <a:srgbClr val="000000"/>
                        </a:solidFill>
                        <a:effectLst/>
                        <a:latin typeface="Calibri" charset="0"/>
                      </a:endParaRPr>
                    </a:p>
                  </a:txBody>
                  <a:tcPr marL="12700" marR="12700" marT="12700" marB="0" anchor="b"/>
                </a:tc>
                <a:tc>
                  <a:txBody>
                    <a:bodyPr/>
                    <a:lstStyle/>
                    <a:p>
                      <a:pPr algn="l" fontAlgn="b"/>
                      <a:r>
                        <a:rPr lang="en-US" sz="2000" u="none" strike="noStrike">
                          <a:effectLst/>
                        </a:rPr>
                        <a:t>Oklahoma State</a:t>
                      </a:r>
                      <a:endParaRPr lang="en-US" sz="2000" b="0" i="0" u="none" strike="noStrike">
                        <a:solidFill>
                          <a:srgbClr val="000000"/>
                        </a:solidFill>
                        <a:effectLst/>
                        <a:latin typeface="Calibri" charset="0"/>
                      </a:endParaRPr>
                    </a:p>
                  </a:txBody>
                  <a:tcPr marL="12700" marR="12700" marT="12700" marB="0" anchor="b"/>
                </a:tc>
                <a:tc>
                  <a:txBody>
                    <a:bodyPr/>
                    <a:lstStyle/>
                    <a:p>
                      <a:pPr algn="l" fontAlgn="b"/>
                      <a:r>
                        <a:rPr lang="en-US" sz="2000" b="0" i="0" u="none" strike="noStrike">
                          <a:solidFill>
                            <a:srgbClr val="000000"/>
                          </a:solidFill>
                          <a:effectLst/>
                          <a:latin typeface="Calibri" charset="0"/>
                        </a:rPr>
                        <a:t>Harvard University</a:t>
                      </a:r>
                    </a:p>
                  </a:txBody>
                  <a:tcPr marL="12700" marR="12700" marT="12700" marB="0" anchor="b"/>
                </a:tc>
                <a:extLst>
                  <a:ext uri="{0D108BD9-81ED-4DB2-BD59-A6C34878D82A}">
                    <a16:rowId xmlns:a16="http://schemas.microsoft.com/office/drawing/2014/main" val="10003"/>
                  </a:ext>
                </a:extLst>
              </a:tr>
              <a:tr h="370840">
                <a:tc>
                  <a:txBody>
                    <a:bodyPr/>
                    <a:lstStyle/>
                    <a:p>
                      <a:pPr algn="l" fontAlgn="b"/>
                      <a:r>
                        <a:rPr lang="en-US" sz="2000" u="none" strike="noStrike" dirty="0">
                          <a:effectLst/>
                        </a:rPr>
                        <a:t>University of Wisconsin Whitewater</a:t>
                      </a:r>
                      <a:endParaRPr lang="en-US" sz="2000" b="0" i="0" u="none" strike="noStrike" dirty="0">
                        <a:solidFill>
                          <a:srgbClr val="000000"/>
                        </a:solidFill>
                        <a:effectLst/>
                        <a:latin typeface="Calibri" charset="0"/>
                      </a:endParaRPr>
                    </a:p>
                  </a:txBody>
                  <a:tcPr marL="12700" marR="12700" marT="12700" marB="0" anchor="b"/>
                </a:tc>
                <a:tc>
                  <a:txBody>
                    <a:bodyPr/>
                    <a:lstStyle/>
                    <a:p>
                      <a:pPr algn="l" fontAlgn="b"/>
                      <a:r>
                        <a:rPr lang="en-US" sz="2000" u="none" strike="noStrike">
                          <a:effectLst/>
                        </a:rPr>
                        <a:t>DePaul University</a:t>
                      </a:r>
                      <a:endParaRPr lang="en-US" sz="2000" b="0" i="0" u="none" strike="noStrike">
                        <a:solidFill>
                          <a:srgbClr val="000000"/>
                        </a:solidFill>
                        <a:effectLst/>
                        <a:latin typeface="Calibri" charset="0"/>
                      </a:endParaRPr>
                    </a:p>
                  </a:txBody>
                  <a:tcPr marL="12700" marR="12700" marT="12700" marB="0" anchor="b"/>
                </a:tc>
                <a:tc>
                  <a:txBody>
                    <a:bodyPr/>
                    <a:lstStyle/>
                    <a:p>
                      <a:pPr algn="l" fontAlgn="b"/>
                      <a:r>
                        <a:rPr lang="en-US" sz="2000" b="0" i="0" u="none" strike="noStrike" dirty="0">
                          <a:solidFill>
                            <a:srgbClr val="000000"/>
                          </a:solidFill>
                          <a:effectLst/>
                          <a:latin typeface="Calibri" charset="0"/>
                        </a:rPr>
                        <a:t>Washington University St. Louis</a:t>
                      </a:r>
                    </a:p>
                  </a:txBody>
                  <a:tcPr marL="12700" marR="12700" marT="12700" marB="0" anchor="b"/>
                </a:tc>
                <a:extLst>
                  <a:ext uri="{0D108BD9-81ED-4DB2-BD59-A6C34878D82A}">
                    <a16:rowId xmlns:a16="http://schemas.microsoft.com/office/drawing/2014/main" val="10004"/>
                  </a:ext>
                </a:extLst>
              </a:tr>
              <a:tr h="370840">
                <a:tc>
                  <a:txBody>
                    <a:bodyPr/>
                    <a:lstStyle/>
                    <a:p>
                      <a:pPr algn="l" fontAlgn="b"/>
                      <a:r>
                        <a:rPr lang="en-US" sz="2000" u="none" strike="noStrike">
                          <a:effectLst/>
                        </a:rPr>
                        <a:t>University of Missouri St Louis</a:t>
                      </a:r>
                      <a:endParaRPr lang="en-US" sz="2000" b="0" i="0" u="none" strike="noStrike">
                        <a:solidFill>
                          <a:srgbClr val="000000"/>
                        </a:solidFill>
                        <a:effectLst/>
                        <a:latin typeface="Calibri" charset="0"/>
                      </a:endParaRPr>
                    </a:p>
                  </a:txBody>
                  <a:tcPr marL="12700" marR="12700" marT="12700" marB="0" anchor="b"/>
                </a:tc>
                <a:tc>
                  <a:txBody>
                    <a:bodyPr/>
                    <a:lstStyle/>
                    <a:p>
                      <a:pPr algn="l" fontAlgn="b"/>
                      <a:r>
                        <a:rPr lang="en-US" sz="2000" u="none" strike="noStrike" dirty="0">
                          <a:effectLst/>
                        </a:rPr>
                        <a:t>Drexel University</a:t>
                      </a:r>
                      <a:endParaRPr lang="en-US" sz="2000" b="0" i="0" u="none" strike="noStrike" dirty="0">
                        <a:solidFill>
                          <a:srgbClr val="000000"/>
                        </a:solidFill>
                        <a:effectLst/>
                        <a:latin typeface="Calibri" charset="0"/>
                      </a:endParaRPr>
                    </a:p>
                  </a:txBody>
                  <a:tcPr marL="12700" marR="12700" marT="12700" marB="0" anchor="b"/>
                </a:tc>
                <a:tc>
                  <a:txBody>
                    <a:bodyPr/>
                    <a:lstStyle/>
                    <a:p>
                      <a:pPr algn="l" fontAlgn="b"/>
                      <a:r>
                        <a:rPr lang="en-US" sz="2000" b="0" i="0" u="none" strike="noStrike">
                          <a:solidFill>
                            <a:srgbClr val="000000"/>
                          </a:solidFill>
                          <a:effectLst/>
                          <a:latin typeface="Calibri" charset="0"/>
                        </a:rPr>
                        <a:t>University of Scranton</a:t>
                      </a:r>
                    </a:p>
                  </a:txBody>
                  <a:tcPr marL="12700" marR="12700" marT="12700" marB="0" anchor="b"/>
                </a:tc>
                <a:extLst>
                  <a:ext uri="{0D108BD9-81ED-4DB2-BD59-A6C34878D82A}">
                    <a16:rowId xmlns:a16="http://schemas.microsoft.com/office/drawing/2014/main" val="10005"/>
                  </a:ext>
                </a:extLst>
              </a:tr>
              <a:tr h="370840">
                <a:tc>
                  <a:txBody>
                    <a:bodyPr/>
                    <a:lstStyle/>
                    <a:p>
                      <a:pPr algn="l" fontAlgn="b"/>
                      <a:r>
                        <a:rPr lang="en-US" sz="2000" u="none" strike="noStrike">
                          <a:effectLst/>
                        </a:rPr>
                        <a:t>University of Dallas</a:t>
                      </a:r>
                      <a:endParaRPr lang="en-US" sz="2000" b="0" i="0" u="none" strike="noStrike">
                        <a:solidFill>
                          <a:srgbClr val="000000"/>
                        </a:solidFill>
                        <a:effectLst/>
                        <a:latin typeface="Calibri" charset="0"/>
                      </a:endParaRPr>
                    </a:p>
                  </a:txBody>
                  <a:tcPr marL="12700" marR="12700" marT="12700" marB="0" anchor="b"/>
                </a:tc>
                <a:tc>
                  <a:txBody>
                    <a:bodyPr/>
                    <a:lstStyle/>
                    <a:p>
                      <a:pPr algn="l" fontAlgn="b"/>
                      <a:r>
                        <a:rPr lang="en-US" sz="2000" u="none" strike="noStrike" dirty="0">
                          <a:effectLst/>
                        </a:rPr>
                        <a:t>Sacred Heart University</a:t>
                      </a:r>
                      <a:endParaRPr lang="en-US" sz="2000" b="0" i="0" u="none" strike="noStrike" dirty="0">
                        <a:solidFill>
                          <a:srgbClr val="000000"/>
                        </a:solidFill>
                        <a:effectLst/>
                        <a:latin typeface="Calibri" charset="0"/>
                      </a:endParaRPr>
                    </a:p>
                  </a:txBody>
                  <a:tcPr marL="12700" marR="12700" marT="12700" marB="0" anchor="b">
                    <a:lnB w="3175"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charset="0"/>
                        </a:rPr>
                        <a:t>University of Maryland Univ.</a:t>
                      </a:r>
                      <a:r>
                        <a:rPr lang="en-US" sz="2000" b="0" i="0" u="none" strike="noStrike" baseline="0" dirty="0">
                          <a:solidFill>
                            <a:srgbClr val="000000"/>
                          </a:solidFill>
                          <a:effectLst/>
                          <a:latin typeface="Calibri" charset="0"/>
                        </a:rPr>
                        <a:t> </a:t>
                      </a:r>
                      <a:r>
                        <a:rPr lang="en-US" sz="2000" b="0" i="0" u="none" strike="noStrike" dirty="0">
                          <a:solidFill>
                            <a:srgbClr val="000000"/>
                          </a:solidFill>
                          <a:effectLst/>
                          <a:latin typeface="Calibri" charset="0"/>
                        </a:rPr>
                        <a:t>College</a:t>
                      </a:r>
                    </a:p>
                  </a:txBody>
                  <a:tcPr marL="12700" marR="12700" marT="12700" marB="0" anchor="b"/>
                </a:tc>
                <a:extLst>
                  <a:ext uri="{0D108BD9-81ED-4DB2-BD59-A6C34878D82A}">
                    <a16:rowId xmlns:a16="http://schemas.microsoft.com/office/drawing/2014/main" val="10006"/>
                  </a:ext>
                </a:extLst>
              </a:tr>
              <a:tr h="370840">
                <a:tc>
                  <a:txBody>
                    <a:bodyPr/>
                    <a:lstStyle/>
                    <a:p>
                      <a:pPr algn="l" fontAlgn="b"/>
                      <a:r>
                        <a:rPr lang="en-US" sz="2000" u="none" strike="noStrike">
                          <a:effectLst/>
                        </a:rPr>
                        <a:t>Shippensburg University</a:t>
                      </a:r>
                      <a:endParaRPr lang="en-US" sz="2000" b="0" i="0" u="none" strike="noStrike">
                        <a:solidFill>
                          <a:srgbClr val="000000"/>
                        </a:solidFill>
                        <a:effectLst/>
                        <a:latin typeface="Calibri" charset="0"/>
                      </a:endParaRPr>
                    </a:p>
                  </a:txBody>
                  <a:tcPr marL="12700" marR="12700" marT="12700" marB="0" anchor="b"/>
                </a:tc>
                <a:tc>
                  <a:txBody>
                    <a:bodyPr/>
                    <a:lstStyle/>
                    <a:p>
                      <a:pPr algn="l" fontAlgn="b"/>
                      <a:r>
                        <a:rPr lang="en-US" sz="2000" b="0" i="0" u="none" strike="noStrike" dirty="0">
                          <a:solidFill>
                            <a:srgbClr val="000000"/>
                          </a:solidFill>
                          <a:effectLst/>
                          <a:latin typeface="Calibri" charset="0"/>
                        </a:rPr>
                        <a:t>Pace University</a:t>
                      </a:r>
                    </a:p>
                  </a:txBody>
                  <a:tcPr marL="12700" marR="12700" marT="12700" marB="0" anchor="b">
                    <a:lnT w="3175"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u="none" strike="noStrike" dirty="0">
                          <a:effectLst/>
                        </a:rPr>
                        <a:t>St. Ambrose University</a:t>
                      </a:r>
                      <a:endParaRPr lang="en-US" sz="2000" b="0" i="0" u="none" strike="noStrike" dirty="0">
                        <a:solidFill>
                          <a:srgbClr val="000000"/>
                        </a:solidFill>
                        <a:effectLst/>
                        <a:latin typeface="Calibri" charset="0"/>
                      </a:endParaRPr>
                    </a:p>
                  </a:txBody>
                  <a:tcPr marL="12700" marR="12700" marT="12700" marB="0" anchor="b"/>
                </a:tc>
                <a:extLst>
                  <a:ext uri="{0D108BD9-81ED-4DB2-BD59-A6C34878D82A}">
                    <a16:rowId xmlns:a16="http://schemas.microsoft.com/office/drawing/2014/main" val="10007"/>
                  </a:ext>
                </a:extLst>
              </a:tr>
              <a:tr h="370840">
                <a:tc>
                  <a:txBody>
                    <a:bodyPr/>
                    <a:lstStyle/>
                    <a:p>
                      <a:pPr algn="l" fontAlgn="b"/>
                      <a:r>
                        <a:rPr lang="en-US" sz="2000" b="0" i="0" u="none" strike="noStrike" dirty="0">
                          <a:solidFill>
                            <a:srgbClr val="000000"/>
                          </a:solidFill>
                          <a:effectLst/>
                          <a:latin typeface="Calibri" charset="0"/>
                        </a:rPr>
                        <a:t>University of South Florida</a:t>
                      </a:r>
                    </a:p>
                  </a:txBody>
                  <a:tcPr marL="12700" marR="12700" marT="12700" marB="0" anchor="b"/>
                </a:tc>
                <a:tc>
                  <a:txBody>
                    <a:bodyPr/>
                    <a:lstStyle/>
                    <a:p>
                      <a:pPr algn="l" fontAlgn="b"/>
                      <a:r>
                        <a:rPr lang="en-US" sz="2000" u="none" strike="noStrike" dirty="0">
                          <a:effectLst/>
                        </a:rPr>
                        <a:t>Temple University</a:t>
                      </a:r>
                      <a:endParaRPr lang="en-US" sz="2000" b="0" i="0" u="none" strike="noStrike" dirty="0">
                        <a:solidFill>
                          <a:srgbClr val="000000"/>
                        </a:solidFill>
                        <a:effectLst/>
                        <a:latin typeface="Calibri" charset="0"/>
                      </a:endParaRPr>
                    </a:p>
                  </a:txBody>
                  <a:tcPr marL="12700" marR="12700" marT="12700" marB="0" anchor="b"/>
                </a:tc>
                <a:tc>
                  <a:txBody>
                    <a:bodyPr/>
                    <a:lstStyle/>
                    <a:p>
                      <a:endParaRPr lang="en-US" dirty="0"/>
                    </a:p>
                  </a:txBody>
                  <a:tcPr marL="12700" marR="12700" marT="12700" marB="0" anchor="b"/>
                </a:tc>
                <a:extLst>
                  <a:ext uri="{0D108BD9-81ED-4DB2-BD59-A6C34878D82A}">
                    <a16:rowId xmlns:a16="http://schemas.microsoft.com/office/drawing/2014/main" val="10008"/>
                  </a:ext>
                </a:extLst>
              </a:tr>
              <a:tr h="370840">
                <a:tc>
                  <a:txBody>
                    <a:bodyPr/>
                    <a:lstStyle/>
                    <a:p>
                      <a:pPr algn="l" fontAlgn="b"/>
                      <a:r>
                        <a:rPr lang="en-US" sz="2000" u="none" strike="noStrike" dirty="0">
                          <a:effectLst/>
                        </a:rPr>
                        <a:t>Georgia State University</a:t>
                      </a:r>
                      <a:endParaRPr lang="en-US" sz="2000" b="0" i="0" u="none" strike="noStrike" dirty="0">
                        <a:solidFill>
                          <a:srgbClr val="000000"/>
                        </a:solidFill>
                        <a:effectLst/>
                        <a:latin typeface="Calibri" charset="0"/>
                      </a:endParaRPr>
                    </a:p>
                  </a:txBody>
                  <a:tcPr marL="12700" marR="12700" marT="12700" marB="0" anchor="b"/>
                </a:tc>
                <a:tc>
                  <a:txBody>
                    <a:bodyPr/>
                    <a:lstStyle/>
                    <a:p>
                      <a:pPr algn="l" fontAlgn="b"/>
                      <a:r>
                        <a:rPr lang="en-US" sz="2000" u="none" strike="noStrike" dirty="0">
                          <a:effectLst/>
                        </a:rPr>
                        <a:t>Thomas Jefferson University</a:t>
                      </a:r>
                      <a:endParaRPr lang="en-US" sz="2000" b="0" i="0" u="none" strike="noStrike" dirty="0">
                        <a:solidFill>
                          <a:srgbClr val="000000"/>
                        </a:solidFill>
                        <a:effectLst/>
                        <a:latin typeface="Calibri" charset="0"/>
                      </a:endParaRPr>
                    </a:p>
                  </a:txBody>
                  <a:tcPr marL="12700" marR="12700" marT="12700" marB="0" anchor="b"/>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2000" b="0" i="0" u="none" strike="noStrike" dirty="0">
                        <a:solidFill>
                          <a:srgbClr val="000000"/>
                        </a:solidFill>
                        <a:effectLst/>
                        <a:latin typeface="Calibri" charset="0"/>
                      </a:endParaRPr>
                    </a:p>
                  </a:txBody>
                  <a:tcPr marL="12700" marR="12700" marT="12700" marB="0" anchor="b"/>
                </a:tc>
                <a:extLst>
                  <a:ext uri="{0D108BD9-81ED-4DB2-BD59-A6C34878D82A}">
                    <a16:rowId xmlns:a16="http://schemas.microsoft.com/office/drawing/2014/main" val="10009"/>
                  </a:ext>
                </a:extLst>
              </a:tr>
              <a:tr h="370840">
                <a:tc>
                  <a:txBody>
                    <a:bodyPr/>
                    <a:lstStyle/>
                    <a:p>
                      <a:pPr algn="l" fontAlgn="b"/>
                      <a:r>
                        <a:rPr lang="en-US" sz="2000" u="none" strike="noStrike">
                          <a:effectLst/>
                        </a:rPr>
                        <a:t>Franklin University</a:t>
                      </a:r>
                      <a:endParaRPr lang="en-US" sz="2000" b="0" i="0" u="none" strike="noStrike">
                        <a:solidFill>
                          <a:srgbClr val="000000"/>
                        </a:solidFill>
                        <a:effectLst/>
                        <a:latin typeface="Calibri" charset="0"/>
                      </a:endParaRPr>
                    </a:p>
                  </a:txBody>
                  <a:tcPr marL="12700" marR="12700" marT="12700" marB="0" anchor="b"/>
                </a:tc>
                <a:tc>
                  <a:txBody>
                    <a:bodyPr/>
                    <a:lstStyle/>
                    <a:p>
                      <a:pPr algn="l" fontAlgn="b"/>
                      <a:r>
                        <a:rPr lang="en-US" sz="2000" u="none" strike="noStrike" dirty="0">
                          <a:effectLst/>
                        </a:rPr>
                        <a:t>University of Florida</a:t>
                      </a:r>
                      <a:endParaRPr lang="en-US" sz="2000" b="0" i="0" u="none" strike="noStrike" dirty="0">
                        <a:solidFill>
                          <a:srgbClr val="000000"/>
                        </a:solidFill>
                        <a:effectLst/>
                        <a:latin typeface="Calibri" charset="0"/>
                      </a:endParaRPr>
                    </a:p>
                  </a:txBody>
                  <a:tcPr marL="12700" marR="12700" marT="12700" marB="0" anchor="b"/>
                </a:tc>
                <a:tc>
                  <a:txBody>
                    <a:bodyPr/>
                    <a:lstStyle/>
                    <a:p>
                      <a:endParaRPr lang="en-US" sz="2000" dirty="0"/>
                    </a:p>
                  </a:txBody>
                  <a:tcPr/>
                </a:tc>
                <a:extLst>
                  <a:ext uri="{0D108BD9-81ED-4DB2-BD59-A6C34878D82A}">
                    <a16:rowId xmlns:a16="http://schemas.microsoft.com/office/drawing/2014/main" val="10010"/>
                  </a:ext>
                </a:extLst>
              </a:tr>
              <a:tr h="370840">
                <a:tc>
                  <a:txBody>
                    <a:bodyPr/>
                    <a:lstStyle/>
                    <a:p>
                      <a:pPr algn="l" fontAlgn="b"/>
                      <a:r>
                        <a:rPr lang="en-US" sz="2000" u="none" strike="noStrike" dirty="0">
                          <a:effectLst/>
                        </a:rPr>
                        <a:t>Case Western Reserve</a:t>
                      </a:r>
                      <a:endParaRPr lang="en-US" sz="2000" b="0" i="0" u="none" strike="noStrike" dirty="0">
                        <a:solidFill>
                          <a:srgbClr val="000000"/>
                        </a:solidFill>
                        <a:effectLst/>
                        <a:latin typeface="Calibri" charset="0"/>
                      </a:endParaRPr>
                    </a:p>
                  </a:txBody>
                  <a:tcPr marL="12700" marR="12700" marT="12700" marB="0" anchor="b"/>
                </a:tc>
                <a:tc>
                  <a:txBody>
                    <a:bodyPr/>
                    <a:lstStyle/>
                    <a:p>
                      <a:r>
                        <a:rPr lang="en-US" sz="2000" dirty="0"/>
                        <a:t>Saint Leo University</a:t>
                      </a:r>
                    </a:p>
                  </a:txBody>
                  <a:tcPr marL="12700" marR="12700" marT="12700" marB="0" anchor="b"/>
                </a:tc>
                <a:tc>
                  <a:txBody>
                    <a:bodyPr/>
                    <a:lstStyle/>
                    <a:p>
                      <a:endParaRPr lang="en-US" sz="2000" dirty="0"/>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067463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3210" y="780000"/>
            <a:ext cx="7682624" cy="1342165"/>
          </a:xfrm>
        </p:spPr>
        <p:txBody>
          <a:bodyPr/>
          <a:lstStyle/>
          <a:p>
            <a:pPr algn="ctr"/>
            <a:r>
              <a:rPr lang="en-US" dirty="0"/>
              <a:t>AACSB Programs</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022113639"/>
              </p:ext>
            </p:extLst>
          </p:nvPr>
        </p:nvGraphicFramePr>
        <p:xfrm>
          <a:off x="373251" y="1875294"/>
          <a:ext cx="11637936" cy="4394200"/>
        </p:xfrm>
        <a:graphic>
          <a:graphicData uri="http://schemas.openxmlformats.org/drawingml/2006/table">
            <a:tbl>
              <a:tblPr bandRow="1">
                <a:tableStyleId>{F5AB1C69-6EDB-4FF4-983F-18BD219EF322}</a:tableStyleId>
              </a:tblPr>
              <a:tblGrid>
                <a:gridCol w="3879312">
                  <a:extLst>
                    <a:ext uri="{9D8B030D-6E8A-4147-A177-3AD203B41FA5}">
                      <a16:colId xmlns:a16="http://schemas.microsoft.com/office/drawing/2014/main" val="20000"/>
                    </a:ext>
                  </a:extLst>
                </a:gridCol>
                <a:gridCol w="3879312">
                  <a:extLst>
                    <a:ext uri="{9D8B030D-6E8A-4147-A177-3AD203B41FA5}">
                      <a16:colId xmlns:a16="http://schemas.microsoft.com/office/drawing/2014/main" val="20001"/>
                    </a:ext>
                  </a:extLst>
                </a:gridCol>
                <a:gridCol w="3879312">
                  <a:extLst>
                    <a:ext uri="{9D8B030D-6E8A-4147-A177-3AD203B41FA5}">
                      <a16:colId xmlns:a16="http://schemas.microsoft.com/office/drawing/2014/main" val="20002"/>
                    </a:ext>
                  </a:extLst>
                </a:gridCol>
              </a:tblGrid>
              <a:tr h="292246">
                <a:tc>
                  <a:txBody>
                    <a:bodyPr/>
                    <a:lstStyle/>
                    <a:p>
                      <a:pPr algn="l" fontAlgn="b"/>
                      <a:r>
                        <a:rPr lang="en-US" sz="2000" u="none" strike="noStrike" dirty="0">
                          <a:effectLst/>
                        </a:rPr>
                        <a:t>UNC Charlotte</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Baruch College</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charset="0"/>
                        </a:rPr>
                        <a:t>Kennesaw State University</a:t>
                      </a:r>
                    </a:p>
                  </a:txBody>
                  <a:tcPr marL="12700" marR="12700" marT="12700" marB="0" anchor="b">
                    <a:solidFill>
                      <a:schemeClr val="accent6">
                        <a:lumMod val="40000"/>
                        <a:lumOff val="60000"/>
                      </a:schemeClr>
                    </a:solidFill>
                  </a:tcPr>
                </a:tc>
                <a:extLst>
                  <a:ext uri="{0D108BD9-81ED-4DB2-BD59-A6C34878D82A}">
                    <a16:rowId xmlns:a16="http://schemas.microsoft.com/office/drawing/2014/main" val="10000"/>
                  </a:ext>
                </a:extLst>
              </a:tr>
              <a:tr h="292246">
                <a:tc>
                  <a:txBody>
                    <a:bodyPr/>
                    <a:lstStyle/>
                    <a:p>
                      <a:pPr algn="l" fontAlgn="b"/>
                      <a:r>
                        <a:rPr lang="en-US" sz="2000" b="0" i="0" u="none" strike="noStrike" dirty="0">
                          <a:solidFill>
                            <a:srgbClr val="000000"/>
                          </a:solidFill>
                          <a:effectLst/>
                          <a:latin typeface="Calibri" charset="0"/>
                        </a:rPr>
                        <a:t>University of South Alabama</a:t>
                      </a:r>
                    </a:p>
                  </a:txBody>
                  <a:tcPr marL="12700" marR="12700" marT="12700" marB="0" anchor="b">
                    <a:solidFill>
                      <a:schemeClr val="accent6">
                        <a:lumMod val="40000"/>
                        <a:lumOff val="60000"/>
                      </a:schemeClr>
                    </a:solidFill>
                  </a:tcPr>
                </a:tc>
                <a:tc>
                  <a:txBody>
                    <a:bodyPr/>
                    <a:lstStyle/>
                    <a:p>
                      <a:pPr algn="l" fontAlgn="b"/>
                      <a:r>
                        <a:rPr lang="en-US" sz="2000" u="none" strike="noStrike">
                          <a:effectLst/>
                        </a:rPr>
                        <a:t>Creighton University </a:t>
                      </a:r>
                      <a:endParaRPr lang="en-US" sz="2000" b="0" i="0" u="none" strike="noStrike">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charset="0"/>
                        </a:rPr>
                        <a:t>Saint</a:t>
                      </a:r>
                      <a:r>
                        <a:rPr lang="en-US" sz="2000" b="0" i="0" u="none" strike="noStrike" baseline="0" dirty="0">
                          <a:solidFill>
                            <a:srgbClr val="000000"/>
                          </a:solidFill>
                          <a:effectLst/>
                          <a:latin typeface="Calibri" charset="0"/>
                        </a:rPr>
                        <a:t> Leo University </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extLst>
                  <a:ext uri="{0D108BD9-81ED-4DB2-BD59-A6C34878D82A}">
                    <a16:rowId xmlns:a16="http://schemas.microsoft.com/office/drawing/2014/main" val="10001"/>
                  </a:ext>
                </a:extLst>
              </a:tr>
              <a:tr h="370840">
                <a:tc>
                  <a:txBody>
                    <a:bodyPr/>
                    <a:lstStyle/>
                    <a:p>
                      <a:pPr algn="l" fontAlgn="b"/>
                      <a:r>
                        <a:rPr lang="en-US" sz="2000" u="none" strike="noStrike">
                          <a:effectLst/>
                        </a:rPr>
                        <a:t>Rollins College</a:t>
                      </a:r>
                      <a:endParaRPr lang="en-US" sz="2000" b="0" i="0" u="none" strike="noStrike">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b="0" i="0" u="none" strike="noStrike" dirty="0">
                          <a:solidFill>
                            <a:srgbClr val="000000"/>
                          </a:solidFill>
                          <a:effectLst/>
                          <a:latin typeface="Calibri" charset="0"/>
                        </a:rPr>
                        <a:t>Washington University St. Louis</a:t>
                      </a:r>
                    </a:p>
                  </a:txBody>
                  <a:tcPr marL="12700" marR="12700" marT="12700" marB="0" anchor="b">
                    <a:solidFill>
                      <a:schemeClr val="accent6">
                        <a:lumMod val="40000"/>
                        <a:lumOff val="6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charset="0"/>
                        </a:rPr>
                        <a:t>Anderson University</a:t>
                      </a:r>
                    </a:p>
                  </a:txBody>
                  <a:tcPr marL="12700" marR="12700" marT="12700" marB="0" anchor="b">
                    <a:noFill/>
                  </a:tcPr>
                </a:tc>
                <a:extLst>
                  <a:ext uri="{0D108BD9-81ED-4DB2-BD59-A6C34878D82A}">
                    <a16:rowId xmlns:a16="http://schemas.microsoft.com/office/drawing/2014/main" val="10002"/>
                  </a:ext>
                </a:extLst>
              </a:tr>
              <a:tr h="370840">
                <a:tc>
                  <a:txBody>
                    <a:bodyPr/>
                    <a:lstStyle/>
                    <a:p>
                      <a:pPr algn="l" fontAlgn="b"/>
                      <a:r>
                        <a:rPr lang="en-US" sz="2000" u="none" strike="noStrike">
                          <a:effectLst/>
                        </a:rPr>
                        <a:t>Jacksonville University</a:t>
                      </a:r>
                      <a:endParaRPr lang="en-US" sz="2000" b="0" i="0" u="none" strike="noStrike">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a:effectLst/>
                        </a:rPr>
                        <a:t>Oklahoma State</a:t>
                      </a:r>
                      <a:endParaRPr lang="en-US" sz="2000" b="0" i="0" u="none" strike="noStrike">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Thomas Jefferson University</a:t>
                      </a:r>
                      <a:endParaRPr lang="en-US" sz="2000" b="0" i="0" u="none" strike="noStrike" dirty="0">
                        <a:solidFill>
                          <a:srgbClr val="000000"/>
                        </a:solidFill>
                        <a:effectLst/>
                        <a:latin typeface="Calibri" charset="0"/>
                      </a:endParaRPr>
                    </a:p>
                  </a:txBody>
                  <a:tcPr marL="12700" marR="12700" marT="12700" marB="0" anchor="b">
                    <a:noFill/>
                  </a:tcPr>
                </a:tc>
                <a:extLst>
                  <a:ext uri="{0D108BD9-81ED-4DB2-BD59-A6C34878D82A}">
                    <a16:rowId xmlns:a16="http://schemas.microsoft.com/office/drawing/2014/main" val="10003"/>
                  </a:ext>
                </a:extLst>
              </a:tr>
              <a:tr h="370840">
                <a:tc>
                  <a:txBody>
                    <a:bodyPr/>
                    <a:lstStyle/>
                    <a:p>
                      <a:pPr algn="l" fontAlgn="b"/>
                      <a:r>
                        <a:rPr lang="en-US" sz="2000" u="none" strike="noStrike" dirty="0">
                          <a:effectLst/>
                        </a:rPr>
                        <a:t>University of Wisconsin Whitewater</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a:effectLst/>
                        </a:rPr>
                        <a:t>DePaul University</a:t>
                      </a:r>
                      <a:endParaRPr lang="en-US" sz="2000" b="0" i="0" u="none" strike="noStrike">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b="0" i="0" u="none" strike="noStrike" dirty="0">
                          <a:solidFill>
                            <a:srgbClr val="000000"/>
                          </a:solidFill>
                          <a:effectLst/>
                          <a:latin typeface="Calibri" charset="0"/>
                        </a:rPr>
                        <a:t>Florida</a:t>
                      </a:r>
                      <a:r>
                        <a:rPr lang="en-US" sz="2000" b="0" i="0" u="none" strike="noStrike" baseline="0" dirty="0">
                          <a:solidFill>
                            <a:srgbClr val="000000"/>
                          </a:solidFill>
                          <a:effectLst/>
                          <a:latin typeface="Calibri" charset="0"/>
                        </a:rPr>
                        <a:t> Institute of Technology</a:t>
                      </a:r>
                      <a:endParaRPr lang="en-US" sz="2000" b="0" i="0" u="none" strike="noStrike" dirty="0">
                        <a:solidFill>
                          <a:srgbClr val="000000"/>
                        </a:solidFill>
                        <a:effectLst/>
                        <a:latin typeface="Calibri" charset="0"/>
                      </a:endParaRPr>
                    </a:p>
                  </a:txBody>
                  <a:tcPr marL="12700" marR="12700" marT="12700" marB="0" anchor="b">
                    <a:noFill/>
                  </a:tcPr>
                </a:tc>
                <a:extLst>
                  <a:ext uri="{0D108BD9-81ED-4DB2-BD59-A6C34878D82A}">
                    <a16:rowId xmlns:a16="http://schemas.microsoft.com/office/drawing/2014/main" val="10004"/>
                  </a:ext>
                </a:extLst>
              </a:tr>
              <a:tr h="370840">
                <a:tc>
                  <a:txBody>
                    <a:bodyPr/>
                    <a:lstStyle/>
                    <a:p>
                      <a:pPr algn="l" fontAlgn="b"/>
                      <a:r>
                        <a:rPr lang="en-US" sz="2000" u="none" strike="noStrike">
                          <a:effectLst/>
                        </a:rPr>
                        <a:t>University of Missouri St Louis</a:t>
                      </a:r>
                      <a:endParaRPr lang="en-US" sz="2000" b="0" i="0" u="none" strike="noStrike">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Drexel University</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b="0" i="0" u="none" strike="noStrike" dirty="0">
                          <a:solidFill>
                            <a:srgbClr val="000000"/>
                          </a:solidFill>
                          <a:effectLst/>
                          <a:latin typeface="Calibri" charset="0"/>
                        </a:rPr>
                        <a:t>Franklin University</a:t>
                      </a:r>
                    </a:p>
                  </a:txBody>
                  <a:tcPr marL="12700" marR="12700" marT="12700" marB="0" anchor="b">
                    <a:noFill/>
                  </a:tcPr>
                </a:tc>
                <a:extLst>
                  <a:ext uri="{0D108BD9-81ED-4DB2-BD59-A6C34878D82A}">
                    <a16:rowId xmlns:a16="http://schemas.microsoft.com/office/drawing/2014/main" val="10005"/>
                  </a:ext>
                </a:extLst>
              </a:tr>
              <a:tr h="370840">
                <a:tc>
                  <a:txBody>
                    <a:bodyPr/>
                    <a:lstStyle/>
                    <a:p>
                      <a:pPr algn="l" fontAlgn="b"/>
                      <a:r>
                        <a:rPr lang="en-US" sz="2000" u="none" strike="noStrike" dirty="0">
                          <a:effectLst/>
                        </a:rPr>
                        <a:t>University of Dallas</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Pace University</a:t>
                      </a:r>
                      <a:endParaRPr lang="en-US" sz="2000" b="0" i="0" u="none" strike="noStrike" dirty="0">
                        <a:solidFill>
                          <a:srgbClr val="000000"/>
                        </a:solidFill>
                        <a:effectLst/>
                        <a:latin typeface="Calibri" charset="0"/>
                      </a:endParaRPr>
                    </a:p>
                  </a:txBody>
                  <a:tcPr marL="12700" marR="12700" marT="12700" marB="0" anchor="b">
                    <a:lnB w="3175"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l" fontAlgn="b"/>
                      <a:r>
                        <a:rPr lang="en-US" sz="2000" b="0" i="0" u="none" strike="noStrike" dirty="0">
                          <a:solidFill>
                            <a:srgbClr val="000000"/>
                          </a:solidFill>
                          <a:effectLst/>
                          <a:latin typeface="Calibri" charset="0"/>
                        </a:rPr>
                        <a:t>St. Mary's University of Minnesota</a:t>
                      </a:r>
                    </a:p>
                  </a:txBody>
                  <a:tcPr marL="12700" marR="12700" marT="12700" marB="0" anchor="b">
                    <a:noFill/>
                  </a:tcPr>
                </a:tc>
                <a:extLst>
                  <a:ext uri="{0D108BD9-81ED-4DB2-BD59-A6C34878D82A}">
                    <a16:rowId xmlns:a16="http://schemas.microsoft.com/office/drawing/2014/main" val="10006"/>
                  </a:ext>
                </a:extLst>
              </a:tr>
              <a:tr h="370840">
                <a:tc>
                  <a:txBody>
                    <a:bodyPr/>
                    <a:lstStyle/>
                    <a:p>
                      <a:pPr algn="l" fontAlgn="b"/>
                      <a:r>
                        <a:rPr lang="en-US" sz="2000" u="none" strike="noStrike" dirty="0">
                          <a:effectLst/>
                        </a:rPr>
                        <a:t>Shippensburg University</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Sacred Heart University</a:t>
                      </a:r>
                      <a:endParaRPr lang="en-US" sz="2000" b="0" i="0" u="none" strike="noStrike" dirty="0">
                        <a:solidFill>
                          <a:srgbClr val="000000"/>
                        </a:solidFill>
                        <a:effectLst/>
                        <a:latin typeface="Calibri" charset="0"/>
                      </a:endParaRPr>
                    </a:p>
                  </a:txBody>
                  <a:tcPr marL="12700" marR="12700" marT="12700" marB="0" anchor="b">
                    <a:lnT w="31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charset="0"/>
                        </a:rPr>
                        <a:t>University of Maryland Univ.</a:t>
                      </a:r>
                      <a:r>
                        <a:rPr lang="en-US" sz="2000" b="0" i="0" u="none" strike="noStrike" baseline="0" dirty="0">
                          <a:solidFill>
                            <a:srgbClr val="000000"/>
                          </a:solidFill>
                          <a:effectLst/>
                          <a:latin typeface="Calibri" charset="0"/>
                        </a:rPr>
                        <a:t> </a:t>
                      </a:r>
                      <a:r>
                        <a:rPr lang="en-US" sz="2000" b="0" i="0" u="none" strike="noStrike" dirty="0">
                          <a:solidFill>
                            <a:srgbClr val="000000"/>
                          </a:solidFill>
                          <a:effectLst/>
                          <a:latin typeface="Calibri" charset="0"/>
                        </a:rPr>
                        <a:t>College</a:t>
                      </a:r>
                    </a:p>
                  </a:txBody>
                  <a:tcPr marL="12700" marR="12700" marT="12700" marB="0" anchor="b">
                    <a:noFill/>
                  </a:tcPr>
                </a:tc>
                <a:extLst>
                  <a:ext uri="{0D108BD9-81ED-4DB2-BD59-A6C34878D82A}">
                    <a16:rowId xmlns:a16="http://schemas.microsoft.com/office/drawing/2014/main" val="10007"/>
                  </a:ext>
                </a:extLst>
              </a:tr>
              <a:tr h="370840">
                <a:tc>
                  <a:txBody>
                    <a:bodyPr/>
                    <a:lstStyle/>
                    <a:p>
                      <a:pPr algn="l" fontAlgn="b"/>
                      <a:r>
                        <a:rPr lang="en-US" sz="2000" b="0" i="0" u="none" strike="noStrike" dirty="0">
                          <a:solidFill>
                            <a:srgbClr val="000000"/>
                          </a:solidFill>
                          <a:effectLst/>
                          <a:latin typeface="Calibri" charset="0"/>
                        </a:rPr>
                        <a:t>University of South Florida</a:t>
                      </a: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St. Ambrose University</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endParaRPr lang="en-US"/>
                    </a:p>
                  </a:txBody>
                  <a:tcPr marL="12700" marR="12700" marT="12700" marB="0" anchor="b">
                    <a:noFill/>
                  </a:tcPr>
                </a:tc>
                <a:extLst>
                  <a:ext uri="{0D108BD9-81ED-4DB2-BD59-A6C34878D82A}">
                    <a16:rowId xmlns:a16="http://schemas.microsoft.com/office/drawing/2014/main" val="10008"/>
                  </a:ext>
                </a:extLst>
              </a:tr>
              <a:tr h="370840">
                <a:tc>
                  <a:txBody>
                    <a:bodyPr/>
                    <a:lstStyle/>
                    <a:p>
                      <a:pPr algn="l" fontAlgn="b"/>
                      <a:r>
                        <a:rPr lang="en-US" sz="2000" u="none" strike="noStrike" dirty="0">
                          <a:effectLst/>
                        </a:rPr>
                        <a:t>Georgia State University</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Temple University</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endParaRPr lang="en-US" dirty="0"/>
                    </a:p>
                  </a:txBody>
                  <a:tcPr marL="12700" marR="12700" marT="12700" marB="0" anchor="b">
                    <a:noFill/>
                  </a:tcPr>
                </a:tc>
                <a:extLst>
                  <a:ext uri="{0D108BD9-81ED-4DB2-BD59-A6C34878D82A}">
                    <a16:rowId xmlns:a16="http://schemas.microsoft.com/office/drawing/2014/main" val="10009"/>
                  </a:ext>
                </a:extLst>
              </a:tr>
              <a:tr h="370840">
                <a:tc>
                  <a:txBody>
                    <a:bodyPr/>
                    <a:lstStyle/>
                    <a:p>
                      <a:pPr algn="l" fontAlgn="b"/>
                      <a:r>
                        <a:rPr lang="en-US" sz="2000" b="0" i="0" u="none" strike="noStrike" dirty="0">
                          <a:solidFill>
                            <a:srgbClr val="000000"/>
                          </a:solidFill>
                          <a:effectLst/>
                          <a:latin typeface="Calibri" charset="0"/>
                        </a:rPr>
                        <a:t>University of Scranton</a:t>
                      </a:r>
                    </a:p>
                  </a:txBody>
                  <a:tcPr marL="12700" marR="12700" marT="12700" marB="0" anchor="b">
                    <a:solidFill>
                      <a:schemeClr val="accent6">
                        <a:lumMod val="40000"/>
                        <a:lumOff val="60000"/>
                      </a:schemeClr>
                    </a:solidFill>
                  </a:tcPr>
                </a:tc>
                <a:tc>
                  <a:txBody>
                    <a:bodyPr/>
                    <a:lstStyle/>
                    <a:p>
                      <a:pPr algn="l" fontAlgn="b"/>
                      <a:r>
                        <a:rPr lang="en-US" sz="2000" b="0" i="0" u="none" strike="noStrike" dirty="0">
                          <a:solidFill>
                            <a:srgbClr val="000000"/>
                          </a:solidFill>
                          <a:effectLst/>
                          <a:latin typeface="Calibri" charset="0"/>
                        </a:rPr>
                        <a:t>Harvard University</a:t>
                      </a:r>
                    </a:p>
                  </a:txBody>
                  <a:tcPr marL="12700" marR="12700" marT="12700" marB="0" anchor="b">
                    <a:solidFill>
                      <a:schemeClr val="accent6">
                        <a:lumMod val="40000"/>
                        <a:lumOff val="60000"/>
                      </a:schemeClr>
                    </a:solidFill>
                  </a:tcPr>
                </a:tc>
                <a:tc>
                  <a:txBody>
                    <a:bodyPr/>
                    <a:lstStyle/>
                    <a:p>
                      <a:endParaRPr lang="en-US" sz="2000" dirty="0"/>
                    </a:p>
                  </a:txBody>
                  <a:tcPr>
                    <a:noFill/>
                  </a:tcPr>
                </a:tc>
                <a:extLst>
                  <a:ext uri="{0D108BD9-81ED-4DB2-BD59-A6C34878D82A}">
                    <a16:rowId xmlns:a16="http://schemas.microsoft.com/office/drawing/2014/main" val="10010"/>
                  </a:ext>
                </a:extLst>
              </a:tr>
              <a:tr h="370840">
                <a:tc>
                  <a:txBody>
                    <a:bodyPr/>
                    <a:lstStyle/>
                    <a:p>
                      <a:pPr algn="l" fontAlgn="b"/>
                      <a:r>
                        <a:rPr lang="en-US" sz="2000" u="none" strike="noStrike" dirty="0">
                          <a:effectLst/>
                        </a:rPr>
                        <a:t>Case Western Reserve</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University of Florida</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endParaRPr lang="en-US" sz="2000" dirty="0"/>
                    </a:p>
                  </a:txBody>
                  <a:tcP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291016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3210" y="780000"/>
            <a:ext cx="7682624" cy="1342165"/>
          </a:xfrm>
        </p:spPr>
        <p:txBody>
          <a:bodyPr/>
          <a:lstStyle/>
          <a:p>
            <a:pPr algn="ctr"/>
            <a:r>
              <a:rPr lang="en-US" dirty="0"/>
              <a:t>“Peer” Schools</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735701618"/>
              </p:ext>
            </p:extLst>
          </p:nvPr>
        </p:nvGraphicFramePr>
        <p:xfrm>
          <a:off x="373251" y="1875294"/>
          <a:ext cx="11637936" cy="4394200"/>
        </p:xfrm>
        <a:graphic>
          <a:graphicData uri="http://schemas.openxmlformats.org/drawingml/2006/table">
            <a:tbl>
              <a:tblPr bandRow="1">
                <a:tableStyleId>{F5AB1C69-6EDB-4FF4-983F-18BD219EF322}</a:tableStyleId>
              </a:tblPr>
              <a:tblGrid>
                <a:gridCol w="3879312">
                  <a:extLst>
                    <a:ext uri="{9D8B030D-6E8A-4147-A177-3AD203B41FA5}">
                      <a16:colId xmlns:a16="http://schemas.microsoft.com/office/drawing/2014/main" val="20000"/>
                    </a:ext>
                  </a:extLst>
                </a:gridCol>
                <a:gridCol w="3879312">
                  <a:extLst>
                    <a:ext uri="{9D8B030D-6E8A-4147-A177-3AD203B41FA5}">
                      <a16:colId xmlns:a16="http://schemas.microsoft.com/office/drawing/2014/main" val="20001"/>
                    </a:ext>
                  </a:extLst>
                </a:gridCol>
                <a:gridCol w="3879312">
                  <a:extLst>
                    <a:ext uri="{9D8B030D-6E8A-4147-A177-3AD203B41FA5}">
                      <a16:colId xmlns:a16="http://schemas.microsoft.com/office/drawing/2014/main" val="20002"/>
                    </a:ext>
                  </a:extLst>
                </a:gridCol>
              </a:tblGrid>
              <a:tr h="292246">
                <a:tc>
                  <a:txBody>
                    <a:bodyPr/>
                    <a:lstStyle/>
                    <a:p>
                      <a:pPr algn="l" fontAlgn="b"/>
                      <a:r>
                        <a:rPr lang="en-US" sz="2000" u="none" strike="noStrike" dirty="0">
                          <a:effectLst/>
                        </a:rPr>
                        <a:t>UNC Charlotte</a:t>
                      </a:r>
                      <a:endParaRPr lang="en-US" sz="2000" b="0" i="0" u="none" strike="noStrike" dirty="0">
                        <a:solidFill>
                          <a:srgbClr val="000000"/>
                        </a:solidFill>
                        <a:effectLst/>
                        <a:latin typeface="Calibri" charset="0"/>
                      </a:endParaRPr>
                    </a:p>
                  </a:txBody>
                  <a:tcPr marL="12700" marR="12700" marT="12700" marB="0" anchor="b">
                    <a:solidFill>
                      <a:schemeClr val="tx2">
                        <a:lumMod val="40000"/>
                        <a:lumOff val="60000"/>
                      </a:schemeClr>
                    </a:solidFill>
                  </a:tcPr>
                </a:tc>
                <a:tc>
                  <a:txBody>
                    <a:bodyPr/>
                    <a:lstStyle/>
                    <a:p>
                      <a:pPr algn="l" fontAlgn="b"/>
                      <a:r>
                        <a:rPr lang="en-US" sz="2000" u="none" strike="noStrike" dirty="0">
                          <a:effectLst/>
                        </a:rPr>
                        <a:t>Baruch College</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charset="0"/>
                        </a:rPr>
                        <a:t>Kennesaw State University</a:t>
                      </a:r>
                    </a:p>
                  </a:txBody>
                  <a:tcPr marL="12700" marR="12700" marT="12700" marB="0" anchor="b">
                    <a:solidFill>
                      <a:schemeClr val="accent6">
                        <a:lumMod val="40000"/>
                        <a:lumOff val="60000"/>
                      </a:schemeClr>
                    </a:solidFill>
                  </a:tcPr>
                </a:tc>
                <a:extLst>
                  <a:ext uri="{0D108BD9-81ED-4DB2-BD59-A6C34878D82A}">
                    <a16:rowId xmlns:a16="http://schemas.microsoft.com/office/drawing/2014/main" val="10000"/>
                  </a:ext>
                </a:extLst>
              </a:tr>
              <a:tr h="292246">
                <a:tc>
                  <a:txBody>
                    <a:bodyPr/>
                    <a:lstStyle/>
                    <a:p>
                      <a:pPr algn="l" fontAlgn="b"/>
                      <a:r>
                        <a:rPr lang="en-US" sz="2000" b="0" i="0" u="none" strike="noStrike" dirty="0">
                          <a:solidFill>
                            <a:srgbClr val="000000"/>
                          </a:solidFill>
                          <a:effectLst/>
                          <a:latin typeface="Calibri" charset="0"/>
                        </a:rPr>
                        <a:t>University of South Alabama</a:t>
                      </a:r>
                    </a:p>
                  </a:txBody>
                  <a:tcPr marL="12700" marR="12700" marT="12700" marB="0" anchor="b">
                    <a:solidFill>
                      <a:schemeClr val="tx2">
                        <a:lumMod val="40000"/>
                        <a:lumOff val="60000"/>
                      </a:schemeClr>
                    </a:solidFill>
                  </a:tcPr>
                </a:tc>
                <a:tc>
                  <a:txBody>
                    <a:bodyPr/>
                    <a:lstStyle/>
                    <a:p>
                      <a:pPr algn="l" fontAlgn="b"/>
                      <a:r>
                        <a:rPr lang="en-US" sz="2000" u="none" strike="noStrike">
                          <a:effectLst/>
                        </a:rPr>
                        <a:t>Creighton University </a:t>
                      </a:r>
                      <a:endParaRPr lang="en-US" sz="2000" b="0" i="0" u="none" strike="noStrike">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charset="0"/>
                        </a:rPr>
                        <a:t>Saint</a:t>
                      </a:r>
                      <a:r>
                        <a:rPr lang="en-US" sz="2000" b="0" i="0" u="none" strike="noStrike" baseline="0" dirty="0">
                          <a:solidFill>
                            <a:srgbClr val="000000"/>
                          </a:solidFill>
                          <a:effectLst/>
                          <a:latin typeface="Calibri" charset="0"/>
                        </a:rPr>
                        <a:t> Leo University </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extLst>
                  <a:ext uri="{0D108BD9-81ED-4DB2-BD59-A6C34878D82A}">
                    <a16:rowId xmlns:a16="http://schemas.microsoft.com/office/drawing/2014/main" val="10001"/>
                  </a:ext>
                </a:extLst>
              </a:tr>
              <a:tr h="370840">
                <a:tc>
                  <a:txBody>
                    <a:bodyPr/>
                    <a:lstStyle/>
                    <a:p>
                      <a:pPr algn="l" fontAlgn="b"/>
                      <a:r>
                        <a:rPr lang="en-US" sz="2000" u="none" strike="noStrike">
                          <a:effectLst/>
                        </a:rPr>
                        <a:t>Rollins College</a:t>
                      </a:r>
                      <a:endParaRPr lang="en-US" sz="2000" b="0" i="0" u="none" strike="noStrike">
                        <a:solidFill>
                          <a:srgbClr val="000000"/>
                        </a:solidFill>
                        <a:effectLst/>
                        <a:latin typeface="Calibri" charset="0"/>
                      </a:endParaRPr>
                    </a:p>
                  </a:txBody>
                  <a:tcPr marL="12700" marR="12700" marT="12700" marB="0" anchor="b">
                    <a:solidFill>
                      <a:schemeClr val="tx2">
                        <a:lumMod val="40000"/>
                        <a:lumOff val="60000"/>
                      </a:schemeClr>
                    </a:solidFill>
                  </a:tcPr>
                </a:tc>
                <a:tc>
                  <a:txBody>
                    <a:bodyPr/>
                    <a:lstStyle/>
                    <a:p>
                      <a:pPr algn="l" fontAlgn="b"/>
                      <a:r>
                        <a:rPr lang="en-US" sz="2000" b="0" i="0" u="none" strike="noStrike" dirty="0">
                          <a:solidFill>
                            <a:srgbClr val="000000"/>
                          </a:solidFill>
                          <a:effectLst/>
                          <a:latin typeface="Calibri" charset="0"/>
                        </a:rPr>
                        <a:t>Washington University St. Louis</a:t>
                      </a:r>
                    </a:p>
                  </a:txBody>
                  <a:tcPr marL="12700" marR="12700" marT="12700" marB="0" anchor="b">
                    <a:solidFill>
                      <a:schemeClr val="accent6">
                        <a:lumMod val="40000"/>
                        <a:lumOff val="60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charset="0"/>
                        </a:rPr>
                        <a:t>Anderson University</a:t>
                      </a:r>
                    </a:p>
                  </a:txBody>
                  <a:tcPr marL="12700" marR="12700" marT="12700" marB="0" anchor="b">
                    <a:noFill/>
                  </a:tcPr>
                </a:tc>
                <a:extLst>
                  <a:ext uri="{0D108BD9-81ED-4DB2-BD59-A6C34878D82A}">
                    <a16:rowId xmlns:a16="http://schemas.microsoft.com/office/drawing/2014/main" val="10002"/>
                  </a:ext>
                </a:extLst>
              </a:tr>
              <a:tr h="370840">
                <a:tc>
                  <a:txBody>
                    <a:bodyPr/>
                    <a:lstStyle/>
                    <a:p>
                      <a:pPr algn="l" fontAlgn="b"/>
                      <a:r>
                        <a:rPr lang="en-US" sz="2000" u="none" strike="noStrike">
                          <a:effectLst/>
                        </a:rPr>
                        <a:t>Jacksonville University</a:t>
                      </a:r>
                      <a:endParaRPr lang="en-US" sz="2000" b="0" i="0" u="none" strike="noStrike">
                        <a:solidFill>
                          <a:srgbClr val="000000"/>
                        </a:solidFill>
                        <a:effectLst/>
                        <a:latin typeface="Calibri" charset="0"/>
                      </a:endParaRPr>
                    </a:p>
                  </a:txBody>
                  <a:tcPr marL="12700" marR="12700" marT="12700" marB="0" anchor="b">
                    <a:solidFill>
                      <a:schemeClr val="tx2">
                        <a:lumMod val="40000"/>
                        <a:lumOff val="60000"/>
                      </a:schemeClr>
                    </a:solidFill>
                  </a:tcPr>
                </a:tc>
                <a:tc>
                  <a:txBody>
                    <a:bodyPr/>
                    <a:lstStyle/>
                    <a:p>
                      <a:pPr algn="l" fontAlgn="b"/>
                      <a:r>
                        <a:rPr lang="en-US" sz="2000" u="none" strike="noStrike">
                          <a:effectLst/>
                        </a:rPr>
                        <a:t>Oklahoma State</a:t>
                      </a:r>
                      <a:endParaRPr lang="en-US" sz="2000" b="0" i="0" u="none" strike="noStrike">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Thomas Jefferson University</a:t>
                      </a:r>
                      <a:endParaRPr lang="en-US" sz="2000" b="0" i="0" u="none" strike="noStrike" dirty="0">
                        <a:solidFill>
                          <a:srgbClr val="000000"/>
                        </a:solidFill>
                        <a:effectLst/>
                        <a:latin typeface="Calibri" charset="0"/>
                      </a:endParaRPr>
                    </a:p>
                  </a:txBody>
                  <a:tcPr marL="12700" marR="12700" marT="12700" marB="0" anchor="b">
                    <a:noFill/>
                  </a:tcPr>
                </a:tc>
                <a:extLst>
                  <a:ext uri="{0D108BD9-81ED-4DB2-BD59-A6C34878D82A}">
                    <a16:rowId xmlns:a16="http://schemas.microsoft.com/office/drawing/2014/main" val="10003"/>
                  </a:ext>
                </a:extLst>
              </a:tr>
              <a:tr h="370840">
                <a:tc>
                  <a:txBody>
                    <a:bodyPr/>
                    <a:lstStyle/>
                    <a:p>
                      <a:pPr algn="l" fontAlgn="b"/>
                      <a:r>
                        <a:rPr lang="en-US" sz="2000" u="none" strike="noStrike" dirty="0">
                          <a:effectLst/>
                        </a:rPr>
                        <a:t>University of Wisconsin Whitewater</a:t>
                      </a:r>
                      <a:endParaRPr lang="en-US" sz="2000" b="0" i="0" u="none" strike="noStrike" dirty="0">
                        <a:solidFill>
                          <a:srgbClr val="000000"/>
                        </a:solidFill>
                        <a:effectLst/>
                        <a:latin typeface="Calibri" charset="0"/>
                      </a:endParaRPr>
                    </a:p>
                  </a:txBody>
                  <a:tcPr marL="12700" marR="12700" marT="12700" marB="0" anchor="b">
                    <a:solidFill>
                      <a:schemeClr val="tx2">
                        <a:lumMod val="40000"/>
                        <a:lumOff val="60000"/>
                      </a:schemeClr>
                    </a:solidFill>
                  </a:tcPr>
                </a:tc>
                <a:tc>
                  <a:txBody>
                    <a:bodyPr/>
                    <a:lstStyle/>
                    <a:p>
                      <a:pPr algn="l" fontAlgn="b"/>
                      <a:r>
                        <a:rPr lang="en-US" sz="2000" u="none" strike="noStrike">
                          <a:effectLst/>
                        </a:rPr>
                        <a:t>DePaul University</a:t>
                      </a:r>
                      <a:endParaRPr lang="en-US" sz="2000" b="0" i="0" u="none" strike="noStrike">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b="0" i="0" u="none" strike="noStrike" dirty="0">
                          <a:solidFill>
                            <a:srgbClr val="000000"/>
                          </a:solidFill>
                          <a:effectLst/>
                          <a:latin typeface="Calibri" charset="0"/>
                        </a:rPr>
                        <a:t>Florida</a:t>
                      </a:r>
                      <a:r>
                        <a:rPr lang="en-US" sz="2000" b="0" i="0" u="none" strike="noStrike" baseline="0" dirty="0">
                          <a:solidFill>
                            <a:srgbClr val="000000"/>
                          </a:solidFill>
                          <a:effectLst/>
                          <a:latin typeface="Calibri" charset="0"/>
                        </a:rPr>
                        <a:t> Institute of Technology</a:t>
                      </a:r>
                      <a:endParaRPr lang="en-US" sz="2000" b="0" i="0" u="none" strike="noStrike" dirty="0">
                        <a:solidFill>
                          <a:srgbClr val="000000"/>
                        </a:solidFill>
                        <a:effectLst/>
                        <a:latin typeface="Calibri" charset="0"/>
                      </a:endParaRPr>
                    </a:p>
                  </a:txBody>
                  <a:tcPr marL="12700" marR="12700" marT="12700" marB="0" anchor="b">
                    <a:noFill/>
                  </a:tcPr>
                </a:tc>
                <a:extLst>
                  <a:ext uri="{0D108BD9-81ED-4DB2-BD59-A6C34878D82A}">
                    <a16:rowId xmlns:a16="http://schemas.microsoft.com/office/drawing/2014/main" val="10004"/>
                  </a:ext>
                </a:extLst>
              </a:tr>
              <a:tr h="370840">
                <a:tc>
                  <a:txBody>
                    <a:bodyPr/>
                    <a:lstStyle/>
                    <a:p>
                      <a:pPr algn="l" fontAlgn="b"/>
                      <a:r>
                        <a:rPr lang="en-US" sz="2000" u="none" strike="noStrike" dirty="0">
                          <a:effectLst/>
                        </a:rPr>
                        <a:t>University of Missouri St Louis</a:t>
                      </a:r>
                      <a:endParaRPr lang="en-US" sz="2000" b="0" i="0" u="none" strike="noStrike" dirty="0">
                        <a:solidFill>
                          <a:srgbClr val="000000"/>
                        </a:solidFill>
                        <a:effectLst/>
                        <a:latin typeface="Calibri" charset="0"/>
                      </a:endParaRPr>
                    </a:p>
                  </a:txBody>
                  <a:tcPr marL="12700" marR="12700" marT="12700" marB="0" anchor="b">
                    <a:solidFill>
                      <a:schemeClr val="tx2">
                        <a:lumMod val="40000"/>
                        <a:lumOff val="60000"/>
                      </a:schemeClr>
                    </a:solidFill>
                  </a:tcPr>
                </a:tc>
                <a:tc>
                  <a:txBody>
                    <a:bodyPr/>
                    <a:lstStyle/>
                    <a:p>
                      <a:pPr algn="l" fontAlgn="b"/>
                      <a:r>
                        <a:rPr lang="en-US" sz="2000" u="none" strike="noStrike" dirty="0">
                          <a:effectLst/>
                        </a:rPr>
                        <a:t>Drexel University</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b="0" i="0" u="none" strike="noStrike" dirty="0">
                          <a:solidFill>
                            <a:srgbClr val="000000"/>
                          </a:solidFill>
                          <a:effectLst/>
                          <a:latin typeface="Calibri" charset="0"/>
                        </a:rPr>
                        <a:t>Franklin University</a:t>
                      </a:r>
                    </a:p>
                  </a:txBody>
                  <a:tcPr marL="12700" marR="12700" marT="12700" marB="0" anchor="b">
                    <a:noFill/>
                  </a:tcPr>
                </a:tc>
                <a:extLst>
                  <a:ext uri="{0D108BD9-81ED-4DB2-BD59-A6C34878D82A}">
                    <a16:rowId xmlns:a16="http://schemas.microsoft.com/office/drawing/2014/main" val="10005"/>
                  </a:ext>
                </a:extLst>
              </a:tr>
              <a:tr h="370840">
                <a:tc>
                  <a:txBody>
                    <a:bodyPr/>
                    <a:lstStyle/>
                    <a:p>
                      <a:pPr algn="l" fontAlgn="b"/>
                      <a:r>
                        <a:rPr lang="en-US" sz="2000" u="none" strike="noStrike" dirty="0">
                          <a:effectLst/>
                        </a:rPr>
                        <a:t>University of Dallas</a:t>
                      </a:r>
                      <a:endParaRPr lang="en-US" sz="2000" b="0" i="0" u="none" strike="noStrike" dirty="0">
                        <a:solidFill>
                          <a:srgbClr val="000000"/>
                        </a:solidFill>
                        <a:effectLst/>
                        <a:latin typeface="Calibri" charset="0"/>
                      </a:endParaRPr>
                    </a:p>
                  </a:txBody>
                  <a:tcPr marL="12700" marR="12700" marT="12700" marB="0" anchor="b">
                    <a:solidFill>
                      <a:schemeClr val="tx2">
                        <a:lumMod val="40000"/>
                        <a:lumOff val="60000"/>
                      </a:schemeClr>
                    </a:solidFill>
                  </a:tcPr>
                </a:tc>
                <a:tc>
                  <a:txBody>
                    <a:bodyPr/>
                    <a:lstStyle/>
                    <a:p>
                      <a:pPr algn="l" fontAlgn="b"/>
                      <a:r>
                        <a:rPr lang="en-US" sz="2000" u="none" strike="noStrike" dirty="0">
                          <a:effectLst/>
                        </a:rPr>
                        <a:t>Pace University</a:t>
                      </a:r>
                      <a:endParaRPr lang="en-US" sz="2000" b="0" i="0" u="none" strike="noStrike" dirty="0">
                        <a:solidFill>
                          <a:srgbClr val="000000"/>
                        </a:solidFill>
                        <a:effectLst/>
                        <a:latin typeface="Calibri" charset="0"/>
                      </a:endParaRPr>
                    </a:p>
                  </a:txBody>
                  <a:tcPr marL="12700" marR="12700" marT="12700" marB="0" anchor="b">
                    <a:lnB w="3175"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l" fontAlgn="b"/>
                      <a:r>
                        <a:rPr lang="en-US" sz="2000" b="0" i="0" u="none" strike="noStrike" dirty="0">
                          <a:solidFill>
                            <a:srgbClr val="000000"/>
                          </a:solidFill>
                          <a:effectLst/>
                          <a:latin typeface="Calibri" charset="0"/>
                        </a:rPr>
                        <a:t>St. Mary's University of Minnesota</a:t>
                      </a:r>
                    </a:p>
                  </a:txBody>
                  <a:tcPr marL="12700" marR="12700" marT="12700" marB="0" anchor="b">
                    <a:noFill/>
                  </a:tcPr>
                </a:tc>
                <a:extLst>
                  <a:ext uri="{0D108BD9-81ED-4DB2-BD59-A6C34878D82A}">
                    <a16:rowId xmlns:a16="http://schemas.microsoft.com/office/drawing/2014/main" val="10006"/>
                  </a:ext>
                </a:extLst>
              </a:tr>
              <a:tr h="370840">
                <a:tc>
                  <a:txBody>
                    <a:bodyPr/>
                    <a:lstStyle/>
                    <a:p>
                      <a:pPr algn="l" fontAlgn="b"/>
                      <a:r>
                        <a:rPr lang="en-US" sz="2000" u="none" strike="noStrike" dirty="0">
                          <a:effectLst/>
                        </a:rPr>
                        <a:t>Shippensburg University</a:t>
                      </a:r>
                      <a:endParaRPr lang="en-US" sz="2000" b="0" i="0" u="none" strike="noStrike" dirty="0">
                        <a:solidFill>
                          <a:srgbClr val="000000"/>
                        </a:solidFill>
                        <a:effectLst/>
                        <a:latin typeface="Calibri" charset="0"/>
                      </a:endParaRPr>
                    </a:p>
                  </a:txBody>
                  <a:tcPr marL="12700" marR="12700" marT="12700" marB="0" anchor="b">
                    <a:solidFill>
                      <a:schemeClr val="tx2">
                        <a:lumMod val="40000"/>
                        <a:lumOff val="60000"/>
                      </a:schemeClr>
                    </a:solidFill>
                  </a:tcPr>
                </a:tc>
                <a:tc>
                  <a:txBody>
                    <a:bodyPr/>
                    <a:lstStyle/>
                    <a:p>
                      <a:pPr algn="l" fontAlgn="b"/>
                      <a:r>
                        <a:rPr lang="en-US" sz="2000" u="none" strike="noStrike" dirty="0">
                          <a:effectLst/>
                        </a:rPr>
                        <a:t>Sacred Heart University</a:t>
                      </a:r>
                      <a:endParaRPr lang="en-US" sz="2000" b="0" i="0" u="none" strike="noStrike" dirty="0">
                        <a:solidFill>
                          <a:srgbClr val="000000"/>
                        </a:solidFill>
                        <a:effectLst/>
                        <a:latin typeface="Calibri" charset="0"/>
                      </a:endParaRPr>
                    </a:p>
                  </a:txBody>
                  <a:tcPr marL="12700" marR="12700" marT="12700" marB="0" anchor="b">
                    <a:lnT w="31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Calibri" charset="0"/>
                        </a:rPr>
                        <a:t>University of Maryland Univ.</a:t>
                      </a:r>
                      <a:r>
                        <a:rPr lang="en-US" sz="2000" b="0" i="0" u="none" strike="noStrike" baseline="0" dirty="0">
                          <a:solidFill>
                            <a:srgbClr val="000000"/>
                          </a:solidFill>
                          <a:effectLst/>
                          <a:latin typeface="Calibri" charset="0"/>
                        </a:rPr>
                        <a:t> </a:t>
                      </a:r>
                      <a:r>
                        <a:rPr lang="en-US" sz="2000" b="0" i="0" u="none" strike="noStrike" dirty="0">
                          <a:solidFill>
                            <a:srgbClr val="000000"/>
                          </a:solidFill>
                          <a:effectLst/>
                          <a:latin typeface="Calibri" charset="0"/>
                        </a:rPr>
                        <a:t>College</a:t>
                      </a:r>
                    </a:p>
                  </a:txBody>
                  <a:tcPr marL="12700" marR="12700" marT="12700" marB="0" anchor="b">
                    <a:noFill/>
                  </a:tcPr>
                </a:tc>
                <a:extLst>
                  <a:ext uri="{0D108BD9-81ED-4DB2-BD59-A6C34878D82A}">
                    <a16:rowId xmlns:a16="http://schemas.microsoft.com/office/drawing/2014/main" val="10007"/>
                  </a:ext>
                </a:extLst>
              </a:tr>
              <a:tr h="370840">
                <a:tc>
                  <a:txBody>
                    <a:bodyPr/>
                    <a:lstStyle/>
                    <a:p>
                      <a:pPr algn="l" fontAlgn="b"/>
                      <a:r>
                        <a:rPr lang="en-US" sz="2000" b="0" i="0" u="none" strike="noStrike" dirty="0">
                          <a:solidFill>
                            <a:srgbClr val="000000"/>
                          </a:solidFill>
                          <a:effectLst/>
                          <a:latin typeface="Calibri" charset="0"/>
                        </a:rPr>
                        <a:t>University of South Florida</a:t>
                      </a: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St. Ambrose University</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endParaRPr lang="en-US" sz="2000" b="0" i="0" u="none" strike="noStrike" dirty="0">
                        <a:solidFill>
                          <a:srgbClr val="000000"/>
                        </a:solidFill>
                        <a:effectLst/>
                        <a:latin typeface="Calibri" charset="0"/>
                      </a:endParaRPr>
                    </a:p>
                  </a:txBody>
                  <a:tcPr marL="12700" marR="12700" marT="12700" marB="0" anchor="b">
                    <a:noFill/>
                  </a:tcPr>
                </a:tc>
                <a:extLst>
                  <a:ext uri="{0D108BD9-81ED-4DB2-BD59-A6C34878D82A}">
                    <a16:rowId xmlns:a16="http://schemas.microsoft.com/office/drawing/2014/main" val="10008"/>
                  </a:ext>
                </a:extLst>
              </a:tr>
              <a:tr h="370840">
                <a:tc>
                  <a:txBody>
                    <a:bodyPr/>
                    <a:lstStyle/>
                    <a:p>
                      <a:pPr algn="l" fontAlgn="b"/>
                      <a:r>
                        <a:rPr lang="en-US" sz="2000" u="none" strike="noStrike" dirty="0">
                          <a:effectLst/>
                        </a:rPr>
                        <a:t>Georgia State University</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Temple University</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endParaRPr lang="en-US" sz="2000" b="0" i="0" u="none" strike="noStrike" dirty="0">
                        <a:solidFill>
                          <a:srgbClr val="000000"/>
                        </a:solidFill>
                        <a:effectLst/>
                        <a:latin typeface="Calibri" charset="0"/>
                      </a:endParaRPr>
                    </a:p>
                  </a:txBody>
                  <a:tcPr marL="12700" marR="12700" marT="12700" marB="0" anchor="b">
                    <a:noFill/>
                  </a:tcPr>
                </a:tc>
                <a:extLst>
                  <a:ext uri="{0D108BD9-81ED-4DB2-BD59-A6C34878D82A}">
                    <a16:rowId xmlns:a16="http://schemas.microsoft.com/office/drawing/2014/main" val="10009"/>
                  </a:ext>
                </a:extLst>
              </a:tr>
              <a:tr h="370840">
                <a:tc>
                  <a:txBody>
                    <a:bodyPr/>
                    <a:lstStyle/>
                    <a:p>
                      <a:pPr algn="l" fontAlgn="b"/>
                      <a:r>
                        <a:rPr lang="en-US" sz="2000" b="0" i="0" u="none" strike="noStrike" dirty="0">
                          <a:solidFill>
                            <a:srgbClr val="000000"/>
                          </a:solidFill>
                          <a:effectLst/>
                          <a:latin typeface="Calibri" charset="0"/>
                        </a:rPr>
                        <a:t>University of Scranton</a:t>
                      </a:r>
                    </a:p>
                  </a:txBody>
                  <a:tcPr marL="12700" marR="12700" marT="12700" marB="0" anchor="b">
                    <a:solidFill>
                      <a:schemeClr val="accent6">
                        <a:lumMod val="40000"/>
                        <a:lumOff val="60000"/>
                      </a:schemeClr>
                    </a:solidFill>
                  </a:tcPr>
                </a:tc>
                <a:tc>
                  <a:txBody>
                    <a:bodyPr/>
                    <a:lstStyle/>
                    <a:p>
                      <a:pPr algn="l" fontAlgn="b"/>
                      <a:r>
                        <a:rPr lang="en-US" sz="2000" b="0" i="0" u="none" strike="noStrike" dirty="0">
                          <a:solidFill>
                            <a:srgbClr val="000000"/>
                          </a:solidFill>
                          <a:effectLst/>
                          <a:latin typeface="Calibri" charset="0"/>
                        </a:rPr>
                        <a:t>Harvard University</a:t>
                      </a:r>
                    </a:p>
                  </a:txBody>
                  <a:tcPr marL="12700" marR="12700" marT="12700" marB="0" anchor="b">
                    <a:solidFill>
                      <a:schemeClr val="accent6">
                        <a:lumMod val="40000"/>
                        <a:lumOff val="60000"/>
                      </a:schemeClr>
                    </a:solidFill>
                  </a:tcPr>
                </a:tc>
                <a:tc>
                  <a:txBody>
                    <a:bodyPr/>
                    <a:lstStyle/>
                    <a:p>
                      <a:endParaRPr lang="en-US" sz="2000" dirty="0"/>
                    </a:p>
                  </a:txBody>
                  <a:tcPr>
                    <a:noFill/>
                  </a:tcPr>
                </a:tc>
                <a:extLst>
                  <a:ext uri="{0D108BD9-81ED-4DB2-BD59-A6C34878D82A}">
                    <a16:rowId xmlns:a16="http://schemas.microsoft.com/office/drawing/2014/main" val="10010"/>
                  </a:ext>
                </a:extLst>
              </a:tr>
              <a:tr h="370840">
                <a:tc>
                  <a:txBody>
                    <a:bodyPr/>
                    <a:lstStyle/>
                    <a:p>
                      <a:pPr algn="l" fontAlgn="b"/>
                      <a:r>
                        <a:rPr lang="en-US" sz="2000" u="none" strike="noStrike" dirty="0">
                          <a:effectLst/>
                        </a:rPr>
                        <a:t>Case Western Reserve</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pPr algn="l" fontAlgn="b"/>
                      <a:r>
                        <a:rPr lang="en-US" sz="2000" u="none" strike="noStrike" dirty="0">
                          <a:effectLst/>
                        </a:rPr>
                        <a:t>University of Florida</a:t>
                      </a:r>
                      <a:endParaRPr lang="en-US" sz="2000" b="0" i="0" u="none" strike="noStrike" dirty="0">
                        <a:solidFill>
                          <a:srgbClr val="000000"/>
                        </a:solidFill>
                        <a:effectLst/>
                        <a:latin typeface="Calibri" charset="0"/>
                      </a:endParaRPr>
                    </a:p>
                  </a:txBody>
                  <a:tcPr marL="12700" marR="12700" marT="12700" marB="0" anchor="b">
                    <a:solidFill>
                      <a:schemeClr val="accent6">
                        <a:lumMod val="40000"/>
                        <a:lumOff val="60000"/>
                      </a:schemeClr>
                    </a:solidFill>
                  </a:tcPr>
                </a:tc>
                <a:tc>
                  <a:txBody>
                    <a:bodyPr/>
                    <a:lstStyle/>
                    <a:p>
                      <a:endParaRPr lang="en-US" sz="2000" dirty="0"/>
                    </a:p>
                  </a:txBody>
                  <a:tcP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008492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G 624 Introduction Lecture" id="{F2C52184-43EB-A74F-A0FE-3E39C208F868}" vid="{0604F1C0-6497-3648-BD70-6530C5621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UNA Business</Template>
  <TotalTime>1536</TotalTime>
  <Words>961</Words>
  <Application>Microsoft Office PowerPoint</Application>
  <PresentationFormat>Widescreen</PresentationFormat>
  <Paragraphs>208</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Executive Doctorate in Business Administration (EDBA)</vt:lpstr>
      <vt:lpstr>EDBA Taskforce</vt:lpstr>
      <vt:lpstr>What is the EDBA?</vt:lpstr>
      <vt:lpstr>PowerPoint Presentation</vt:lpstr>
      <vt:lpstr>Sample Student Profiles from University of Wisconsin Whitewater</vt:lpstr>
      <vt:lpstr>PowerPoint Presentation</vt:lpstr>
      <vt:lpstr>Current EDBA Marketplace</vt:lpstr>
      <vt:lpstr>AACSB Programs</vt:lpstr>
      <vt:lpstr>“Peer” Schools</vt:lpstr>
      <vt:lpstr>Common Elements of AACSB Accredited  EDBA Programs</vt:lpstr>
      <vt:lpstr>Proposed EDBA Program</vt:lpstr>
      <vt:lpstr>Proposed EDBA Coursework</vt:lpstr>
      <vt:lpstr>Proposed EDBA Timeline</vt:lpstr>
      <vt:lpstr>Proposed Admission Requirements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Executive Doctorate in Business Administration (EDBA)</dc:title>
  <dc:creator>Shaun Davenport</dc:creator>
  <cp:lastModifiedBy>Beaver, Jana Parris</cp:lastModifiedBy>
  <cp:revision>45</cp:revision>
  <dcterms:created xsi:type="dcterms:W3CDTF">2018-10-22T19:31:00Z</dcterms:created>
  <dcterms:modified xsi:type="dcterms:W3CDTF">2019-01-30T05:31:49Z</dcterms:modified>
</cp:coreProperties>
</file>