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8" r:id="rId2"/>
    <p:sldId id="289" r:id="rId3"/>
    <p:sldId id="286" r:id="rId4"/>
    <p:sldId id="269" r:id="rId5"/>
    <p:sldId id="291" r:id="rId6"/>
    <p:sldId id="292" r:id="rId7"/>
    <p:sldId id="270" r:id="rId8"/>
    <p:sldId id="280" r:id="rId9"/>
    <p:sldId id="282" r:id="rId10"/>
    <p:sldId id="272" r:id="rId11"/>
    <p:sldId id="274" r:id="rId12"/>
    <p:sldId id="283" r:id="rId13"/>
    <p:sldId id="284" r:id="rId14"/>
    <p:sldId id="29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1" autoAdjust="0"/>
    <p:restoredTop sz="94737"/>
  </p:normalViewPr>
  <p:slideViewPr>
    <p:cSldViewPr snapToGrid="0">
      <p:cViewPr varScale="1">
        <p:scale>
          <a:sx n="83" d="100"/>
          <a:sy n="83" d="100"/>
        </p:scale>
        <p:origin x="672" y="67"/>
      </p:cViewPr>
      <p:guideLst/>
    </p:cSldViewPr>
  </p:slideViewPr>
  <p:outlineViewPr>
    <p:cViewPr>
      <p:scale>
        <a:sx n="33" d="100"/>
        <a:sy n="33" d="100"/>
      </p:scale>
      <p:origin x="0" y="-8392"/>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475079-0140-478A-ACF2-A0B56EC36C3F}" type="datetimeFigureOut">
              <a:rPr lang="en-US" smtClean="0"/>
              <a:t>1/29/2019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218FDA-5AC3-42DE-AEE3-5828DC5C7036}" type="slidenum">
              <a:rPr lang="en-US" smtClean="0"/>
              <a:t>‹#›</a:t>
            </a:fld>
            <a:endParaRPr lang="en-US"/>
          </a:p>
        </p:txBody>
      </p:sp>
    </p:spTree>
    <p:extLst>
      <p:ext uri="{BB962C8B-B14F-4D97-AF65-F5344CB8AC3E}">
        <p14:creationId xmlns:p14="http://schemas.microsoft.com/office/powerpoint/2010/main" val="2863596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6521"/>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447390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6" name="Slide Number Placeholder 5"/>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2630136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296528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4316124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182674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3372681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BCAE45A-D744-494D-AC76-E9AA610A9E0D}"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Tree>
    <p:extLst>
      <p:ext uri="{BB962C8B-B14F-4D97-AF65-F5344CB8AC3E}">
        <p14:creationId xmlns:p14="http://schemas.microsoft.com/office/powerpoint/2010/main" val="4833794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FBCAE45A-D744-494D-AC76-E9AA610A9E0D}"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Tree>
    <p:extLst>
      <p:ext uri="{BB962C8B-B14F-4D97-AF65-F5344CB8AC3E}">
        <p14:creationId xmlns:p14="http://schemas.microsoft.com/office/powerpoint/2010/main" val="4114763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FBCAE45A-D744-494D-AC76-E9AA610A9E0D}"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Tree>
    <p:extLst>
      <p:ext uri="{BB962C8B-B14F-4D97-AF65-F5344CB8AC3E}">
        <p14:creationId xmlns:p14="http://schemas.microsoft.com/office/powerpoint/2010/main" val="40984144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FBCAE45A-D744-494D-AC76-E9AA610A9E0D}"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Tree>
    <p:extLst>
      <p:ext uri="{BB962C8B-B14F-4D97-AF65-F5344CB8AC3E}">
        <p14:creationId xmlns:p14="http://schemas.microsoft.com/office/powerpoint/2010/main" val="929713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BCAE45A-D744-494D-AC76-E9AA610A9E0D}"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Tree>
    <p:extLst>
      <p:ext uri="{BB962C8B-B14F-4D97-AF65-F5344CB8AC3E}">
        <p14:creationId xmlns:p14="http://schemas.microsoft.com/office/powerpoint/2010/main" val="232640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549C9814-40F5-4BA0-AA3F-8EF6256A2BC1}" type="datetimeFigureOut">
              <a:rPr lang="en-US" smtClean="0"/>
              <a:t>1/29/2019</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FBCAE45A-D744-494D-AC76-E9AA610A9E0D}" type="slidenum">
              <a:rPr lang="en-US" smtClean="0"/>
              <a:t>‹#›</a:t>
            </a:fld>
            <a:endParaRPr lang="en-US"/>
          </a:p>
        </p:txBody>
      </p:sp>
    </p:spTree>
    <p:extLst>
      <p:ext uri="{BB962C8B-B14F-4D97-AF65-F5344CB8AC3E}">
        <p14:creationId xmlns:p14="http://schemas.microsoft.com/office/powerpoint/2010/main" val="1719432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sp>
        <p:nvSpPr>
          <p:cNvPr id="2" name="Title Placeholder 1"/>
          <p:cNvSpPr>
            <a:spLocks noGrp="1"/>
          </p:cNvSpPr>
          <p:nvPr>
            <p:ph type="title"/>
          </p:nvPr>
        </p:nvSpPr>
        <p:spPr>
          <a:xfrm>
            <a:off x="838200" y="908048"/>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2370137"/>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CAE45A-D744-494D-AC76-E9AA610A9E0D}" type="slidenum">
              <a:rPr lang="en-US" smtClean="0"/>
              <a:t>‹#›</a:t>
            </a:fld>
            <a:endParaRPr lang="en-US"/>
          </a:p>
        </p:txBody>
      </p:sp>
    </p:spTree>
    <p:extLst>
      <p:ext uri="{BB962C8B-B14F-4D97-AF65-F5344CB8AC3E}">
        <p14:creationId xmlns:p14="http://schemas.microsoft.com/office/powerpoint/2010/main" val="29426570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12192001" cy="6858001"/>
          </a:xfrm>
          <a:prstGeom prst="rect">
            <a:avLst/>
          </a:prstGeom>
        </p:spPr>
      </p:pic>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10767" y="19519"/>
            <a:ext cx="1598449" cy="899394"/>
          </a:xfrm>
          <a:prstGeom prst="rect">
            <a:avLst/>
          </a:prstGeom>
        </p:spPr>
      </p:pic>
      <p:sp>
        <p:nvSpPr>
          <p:cNvPr id="3" name="Title 2"/>
          <p:cNvSpPr>
            <a:spLocks noGrp="1"/>
          </p:cNvSpPr>
          <p:nvPr>
            <p:ph type="ctrTitle"/>
          </p:nvPr>
        </p:nvSpPr>
        <p:spPr>
          <a:xfrm>
            <a:off x="1524001" y="1994233"/>
            <a:ext cx="9144000" cy="2387600"/>
          </a:xfrm>
        </p:spPr>
        <p:txBody>
          <a:bodyPr>
            <a:normAutofit fontScale="90000"/>
          </a:bodyPr>
          <a:lstStyle/>
          <a:p>
            <a:r>
              <a:rPr lang="en-US" dirty="0"/>
              <a:t>Executive Doctorate in Business Administration (EDBA)</a:t>
            </a:r>
          </a:p>
        </p:txBody>
      </p:sp>
    </p:spTree>
    <p:extLst>
      <p:ext uri="{BB962C8B-B14F-4D97-AF65-F5344CB8AC3E}">
        <p14:creationId xmlns:p14="http://schemas.microsoft.com/office/powerpoint/2010/main" val="2606390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98790"/>
            <a:ext cx="10515600" cy="1325563"/>
          </a:xfrm>
        </p:spPr>
        <p:txBody>
          <a:bodyPr/>
          <a:lstStyle/>
          <a:p>
            <a:pPr algn="ctr"/>
            <a:r>
              <a:rPr lang="en-US" dirty="0"/>
              <a:t>Common Elements of AACSB Accredited </a:t>
            </a:r>
            <a:r>
              <a:rPr lang="en-US" dirty="0" smtClean="0"/>
              <a:t/>
            </a:r>
            <a:br>
              <a:rPr lang="en-US" dirty="0" smtClean="0"/>
            </a:br>
            <a:r>
              <a:rPr lang="en-US" dirty="0" smtClean="0"/>
              <a:t>EDBA </a:t>
            </a:r>
            <a:r>
              <a:rPr lang="en-US" dirty="0"/>
              <a:t>Programs</a:t>
            </a:r>
          </a:p>
        </p:txBody>
      </p:sp>
      <p:sp>
        <p:nvSpPr>
          <p:cNvPr id="3" name="Content Placeholder 2"/>
          <p:cNvSpPr>
            <a:spLocks noGrp="1"/>
          </p:cNvSpPr>
          <p:nvPr>
            <p:ph idx="1"/>
          </p:nvPr>
        </p:nvSpPr>
        <p:spPr>
          <a:xfrm>
            <a:off x="838200" y="2785632"/>
            <a:ext cx="11110993" cy="2840253"/>
          </a:xfrm>
        </p:spPr>
        <p:txBody>
          <a:bodyPr>
            <a:normAutofit/>
          </a:bodyPr>
          <a:lstStyle/>
          <a:p>
            <a:r>
              <a:rPr lang="en-US" sz="3600" dirty="0"/>
              <a:t>3 Year Program with Dissertation in Year 3</a:t>
            </a:r>
          </a:p>
          <a:p>
            <a:r>
              <a:rPr lang="en-US" sz="3600" dirty="0"/>
              <a:t>Online work with residency requirements (7-15 per year)</a:t>
            </a:r>
          </a:p>
          <a:p>
            <a:r>
              <a:rPr lang="en-US" sz="3600" dirty="0"/>
              <a:t>Cohorts (15-30 students) with admission once per year</a:t>
            </a:r>
          </a:p>
          <a:p>
            <a:r>
              <a:rPr lang="en-US" sz="3600" dirty="0"/>
              <a:t>Price includes 3 years tuition ($75k—$150K+)</a:t>
            </a:r>
          </a:p>
        </p:txBody>
      </p:sp>
    </p:spTree>
    <p:extLst>
      <p:ext uri="{BB962C8B-B14F-4D97-AF65-F5344CB8AC3E}">
        <p14:creationId xmlns:p14="http://schemas.microsoft.com/office/powerpoint/2010/main" val="14427564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Proposed EDBA Program</a:t>
            </a:r>
          </a:p>
        </p:txBody>
      </p:sp>
      <p:sp>
        <p:nvSpPr>
          <p:cNvPr id="5" name="Content Placeholder 2"/>
          <p:cNvSpPr>
            <a:spLocks noGrp="1"/>
          </p:cNvSpPr>
          <p:nvPr>
            <p:ph idx="1"/>
          </p:nvPr>
        </p:nvSpPr>
        <p:spPr>
          <a:xfrm>
            <a:off x="540503" y="2233611"/>
            <a:ext cx="11651497" cy="4351338"/>
          </a:xfrm>
        </p:spPr>
        <p:txBody>
          <a:bodyPr>
            <a:normAutofit/>
          </a:bodyPr>
          <a:lstStyle/>
          <a:p>
            <a:r>
              <a:rPr lang="en-US" sz="3200" dirty="0"/>
              <a:t>First class enrolled in Fall of </a:t>
            </a:r>
            <a:r>
              <a:rPr lang="en-US" sz="3200" dirty="0" smtClean="0"/>
              <a:t>2020; </a:t>
            </a:r>
            <a:r>
              <a:rPr lang="en-US" sz="3200" dirty="0"/>
              <a:t>admission once per year</a:t>
            </a:r>
            <a:endParaRPr lang="en-US" sz="3200" dirty="0"/>
          </a:p>
          <a:p>
            <a:r>
              <a:rPr lang="en-US" sz="3200" dirty="0" smtClean="0"/>
              <a:t>Cohort size of approximately 15 students</a:t>
            </a:r>
            <a:endParaRPr lang="en-US" sz="3200" dirty="0"/>
          </a:p>
          <a:p>
            <a:r>
              <a:rPr lang="en-US" sz="3200" dirty="0"/>
              <a:t>3 Year Program with Dissertation in Year 3</a:t>
            </a:r>
          </a:p>
          <a:p>
            <a:r>
              <a:rPr lang="en-US" sz="3200" dirty="0"/>
              <a:t>Online work with residency requirements (8-10 per year)</a:t>
            </a:r>
          </a:p>
          <a:p>
            <a:r>
              <a:rPr lang="en-US" sz="3200" dirty="0" smtClean="0"/>
              <a:t>Required </a:t>
            </a:r>
            <a:r>
              <a:rPr lang="en-US" sz="3200" dirty="0"/>
              <a:t>participation at </a:t>
            </a:r>
            <a:r>
              <a:rPr lang="en-US" sz="3200" dirty="0" smtClean="0"/>
              <a:t>one </a:t>
            </a:r>
            <a:r>
              <a:rPr lang="en-US" sz="3200" dirty="0"/>
              <a:t>academic conference</a:t>
            </a:r>
          </a:p>
          <a:p>
            <a:r>
              <a:rPr lang="en-US" sz="3200" dirty="0"/>
              <a:t>Optional trip abroad to meet “global business” requirement</a:t>
            </a:r>
          </a:p>
          <a:p>
            <a:r>
              <a:rPr lang="en-US" sz="3200" dirty="0"/>
              <a:t>Summer Welcome Event and common read</a:t>
            </a:r>
          </a:p>
          <a:p>
            <a:pPr marL="0" indent="0">
              <a:buNone/>
            </a:pPr>
            <a:endParaRPr lang="en-US" sz="3200" dirty="0"/>
          </a:p>
        </p:txBody>
      </p:sp>
    </p:spTree>
    <p:extLst>
      <p:ext uri="{BB962C8B-B14F-4D97-AF65-F5344CB8AC3E}">
        <p14:creationId xmlns:p14="http://schemas.microsoft.com/office/powerpoint/2010/main" val="8187846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78" y="767353"/>
            <a:ext cx="12261057" cy="1325563"/>
          </a:xfrm>
        </p:spPr>
        <p:txBody>
          <a:bodyPr/>
          <a:lstStyle/>
          <a:p>
            <a:pPr algn="ctr"/>
            <a:r>
              <a:rPr lang="en-US" dirty="0"/>
              <a:t>Proposed EDBA </a:t>
            </a:r>
            <a:r>
              <a:rPr lang="en-US" dirty="0" smtClean="0"/>
              <a:t>Coursework</a:t>
            </a:r>
            <a:endParaRPr lang="en-US" sz="2800" i="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37632230"/>
              </p:ext>
            </p:extLst>
          </p:nvPr>
        </p:nvGraphicFramePr>
        <p:xfrm>
          <a:off x="192435" y="1896390"/>
          <a:ext cx="11807128" cy="4643799"/>
        </p:xfrm>
        <a:graphic>
          <a:graphicData uri="http://schemas.openxmlformats.org/drawingml/2006/table">
            <a:tbl>
              <a:tblPr firstRow="1" bandRow="1">
                <a:tableStyleId>{10A1B5D5-9B99-4C35-A422-299274C87663}</a:tableStyleId>
              </a:tblPr>
              <a:tblGrid>
                <a:gridCol w="3479946">
                  <a:extLst>
                    <a:ext uri="{9D8B030D-6E8A-4147-A177-3AD203B41FA5}">
                      <a16:colId xmlns:a16="http://schemas.microsoft.com/office/drawing/2014/main" val="20000"/>
                    </a:ext>
                  </a:extLst>
                </a:gridCol>
                <a:gridCol w="3369722">
                  <a:extLst>
                    <a:ext uri="{9D8B030D-6E8A-4147-A177-3AD203B41FA5}">
                      <a16:colId xmlns:a16="http://schemas.microsoft.com/office/drawing/2014/main" val="20001"/>
                    </a:ext>
                  </a:extLst>
                </a:gridCol>
                <a:gridCol w="2804809">
                  <a:extLst>
                    <a:ext uri="{9D8B030D-6E8A-4147-A177-3AD203B41FA5}">
                      <a16:colId xmlns:a16="http://schemas.microsoft.com/office/drawing/2014/main" val="20002"/>
                    </a:ext>
                  </a:extLst>
                </a:gridCol>
                <a:gridCol w="2152651">
                  <a:extLst>
                    <a:ext uri="{9D8B030D-6E8A-4147-A177-3AD203B41FA5}">
                      <a16:colId xmlns:a16="http://schemas.microsoft.com/office/drawing/2014/main" val="20003"/>
                    </a:ext>
                  </a:extLst>
                </a:gridCol>
              </a:tblGrid>
              <a:tr h="384262">
                <a:tc>
                  <a:txBody>
                    <a:bodyPr/>
                    <a:lstStyle/>
                    <a:p>
                      <a:r>
                        <a:rPr lang="en-US" sz="1600" dirty="0"/>
                        <a:t>Methods/Statistics (16 </a:t>
                      </a:r>
                      <a:r>
                        <a:rPr lang="en-US" sz="1600" dirty="0" err="1"/>
                        <a:t>hr</a:t>
                      </a:r>
                      <a:r>
                        <a:rPr lang="en-US" sz="1600" dirty="0"/>
                        <a:t>)</a:t>
                      </a:r>
                    </a:p>
                  </a:txBody>
                  <a:tcPr>
                    <a:solidFill>
                      <a:schemeClr val="tx2"/>
                    </a:solidFill>
                  </a:tcPr>
                </a:tc>
                <a:tc>
                  <a:txBody>
                    <a:bodyPr/>
                    <a:lstStyle/>
                    <a:p>
                      <a:r>
                        <a:rPr lang="en-US" sz="1600" dirty="0"/>
                        <a:t>UNA</a:t>
                      </a:r>
                      <a:r>
                        <a:rPr lang="en-US" sz="1600" baseline="0" dirty="0"/>
                        <a:t> Unique (12 </a:t>
                      </a:r>
                      <a:r>
                        <a:rPr lang="en-US" sz="1600" baseline="0" dirty="0" err="1"/>
                        <a:t>hr</a:t>
                      </a:r>
                      <a:r>
                        <a:rPr lang="en-US" sz="1600" baseline="0" dirty="0"/>
                        <a:t>)</a:t>
                      </a:r>
                      <a:endParaRPr lang="en-US" sz="1600" dirty="0"/>
                    </a:p>
                  </a:txBody>
                  <a:tcPr>
                    <a:solidFill>
                      <a:schemeClr val="accent2"/>
                    </a:solidFill>
                  </a:tcPr>
                </a:tc>
                <a:tc>
                  <a:txBody>
                    <a:bodyPr/>
                    <a:lstStyle/>
                    <a:p>
                      <a:r>
                        <a:rPr lang="en-US" sz="1600" dirty="0"/>
                        <a:t>Hot Topics (9 </a:t>
                      </a:r>
                      <a:r>
                        <a:rPr lang="en-US" sz="1600" dirty="0" err="1"/>
                        <a:t>hr</a:t>
                      </a:r>
                      <a:r>
                        <a:rPr lang="en-US" sz="1600" dirty="0"/>
                        <a:t>)</a:t>
                      </a:r>
                    </a:p>
                  </a:txBody>
                  <a:tcPr/>
                </a:tc>
                <a:tc>
                  <a:txBody>
                    <a:bodyPr/>
                    <a:lstStyle/>
                    <a:p>
                      <a:r>
                        <a:rPr lang="en-US" sz="1600" dirty="0"/>
                        <a:t>Dissertation (17 </a:t>
                      </a:r>
                      <a:r>
                        <a:rPr lang="en-US" sz="1600" dirty="0" err="1"/>
                        <a:t>hr</a:t>
                      </a:r>
                      <a:r>
                        <a:rPr lang="en-US" sz="1600" dirty="0"/>
                        <a:t>)</a:t>
                      </a:r>
                    </a:p>
                  </a:txBody>
                  <a:tcPr>
                    <a:solidFill>
                      <a:schemeClr val="accent1"/>
                    </a:solidFill>
                  </a:tcPr>
                </a:tc>
                <a:extLst>
                  <a:ext uri="{0D108BD9-81ED-4DB2-BD59-A6C34878D82A}">
                    <a16:rowId xmlns:a16="http://schemas.microsoft.com/office/drawing/2014/main" val="10000"/>
                  </a:ext>
                </a:extLst>
              </a:tr>
              <a:tr h="400555">
                <a:tc>
                  <a:txBody>
                    <a:bodyPr/>
                    <a:lstStyle/>
                    <a:p>
                      <a:r>
                        <a:rPr lang="en-US" sz="1600" dirty="0"/>
                        <a:t>Discovering Applied Research (3)</a:t>
                      </a:r>
                    </a:p>
                  </a:txBody>
                  <a:tcPr>
                    <a:solidFill>
                      <a:schemeClr val="bg2">
                        <a:lumMod val="90000"/>
                      </a:schemeClr>
                    </a:solidFill>
                  </a:tcPr>
                </a:tc>
                <a:tc>
                  <a:txBody>
                    <a:bodyPr/>
                    <a:lstStyle/>
                    <a:p>
                      <a:r>
                        <a:rPr lang="en-US" sz="1600" dirty="0"/>
                        <a:t>Becoming Data Smart (3)</a:t>
                      </a:r>
                    </a:p>
                  </a:txBody>
                  <a:tcPr>
                    <a:solidFill>
                      <a:schemeClr val="accent2">
                        <a:lumMod val="20000"/>
                        <a:lumOff val="80000"/>
                      </a:schemeClr>
                    </a:solidFill>
                  </a:tcPr>
                </a:tc>
                <a:tc>
                  <a:txBody>
                    <a:bodyPr/>
                    <a:lstStyle/>
                    <a:p>
                      <a:r>
                        <a:rPr lang="en-US" sz="1600" dirty="0"/>
                        <a:t>Innovation System Solutions (1)</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Dissertation Design (3)</a:t>
                      </a:r>
                    </a:p>
                  </a:txBody>
                  <a:tcPr>
                    <a:solidFill>
                      <a:schemeClr val="accent1">
                        <a:lumMod val="20000"/>
                        <a:lumOff val="80000"/>
                      </a:schemeClr>
                    </a:solidFill>
                  </a:tcPr>
                </a:tc>
                <a:extLst>
                  <a:ext uri="{0D108BD9-81ED-4DB2-BD59-A6C34878D82A}">
                    <a16:rowId xmlns:a16="http://schemas.microsoft.com/office/drawing/2014/main" val="10001"/>
                  </a:ext>
                </a:extLst>
              </a:tr>
              <a:tr h="384262">
                <a:tc>
                  <a:txBody>
                    <a:bodyPr/>
                    <a:lstStyle/>
                    <a:p>
                      <a:r>
                        <a:rPr lang="en-US" sz="1600" dirty="0"/>
                        <a:t>Exploring Statistical Relationships in Business (3)</a:t>
                      </a:r>
                    </a:p>
                  </a:txBody>
                  <a:tcPr>
                    <a:solidFill>
                      <a:schemeClr val="bg2">
                        <a:lumMod val="90000"/>
                      </a:schemeClr>
                    </a:solidFill>
                  </a:tcPr>
                </a:tc>
                <a:tc>
                  <a:txBody>
                    <a:bodyPr/>
                    <a:lstStyle/>
                    <a:p>
                      <a:r>
                        <a:rPr lang="en-US" sz="1600" dirty="0"/>
                        <a:t>Emerging</a:t>
                      </a:r>
                      <a:r>
                        <a:rPr lang="en-US" sz="1600" baseline="0" dirty="0"/>
                        <a:t> Issues in Business (3)</a:t>
                      </a:r>
                      <a:endParaRPr lang="en-US" sz="1600" dirty="0"/>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Prediction and Planning for Business Futures (1)</a:t>
                      </a:r>
                    </a:p>
                  </a:txBody>
                  <a:tcPr>
                    <a:solidFill>
                      <a:schemeClr val="accent6">
                        <a:lumMod val="20000"/>
                        <a:lumOff val="80000"/>
                      </a:schemeClr>
                    </a:solidFill>
                  </a:tcPr>
                </a:tc>
                <a:tc>
                  <a:txBody>
                    <a:bodyPr/>
                    <a:lstStyle/>
                    <a:p>
                      <a:r>
                        <a:rPr lang="en-US" sz="1600" dirty="0"/>
                        <a:t>Dissertation (12)</a:t>
                      </a:r>
                    </a:p>
                  </a:txBody>
                  <a:tcPr>
                    <a:solidFill>
                      <a:schemeClr val="accent1">
                        <a:lumMod val="20000"/>
                        <a:lumOff val="80000"/>
                      </a:schemeClr>
                    </a:solidFill>
                  </a:tcPr>
                </a:tc>
                <a:extLst>
                  <a:ext uri="{0D108BD9-81ED-4DB2-BD59-A6C34878D82A}">
                    <a16:rowId xmlns:a16="http://schemas.microsoft.com/office/drawing/2014/main" val="10002"/>
                  </a:ext>
                </a:extLst>
              </a:tr>
              <a:tr h="392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Advanced Quantitative Analysis (3)</a:t>
                      </a:r>
                    </a:p>
                  </a:txBody>
                  <a:tcPr>
                    <a:solidFill>
                      <a:schemeClr val="bg2">
                        <a:lumMod val="90000"/>
                      </a:schemeClr>
                    </a:solidFill>
                  </a:tcPr>
                </a:tc>
                <a:tc>
                  <a:txBody>
                    <a:bodyPr/>
                    <a:lstStyle/>
                    <a:p>
                      <a:r>
                        <a:rPr lang="en-US" sz="1600" dirty="0"/>
                        <a:t>Applied Decision Making and Optimization </a:t>
                      </a:r>
                      <a:r>
                        <a:rPr lang="en-US" sz="1600" baseline="0" dirty="0"/>
                        <a:t>(2)</a:t>
                      </a:r>
                      <a:endParaRPr lang="en-US" sz="1600" dirty="0"/>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Integrating GIS to Optimize Business Performance (1)</a:t>
                      </a:r>
                    </a:p>
                  </a:txBody>
                  <a:tcPr>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Developing Applied Research Skills </a:t>
                      </a:r>
                      <a:r>
                        <a:rPr lang="en-US" sz="1600" baseline="0" dirty="0"/>
                        <a:t>(2)</a:t>
                      </a:r>
                      <a:endParaRPr lang="en-US" sz="1600" dirty="0"/>
                    </a:p>
                  </a:txBody>
                  <a:tcPr>
                    <a:solidFill>
                      <a:schemeClr val="accent1">
                        <a:lumMod val="20000"/>
                        <a:lumOff val="80000"/>
                      </a:schemeClr>
                    </a:solidFill>
                  </a:tcPr>
                </a:tc>
                <a:extLst>
                  <a:ext uri="{0D108BD9-81ED-4DB2-BD59-A6C34878D82A}">
                    <a16:rowId xmlns:a16="http://schemas.microsoft.com/office/drawing/2014/main" val="10003"/>
                  </a:ext>
                </a:extLst>
              </a:tr>
              <a:tr h="308013">
                <a:tc>
                  <a:txBody>
                    <a:bodyPr/>
                    <a:lstStyle/>
                    <a:p>
                      <a:r>
                        <a:rPr lang="en-US" sz="1600" dirty="0"/>
                        <a:t>Advanced Qualitative Analysis (3)</a:t>
                      </a:r>
                    </a:p>
                  </a:txBody>
                  <a:tcPr>
                    <a:solidFill>
                      <a:schemeClr val="bg2">
                        <a:lumMod val="90000"/>
                      </a:schemeClr>
                    </a:solidFill>
                  </a:tcPr>
                </a:tc>
                <a:tc>
                  <a:txBody>
                    <a:bodyPr/>
                    <a:lstStyle/>
                    <a:p>
                      <a:r>
                        <a:rPr lang="en-US" sz="1600" dirty="0"/>
                        <a:t>Exploring Trends in the Global Economy (1)</a:t>
                      </a:r>
                    </a:p>
                  </a:txBody>
                  <a:tcPr>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Applications of Disruptive Technology (3)</a:t>
                      </a:r>
                    </a:p>
                  </a:txBody>
                  <a:tcPr>
                    <a:solidFill>
                      <a:schemeClr val="accent6">
                        <a:lumMod val="20000"/>
                        <a:lumOff val="80000"/>
                      </a:schemeClr>
                    </a:solidFill>
                  </a:tcPr>
                </a:tc>
                <a:tc>
                  <a:txBody>
                    <a:bodyPr/>
                    <a:lstStyle/>
                    <a:p>
                      <a:endParaRPr lang="en-US" sz="1600" dirty="0"/>
                    </a:p>
                  </a:txBody>
                  <a:tcPr>
                    <a:solidFill>
                      <a:schemeClr val="accent1">
                        <a:lumMod val="20000"/>
                        <a:lumOff val="80000"/>
                      </a:schemeClr>
                    </a:solidFill>
                  </a:tcPr>
                </a:tc>
                <a:extLst>
                  <a:ext uri="{0D108BD9-81ED-4DB2-BD59-A6C34878D82A}">
                    <a16:rowId xmlns:a16="http://schemas.microsoft.com/office/drawing/2014/main" val="10004"/>
                  </a:ext>
                </a:extLst>
              </a:tr>
              <a:tr h="38426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Organizational Problem Solving: Design and Measurement (3)</a:t>
                      </a:r>
                    </a:p>
                  </a:txBody>
                  <a:tcPr>
                    <a:solidFill>
                      <a:schemeClr val="bg2">
                        <a:lumMod val="90000"/>
                      </a:schemeClr>
                    </a:solidFill>
                  </a:tcPr>
                </a:tc>
                <a:tc>
                  <a:txBody>
                    <a:bodyPr/>
                    <a:lstStyle/>
                    <a:p>
                      <a:r>
                        <a:rPr lang="en-US" sz="1600" dirty="0"/>
                        <a:t>Creative and Innovative Thinking (3)</a:t>
                      </a:r>
                    </a:p>
                  </a:txBody>
                  <a:tcPr>
                    <a:solidFill>
                      <a:schemeClr val="accent2">
                        <a:lumMod val="20000"/>
                        <a:lumOff val="80000"/>
                      </a:schemeClr>
                    </a:solidFill>
                  </a:tcPr>
                </a:tc>
                <a:tc>
                  <a:txBody>
                    <a:bodyPr/>
                    <a:lstStyle/>
                    <a:p>
                      <a:r>
                        <a:rPr lang="en-US" sz="1600" baseline="0" dirty="0"/>
                        <a:t>Designing Technology for User Experience (1)</a:t>
                      </a:r>
                      <a:endParaRPr lang="en-US" sz="1600" dirty="0"/>
                    </a:p>
                  </a:txBody>
                  <a:tcPr>
                    <a:solidFill>
                      <a:schemeClr val="accent6">
                        <a:lumMod val="20000"/>
                        <a:lumOff val="80000"/>
                      </a:schemeClr>
                    </a:solidFill>
                  </a:tcPr>
                </a:tc>
                <a:tc>
                  <a:txBody>
                    <a:bodyPr/>
                    <a:lstStyle/>
                    <a:p>
                      <a:endParaRPr lang="en-US" sz="1600"/>
                    </a:p>
                  </a:txBody>
                  <a:tcPr>
                    <a:solidFill>
                      <a:schemeClr val="accent1">
                        <a:lumMod val="20000"/>
                        <a:lumOff val="80000"/>
                      </a:schemeClr>
                    </a:solidFill>
                  </a:tcPr>
                </a:tc>
                <a:extLst>
                  <a:ext uri="{0D108BD9-81ED-4DB2-BD59-A6C34878D82A}">
                    <a16:rowId xmlns:a16="http://schemas.microsoft.com/office/drawing/2014/main" val="10005"/>
                  </a:ext>
                </a:extLst>
              </a:tr>
              <a:tr h="3675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Engaging with Applied Statistics Lab (1)</a:t>
                      </a:r>
                    </a:p>
                  </a:txBody>
                  <a:tcPr>
                    <a:solidFill>
                      <a:schemeClr val="bg2">
                        <a:lumMod val="90000"/>
                      </a:schemeClr>
                    </a:solidFill>
                  </a:tcPr>
                </a:tc>
                <a:tc>
                  <a:txBody>
                    <a:bodyPr/>
                    <a:lstStyle/>
                    <a:p>
                      <a:endParaRPr lang="en-US" sz="1600" dirty="0"/>
                    </a:p>
                  </a:txBody>
                  <a:tcPr>
                    <a:solidFill>
                      <a:schemeClr val="accent2">
                        <a:lumMod val="20000"/>
                        <a:lumOff val="80000"/>
                      </a:schemeClr>
                    </a:solidFill>
                  </a:tcPr>
                </a:tc>
                <a:tc>
                  <a:txBody>
                    <a:bodyPr/>
                    <a:lstStyle/>
                    <a:p>
                      <a:r>
                        <a:rPr lang="en-US" sz="1600" dirty="0"/>
                        <a:t>Emerging Methodologies for Organizations (1)</a:t>
                      </a:r>
                    </a:p>
                  </a:txBody>
                  <a:tcPr>
                    <a:solidFill>
                      <a:schemeClr val="accent6">
                        <a:lumMod val="20000"/>
                        <a:lumOff val="80000"/>
                      </a:schemeClr>
                    </a:solidFill>
                  </a:tcPr>
                </a:tc>
                <a:tc>
                  <a:txBody>
                    <a:bodyPr/>
                    <a:lstStyle/>
                    <a:p>
                      <a:endParaRPr lang="en-US" sz="1600"/>
                    </a:p>
                  </a:txBody>
                  <a:tcPr>
                    <a:solidFill>
                      <a:schemeClr val="accent1">
                        <a:lumMod val="20000"/>
                        <a:lumOff val="80000"/>
                      </a:schemeClr>
                    </a:solidFill>
                  </a:tcPr>
                </a:tc>
                <a:extLst>
                  <a:ext uri="{0D108BD9-81ED-4DB2-BD59-A6C34878D82A}">
                    <a16:rowId xmlns:a16="http://schemas.microsoft.com/office/drawing/2014/main" val="10006"/>
                  </a:ext>
                </a:extLst>
              </a:tr>
              <a:tr h="384262">
                <a:tc>
                  <a:txBody>
                    <a:bodyPr/>
                    <a:lstStyle/>
                    <a:p>
                      <a:endParaRPr lang="en-US" sz="1600" dirty="0"/>
                    </a:p>
                  </a:txBody>
                  <a:tcPr>
                    <a:solidFill>
                      <a:schemeClr val="bg2">
                        <a:lumMod val="90000"/>
                      </a:schemeClr>
                    </a:solidFill>
                  </a:tcPr>
                </a:tc>
                <a:tc>
                  <a:txBody>
                    <a:bodyPr/>
                    <a:lstStyle/>
                    <a:p>
                      <a:endParaRPr lang="en-US" sz="1600" dirty="0"/>
                    </a:p>
                  </a:txBody>
                  <a:tcPr>
                    <a:solidFill>
                      <a:schemeClr val="accent2">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Project Management</a:t>
                      </a:r>
                      <a:r>
                        <a:rPr lang="en-US" sz="1600" baseline="0" dirty="0"/>
                        <a:t> for Applied Research </a:t>
                      </a:r>
                      <a:r>
                        <a:rPr lang="en-US" sz="1600" dirty="0"/>
                        <a:t>(1)</a:t>
                      </a:r>
                    </a:p>
                  </a:txBody>
                  <a:tcPr>
                    <a:solidFill>
                      <a:schemeClr val="accent6">
                        <a:lumMod val="20000"/>
                        <a:lumOff val="80000"/>
                      </a:schemeClr>
                    </a:solidFill>
                  </a:tcPr>
                </a:tc>
                <a:tc>
                  <a:txBody>
                    <a:bodyPr/>
                    <a:lstStyle/>
                    <a:p>
                      <a:endParaRPr lang="en-US" sz="1600" dirty="0"/>
                    </a:p>
                  </a:txBody>
                  <a:tcPr>
                    <a:solidFill>
                      <a:schemeClr val="accent1">
                        <a:lumMod val="20000"/>
                        <a:lumOff val="80000"/>
                      </a:schemeClr>
                    </a:solidFill>
                  </a:tcPr>
                </a:tc>
                <a:extLst>
                  <a:ext uri="{0D108BD9-81ED-4DB2-BD59-A6C34878D82A}">
                    <a16:rowId xmlns:a16="http://schemas.microsoft.com/office/drawing/2014/main" val="10007"/>
                  </a:ext>
                </a:extLst>
              </a:tr>
              <a:tr h="384262">
                <a:tc>
                  <a:txBody>
                    <a:bodyPr/>
                    <a:lstStyle/>
                    <a:p>
                      <a:endParaRPr lang="en-US" sz="1600" dirty="0"/>
                    </a:p>
                  </a:txBody>
                  <a:tcPr>
                    <a:solidFill>
                      <a:schemeClr val="bg2">
                        <a:lumMod val="90000"/>
                      </a:schemeClr>
                    </a:solidFill>
                  </a:tcPr>
                </a:tc>
                <a:tc>
                  <a:txBody>
                    <a:bodyPr/>
                    <a:lstStyle/>
                    <a:p>
                      <a:endParaRPr lang="en-US" sz="1600" dirty="0"/>
                    </a:p>
                  </a:txBody>
                  <a:tcPr>
                    <a:solidFill>
                      <a:schemeClr val="accent2">
                        <a:lumMod val="20000"/>
                        <a:lumOff val="80000"/>
                      </a:schemeClr>
                    </a:solidFill>
                  </a:tcPr>
                </a:tc>
                <a:tc>
                  <a:txBody>
                    <a:bodyPr/>
                    <a:lstStyle/>
                    <a:p>
                      <a:endParaRPr lang="en-US" sz="1600" dirty="0"/>
                    </a:p>
                  </a:txBody>
                  <a:tcPr>
                    <a:solidFill>
                      <a:schemeClr val="accent6">
                        <a:lumMod val="20000"/>
                        <a:lumOff val="80000"/>
                      </a:schemeClr>
                    </a:solidFill>
                  </a:tcPr>
                </a:tc>
                <a:tc>
                  <a:txBody>
                    <a:bodyPr/>
                    <a:lstStyle/>
                    <a:p>
                      <a:endParaRPr lang="en-US" sz="1600" dirty="0"/>
                    </a:p>
                  </a:txBody>
                  <a:tcPr>
                    <a:solidFill>
                      <a:schemeClr val="accent1">
                        <a:lumMod val="20000"/>
                        <a:lumOff val="80000"/>
                      </a:schemeClr>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38540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497226536"/>
              </p:ext>
            </p:extLst>
          </p:nvPr>
        </p:nvGraphicFramePr>
        <p:xfrm>
          <a:off x="76198" y="1038975"/>
          <a:ext cx="12030074" cy="5733297"/>
        </p:xfrm>
        <a:graphic>
          <a:graphicData uri="http://schemas.openxmlformats.org/drawingml/2006/table">
            <a:tbl>
              <a:tblPr firstRow="1">
                <a:tableStyleId>{2D5ABB26-0587-4C30-8999-92F81FD0307C}</a:tableStyleId>
              </a:tblPr>
              <a:tblGrid>
                <a:gridCol w="435774">
                  <a:extLst>
                    <a:ext uri="{9D8B030D-6E8A-4147-A177-3AD203B41FA5}">
                      <a16:colId xmlns:a16="http://schemas.microsoft.com/office/drawing/2014/main" val="20000"/>
                    </a:ext>
                  </a:extLst>
                </a:gridCol>
                <a:gridCol w="4103699">
                  <a:extLst>
                    <a:ext uri="{9D8B030D-6E8A-4147-A177-3AD203B41FA5}">
                      <a16:colId xmlns:a16="http://schemas.microsoft.com/office/drawing/2014/main" val="20001"/>
                    </a:ext>
                  </a:extLst>
                </a:gridCol>
                <a:gridCol w="4454887">
                  <a:extLst>
                    <a:ext uri="{9D8B030D-6E8A-4147-A177-3AD203B41FA5}">
                      <a16:colId xmlns:a16="http://schemas.microsoft.com/office/drawing/2014/main" val="20002"/>
                    </a:ext>
                  </a:extLst>
                </a:gridCol>
                <a:gridCol w="3035714">
                  <a:extLst>
                    <a:ext uri="{9D8B030D-6E8A-4147-A177-3AD203B41FA5}">
                      <a16:colId xmlns:a16="http://schemas.microsoft.com/office/drawing/2014/main" val="20003"/>
                    </a:ext>
                  </a:extLst>
                </a:gridCol>
              </a:tblGrid>
              <a:tr h="272770">
                <a:tc>
                  <a:txBody>
                    <a:bodyPr/>
                    <a:lstStyle/>
                    <a:p>
                      <a:pPr algn="l"/>
                      <a:r>
                        <a:rPr lang="en-US" dirty="0">
                          <a:ln>
                            <a:noFill/>
                          </a:ln>
                        </a:rPr>
                        <a:t>YR</a:t>
                      </a:r>
                      <a:endParaRPr lang="en-US" dirty="0">
                        <a:ln>
                          <a:noFill/>
                        </a:ln>
                        <a:solidFill>
                          <a:schemeClr val="tx1"/>
                        </a:solidFill>
                      </a:endParaRPr>
                    </a:p>
                  </a:txBody>
                  <a:tcP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pPr algn="ctr"/>
                      <a:r>
                        <a:rPr lang="en-US" dirty="0">
                          <a:ln>
                            <a:noFill/>
                          </a:ln>
                        </a:rPr>
                        <a:t>FALL</a:t>
                      </a:r>
                      <a:endParaRPr lang="en-US" dirty="0">
                        <a:ln>
                          <a:noFill/>
                        </a:ln>
                        <a:solidFill>
                          <a:schemeClr val="tx1"/>
                        </a:solidFill>
                      </a:endParaRPr>
                    </a:p>
                  </a:txBody>
                  <a:tcP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pPr algn="ctr"/>
                      <a:r>
                        <a:rPr lang="en-US" dirty="0">
                          <a:ln>
                            <a:noFill/>
                          </a:ln>
                        </a:rPr>
                        <a:t>SPRING</a:t>
                      </a:r>
                      <a:endParaRPr lang="en-US" dirty="0">
                        <a:ln>
                          <a:noFill/>
                        </a:ln>
                        <a:solidFill>
                          <a:schemeClr val="tx1"/>
                        </a:solidFill>
                      </a:endParaRPr>
                    </a:p>
                  </a:txBody>
                  <a:tcP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pPr algn="ctr"/>
                      <a:r>
                        <a:rPr lang="en-US" dirty="0">
                          <a:ln>
                            <a:noFill/>
                          </a:ln>
                        </a:rPr>
                        <a:t>SUMMER</a:t>
                      </a:r>
                      <a:endParaRPr lang="en-US" dirty="0">
                        <a:ln>
                          <a:noFill/>
                        </a:ln>
                        <a:solidFill>
                          <a:schemeClr val="tx1"/>
                        </a:solidFill>
                      </a:endParaRPr>
                    </a:p>
                  </a:txBody>
                  <a:tcPr>
                    <a:lnT w="762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l"/>
                      <a:r>
                        <a:rPr lang="en-US" dirty="0">
                          <a:ln>
                            <a:noFill/>
                          </a:ln>
                        </a:rPr>
                        <a:t>1</a:t>
                      </a:r>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tcPr>
                </a:tc>
                <a:tc>
                  <a:txBody>
                    <a:bodyPr/>
                    <a:lstStyle/>
                    <a:p>
                      <a:r>
                        <a:rPr lang="en-US" sz="1800" dirty="0"/>
                        <a:t>Discovering Applied Research</a:t>
                      </a:r>
                    </a:p>
                  </a:txBody>
                  <a:tcPr>
                    <a:lnL w="38100" cap="flat" cmpd="sng" algn="ctr">
                      <a:solidFill>
                        <a:schemeClr val="tx1"/>
                      </a:solidFill>
                      <a:prstDash val="solid"/>
                      <a:round/>
                      <a:headEnd type="none" w="med" len="med"/>
                      <a:tailEnd type="none" w="med" len="med"/>
                    </a:lnL>
                    <a:lnT w="76200" cap="flat" cmpd="sng" algn="ctr">
                      <a:solidFill>
                        <a:schemeClr val="tx1"/>
                      </a:solidFill>
                      <a:prstDash val="solid"/>
                      <a:round/>
                      <a:headEnd type="none" w="med" len="med"/>
                      <a:tailEnd type="none" w="med" len="med"/>
                    </a:lnT>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Organizational Problem Solving: Design &amp; Measurement</a:t>
                      </a:r>
                    </a:p>
                  </a:txBody>
                  <a:tcPr>
                    <a:lnT w="76200" cap="flat" cmpd="sng" algn="ctr">
                      <a:solidFill>
                        <a:schemeClr val="tx1"/>
                      </a:solidFill>
                      <a:prstDash val="solid"/>
                      <a:round/>
                      <a:headEnd type="none" w="med" len="med"/>
                      <a:tailEnd type="none" w="med" len="med"/>
                    </a:lnT>
                    <a:solidFill>
                      <a:schemeClr val="bg2">
                        <a:lumMod val="90000"/>
                      </a:schemeClr>
                    </a:solidFill>
                  </a:tcPr>
                </a:tc>
                <a:tc>
                  <a:txBody>
                    <a:bodyPr/>
                    <a:lstStyle/>
                    <a:p>
                      <a:r>
                        <a:rPr lang="en-US" sz="1800" dirty="0"/>
                        <a:t>Advanced Qualitative Analysis</a:t>
                      </a:r>
                    </a:p>
                  </a:txBody>
                  <a:tcPr>
                    <a:lnT w="76200" cap="flat" cmpd="sng" algn="ctr">
                      <a:solidFill>
                        <a:schemeClr val="tx1"/>
                      </a:solidFill>
                      <a:prstDash val="solid"/>
                      <a:round/>
                      <a:headEnd type="none" w="med" len="med"/>
                      <a:tailEnd type="none" w="med" len="med"/>
                    </a:lnT>
                    <a:solidFill>
                      <a:schemeClr val="bg2">
                        <a:lumMod val="90000"/>
                      </a:schemeClr>
                    </a:solidFill>
                  </a:tcPr>
                </a:tc>
                <a:extLst>
                  <a:ext uri="{0D108BD9-81ED-4DB2-BD59-A6C34878D82A}">
                    <a16:rowId xmlns:a16="http://schemas.microsoft.com/office/drawing/2014/main" val="10001"/>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r>
                        <a:rPr lang="en-US" sz="1800" dirty="0"/>
                        <a:t>Exploring Statistical Relationships in Business</a:t>
                      </a:r>
                    </a:p>
                  </a:txBody>
                  <a:tcPr>
                    <a:lnL w="38100" cap="flat" cmpd="sng" algn="ctr">
                      <a:solidFill>
                        <a:schemeClr val="tx1"/>
                      </a:solidFill>
                      <a:prstDash val="solid"/>
                      <a:round/>
                      <a:headEnd type="none" w="med" len="med"/>
                      <a:tailEnd type="none" w="med" len="med"/>
                    </a:lnL>
                    <a:solidFill>
                      <a:schemeClr val="bg2">
                        <a:lumMod val="9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Advanced Quantitative Analysis</a:t>
                      </a:r>
                    </a:p>
                  </a:txBody>
                  <a:tcPr>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Developing Applied Research Skills</a:t>
                      </a:r>
                    </a:p>
                  </a:txBody>
                  <a:tcPr>
                    <a:solidFill>
                      <a:schemeClr val="accent1">
                        <a:lumMod val="20000"/>
                        <a:lumOff val="80000"/>
                      </a:schemeClr>
                    </a:solidFill>
                  </a:tcPr>
                </a:tc>
                <a:extLst>
                  <a:ext uri="{0D108BD9-81ED-4DB2-BD59-A6C34878D82A}">
                    <a16:rowId xmlns:a16="http://schemas.microsoft.com/office/drawing/2014/main" val="10002"/>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Engaging with Applied Statistics Lab</a:t>
                      </a:r>
                    </a:p>
                  </a:txBody>
                  <a:tcPr>
                    <a:lnL w="38100" cap="flat" cmpd="sng" algn="ctr">
                      <a:solidFill>
                        <a:schemeClr val="tx1"/>
                      </a:solidFill>
                      <a:prstDash val="solid"/>
                      <a:round/>
                      <a:headEnd type="none" w="med" len="med"/>
                      <a:tailEnd type="none" w="med" len="med"/>
                    </a:lnL>
                    <a:solidFill>
                      <a:schemeClr val="bg2">
                        <a:lumMod val="9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Prediction and Planning for Business Futures</a:t>
                      </a:r>
                    </a:p>
                  </a:txBody>
                  <a:tcPr>
                    <a:solidFill>
                      <a:schemeClr val="accent6">
                        <a:lumMod val="20000"/>
                        <a:lumOff val="80000"/>
                      </a:schemeClr>
                    </a:solidFill>
                  </a:tcPr>
                </a:tc>
                <a:tc>
                  <a:txBody>
                    <a:bodyPr/>
                    <a:lstStyle/>
                    <a:p>
                      <a:pPr algn="l"/>
                      <a:endParaRPr lang="en-US" dirty="0">
                        <a:ln>
                          <a:noFill/>
                        </a:ln>
                        <a:pattFill prst="pct30">
                          <a:fgClr>
                            <a:schemeClr val="tx1"/>
                          </a:fgClr>
                          <a:bgClr>
                            <a:schemeClr val="bg1"/>
                          </a:bgClr>
                        </a:pattFill>
                      </a:endParaRPr>
                    </a:p>
                  </a:txBody>
                  <a:tcPr>
                    <a:pattFill prst="pct25">
                      <a:fgClr>
                        <a:schemeClr val="tx1">
                          <a:lumMod val="75000"/>
                          <a:lumOff val="25000"/>
                        </a:schemeClr>
                      </a:fgClr>
                      <a:bgClr>
                        <a:srgbClr val="FFF2CC"/>
                      </a:bgClr>
                    </a:pattFill>
                  </a:tcPr>
                </a:tc>
                <a:extLst>
                  <a:ext uri="{0D108BD9-81ED-4DB2-BD59-A6C34878D82A}">
                    <a16:rowId xmlns:a16="http://schemas.microsoft.com/office/drawing/2014/main" val="10003"/>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Project Management for Applied Research</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en-US" sz="1800" dirty="0"/>
                        <a:t>Innovation System Solutions</a:t>
                      </a:r>
                    </a:p>
                  </a:txBody>
                  <a:tcPr>
                    <a:lnB w="381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endParaRPr lang="en-US" dirty="0">
                        <a:ln>
                          <a:noFill/>
                        </a:ln>
                        <a:pattFill prst="pct30">
                          <a:fgClr>
                            <a:schemeClr val="tx1"/>
                          </a:fgClr>
                          <a:bgClr>
                            <a:schemeClr val="bg1"/>
                          </a:bgClr>
                        </a:pattFill>
                      </a:endParaRPr>
                    </a:p>
                  </a:txBody>
                  <a:tcPr>
                    <a:lnB w="38100" cap="flat" cmpd="sng" algn="ctr">
                      <a:solidFill>
                        <a:schemeClr val="tx1"/>
                      </a:solidFill>
                      <a:prstDash val="solid"/>
                      <a:round/>
                      <a:headEnd type="none" w="med" len="med"/>
                      <a:tailEnd type="none" w="med" len="med"/>
                    </a:lnB>
                    <a:pattFill prst="pct25">
                      <a:fgClr>
                        <a:schemeClr val="tx1">
                          <a:lumMod val="75000"/>
                          <a:lumOff val="25000"/>
                        </a:schemeClr>
                      </a:fgClr>
                      <a:bgClr>
                        <a:srgbClr val="FFF2CC"/>
                      </a:bgClr>
                    </a:pattFill>
                  </a:tcPr>
                </a:tc>
                <a:extLst>
                  <a:ext uri="{0D108BD9-81ED-4DB2-BD59-A6C34878D82A}">
                    <a16:rowId xmlns:a16="http://schemas.microsoft.com/office/drawing/2014/main" val="10004"/>
                  </a:ext>
                </a:extLst>
              </a:tr>
              <a:tr h="414537">
                <a:tc>
                  <a:txBody>
                    <a:bodyPr/>
                    <a:lstStyle/>
                    <a:p>
                      <a:pPr algn="l"/>
                      <a:r>
                        <a:rPr lang="en-US" dirty="0">
                          <a:ln>
                            <a:noFill/>
                          </a:ln>
                        </a:rPr>
                        <a:t>2</a:t>
                      </a:r>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r>
                        <a:rPr lang="en-US" sz="1800" kern="1200" dirty="0">
                          <a:ln>
                            <a:noFill/>
                          </a:ln>
                          <a:solidFill>
                            <a:schemeClr val="tx1"/>
                          </a:solidFill>
                          <a:latin typeface="+mn-lt"/>
                          <a:ea typeface="+mn-ea"/>
                          <a:cs typeface="+mn-cs"/>
                        </a:rPr>
                        <a:t>Becoming Data Smart</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l"/>
                      <a:r>
                        <a:rPr lang="en-US" dirty="0">
                          <a:ln>
                            <a:noFill/>
                          </a:ln>
                        </a:rPr>
                        <a:t>Emerging Issues</a:t>
                      </a:r>
                      <a:r>
                        <a:rPr lang="en-US" baseline="0" dirty="0">
                          <a:ln>
                            <a:noFill/>
                          </a:ln>
                        </a:rPr>
                        <a:t> in Business</a:t>
                      </a:r>
                      <a:endParaRPr lang="en-US" dirty="0">
                        <a:ln>
                          <a:noFill/>
                        </a:ln>
                        <a:solidFill>
                          <a:schemeClr val="tx1"/>
                        </a:solidFill>
                      </a:endParaRPr>
                    </a:p>
                  </a:txBody>
                  <a:tcPr>
                    <a:lnT w="38100" cap="flat" cmpd="sng" algn="ctr">
                      <a:solidFill>
                        <a:schemeClr val="tx1"/>
                      </a:solidFill>
                      <a:prstDash val="solid"/>
                      <a:round/>
                      <a:headEnd type="none" w="med" len="med"/>
                      <a:tailEnd type="none" w="med" len="med"/>
                    </a:lnT>
                    <a:solidFill>
                      <a:schemeClr val="accent2">
                        <a:lumMod val="20000"/>
                        <a:lumOff val="80000"/>
                      </a:schemeClr>
                    </a:solidFill>
                  </a:tcPr>
                </a:tc>
                <a:tc>
                  <a:txBody>
                    <a:bodyPr/>
                    <a:lstStyle/>
                    <a:p>
                      <a:pPr algn="l"/>
                      <a:r>
                        <a:rPr lang="en-US" dirty="0">
                          <a:ln>
                            <a:noFill/>
                          </a:ln>
                        </a:rPr>
                        <a:t>Dissertation</a:t>
                      </a:r>
                      <a:endParaRPr lang="en-US" dirty="0">
                        <a:ln>
                          <a:noFill/>
                        </a:ln>
                        <a:solidFill>
                          <a:schemeClr val="tx1"/>
                        </a:solidFill>
                      </a:endParaRP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extLst>
                  <a:ext uri="{0D108BD9-81ED-4DB2-BD59-A6C34878D82A}">
                    <a16:rowId xmlns:a16="http://schemas.microsoft.com/office/drawing/2014/main" val="10005"/>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pPr algn="l"/>
                      <a:r>
                        <a:rPr lang="en-US" dirty="0">
                          <a:ln>
                            <a:noFill/>
                          </a:ln>
                        </a:rPr>
                        <a:t>Creative and Innovative Thinking</a:t>
                      </a:r>
                      <a:endParaRPr lang="en-US" dirty="0">
                        <a:ln>
                          <a:noFill/>
                        </a:ln>
                        <a:solidFill>
                          <a:schemeClr val="tx1"/>
                        </a:solidFill>
                      </a:endParaRPr>
                    </a:p>
                  </a:txBody>
                  <a:tcPr>
                    <a:lnL w="38100" cap="flat" cmpd="sng" algn="ctr">
                      <a:solidFill>
                        <a:schemeClr val="tx1"/>
                      </a:solidFill>
                      <a:prstDash val="solid"/>
                      <a:round/>
                      <a:headEnd type="none" w="med" len="med"/>
                      <a:tailEnd type="none" w="med" len="med"/>
                    </a:lnL>
                    <a:solidFill>
                      <a:schemeClr val="accent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n>
                            <a:noFill/>
                          </a:ln>
                          <a:solidFill>
                            <a:schemeClr val="tx1"/>
                          </a:solidFill>
                        </a:rPr>
                        <a:t>Exploring Trends in the Global Economy</a:t>
                      </a:r>
                    </a:p>
                  </a:txBody>
                  <a:tcPr>
                    <a:solidFill>
                      <a:schemeClr val="accent2">
                        <a:lumMod val="20000"/>
                        <a:lumOff val="80000"/>
                      </a:schemeClr>
                    </a:solidFill>
                  </a:tcPr>
                </a:tc>
                <a:tc>
                  <a:txBody>
                    <a:bodyPr/>
                    <a:lstStyle/>
                    <a:p>
                      <a:pPr algn="l"/>
                      <a:r>
                        <a:rPr lang="en-US" dirty="0">
                          <a:ln>
                            <a:noFill/>
                          </a:ln>
                        </a:rPr>
                        <a:t>Applied Decision Making and Optimization</a:t>
                      </a:r>
                      <a:endParaRPr lang="en-US" dirty="0">
                        <a:ln>
                          <a:noFill/>
                        </a:ln>
                        <a:solidFill>
                          <a:schemeClr val="tx1"/>
                        </a:solidFill>
                      </a:endParaRPr>
                    </a:p>
                  </a:txBody>
                  <a:tcPr>
                    <a:solidFill>
                      <a:schemeClr val="accent2">
                        <a:lumMod val="20000"/>
                        <a:lumOff val="80000"/>
                      </a:schemeClr>
                    </a:solidFill>
                  </a:tcPr>
                </a:tc>
                <a:extLst>
                  <a:ext uri="{0D108BD9-81ED-4DB2-BD59-A6C34878D82A}">
                    <a16:rowId xmlns:a16="http://schemas.microsoft.com/office/drawing/2014/main" val="10006"/>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tcPr>
                </a:tc>
                <a:tc>
                  <a:txBody>
                    <a:bodyPr/>
                    <a:lstStyle/>
                    <a:p>
                      <a:r>
                        <a:rPr lang="en-US" sz="1800" baseline="0" dirty="0"/>
                        <a:t>Designing Technology for User Experience </a:t>
                      </a:r>
                      <a:endParaRPr lang="en-US" sz="1800" dirty="0"/>
                    </a:p>
                  </a:txBody>
                  <a:tcPr>
                    <a:lnL w="381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Integrating GIS to Optimize Business Performance</a:t>
                      </a:r>
                    </a:p>
                  </a:txBody>
                  <a:tcPr>
                    <a:solidFill>
                      <a:schemeClr val="accent6">
                        <a:lumMod val="20000"/>
                        <a:lumOff val="80000"/>
                      </a:schemeClr>
                    </a:solidFill>
                  </a:tcPr>
                </a:tc>
                <a:tc>
                  <a:txBody>
                    <a:bodyPr/>
                    <a:lstStyle/>
                    <a:p>
                      <a:pPr algn="l"/>
                      <a:endParaRPr lang="en-US" dirty="0">
                        <a:ln>
                          <a:noFill/>
                        </a:ln>
                        <a:solidFill>
                          <a:schemeClr val="tx1"/>
                        </a:solidFill>
                      </a:endParaRPr>
                    </a:p>
                  </a:txBody>
                  <a:tcPr>
                    <a:pattFill prst="pct25">
                      <a:fgClr>
                        <a:schemeClr val="tx1"/>
                      </a:fgClr>
                      <a:bgClr>
                        <a:srgbClr val="FFF2CC"/>
                      </a:bgClr>
                    </a:pattFill>
                  </a:tcPr>
                </a:tc>
                <a:extLst>
                  <a:ext uri="{0D108BD9-81ED-4DB2-BD59-A6C34878D82A}">
                    <a16:rowId xmlns:a16="http://schemas.microsoft.com/office/drawing/2014/main" val="10007"/>
                  </a:ext>
                </a:extLst>
              </a:tr>
              <a:tr h="4786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r>
                        <a:rPr lang="en-US" sz="1800" dirty="0"/>
                        <a:t>Emerging Methodologies for Organizations</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l"/>
                      <a:r>
                        <a:rPr lang="en-US" dirty="0">
                          <a:ln>
                            <a:noFill/>
                          </a:ln>
                          <a:solidFill>
                            <a:schemeClr val="tx1"/>
                          </a:solidFill>
                        </a:rPr>
                        <a:t>Dissertation Design</a:t>
                      </a:r>
                    </a:p>
                  </a:txBody>
                  <a:tcPr>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lang="en-US" dirty="0">
                        <a:ln>
                          <a:noFill/>
                        </a:ln>
                        <a:solidFill>
                          <a:schemeClr val="tx1"/>
                        </a:solidFill>
                      </a:endParaRPr>
                    </a:p>
                  </a:txBody>
                  <a:tcPr>
                    <a:lnB w="38100" cap="flat" cmpd="sng" algn="ctr">
                      <a:solidFill>
                        <a:schemeClr val="tx1"/>
                      </a:solidFill>
                      <a:prstDash val="solid"/>
                      <a:round/>
                      <a:headEnd type="none" w="med" len="med"/>
                      <a:tailEnd type="none" w="med" len="med"/>
                    </a:lnB>
                    <a:pattFill prst="pct25">
                      <a:fgClr>
                        <a:schemeClr val="tx1"/>
                      </a:fgClr>
                      <a:bgClr>
                        <a:srgbClr val="FFF2CC"/>
                      </a:bgClr>
                    </a:pattFill>
                  </a:tcPr>
                </a:tc>
                <a:extLst>
                  <a:ext uri="{0D108BD9-81ED-4DB2-BD59-A6C34878D82A}">
                    <a16:rowId xmlns:a16="http://schemas.microsoft.com/office/drawing/2014/main" val="10008"/>
                  </a:ext>
                </a:extLst>
              </a:tr>
              <a:tr h="370840">
                <a:tc>
                  <a:txBody>
                    <a:bodyPr/>
                    <a:lstStyle/>
                    <a:p>
                      <a:pPr algn="l"/>
                      <a:r>
                        <a:rPr lang="en-US" dirty="0">
                          <a:ln>
                            <a:noFill/>
                          </a:ln>
                        </a:rPr>
                        <a:t>3</a:t>
                      </a:r>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Applications of Disruptive Technology</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pPr algn="l"/>
                      <a:r>
                        <a:rPr lang="en-US" dirty="0">
                          <a:ln>
                            <a:noFill/>
                          </a:ln>
                        </a:rPr>
                        <a:t>Dissertation</a:t>
                      </a:r>
                      <a:endParaRPr lang="en-US" dirty="0">
                        <a:ln>
                          <a:noFill/>
                        </a:ln>
                        <a:solidFill>
                          <a:schemeClr val="tx1"/>
                        </a:solidFill>
                      </a:endParaRPr>
                    </a:p>
                  </a:txBody>
                  <a:tcPr>
                    <a:lnT w="38100" cap="flat" cmpd="sng" algn="ctr">
                      <a:solidFill>
                        <a:schemeClr val="tx1"/>
                      </a:solidFill>
                      <a:prstDash val="solid"/>
                      <a:round/>
                      <a:headEnd type="none" w="med" len="med"/>
                      <a:tailEnd type="none" w="med" len="med"/>
                    </a:lnT>
                    <a:solidFill>
                      <a:schemeClr val="accent1">
                        <a:lumMod val="20000"/>
                        <a:lumOff val="80000"/>
                      </a:schemeClr>
                    </a:solidFill>
                  </a:tcPr>
                </a:tc>
                <a:tc>
                  <a:txBody>
                    <a:bodyPr/>
                    <a:lstStyle/>
                    <a:p>
                      <a:pPr algn="l"/>
                      <a:endParaRPr lang="en-US" dirty="0">
                        <a:ln>
                          <a:noFill/>
                        </a:ln>
                        <a:solidFill>
                          <a:schemeClr val="tx1"/>
                        </a:solidFill>
                      </a:endParaRPr>
                    </a:p>
                  </a:txBody>
                  <a:tcPr>
                    <a:lnT w="38100" cap="flat" cmpd="sng" algn="ctr">
                      <a:solidFill>
                        <a:schemeClr val="tx1"/>
                      </a:solidFill>
                      <a:prstDash val="solid"/>
                      <a:round/>
                      <a:headEnd type="none" w="med" len="med"/>
                      <a:tailEnd type="none" w="med" len="med"/>
                    </a:lnT>
                    <a:pattFill prst="pct25">
                      <a:fgClr>
                        <a:schemeClr val="tx1"/>
                      </a:fgClr>
                      <a:bgClr>
                        <a:srgbClr val="FFF2CC"/>
                      </a:bgClr>
                    </a:pattFill>
                  </a:tcPr>
                </a:tc>
                <a:extLst>
                  <a:ext uri="{0D108BD9-81ED-4DB2-BD59-A6C34878D82A}">
                    <a16:rowId xmlns:a16="http://schemas.microsoft.com/office/drawing/2014/main" val="10009"/>
                  </a:ext>
                </a:extLst>
              </a:tr>
              <a:tr h="370840">
                <a:tc>
                  <a:txBody>
                    <a:bodyPr/>
                    <a:lstStyle/>
                    <a:p>
                      <a:pPr algn="l"/>
                      <a:endParaRPr lang="en-US" dirty="0">
                        <a:ln>
                          <a:noFill/>
                        </a:ln>
                        <a:solidFill>
                          <a:schemeClr val="tx1"/>
                        </a:solidFill>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tc>
                  <a:txBody>
                    <a:bodyPr/>
                    <a:lstStyle/>
                    <a:p>
                      <a:pPr algn="l"/>
                      <a:r>
                        <a:rPr lang="en-US" dirty="0">
                          <a:ln>
                            <a:noFill/>
                          </a:ln>
                        </a:rPr>
                        <a:t>Dissertation</a:t>
                      </a:r>
                      <a:endParaRPr lang="en-US" dirty="0">
                        <a:ln>
                          <a:noFill/>
                        </a:ln>
                        <a:solidFill>
                          <a:schemeClr val="tx1"/>
                        </a:solidFill>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endParaRPr lang="en-US" dirty="0">
                        <a:ln>
                          <a:noFill/>
                        </a:ln>
                        <a:solidFill>
                          <a:schemeClr val="tx1"/>
                        </a:solidFill>
                      </a:endParaRPr>
                    </a:p>
                  </a:txBody>
                  <a:tcPr>
                    <a:lnB w="38100" cap="flat" cmpd="sng" algn="ctr">
                      <a:solidFill>
                        <a:schemeClr val="tx1"/>
                      </a:solidFill>
                      <a:prstDash val="solid"/>
                      <a:round/>
                      <a:headEnd type="none" w="med" len="med"/>
                      <a:tailEnd type="none" w="med" len="med"/>
                    </a:lnB>
                    <a:pattFill prst="pct25">
                      <a:fgClr>
                        <a:schemeClr val="tx1"/>
                      </a:fgClr>
                      <a:bgClr>
                        <a:srgbClr val="FFF2CC"/>
                      </a:bgClr>
                    </a:pattFill>
                  </a:tcPr>
                </a:tc>
                <a:tc>
                  <a:txBody>
                    <a:bodyPr/>
                    <a:lstStyle/>
                    <a:p>
                      <a:pPr algn="l"/>
                      <a:endParaRPr lang="en-US" dirty="0">
                        <a:ln>
                          <a:noFill/>
                        </a:ln>
                        <a:solidFill>
                          <a:schemeClr val="tx1"/>
                        </a:solidFill>
                      </a:endParaRPr>
                    </a:p>
                  </a:txBody>
                  <a:tcPr>
                    <a:lnB w="38100" cap="flat" cmpd="sng" algn="ctr">
                      <a:solidFill>
                        <a:schemeClr val="tx1"/>
                      </a:solidFill>
                      <a:prstDash val="solid"/>
                      <a:round/>
                      <a:headEnd type="none" w="med" len="med"/>
                      <a:tailEnd type="none" w="med" len="med"/>
                    </a:lnB>
                    <a:pattFill prst="pct25">
                      <a:fgClr>
                        <a:schemeClr val="tx1"/>
                      </a:fgClr>
                      <a:bgClr>
                        <a:srgbClr val="FFF2CC"/>
                      </a:bgClr>
                    </a:pattFill>
                  </a:tcPr>
                </a:tc>
                <a:extLst>
                  <a:ext uri="{0D108BD9-81ED-4DB2-BD59-A6C34878D82A}">
                    <a16:rowId xmlns:a16="http://schemas.microsoft.com/office/drawing/2014/main" val="10010"/>
                  </a:ext>
                </a:extLst>
              </a:tr>
            </a:tbl>
          </a:graphicData>
        </a:graphic>
      </p:graphicFrame>
      <p:sp>
        <p:nvSpPr>
          <p:cNvPr id="7" name="Title 1"/>
          <p:cNvSpPr>
            <a:spLocks noGrp="1"/>
          </p:cNvSpPr>
          <p:nvPr>
            <p:ph type="title"/>
          </p:nvPr>
        </p:nvSpPr>
        <p:spPr>
          <a:xfrm>
            <a:off x="3667124" y="-175623"/>
            <a:ext cx="10515600" cy="1325563"/>
          </a:xfrm>
        </p:spPr>
        <p:txBody>
          <a:bodyPr/>
          <a:lstStyle/>
          <a:p>
            <a:pPr algn="ctr"/>
            <a:r>
              <a:rPr lang="en-US" dirty="0"/>
              <a:t>Proposed EDBA Timeline</a:t>
            </a:r>
          </a:p>
        </p:txBody>
      </p:sp>
    </p:spTree>
    <p:extLst>
      <p:ext uri="{BB962C8B-B14F-4D97-AF65-F5344CB8AC3E}">
        <p14:creationId xmlns:p14="http://schemas.microsoft.com/office/powerpoint/2010/main" val="572145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90878-50F3-F74E-BB34-B0588C0B5E59}"/>
              </a:ext>
            </a:extLst>
          </p:cNvPr>
          <p:cNvSpPr>
            <a:spLocks noGrp="1"/>
          </p:cNvSpPr>
          <p:nvPr>
            <p:ph type="title"/>
          </p:nvPr>
        </p:nvSpPr>
        <p:spPr/>
        <p:txBody>
          <a:bodyPr>
            <a:normAutofit/>
          </a:bodyPr>
          <a:lstStyle/>
          <a:p>
            <a:r>
              <a:rPr lang="en-US" sz="4000" dirty="0"/>
              <a:t>Proposed Admission </a:t>
            </a:r>
            <a:r>
              <a:rPr lang="en-US" sz="4000" dirty="0" smtClean="0"/>
              <a:t>Requirements</a:t>
            </a:r>
            <a:endParaRPr lang="en-US" sz="4000" i="1" dirty="0"/>
          </a:p>
        </p:txBody>
      </p:sp>
      <p:sp>
        <p:nvSpPr>
          <p:cNvPr id="3" name="Content Placeholder 2">
            <a:extLst>
              <a:ext uri="{FF2B5EF4-FFF2-40B4-BE49-F238E27FC236}">
                <a16:creationId xmlns:a16="http://schemas.microsoft.com/office/drawing/2014/main" id="{7DB061FB-92AD-3F4B-802A-0A8B89B11B8E}"/>
              </a:ext>
            </a:extLst>
          </p:cNvPr>
          <p:cNvSpPr>
            <a:spLocks noGrp="1"/>
          </p:cNvSpPr>
          <p:nvPr>
            <p:ph idx="1"/>
          </p:nvPr>
        </p:nvSpPr>
        <p:spPr/>
        <p:txBody>
          <a:bodyPr/>
          <a:lstStyle/>
          <a:p>
            <a:r>
              <a:rPr lang="en-US" dirty="0"/>
              <a:t>MBA or master’s in related field</a:t>
            </a:r>
          </a:p>
          <a:p>
            <a:r>
              <a:rPr lang="en-US" dirty="0"/>
              <a:t>Some minimum level of experience (both quantity and quality)</a:t>
            </a:r>
          </a:p>
          <a:p>
            <a:r>
              <a:rPr lang="en-US" dirty="0"/>
              <a:t>Writing sample/Letter of intent</a:t>
            </a:r>
          </a:p>
          <a:p>
            <a:r>
              <a:rPr lang="en-US" dirty="0"/>
              <a:t>Interviews</a:t>
            </a:r>
          </a:p>
          <a:p>
            <a:endParaRPr lang="en-US" dirty="0"/>
          </a:p>
        </p:txBody>
      </p:sp>
    </p:spTree>
    <p:extLst>
      <p:ext uri="{BB962C8B-B14F-4D97-AF65-F5344CB8AC3E}">
        <p14:creationId xmlns:p14="http://schemas.microsoft.com/office/powerpoint/2010/main" val="1764112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18DA-BFB7-8C48-AC77-FF16E1D9A647}"/>
              </a:ext>
            </a:extLst>
          </p:cNvPr>
          <p:cNvSpPr>
            <a:spLocks noGrp="1"/>
          </p:cNvSpPr>
          <p:nvPr>
            <p:ph type="ctrTitle"/>
          </p:nvPr>
        </p:nvSpPr>
        <p:spPr>
          <a:xfrm>
            <a:off x="1524000" y="-117992"/>
            <a:ext cx="9144000" cy="2387600"/>
          </a:xfrm>
        </p:spPr>
        <p:txBody>
          <a:bodyPr/>
          <a:lstStyle/>
          <a:p>
            <a:r>
              <a:rPr lang="en-US" dirty="0"/>
              <a:t>EDBA Taskforce</a:t>
            </a:r>
          </a:p>
        </p:txBody>
      </p:sp>
      <p:sp>
        <p:nvSpPr>
          <p:cNvPr id="3" name="Subtitle 2">
            <a:extLst>
              <a:ext uri="{FF2B5EF4-FFF2-40B4-BE49-F238E27FC236}">
                <a16:creationId xmlns:a16="http://schemas.microsoft.com/office/drawing/2014/main" id="{03AADCA2-2960-3B46-9222-402561943A74}"/>
              </a:ext>
            </a:extLst>
          </p:cNvPr>
          <p:cNvSpPr>
            <a:spLocks noGrp="1"/>
          </p:cNvSpPr>
          <p:nvPr>
            <p:ph type="subTitle" idx="1"/>
          </p:nvPr>
        </p:nvSpPr>
        <p:spPr>
          <a:xfrm>
            <a:off x="1524000" y="2600325"/>
            <a:ext cx="9144000" cy="3672220"/>
          </a:xfrm>
        </p:spPr>
        <p:txBody>
          <a:bodyPr>
            <a:normAutofit/>
          </a:bodyPr>
          <a:lstStyle/>
          <a:p>
            <a:pPr marL="342900" indent="-342900" algn="l">
              <a:buFont typeface="Arial" panose="020B0604020202020204" pitchFamily="34" charset="0"/>
              <a:buChar char="•"/>
            </a:pPr>
            <a:r>
              <a:rPr lang="en-US" dirty="0"/>
              <a:t>Wes Davenport</a:t>
            </a:r>
          </a:p>
          <a:p>
            <a:pPr marL="342900" indent="-342900" algn="l">
              <a:buFont typeface="Arial" panose="020B0604020202020204" pitchFamily="34" charset="0"/>
              <a:buChar char="•"/>
            </a:pPr>
            <a:r>
              <a:rPr lang="en-US" dirty="0"/>
              <a:t>Doug Barrett</a:t>
            </a:r>
          </a:p>
          <a:p>
            <a:pPr marL="342900" indent="-342900" algn="l">
              <a:buFont typeface="Arial" panose="020B0604020202020204" pitchFamily="34" charset="0"/>
              <a:buChar char="•"/>
            </a:pPr>
            <a:r>
              <a:rPr lang="en-US" dirty="0"/>
              <a:t>Erin Gillespie</a:t>
            </a:r>
          </a:p>
          <a:p>
            <a:pPr marL="342900" indent="-342900" algn="l">
              <a:buFont typeface="Arial" panose="020B0604020202020204" pitchFamily="34" charset="0"/>
              <a:buChar char="•"/>
            </a:pPr>
            <a:r>
              <a:rPr lang="en-US" dirty="0"/>
              <a:t>Diane </a:t>
            </a:r>
            <a:r>
              <a:rPr lang="en-US" dirty="0" err="1"/>
              <a:t>Kutz</a:t>
            </a:r>
            <a:endParaRPr lang="en-US" dirty="0"/>
          </a:p>
          <a:p>
            <a:pPr marL="342900" indent="-342900" algn="l">
              <a:buFont typeface="Arial" panose="020B0604020202020204" pitchFamily="34" charset="0"/>
              <a:buChar char="•"/>
            </a:pPr>
            <a:r>
              <a:rPr lang="en-US" dirty="0"/>
              <a:t>Jason </a:t>
            </a:r>
            <a:r>
              <a:rPr lang="en-US" dirty="0" err="1"/>
              <a:t>Imbrogno</a:t>
            </a:r>
            <a:endParaRPr lang="en-US" dirty="0"/>
          </a:p>
          <a:p>
            <a:pPr marL="342900" indent="-342900" algn="l">
              <a:buFont typeface="Arial" panose="020B0604020202020204" pitchFamily="34" charset="0"/>
              <a:buChar char="•"/>
            </a:pPr>
            <a:r>
              <a:rPr lang="en-US" dirty="0"/>
              <a:t>Jana Beaver</a:t>
            </a:r>
          </a:p>
          <a:p>
            <a:pPr marL="342900" indent="-342900" algn="l">
              <a:buFont typeface="Arial" panose="020B0604020202020204" pitchFamily="34" charset="0"/>
              <a:buChar char="•"/>
            </a:pPr>
            <a:r>
              <a:rPr lang="en-US" dirty="0"/>
              <a:t>Barry </a:t>
            </a:r>
            <a:r>
              <a:rPr lang="en-US" dirty="0" err="1"/>
              <a:t>Cumbie</a:t>
            </a:r>
            <a:endParaRPr lang="en-US" dirty="0"/>
          </a:p>
          <a:p>
            <a:pPr algn="l"/>
            <a:endParaRPr lang="en-US" dirty="0"/>
          </a:p>
        </p:txBody>
      </p:sp>
    </p:spTree>
    <p:extLst>
      <p:ext uri="{BB962C8B-B14F-4D97-AF65-F5344CB8AC3E}">
        <p14:creationId xmlns:p14="http://schemas.microsoft.com/office/powerpoint/2010/main" val="1833512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78880-0506-A447-9C47-D11055AF9048}"/>
              </a:ext>
            </a:extLst>
          </p:cNvPr>
          <p:cNvSpPr>
            <a:spLocks noGrp="1"/>
          </p:cNvSpPr>
          <p:nvPr>
            <p:ph type="title"/>
          </p:nvPr>
        </p:nvSpPr>
        <p:spPr/>
        <p:txBody>
          <a:bodyPr/>
          <a:lstStyle/>
          <a:p>
            <a:pPr algn="ctr"/>
            <a:r>
              <a:rPr lang="en-US" dirty="0"/>
              <a:t>What is the EDBA?</a:t>
            </a:r>
          </a:p>
        </p:txBody>
      </p:sp>
      <p:sp>
        <p:nvSpPr>
          <p:cNvPr id="3" name="Content Placeholder 2">
            <a:extLst>
              <a:ext uri="{FF2B5EF4-FFF2-40B4-BE49-F238E27FC236}">
                <a16:creationId xmlns:a16="http://schemas.microsoft.com/office/drawing/2014/main" id="{1C557360-F62A-D74E-9BD9-41F048A3FC2D}"/>
              </a:ext>
            </a:extLst>
          </p:cNvPr>
          <p:cNvSpPr>
            <a:spLocks noGrp="1"/>
          </p:cNvSpPr>
          <p:nvPr>
            <p:ph idx="1"/>
          </p:nvPr>
        </p:nvSpPr>
        <p:spPr/>
        <p:txBody>
          <a:bodyPr/>
          <a:lstStyle/>
          <a:p>
            <a:r>
              <a:rPr lang="en-US" dirty="0"/>
              <a:t>DBA and EDBA degrees have been growing in popularity in Europe and now in the US in recent years.</a:t>
            </a:r>
          </a:p>
          <a:p>
            <a:r>
              <a:rPr lang="en-US" dirty="0"/>
              <a:t>The degree is a terminal degree, similar to the PhD, but often for a different demographic group and with a different career path.</a:t>
            </a:r>
          </a:p>
          <a:p>
            <a:r>
              <a:rPr lang="en-US" dirty="0"/>
              <a:t>Thus the DBA is a popular choice for those making a career shift later in life or seeking a new challenge.</a:t>
            </a:r>
          </a:p>
          <a:p>
            <a:r>
              <a:rPr lang="en-US" dirty="0"/>
              <a:t>Although both degrees qualify the recipient to teach at the college level and conduct research, the PhD degree is usually more research focused and theoretical while the DBA is more applied.</a:t>
            </a:r>
          </a:p>
        </p:txBody>
      </p:sp>
    </p:spTree>
    <p:extLst>
      <p:ext uri="{BB962C8B-B14F-4D97-AF65-F5344CB8AC3E}">
        <p14:creationId xmlns:p14="http://schemas.microsoft.com/office/powerpoint/2010/main" val="987372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1" cy="6858001"/>
          </a:xfrm>
          <a:prstGeom prst="rect">
            <a:avLst/>
          </a:prstGeom>
        </p:spPr>
      </p:pic>
      <p:sp>
        <p:nvSpPr>
          <p:cNvPr id="5" name="Shape 137"/>
          <p:cNvSpPr/>
          <p:nvPr/>
        </p:nvSpPr>
        <p:spPr>
          <a:xfrm>
            <a:off x="838199" y="2678628"/>
            <a:ext cx="11091863" cy="3734356"/>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marL="321027" indent="-321027" algn="l">
              <a:buSzPct val="75000"/>
              <a:buChar char="•"/>
              <a:defRPr sz="3600"/>
            </a:pPr>
            <a:r>
              <a:rPr lang="en-US" dirty="0"/>
              <a:t>Existing market demand and recent growth</a:t>
            </a:r>
          </a:p>
          <a:p>
            <a:pPr marL="778227" lvl="1" indent="-321027">
              <a:buSzPct val="75000"/>
              <a:buChar char="•"/>
              <a:defRPr sz="3600"/>
            </a:pPr>
            <a:r>
              <a:rPr lang="en-US" sz="3200" dirty="0"/>
              <a:t>Higher Education (e.g., instructors/non-tenure track faculty)</a:t>
            </a:r>
          </a:p>
          <a:p>
            <a:pPr marL="778227" lvl="1" indent="-321027">
              <a:buSzPct val="75000"/>
              <a:buChar char="•"/>
              <a:defRPr sz="3600"/>
            </a:pPr>
            <a:r>
              <a:rPr lang="en-US" sz="3200" dirty="0"/>
              <a:t>Executives</a:t>
            </a:r>
          </a:p>
          <a:p>
            <a:pPr marL="778227" lvl="1" indent="-321027">
              <a:buSzPct val="75000"/>
              <a:buChar char="•"/>
              <a:defRPr sz="3600"/>
            </a:pPr>
            <a:r>
              <a:rPr lang="en-US" sz="3200" dirty="0"/>
              <a:t>Military</a:t>
            </a:r>
          </a:p>
          <a:p>
            <a:pPr marL="778227" lvl="1" indent="-321027">
              <a:buSzPct val="75000"/>
              <a:buChar char="•"/>
              <a:defRPr sz="3600"/>
            </a:pPr>
            <a:r>
              <a:rPr lang="en-US" sz="3200" dirty="0"/>
              <a:t>Future consultants and academics</a:t>
            </a:r>
          </a:p>
          <a:p>
            <a:pPr algn="l">
              <a:buSzPct val="75000"/>
              <a:defRPr sz="3600"/>
            </a:pPr>
            <a:endParaRPr lang="en-US" dirty="0"/>
          </a:p>
          <a:p>
            <a:pPr marL="273050" indent="-273050" algn="l">
              <a:defRPr sz="3600"/>
            </a:pPr>
            <a:endParaRPr dirty="0"/>
          </a:p>
        </p:txBody>
      </p:sp>
      <p:sp>
        <p:nvSpPr>
          <p:cNvPr id="6" name="Shape 136"/>
          <p:cNvSpPr txBox="1">
            <a:spLocks/>
          </p:cNvSpPr>
          <p:nvPr/>
        </p:nvSpPr>
        <p:spPr>
          <a:xfrm>
            <a:off x="3578624" y="422177"/>
            <a:ext cx="5034751" cy="22973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6400" kern="1200">
                <a:solidFill>
                  <a:srgbClr val="CCE8B5"/>
                </a:solidFill>
                <a:latin typeface="+mj-lt"/>
                <a:ea typeface="+mj-ea"/>
                <a:cs typeface="+mj-cs"/>
              </a:defRPr>
            </a:lvl1pPr>
          </a:lstStyle>
          <a:p>
            <a:r>
              <a:rPr lang="en-US" sz="5400" dirty="0">
                <a:solidFill>
                  <a:schemeClr val="tx1"/>
                </a:solidFill>
              </a:rPr>
              <a:t>Why an EDBA?</a:t>
            </a:r>
          </a:p>
        </p:txBody>
      </p:sp>
    </p:spTree>
    <p:extLst>
      <p:ext uri="{BB962C8B-B14F-4D97-AF65-F5344CB8AC3E}">
        <p14:creationId xmlns:p14="http://schemas.microsoft.com/office/powerpoint/2010/main" val="609721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CD605-378F-9F4B-A64E-65728A4B7180}"/>
              </a:ext>
            </a:extLst>
          </p:cNvPr>
          <p:cNvSpPr>
            <a:spLocks noGrp="1"/>
          </p:cNvSpPr>
          <p:nvPr>
            <p:ph type="title"/>
          </p:nvPr>
        </p:nvSpPr>
        <p:spPr/>
        <p:txBody>
          <a:bodyPr/>
          <a:lstStyle/>
          <a:p>
            <a:r>
              <a:rPr lang="en-US" dirty="0"/>
              <a:t>Sample Student Profiles from University of Wisconsin Whitewater</a:t>
            </a:r>
          </a:p>
        </p:txBody>
      </p:sp>
      <p:sp>
        <p:nvSpPr>
          <p:cNvPr id="3" name="Content Placeholder 2">
            <a:extLst>
              <a:ext uri="{FF2B5EF4-FFF2-40B4-BE49-F238E27FC236}">
                <a16:creationId xmlns:a16="http://schemas.microsoft.com/office/drawing/2014/main" id="{87C993F2-7DD4-5047-BA1D-743D8B43B1D0}"/>
              </a:ext>
            </a:extLst>
          </p:cNvPr>
          <p:cNvSpPr>
            <a:spLocks noGrp="1"/>
          </p:cNvSpPr>
          <p:nvPr>
            <p:ph idx="1"/>
          </p:nvPr>
        </p:nvSpPr>
        <p:spPr/>
        <p:txBody>
          <a:bodyPr/>
          <a:lstStyle/>
          <a:p>
            <a:r>
              <a:rPr lang="en-US" dirty="0"/>
              <a:t>Global Head of Strategic Affairs for Accuity</a:t>
            </a:r>
          </a:p>
          <a:p>
            <a:r>
              <a:rPr lang="en-US" dirty="0"/>
              <a:t>Chief Audit Officer of Illinois Municipal Retirement Fund</a:t>
            </a:r>
          </a:p>
          <a:p>
            <a:r>
              <a:rPr lang="en-US" dirty="0"/>
              <a:t>Executive Director of Safety US Air Force Global Strike Command</a:t>
            </a:r>
          </a:p>
          <a:p>
            <a:r>
              <a:rPr lang="en-US" dirty="0"/>
              <a:t>Senior Assoc. Instructor at Western Illinois University</a:t>
            </a:r>
          </a:p>
          <a:p>
            <a:r>
              <a:rPr lang="en-US" dirty="0"/>
              <a:t>Assoc. Professor at Rockford University</a:t>
            </a:r>
          </a:p>
          <a:p>
            <a:r>
              <a:rPr lang="en-US" dirty="0"/>
              <a:t>Executive Director of Cardiac Service Line for Children’s Hospital</a:t>
            </a:r>
          </a:p>
          <a:p>
            <a:r>
              <a:rPr lang="en-US" dirty="0"/>
              <a:t>Senior Lecturer at University of Wisconsin-Oshkosh</a:t>
            </a:r>
          </a:p>
          <a:p>
            <a:r>
              <a:rPr lang="en-US" dirty="0"/>
              <a:t>IT Executive at </a:t>
            </a:r>
            <a:r>
              <a:rPr lang="en-US" dirty="0" err="1"/>
              <a:t>Thermo</a:t>
            </a:r>
            <a:r>
              <a:rPr lang="en-US" dirty="0"/>
              <a:t> Fisher Scientific</a:t>
            </a:r>
          </a:p>
        </p:txBody>
      </p:sp>
    </p:spTree>
    <p:extLst>
      <p:ext uri="{BB962C8B-B14F-4D97-AF65-F5344CB8AC3E}">
        <p14:creationId xmlns:p14="http://schemas.microsoft.com/office/powerpoint/2010/main" val="1401250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14A3B1-D6FF-EC4C-A30E-6C73FCB907B4}"/>
              </a:ext>
            </a:extLst>
          </p:cNvPr>
          <p:cNvSpPr>
            <a:spLocks noGrp="1"/>
          </p:cNvSpPr>
          <p:nvPr>
            <p:ph idx="1"/>
          </p:nvPr>
        </p:nvSpPr>
        <p:spPr>
          <a:xfrm>
            <a:off x="838199" y="2719480"/>
            <a:ext cx="10515600" cy="4351338"/>
          </a:xfrm>
        </p:spPr>
        <p:txBody>
          <a:bodyPr>
            <a:normAutofit/>
          </a:bodyPr>
          <a:lstStyle/>
          <a:p>
            <a:pPr marL="0" indent="0">
              <a:buSzPct val="75000"/>
              <a:buNone/>
              <a:defRPr sz="3600"/>
            </a:pPr>
            <a:r>
              <a:rPr lang="en-US" sz="3600" dirty="0"/>
              <a:t>Fit within the COB at UNA</a:t>
            </a:r>
          </a:p>
          <a:p>
            <a:pPr marL="778227" lvl="1" indent="-321027">
              <a:buSzPct val="75000"/>
              <a:defRPr sz="3600"/>
            </a:pPr>
            <a:r>
              <a:rPr lang="en-US" sz="3200" dirty="0"/>
              <a:t>Growth/Success of the MBA and Exec. MBA</a:t>
            </a:r>
          </a:p>
          <a:p>
            <a:pPr marL="778227" lvl="1" indent="-321027">
              <a:buSzPct val="75000"/>
              <a:defRPr sz="3600"/>
            </a:pPr>
            <a:r>
              <a:rPr lang="en-US" sz="3200" dirty="0"/>
              <a:t>Applied focus vs. traditional PhD</a:t>
            </a:r>
          </a:p>
          <a:p>
            <a:pPr marL="778227" lvl="1" indent="-321027">
              <a:buSzPct val="75000"/>
              <a:defRPr sz="3600"/>
            </a:pPr>
            <a:r>
              <a:rPr lang="en-US" sz="3200" dirty="0"/>
              <a:t>University decision to pursue two doctoral programs at UNA</a:t>
            </a:r>
          </a:p>
          <a:p>
            <a:endParaRPr lang="en-US" sz="3200" dirty="0"/>
          </a:p>
        </p:txBody>
      </p:sp>
      <p:sp>
        <p:nvSpPr>
          <p:cNvPr id="4" name="Shape 136">
            <a:extLst>
              <a:ext uri="{FF2B5EF4-FFF2-40B4-BE49-F238E27FC236}">
                <a16:creationId xmlns:a16="http://schemas.microsoft.com/office/drawing/2014/main" id="{9A741D34-8534-114E-BCE7-7D2C0252DC5E}"/>
              </a:ext>
            </a:extLst>
          </p:cNvPr>
          <p:cNvSpPr txBox="1">
            <a:spLocks/>
          </p:cNvSpPr>
          <p:nvPr/>
        </p:nvSpPr>
        <p:spPr>
          <a:xfrm>
            <a:off x="3578624" y="422177"/>
            <a:ext cx="5034751" cy="229730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6400" kern="1200">
                <a:solidFill>
                  <a:srgbClr val="CCE8B5"/>
                </a:solidFill>
                <a:latin typeface="+mj-lt"/>
                <a:ea typeface="+mj-ea"/>
                <a:cs typeface="+mj-cs"/>
              </a:defRPr>
            </a:lvl1pPr>
          </a:lstStyle>
          <a:p>
            <a:r>
              <a:rPr lang="en-US" sz="5400" dirty="0">
                <a:solidFill>
                  <a:schemeClr val="tx1"/>
                </a:solidFill>
              </a:rPr>
              <a:t>Why an EDBA?</a:t>
            </a:r>
          </a:p>
        </p:txBody>
      </p:sp>
    </p:spTree>
    <p:extLst>
      <p:ext uri="{BB962C8B-B14F-4D97-AF65-F5344CB8AC3E}">
        <p14:creationId xmlns:p14="http://schemas.microsoft.com/office/powerpoint/2010/main" val="643661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210" y="780000"/>
            <a:ext cx="7682624" cy="1342165"/>
          </a:xfrm>
        </p:spPr>
        <p:txBody>
          <a:bodyPr/>
          <a:lstStyle/>
          <a:p>
            <a:pPr algn="ctr"/>
            <a:r>
              <a:rPr lang="en-US" dirty="0"/>
              <a:t>Current EDBA Marketplace</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22413290"/>
              </p:ext>
            </p:extLst>
          </p:nvPr>
        </p:nvGraphicFramePr>
        <p:xfrm>
          <a:off x="373251" y="1875294"/>
          <a:ext cx="11637936" cy="4394200"/>
        </p:xfrm>
        <a:graphic>
          <a:graphicData uri="http://schemas.openxmlformats.org/drawingml/2006/table">
            <a:tbl>
              <a:tblPr bandRow="1">
                <a:tableStyleId>{F5AB1C69-6EDB-4FF4-983F-18BD219EF322}</a:tableStyleId>
              </a:tblPr>
              <a:tblGrid>
                <a:gridCol w="3879312">
                  <a:extLst>
                    <a:ext uri="{9D8B030D-6E8A-4147-A177-3AD203B41FA5}">
                      <a16:colId xmlns:a16="http://schemas.microsoft.com/office/drawing/2014/main" val="20000"/>
                    </a:ext>
                  </a:extLst>
                </a:gridCol>
                <a:gridCol w="3879312">
                  <a:extLst>
                    <a:ext uri="{9D8B030D-6E8A-4147-A177-3AD203B41FA5}">
                      <a16:colId xmlns:a16="http://schemas.microsoft.com/office/drawing/2014/main" val="20001"/>
                    </a:ext>
                  </a:extLst>
                </a:gridCol>
                <a:gridCol w="3879312">
                  <a:extLst>
                    <a:ext uri="{9D8B030D-6E8A-4147-A177-3AD203B41FA5}">
                      <a16:colId xmlns:a16="http://schemas.microsoft.com/office/drawing/2014/main" val="20002"/>
                    </a:ext>
                  </a:extLst>
                </a:gridCol>
              </a:tblGrid>
              <a:tr h="292246">
                <a:tc>
                  <a:txBody>
                    <a:bodyPr/>
                    <a:lstStyle/>
                    <a:p>
                      <a:pPr algn="l" fontAlgn="b"/>
                      <a:r>
                        <a:rPr lang="en-US" sz="2000" u="none" strike="noStrike" dirty="0">
                          <a:effectLst/>
                        </a:rPr>
                        <a:t>UNC Charlotte</a:t>
                      </a:r>
                      <a:endParaRPr lang="en-US" sz="2000" b="0" i="0" u="none" strike="noStrike" dirty="0">
                        <a:solidFill>
                          <a:srgbClr val="000000"/>
                        </a:solidFill>
                        <a:effectLst/>
                        <a:latin typeface="Calibri" charset="0"/>
                      </a:endParaRPr>
                    </a:p>
                  </a:txBody>
                  <a:tcPr marL="12700" marR="12700" marT="12700" marB="0" anchor="b"/>
                </a:tc>
                <a:tc>
                  <a:txBody>
                    <a:bodyPr/>
                    <a:lstStyle/>
                    <a:p>
                      <a:pPr algn="l" fontAlgn="b"/>
                      <a:r>
                        <a:rPr lang="en-US" sz="2000" u="none" strike="noStrike" dirty="0">
                          <a:effectLst/>
                        </a:rPr>
                        <a:t>Baruch College</a:t>
                      </a:r>
                      <a:endParaRPr lang="en-US" sz="2000" b="0" i="0" u="none" strike="noStrike" dirty="0">
                        <a:solidFill>
                          <a:srgbClr val="000000"/>
                        </a:solidFill>
                        <a:effectLst/>
                        <a:latin typeface="Calibri" charset="0"/>
                      </a:endParaRPr>
                    </a:p>
                  </a:txBody>
                  <a:tcPr marL="12700" marR="12700" marT="12700" marB="0" anchor="b"/>
                </a:tc>
                <a:tc>
                  <a:txBody>
                    <a:bodyPr/>
                    <a:lstStyle/>
                    <a:p>
                      <a:pPr algn="l" fontAlgn="b"/>
                      <a:r>
                        <a:rPr lang="en-US" sz="2000" b="0" i="0" u="none" strike="noStrike" dirty="0">
                          <a:solidFill>
                            <a:srgbClr val="000000"/>
                          </a:solidFill>
                          <a:effectLst/>
                          <a:latin typeface="Calibri" charset="0"/>
                        </a:rPr>
                        <a:t>Anderson University</a:t>
                      </a:r>
                    </a:p>
                  </a:txBody>
                  <a:tcPr marL="12700" marR="12700" marT="12700" marB="0" anchor="b"/>
                </a:tc>
                <a:extLst>
                  <a:ext uri="{0D108BD9-81ED-4DB2-BD59-A6C34878D82A}">
                    <a16:rowId xmlns:a16="http://schemas.microsoft.com/office/drawing/2014/main" val="10000"/>
                  </a:ext>
                </a:extLst>
              </a:tr>
              <a:tr h="292246">
                <a:tc>
                  <a:txBody>
                    <a:bodyPr/>
                    <a:lstStyle/>
                    <a:p>
                      <a:pPr algn="l" fontAlgn="b"/>
                      <a:r>
                        <a:rPr lang="en-US" sz="2000" b="0" i="0" u="none" strike="noStrike" dirty="0">
                          <a:solidFill>
                            <a:srgbClr val="000000"/>
                          </a:solidFill>
                          <a:effectLst/>
                          <a:latin typeface="Calibri" charset="0"/>
                        </a:rPr>
                        <a:t>University of South Alabama</a:t>
                      </a:r>
                    </a:p>
                  </a:txBody>
                  <a:tcPr marL="12700" marR="12700" marT="12700" marB="0" anchor="b"/>
                </a:tc>
                <a:tc>
                  <a:txBody>
                    <a:bodyPr/>
                    <a:lstStyle/>
                    <a:p>
                      <a:pPr algn="l" fontAlgn="b"/>
                      <a:r>
                        <a:rPr lang="en-US" sz="2000" u="none" strike="noStrike">
                          <a:effectLst/>
                        </a:rPr>
                        <a:t>Creighton University </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b="0" i="0" u="none" strike="noStrike" dirty="0">
                          <a:solidFill>
                            <a:srgbClr val="000000"/>
                          </a:solidFill>
                          <a:effectLst/>
                          <a:latin typeface="Calibri" charset="0"/>
                        </a:rPr>
                        <a:t>St. Mary's University of Minnesota</a:t>
                      </a:r>
                    </a:p>
                  </a:txBody>
                  <a:tcPr marL="12700" marR="12700" marT="12700" marB="0" anchor="b"/>
                </a:tc>
                <a:extLst>
                  <a:ext uri="{0D108BD9-81ED-4DB2-BD59-A6C34878D82A}">
                    <a16:rowId xmlns:a16="http://schemas.microsoft.com/office/drawing/2014/main" val="10001"/>
                  </a:ext>
                </a:extLst>
              </a:tr>
              <a:tr h="370840">
                <a:tc>
                  <a:txBody>
                    <a:bodyPr/>
                    <a:lstStyle/>
                    <a:p>
                      <a:pPr algn="l" fontAlgn="b"/>
                      <a:r>
                        <a:rPr lang="en-US" sz="2000" u="none" strike="noStrike">
                          <a:effectLst/>
                        </a:rPr>
                        <a:t>Rollins College</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u="none" strike="noStrike">
                          <a:effectLst/>
                        </a:rPr>
                        <a:t>Florida Institute of Technology</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b="0" i="0" u="none" strike="noStrike" dirty="0">
                          <a:solidFill>
                            <a:srgbClr val="000000"/>
                          </a:solidFill>
                          <a:effectLst/>
                          <a:latin typeface="Calibri" charset="0"/>
                        </a:rPr>
                        <a:t>Kennesaw State University</a:t>
                      </a:r>
                    </a:p>
                  </a:txBody>
                  <a:tcPr marL="12700" marR="12700" marT="12700" marB="0" anchor="b"/>
                </a:tc>
                <a:extLst>
                  <a:ext uri="{0D108BD9-81ED-4DB2-BD59-A6C34878D82A}">
                    <a16:rowId xmlns:a16="http://schemas.microsoft.com/office/drawing/2014/main" val="10002"/>
                  </a:ext>
                </a:extLst>
              </a:tr>
              <a:tr h="370840">
                <a:tc>
                  <a:txBody>
                    <a:bodyPr/>
                    <a:lstStyle/>
                    <a:p>
                      <a:pPr algn="l" fontAlgn="b"/>
                      <a:r>
                        <a:rPr lang="en-US" sz="2000" u="none" strike="noStrike">
                          <a:effectLst/>
                        </a:rPr>
                        <a:t>Jacksonville University</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u="none" strike="noStrike">
                          <a:effectLst/>
                        </a:rPr>
                        <a:t>Oklahoma State</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b="0" i="0" u="none" strike="noStrike">
                          <a:solidFill>
                            <a:srgbClr val="000000"/>
                          </a:solidFill>
                          <a:effectLst/>
                          <a:latin typeface="Calibri" charset="0"/>
                        </a:rPr>
                        <a:t>Harvard University</a:t>
                      </a:r>
                    </a:p>
                  </a:txBody>
                  <a:tcPr marL="12700" marR="12700" marT="12700" marB="0" anchor="b"/>
                </a:tc>
                <a:extLst>
                  <a:ext uri="{0D108BD9-81ED-4DB2-BD59-A6C34878D82A}">
                    <a16:rowId xmlns:a16="http://schemas.microsoft.com/office/drawing/2014/main" val="10003"/>
                  </a:ext>
                </a:extLst>
              </a:tr>
              <a:tr h="370840">
                <a:tc>
                  <a:txBody>
                    <a:bodyPr/>
                    <a:lstStyle/>
                    <a:p>
                      <a:pPr algn="l" fontAlgn="b"/>
                      <a:r>
                        <a:rPr lang="en-US" sz="2000" u="none" strike="noStrike" dirty="0">
                          <a:effectLst/>
                        </a:rPr>
                        <a:t>University of Wisconsin Whitewater</a:t>
                      </a:r>
                      <a:endParaRPr lang="en-US" sz="2000" b="0" i="0" u="none" strike="noStrike" dirty="0">
                        <a:solidFill>
                          <a:srgbClr val="000000"/>
                        </a:solidFill>
                        <a:effectLst/>
                        <a:latin typeface="Calibri" charset="0"/>
                      </a:endParaRPr>
                    </a:p>
                  </a:txBody>
                  <a:tcPr marL="12700" marR="12700" marT="12700" marB="0" anchor="b"/>
                </a:tc>
                <a:tc>
                  <a:txBody>
                    <a:bodyPr/>
                    <a:lstStyle/>
                    <a:p>
                      <a:pPr algn="l" fontAlgn="b"/>
                      <a:r>
                        <a:rPr lang="en-US" sz="2000" u="none" strike="noStrike">
                          <a:effectLst/>
                        </a:rPr>
                        <a:t>DePaul University</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b="0" i="0" u="none" strike="noStrike" dirty="0">
                          <a:solidFill>
                            <a:srgbClr val="000000"/>
                          </a:solidFill>
                          <a:effectLst/>
                          <a:latin typeface="Calibri" charset="0"/>
                        </a:rPr>
                        <a:t>Washington University St. Louis</a:t>
                      </a:r>
                    </a:p>
                  </a:txBody>
                  <a:tcPr marL="12700" marR="12700" marT="12700" marB="0" anchor="b"/>
                </a:tc>
                <a:extLst>
                  <a:ext uri="{0D108BD9-81ED-4DB2-BD59-A6C34878D82A}">
                    <a16:rowId xmlns:a16="http://schemas.microsoft.com/office/drawing/2014/main" val="10004"/>
                  </a:ext>
                </a:extLst>
              </a:tr>
              <a:tr h="370840">
                <a:tc>
                  <a:txBody>
                    <a:bodyPr/>
                    <a:lstStyle/>
                    <a:p>
                      <a:pPr algn="l" fontAlgn="b"/>
                      <a:r>
                        <a:rPr lang="en-US" sz="2000" u="none" strike="noStrike">
                          <a:effectLst/>
                        </a:rPr>
                        <a:t>University of Missouri St Louis</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u="none" strike="noStrike" dirty="0">
                          <a:effectLst/>
                        </a:rPr>
                        <a:t>Drexel University</a:t>
                      </a:r>
                      <a:endParaRPr lang="en-US" sz="2000" b="0" i="0" u="none" strike="noStrike" dirty="0">
                        <a:solidFill>
                          <a:srgbClr val="000000"/>
                        </a:solidFill>
                        <a:effectLst/>
                        <a:latin typeface="Calibri" charset="0"/>
                      </a:endParaRPr>
                    </a:p>
                  </a:txBody>
                  <a:tcPr marL="12700" marR="12700" marT="12700" marB="0" anchor="b"/>
                </a:tc>
                <a:tc>
                  <a:txBody>
                    <a:bodyPr/>
                    <a:lstStyle/>
                    <a:p>
                      <a:pPr algn="l" fontAlgn="b"/>
                      <a:r>
                        <a:rPr lang="en-US" sz="2000" b="0" i="0" u="none" strike="noStrike">
                          <a:solidFill>
                            <a:srgbClr val="000000"/>
                          </a:solidFill>
                          <a:effectLst/>
                          <a:latin typeface="Calibri" charset="0"/>
                        </a:rPr>
                        <a:t>University of Scranton</a:t>
                      </a:r>
                    </a:p>
                  </a:txBody>
                  <a:tcPr marL="12700" marR="12700" marT="12700" marB="0" anchor="b"/>
                </a:tc>
                <a:extLst>
                  <a:ext uri="{0D108BD9-81ED-4DB2-BD59-A6C34878D82A}">
                    <a16:rowId xmlns:a16="http://schemas.microsoft.com/office/drawing/2014/main" val="10005"/>
                  </a:ext>
                </a:extLst>
              </a:tr>
              <a:tr h="370840">
                <a:tc>
                  <a:txBody>
                    <a:bodyPr/>
                    <a:lstStyle/>
                    <a:p>
                      <a:pPr algn="l" fontAlgn="b"/>
                      <a:r>
                        <a:rPr lang="en-US" sz="2000" u="none" strike="noStrike">
                          <a:effectLst/>
                        </a:rPr>
                        <a:t>University of Dallas</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u="none" strike="noStrike" dirty="0">
                          <a:effectLst/>
                        </a:rPr>
                        <a:t>Sacred Heart University</a:t>
                      </a:r>
                      <a:endParaRPr lang="en-US" sz="2000" b="0" i="0" u="none" strike="noStrike" dirty="0">
                        <a:solidFill>
                          <a:srgbClr val="000000"/>
                        </a:solidFill>
                        <a:effectLst/>
                        <a:latin typeface="Calibri" charset="0"/>
                      </a:endParaRPr>
                    </a:p>
                  </a:txBody>
                  <a:tcPr marL="12700" marR="12700" marT="12700" marB="0" anchor="b">
                    <a:lnB w="3175" cap="flat" cmpd="sng" algn="ctr">
                      <a:solidFill>
                        <a:schemeClr val="tx1"/>
                      </a:solidFill>
                      <a:prstDash val="solid"/>
                      <a:round/>
                      <a:headEnd type="none" w="med" len="med"/>
                      <a:tailEnd type="none" w="med" len="med"/>
                    </a:lnB>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University of Maryland Univ.</a:t>
                      </a:r>
                      <a:r>
                        <a:rPr lang="en-US" sz="2000" b="0" i="0" u="none" strike="noStrike" baseline="0" dirty="0">
                          <a:solidFill>
                            <a:srgbClr val="000000"/>
                          </a:solidFill>
                          <a:effectLst/>
                          <a:latin typeface="Calibri" charset="0"/>
                        </a:rPr>
                        <a:t> </a:t>
                      </a:r>
                      <a:r>
                        <a:rPr lang="en-US" sz="2000" b="0" i="0" u="none" strike="noStrike" dirty="0">
                          <a:solidFill>
                            <a:srgbClr val="000000"/>
                          </a:solidFill>
                          <a:effectLst/>
                          <a:latin typeface="Calibri" charset="0"/>
                        </a:rPr>
                        <a:t>College</a:t>
                      </a:r>
                    </a:p>
                  </a:txBody>
                  <a:tcPr marL="12700" marR="12700" marT="12700" marB="0" anchor="b"/>
                </a:tc>
                <a:extLst>
                  <a:ext uri="{0D108BD9-81ED-4DB2-BD59-A6C34878D82A}">
                    <a16:rowId xmlns:a16="http://schemas.microsoft.com/office/drawing/2014/main" val="10006"/>
                  </a:ext>
                </a:extLst>
              </a:tr>
              <a:tr h="370840">
                <a:tc>
                  <a:txBody>
                    <a:bodyPr/>
                    <a:lstStyle/>
                    <a:p>
                      <a:pPr algn="l" fontAlgn="b"/>
                      <a:r>
                        <a:rPr lang="en-US" sz="2000" u="none" strike="noStrike">
                          <a:effectLst/>
                        </a:rPr>
                        <a:t>Shippensburg University</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b="0" i="0" u="none" strike="noStrike" dirty="0">
                          <a:solidFill>
                            <a:srgbClr val="000000"/>
                          </a:solidFill>
                          <a:effectLst/>
                          <a:latin typeface="Calibri" charset="0"/>
                        </a:rPr>
                        <a:t>Pace University</a:t>
                      </a:r>
                    </a:p>
                  </a:txBody>
                  <a:tcPr marL="12700" marR="12700" marT="12700" marB="0" anchor="b">
                    <a:lnT w="3175" cap="flat" cmpd="sng" algn="ctr">
                      <a:solidFill>
                        <a:schemeClr val="tx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u="none" strike="noStrike" dirty="0">
                          <a:effectLst/>
                        </a:rPr>
                        <a:t>St. Ambrose University</a:t>
                      </a:r>
                      <a:endParaRPr lang="en-US" sz="2000" b="0" i="0" u="none" strike="noStrike" dirty="0">
                        <a:solidFill>
                          <a:srgbClr val="000000"/>
                        </a:solidFill>
                        <a:effectLst/>
                        <a:latin typeface="Calibri" charset="0"/>
                      </a:endParaRPr>
                    </a:p>
                  </a:txBody>
                  <a:tcPr marL="12700" marR="12700" marT="12700" marB="0" anchor="b"/>
                </a:tc>
                <a:extLst>
                  <a:ext uri="{0D108BD9-81ED-4DB2-BD59-A6C34878D82A}">
                    <a16:rowId xmlns:a16="http://schemas.microsoft.com/office/drawing/2014/main" val="10007"/>
                  </a:ext>
                </a:extLst>
              </a:tr>
              <a:tr h="370840">
                <a:tc>
                  <a:txBody>
                    <a:bodyPr/>
                    <a:lstStyle/>
                    <a:p>
                      <a:pPr algn="l" fontAlgn="b"/>
                      <a:r>
                        <a:rPr lang="en-US" sz="2000" b="0" i="0" u="none" strike="noStrike" dirty="0">
                          <a:solidFill>
                            <a:srgbClr val="000000"/>
                          </a:solidFill>
                          <a:effectLst/>
                          <a:latin typeface="Calibri" charset="0"/>
                        </a:rPr>
                        <a:t>University of South Florida</a:t>
                      </a:r>
                    </a:p>
                  </a:txBody>
                  <a:tcPr marL="12700" marR="12700" marT="12700" marB="0" anchor="b"/>
                </a:tc>
                <a:tc>
                  <a:txBody>
                    <a:bodyPr/>
                    <a:lstStyle/>
                    <a:p>
                      <a:pPr algn="l" fontAlgn="b"/>
                      <a:r>
                        <a:rPr lang="en-US" sz="2000" u="none" strike="noStrike" dirty="0">
                          <a:effectLst/>
                        </a:rPr>
                        <a:t>Temple University</a:t>
                      </a:r>
                      <a:endParaRPr lang="en-US" sz="2000" b="0" i="0" u="none" strike="noStrike" dirty="0">
                        <a:solidFill>
                          <a:srgbClr val="000000"/>
                        </a:solidFill>
                        <a:effectLst/>
                        <a:latin typeface="Calibri" charset="0"/>
                      </a:endParaRPr>
                    </a:p>
                  </a:txBody>
                  <a:tcPr marL="12700" marR="12700" marT="12700" marB="0" anchor="b"/>
                </a:tc>
                <a:tc>
                  <a:txBody>
                    <a:bodyPr/>
                    <a:lstStyle/>
                    <a:p>
                      <a:endParaRPr lang="en-US" dirty="0"/>
                    </a:p>
                  </a:txBody>
                  <a:tcPr marL="12700" marR="12700" marT="12700" marB="0" anchor="b"/>
                </a:tc>
                <a:extLst>
                  <a:ext uri="{0D108BD9-81ED-4DB2-BD59-A6C34878D82A}">
                    <a16:rowId xmlns:a16="http://schemas.microsoft.com/office/drawing/2014/main" val="10008"/>
                  </a:ext>
                </a:extLst>
              </a:tr>
              <a:tr h="370840">
                <a:tc>
                  <a:txBody>
                    <a:bodyPr/>
                    <a:lstStyle/>
                    <a:p>
                      <a:pPr algn="l" fontAlgn="b"/>
                      <a:r>
                        <a:rPr lang="en-US" sz="2000" u="none" strike="noStrike" dirty="0">
                          <a:effectLst/>
                        </a:rPr>
                        <a:t>Georgia State University</a:t>
                      </a:r>
                      <a:endParaRPr lang="en-US" sz="2000" b="0" i="0" u="none" strike="noStrike" dirty="0">
                        <a:solidFill>
                          <a:srgbClr val="000000"/>
                        </a:solidFill>
                        <a:effectLst/>
                        <a:latin typeface="Calibri" charset="0"/>
                      </a:endParaRPr>
                    </a:p>
                  </a:txBody>
                  <a:tcPr marL="12700" marR="12700" marT="12700" marB="0" anchor="b"/>
                </a:tc>
                <a:tc>
                  <a:txBody>
                    <a:bodyPr/>
                    <a:lstStyle/>
                    <a:p>
                      <a:pPr algn="l" fontAlgn="b"/>
                      <a:r>
                        <a:rPr lang="en-US" sz="2000" u="none" strike="noStrike" dirty="0">
                          <a:effectLst/>
                        </a:rPr>
                        <a:t>Thomas Jefferson University</a:t>
                      </a:r>
                      <a:endParaRPr lang="en-US" sz="2000" b="0" i="0" u="none" strike="noStrike" dirty="0">
                        <a:solidFill>
                          <a:srgbClr val="000000"/>
                        </a:solidFill>
                        <a:effectLst/>
                        <a:latin typeface="Calibri" charset="0"/>
                      </a:endParaRPr>
                    </a:p>
                  </a:txBody>
                  <a:tcPr marL="12700" marR="12700" marT="12700" marB="0" anchor="b"/>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charset="0"/>
                      </a:endParaRPr>
                    </a:p>
                  </a:txBody>
                  <a:tcPr marL="12700" marR="12700" marT="12700" marB="0" anchor="b"/>
                </a:tc>
                <a:extLst>
                  <a:ext uri="{0D108BD9-81ED-4DB2-BD59-A6C34878D82A}">
                    <a16:rowId xmlns:a16="http://schemas.microsoft.com/office/drawing/2014/main" val="10009"/>
                  </a:ext>
                </a:extLst>
              </a:tr>
              <a:tr h="370840">
                <a:tc>
                  <a:txBody>
                    <a:bodyPr/>
                    <a:lstStyle/>
                    <a:p>
                      <a:pPr algn="l" fontAlgn="b"/>
                      <a:r>
                        <a:rPr lang="en-US" sz="2000" u="none" strike="noStrike">
                          <a:effectLst/>
                        </a:rPr>
                        <a:t>Franklin University</a:t>
                      </a:r>
                      <a:endParaRPr lang="en-US" sz="2000" b="0" i="0" u="none" strike="noStrike">
                        <a:solidFill>
                          <a:srgbClr val="000000"/>
                        </a:solidFill>
                        <a:effectLst/>
                        <a:latin typeface="Calibri" charset="0"/>
                      </a:endParaRPr>
                    </a:p>
                  </a:txBody>
                  <a:tcPr marL="12700" marR="12700" marT="12700" marB="0" anchor="b"/>
                </a:tc>
                <a:tc>
                  <a:txBody>
                    <a:bodyPr/>
                    <a:lstStyle/>
                    <a:p>
                      <a:pPr algn="l" fontAlgn="b"/>
                      <a:r>
                        <a:rPr lang="en-US" sz="2000" u="none" strike="noStrike" dirty="0">
                          <a:effectLst/>
                        </a:rPr>
                        <a:t>University of Florida</a:t>
                      </a:r>
                      <a:endParaRPr lang="en-US" sz="2000" b="0" i="0" u="none" strike="noStrike" dirty="0">
                        <a:solidFill>
                          <a:srgbClr val="000000"/>
                        </a:solidFill>
                        <a:effectLst/>
                        <a:latin typeface="Calibri" charset="0"/>
                      </a:endParaRPr>
                    </a:p>
                  </a:txBody>
                  <a:tcPr marL="12700" marR="12700" marT="12700" marB="0" anchor="b"/>
                </a:tc>
                <a:tc>
                  <a:txBody>
                    <a:bodyPr/>
                    <a:lstStyle/>
                    <a:p>
                      <a:endParaRPr lang="en-US" sz="2000" dirty="0"/>
                    </a:p>
                  </a:txBody>
                  <a:tcPr/>
                </a:tc>
                <a:extLst>
                  <a:ext uri="{0D108BD9-81ED-4DB2-BD59-A6C34878D82A}">
                    <a16:rowId xmlns:a16="http://schemas.microsoft.com/office/drawing/2014/main" val="10010"/>
                  </a:ext>
                </a:extLst>
              </a:tr>
              <a:tr h="370840">
                <a:tc>
                  <a:txBody>
                    <a:bodyPr/>
                    <a:lstStyle/>
                    <a:p>
                      <a:pPr algn="l" fontAlgn="b"/>
                      <a:r>
                        <a:rPr lang="en-US" sz="2000" u="none" strike="noStrike" dirty="0">
                          <a:effectLst/>
                        </a:rPr>
                        <a:t>Case Western Reserve</a:t>
                      </a:r>
                      <a:endParaRPr lang="en-US" sz="2000" b="0" i="0" u="none" strike="noStrike" dirty="0">
                        <a:solidFill>
                          <a:srgbClr val="000000"/>
                        </a:solidFill>
                        <a:effectLst/>
                        <a:latin typeface="Calibri" charset="0"/>
                      </a:endParaRPr>
                    </a:p>
                  </a:txBody>
                  <a:tcPr marL="12700" marR="12700" marT="12700" marB="0" anchor="b"/>
                </a:tc>
                <a:tc>
                  <a:txBody>
                    <a:bodyPr/>
                    <a:lstStyle/>
                    <a:p>
                      <a:r>
                        <a:rPr lang="en-US" sz="2000" dirty="0"/>
                        <a:t>Saint Leo University</a:t>
                      </a:r>
                    </a:p>
                  </a:txBody>
                  <a:tcPr marL="12700" marR="12700" marT="12700" marB="0" anchor="b"/>
                </a:tc>
                <a:tc>
                  <a:txBody>
                    <a:bodyPr/>
                    <a:lstStyle/>
                    <a:p>
                      <a:endParaRPr lang="en-US" sz="2000"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0674630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210" y="780000"/>
            <a:ext cx="7682624" cy="1342165"/>
          </a:xfrm>
        </p:spPr>
        <p:txBody>
          <a:bodyPr/>
          <a:lstStyle/>
          <a:p>
            <a:pPr algn="ctr"/>
            <a:r>
              <a:rPr lang="en-US" dirty="0"/>
              <a:t>AACSB Programs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1022113639"/>
              </p:ext>
            </p:extLst>
          </p:nvPr>
        </p:nvGraphicFramePr>
        <p:xfrm>
          <a:off x="373251" y="1875294"/>
          <a:ext cx="11637936" cy="4394200"/>
        </p:xfrm>
        <a:graphic>
          <a:graphicData uri="http://schemas.openxmlformats.org/drawingml/2006/table">
            <a:tbl>
              <a:tblPr bandRow="1">
                <a:tableStyleId>{F5AB1C69-6EDB-4FF4-983F-18BD219EF322}</a:tableStyleId>
              </a:tblPr>
              <a:tblGrid>
                <a:gridCol w="3879312">
                  <a:extLst>
                    <a:ext uri="{9D8B030D-6E8A-4147-A177-3AD203B41FA5}">
                      <a16:colId xmlns:a16="http://schemas.microsoft.com/office/drawing/2014/main" val="20000"/>
                    </a:ext>
                  </a:extLst>
                </a:gridCol>
                <a:gridCol w="3879312">
                  <a:extLst>
                    <a:ext uri="{9D8B030D-6E8A-4147-A177-3AD203B41FA5}">
                      <a16:colId xmlns:a16="http://schemas.microsoft.com/office/drawing/2014/main" val="20001"/>
                    </a:ext>
                  </a:extLst>
                </a:gridCol>
                <a:gridCol w="3879312">
                  <a:extLst>
                    <a:ext uri="{9D8B030D-6E8A-4147-A177-3AD203B41FA5}">
                      <a16:colId xmlns:a16="http://schemas.microsoft.com/office/drawing/2014/main" val="20002"/>
                    </a:ext>
                  </a:extLst>
                </a:gridCol>
              </a:tblGrid>
              <a:tr h="292246">
                <a:tc>
                  <a:txBody>
                    <a:bodyPr/>
                    <a:lstStyle/>
                    <a:p>
                      <a:pPr algn="l" fontAlgn="b"/>
                      <a:r>
                        <a:rPr lang="en-US" sz="2000" u="none" strike="noStrike" dirty="0">
                          <a:effectLst/>
                        </a:rPr>
                        <a:t>UNC Charlotte</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Baruch College</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Kennesaw State University</a:t>
                      </a:r>
                    </a:p>
                  </a:txBody>
                  <a:tcPr marL="12700" marR="12700" marT="12700" marB="0" anchor="b">
                    <a:solidFill>
                      <a:schemeClr val="accent6">
                        <a:lumMod val="40000"/>
                        <a:lumOff val="60000"/>
                      </a:schemeClr>
                    </a:solidFill>
                  </a:tcPr>
                </a:tc>
                <a:extLst>
                  <a:ext uri="{0D108BD9-81ED-4DB2-BD59-A6C34878D82A}">
                    <a16:rowId xmlns:a16="http://schemas.microsoft.com/office/drawing/2014/main" val="10000"/>
                  </a:ext>
                </a:extLst>
              </a:tr>
              <a:tr h="292246">
                <a:tc>
                  <a:txBody>
                    <a:bodyPr/>
                    <a:lstStyle/>
                    <a:p>
                      <a:pPr algn="l" fontAlgn="b"/>
                      <a:r>
                        <a:rPr lang="en-US" sz="2000" b="0" i="0" u="none" strike="noStrike" dirty="0">
                          <a:solidFill>
                            <a:srgbClr val="000000"/>
                          </a:solidFill>
                          <a:effectLst/>
                          <a:latin typeface="Calibri" charset="0"/>
                        </a:rPr>
                        <a:t>University of South Alabama</a:t>
                      </a:r>
                    </a:p>
                  </a:txBody>
                  <a:tcPr marL="12700" marR="12700" marT="12700" marB="0" anchor="b">
                    <a:solidFill>
                      <a:schemeClr val="accent6">
                        <a:lumMod val="40000"/>
                        <a:lumOff val="60000"/>
                      </a:schemeClr>
                    </a:solidFill>
                  </a:tcPr>
                </a:tc>
                <a:tc>
                  <a:txBody>
                    <a:bodyPr/>
                    <a:lstStyle/>
                    <a:p>
                      <a:pPr algn="l" fontAlgn="b"/>
                      <a:r>
                        <a:rPr lang="en-US" sz="2000" u="none" strike="noStrike">
                          <a:effectLst/>
                        </a:rPr>
                        <a:t>Creighton University </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Saint</a:t>
                      </a:r>
                      <a:r>
                        <a:rPr lang="en-US" sz="2000" b="0" i="0" u="none" strike="noStrike" baseline="0" dirty="0">
                          <a:solidFill>
                            <a:srgbClr val="000000"/>
                          </a:solidFill>
                          <a:effectLst/>
                          <a:latin typeface="Calibri" charset="0"/>
                        </a:rPr>
                        <a:t> Leo University </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10001"/>
                  </a:ext>
                </a:extLst>
              </a:tr>
              <a:tr h="370840">
                <a:tc>
                  <a:txBody>
                    <a:bodyPr/>
                    <a:lstStyle/>
                    <a:p>
                      <a:pPr algn="l" fontAlgn="b"/>
                      <a:r>
                        <a:rPr lang="en-US" sz="2000" u="none" strike="noStrike">
                          <a:effectLst/>
                        </a:rPr>
                        <a:t>Rollins College</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Washington University St. Louis</a:t>
                      </a:r>
                    </a:p>
                  </a:txBody>
                  <a:tcPr marL="12700" marR="12700" marT="12700" marB="0" anchor="b">
                    <a:solidFill>
                      <a:schemeClr val="accent6">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Anderson University</a:t>
                      </a:r>
                    </a:p>
                  </a:txBody>
                  <a:tcPr marL="12700" marR="12700" marT="12700" marB="0" anchor="b">
                    <a:noFill/>
                  </a:tcPr>
                </a:tc>
                <a:extLst>
                  <a:ext uri="{0D108BD9-81ED-4DB2-BD59-A6C34878D82A}">
                    <a16:rowId xmlns:a16="http://schemas.microsoft.com/office/drawing/2014/main" val="10002"/>
                  </a:ext>
                </a:extLst>
              </a:tr>
              <a:tr h="370840">
                <a:tc>
                  <a:txBody>
                    <a:bodyPr/>
                    <a:lstStyle/>
                    <a:p>
                      <a:pPr algn="l" fontAlgn="b"/>
                      <a:r>
                        <a:rPr lang="en-US" sz="2000" u="none" strike="noStrike">
                          <a:effectLst/>
                        </a:rPr>
                        <a:t>Jacksonville University</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a:effectLst/>
                        </a:rPr>
                        <a:t>Oklahoma State</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Thomas Jefferson University</a:t>
                      </a:r>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3"/>
                  </a:ext>
                </a:extLst>
              </a:tr>
              <a:tr h="370840">
                <a:tc>
                  <a:txBody>
                    <a:bodyPr/>
                    <a:lstStyle/>
                    <a:p>
                      <a:pPr algn="l" fontAlgn="b"/>
                      <a:r>
                        <a:rPr lang="en-US" sz="2000" u="none" strike="noStrike" dirty="0">
                          <a:effectLst/>
                        </a:rPr>
                        <a:t>University of Wisconsin Whitewater</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a:effectLst/>
                        </a:rPr>
                        <a:t>DePaul University</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Florida</a:t>
                      </a:r>
                      <a:r>
                        <a:rPr lang="en-US" sz="2000" b="0" i="0" u="none" strike="noStrike" baseline="0" dirty="0">
                          <a:solidFill>
                            <a:srgbClr val="000000"/>
                          </a:solidFill>
                          <a:effectLst/>
                          <a:latin typeface="Calibri" charset="0"/>
                        </a:rPr>
                        <a:t> Institute of Technology</a:t>
                      </a:r>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4"/>
                  </a:ext>
                </a:extLst>
              </a:tr>
              <a:tr h="370840">
                <a:tc>
                  <a:txBody>
                    <a:bodyPr/>
                    <a:lstStyle/>
                    <a:p>
                      <a:pPr algn="l" fontAlgn="b"/>
                      <a:r>
                        <a:rPr lang="en-US" sz="2000" u="none" strike="noStrike">
                          <a:effectLst/>
                        </a:rPr>
                        <a:t>University of Missouri St Louis</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Drexel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Franklin University</a:t>
                      </a:r>
                    </a:p>
                  </a:txBody>
                  <a:tcPr marL="12700" marR="12700" marT="12700" marB="0" anchor="b">
                    <a:noFill/>
                  </a:tcPr>
                </a:tc>
                <a:extLst>
                  <a:ext uri="{0D108BD9-81ED-4DB2-BD59-A6C34878D82A}">
                    <a16:rowId xmlns:a16="http://schemas.microsoft.com/office/drawing/2014/main" val="10005"/>
                  </a:ext>
                </a:extLst>
              </a:tr>
              <a:tr h="370840">
                <a:tc>
                  <a:txBody>
                    <a:bodyPr/>
                    <a:lstStyle/>
                    <a:p>
                      <a:pPr algn="l" fontAlgn="b"/>
                      <a:r>
                        <a:rPr lang="en-US" sz="2000" u="none" strike="noStrike" dirty="0">
                          <a:effectLst/>
                        </a:rPr>
                        <a:t>University of Dallas</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Pace University</a:t>
                      </a:r>
                      <a:endParaRPr lang="en-US" sz="2000" b="0" i="0" u="none" strike="noStrike" dirty="0">
                        <a:solidFill>
                          <a:srgbClr val="000000"/>
                        </a:solidFill>
                        <a:effectLst/>
                        <a:latin typeface="Calibri" charset="0"/>
                      </a:endParaRPr>
                    </a:p>
                  </a:txBody>
                  <a:tcPr marL="12700" marR="12700" marT="12700" marB="0" anchor="b">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St. Mary's University of Minnesota</a:t>
                      </a:r>
                    </a:p>
                  </a:txBody>
                  <a:tcPr marL="12700" marR="12700" marT="12700" marB="0" anchor="b">
                    <a:noFill/>
                  </a:tcPr>
                </a:tc>
                <a:extLst>
                  <a:ext uri="{0D108BD9-81ED-4DB2-BD59-A6C34878D82A}">
                    <a16:rowId xmlns:a16="http://schemas.microsoft.com/office/drawing/2014/main" val="10006"/>
                  </a:ext>
                </a:extLst>
              </a:tr>
              <a:tr h="370840">
                <a:tc>
                  <a:txBody>
                    <a:bodyPr/>
                    <a:lstStyle/>
                    <a:p>
                      <a:pPr algn="l" fontAlgn="b"/>
                      <a:r>
                        <a:rPr lang="en-US" sz="2000" u="none" strike="noStrike" dirty="0">
                          <a:effectLst/>
                        </a:rPr>
                        <a:t>Shippensburg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Sacred Heart University</a:t>
                      </a:r>
                      <a:endParaRPr lang="en-US" sz="2000" b="0" i="0" u="none" strike="noStrike" dirty="0">
                        <a:solidFill>
                          <a:srgbClr val="000000"/>
                        </a:solidFill>
                        <a:effectLst/>
                        <a:latin typeface="Calibri" charset="0"/>
                      </a:endParaRPr>
                    </a:p>
                  </a:txBody>
                  <a:tcPr marL="12700" marR="12700" marT="12700" marB="0" anchor="b">
                    <a:lnT w="3175"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University of Maryland Univ.</a:t>
                      </a:r>
                      <a:r>
                        <a:rPr lang="en-US" sz="2000" b="0" i="0" u="none" strike="noStrike" baseline="0" dirty="0">
                          <a:solidFill>
                            <a:srgbClr val="000000"/>
                          </a:solidFill>
                          <a:effectLst/>
                          <a:latin typeface="Calibri" charset="0"/>
                        </a:rPr>
                        <a:t> </a:t>
                      </a:r>
                      <a:r>
                        <a:rPr lang="en-US" sz="2000" b="0" i="0" u="none" strike="noStrike" dirty="0">
                          <a:solidFill>
                            <a:srgbClr val="000000"/>
                          </a:solidFill>
                          <a:effectLst/>
                          <a:latin typeface="Calibri" charset="0"/>
                        </a:rPr>
                        <a:t>College</a:t>
                      </a:r>
                    </a:p>
                  </a:txBody>
                  <a:tcPr marL="12700" marR="12700" marT="12700" marB="0" anchor="b">
                    <a:noFill/>
                  </a:tcPr>
                </a:tc>
                <a:extLst>
                  <a:ext uri="{0D108BD9-81ED-4DB2-BD59-A6C34878D82A}">
                    <a16:rowId xmlns:a16="http://schemas.microsoft.com/office/drawing/2014/main" val="10007"/>
                  </a:ext>
                </a:extLst>
              </a:tr>
              <a:tr h="370840">
                <a:tc>
                  <a:txBody>
                    <a:bodyPr/>
                    <a:lstStyle/>
                    <a:p>
                      <a:pPr algn="l" fontAlgn="b"/>
                      <a:r>
                        <a:rPr lang="en-US" sz="2000" b="0" i="0" u="none" strike="noStrike" dirty="0">
                          <a:solidFill>
                            <a:srgbClr val="000000"/>
                          </a:solidFill>
                          <a:effectLst/>
                          <a:latin typeface="Calibri" charset="0"/>
                        </a:rPr>
                        <a:t>University of South Florida</a:t>
                      </a: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St. Ambrose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endParaRPr lang="en-US"/>
                    </a:p>
                  </a:txBody>
                  <a:tcPr marL="12700" marR="12700" marT="12700" marB="0" anchor="b">
                    <a:noFill/>
                  </a:tcPr>
                </a:tc>
                <a:extLst>
                  <a:ext uri="{0D108BD9-81ED-4DB2-BD59-A6C34878D82A}">
                    <a16:rowId xmlns:a16="http://schemas.microsoft.com/office/drawing/2014/main" val="10008"/>
                  </a:ext>
                </a:extLst>
              </a:tr>
              <a:tr h="370840">
                <a:tc>
                  <a:txBody>
                    <a:bodyPr/>
                    <a:lstStyle/>
                    <a:p>
                      <a:pPr algn="l" fontAlgn="b"/>
                      <a:r>
                        <a:rPr lang="en-US" sz="2000" u="none" strike="noStrike" dirty="0">
                          <a:effectLst/>
                        </a:rPr>
                        <a:t>Georgia State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Temple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endParaRPr lang="en-US" dirty="0"/>
                    </a:p>
                  </a:txBody>
                  <a:tcPr marL="12700" marR="12700" marT="12700" marB="0" anchor="b">
                    <a:noFill/>
                  </a:tcPr>
                </a:tc>
                <a:extLst>
                  <a:ext uri="{0D108BD9-81ED-4DB2-BD59-A6C34878D82A}">
                    <a16:rowId xmlns:a16="http://schemas.microsoft.com/office/drawing/2014/main" val="10009"/>
                  </a:ext>
                </a:extLst>
              </a:tr>
              <a:tr h="370840">
                <a:tc>
                  <a:txBody>
                    <a:bodyPr/>
                    <a:lstStyle/>
                    <a:p>
                      <a:pPr algn="l" fontAlgn="b"/>
                      <a:r>
                        <a:rPr lang="en-US" sz="2000" b="0" i="0" u="none" strike="noStrike" dirty="0">
                          <a:solidFill>
                            <a:srgbClr val="000000"/>
                          </a:solidFill>
                          <a:effectLst/>
                          <a:latin typeface="Calibri" charset="0"/>
                        </a:rPr>
                        <a:t>University of Scranton</a:t>
                      </a: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Harvard University</a:t>
                      </a:r>
                    </a:p>
                  </a:txBody>
                  <a:tcPr marL="12700" marR="12700" marT="12700" marB="0" anchor="b">
                    <a:solidFill>
                      <a:schemeClr val="accent6">
                        <a:lumMod val="40000"/>
                        <a:lumOff val="60000"/>
                      </a:schemeClr>
                    </a:solidFill>
                  </a:tcPr>
                </a:tc>
                <a:tc>
                  <a:txBody>
                    <a:bodyPr/>
                    <a:lstStyle/>
                    <a:p>
                      <a:endParaRPr lang="en-US" sz="2000" dirty="0"/>
                    </a:p>
                  </a:txBody>
                  <a:tcPr>
                    <a:noFill/>
                  </a:tcPr>
                </a:tc>
                <a:extLst>
                  <a:ext uri="{0D108BD9-81ED-4DB2-BD59-A6C34878D82A}">
                    <a16:rowId xmlns:a16="http://schemas.microsoft.com/office/drawing/2014/main" val="10010"/>
                  </a:ext>
                </a:extLst>
              </a:tr>
              <a:tr h="370840">
                <a:tc>
                  <a:txBody>
                    <a:bodyPr/>
                    <a:lstStyle/>
                    <a:p>
                      <a:pPr algn="l" fontAlgn="b"/>
                      <a:r>
                        <a:rPr lang="en-US" sz="2000" u="none" strike="noStrike" dirty="0">
                          <a:effectLst/>
                        </a:rPr>
                        <a:t>Case Western Reserve</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University of Florida</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endParaRPr lang="en-US" sz="2000" dirty="0"/>
                    </a:p>
                  </a:txBody>
                  <a:tcP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291016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3210" y="780000"/>
            <a:ext cx="7682624" cy="1342165"/>
          </a:xfrm>
        </p:spPr>
        <p:txBody>
          <a:bodyPr/>
          <a:lstStyle/>
          <a:p>
            <a:pPr algn="ctr"/>
            <a:r>
              <a:rPr lang="en-US" dirty="0"/>
              <a:t>“Peer” Schools</a:t>
            </a:r>
          </a:p>
        </p:txBody>
      </p:sp>
      <p:graphicFrame>
        <p:nvGraphicFramePr>
          <p:cNvPr id="11" name="Content Placeholder 10"/>
          <p:cNvGraphicFramePr>
            <a:graphicFrameLocks noGrp="1"/>
          </p:cNvGraphicFramePr>
          <p:nvPr>
            <p:ph idx="1"/>
            <p:extLst>
              <p:ext uri="{D42A27DB-BD31-4B8C-83A1-F6EECF244321}">
                <p14:modId xmlns:p14="http://schemas.microsoft.com/office/powerpoint/2010/main" val="3735701618"/>
              </p:ext>
            </p:extLst>
          </p:nvPr>
        </p:nvGraphicFramePr>
        <p:xfrm>
          <a:off x="373251" y="1875294"/>
          <a:ext cx="11637936" cy="4394200"/>
        </p:xfrm>
        <a:graphic>
          <a:graphicData uri="http://schemas.openxmlformats.org/drawingml/2006/table">
            <a:tbl>
              <a:tblPr bandRow="1">
                <a:tableStyleId>{F5AB1C69-6EDB-4FF4-983F-18BD219EF322}</a:tableStyleId>
              </a:tblPr>
              <a:tblGrid>
                <a:gridCol w="3879312">
                  <a:extLst>
                    <a:ext uri="{9D8B030D-6E8A-4147-A177-3AD203B41FA5}">
                      <a16:colId xmlns:a16="http://schemas.microsoft.com/office/drawing/2014/main" val="20000"/>
                    </a:ext>
                  </a:extLst>
                </a:gridCol>
                <a:gridCol w="3879312">
                  <a:extLst>
                    <a:ext uri="{9D8B030D-6E8A-4147-A177-3AD203B41FA5}">
                      <a16:colId xmlns:a16="http://schemas.microsoft.com/office/drawing/2014/main" val="20001"/>
                    </a:ext>
                  </a:extLst>
                </a:gridCol>
                <a:gridCol w="3879312">
                  <a:extLst>
                    <a:ext uri="{9D8B030D-6E8A-4147-A177-3AD203B41FA5}">
                      <a16:colId xmlns:a16="http://schemas.microsoft.com/office/drawing/2014/main" val="20002"/>
                    </a:ext>
                  </a:extLst>
                </a:gridCol>
              </a:tblGrid>
              <a:tr h="292246">
                <a:tc>
                  <a:txBody>
                    <a:bodyPr/>
                    <a:lstStyle/>
                    <a:p>
                      <a:pPr algn="l" fontAlgn="b"/>
                      <a:r>
                        <a:rPr lang="en-US" sz="2000" u="none" strike="noStrike" dirty="0">
                          <a:effectLst/>
                        </a:rPr>
                        <a:t>UNC Charlotte</a:t>
                      </a:r>
                      <a:endParaRPr lang="en-US" sz="2000" b="0" i="0" u="none" strike="noStrike" dirty="0">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dirty="0">
                          <a:effectLst/>
                        </a:rPr>
                        <a:t>Baruch College</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Kennesaw State University</a:t>
                      </a:r>
                    </a:p>
                  </a:txBody>
                  <a:tcPr marL="12700" marR="12700" marT="12700" marB="0" anchor="b">
                    <a:solidFill>
                      <a:schemeClr val="accent6">
                        <a:lumMod val="40000"/>
                        <a:lumOff val="60000"/>
                      </a:schemeClr>
                    </a:solidFill>
                  </a:tcPr>
                </a:tc>
                <a:extLst>
                  <a:ext uri="{0D108BD9-81ED-4DB2-BD59-A6C34878D82A}">
                    <a16:rowId xmlns:a16="http://schemas.microsoft.com/office/drawing/2014/main" val="10000"/>
                  </a:ext>
                </a:extLst>
              </a:tr>
              <a:tr h="292246">
                <a:tc>
                  <a:txBody>
                    <a:bodyPr/>
                    <a:lstStyle/>
                    <a:p>
                      <a:pPr algn="l" fontAlgn="b"/>
                      <a:r>
                        <a:rPr lang="en-US" sz="2000" b="0" i="0" u="none" strike="noStrike" dirty="0">
                          <a:solidFill>
                            <a:srgbClr val="000000"/>
                          </a:solidFill>
                          <a:effectLst/>
                          <a:latin typeface="Calibri" charset="0"/>
                        </a:rPr>
                        <a:t>University of South Alabama</a:t>
                      </a:r>
                    </a:p>
                  </a:txBody>
                  <a:tcPr marL="12700" marR="12700" marT="12700" marB="0" anchor="b">
                    <a:solidFill>
                      <a:schemeClr val="tx2">
                        <a:lumMod val="40000"/>
                        <a:lumOff val="60000"/>
                      </a:schemeClr>
                    </a:solidFill>
                  </a:tcPr>
                </a:tc>
                <a:tc>
                  <a:txBody>
                    <a:bodyPr/>
                    <a:lstStyle/>
                    <a:p>
                      <a:pPr algn="l" fontAlgn="b"/>
                      <a:r>
                        <a:rPr lang="en-US" sz="2000" u="none" strike="noStrike">
                          <a:effectLst/>
                        </a:rPr>
                        <a:t>Creighton University </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Saint</a:t>
                      </a:r>
                      <a:r>
                        <a:rPr lang="en-US" sz="2000" b="0" i="0" u="none" strike="noStrike" baseline="0" dirty="0">
                          <a:solidFill>
                            <a:srgbClr val="000000"/>
                          </a:solidFill>
                          <a:effectLst/>
                          <a:latin typeface="Calibri" charset="0"/>
                        </a:rPr>
                        <a:t> Leo University </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extLst>
                  <a:ext uri="{0D108BD9-81ED-4DB2-BD59-A6C34878D82A}">
                    <a16:rowId xmlns:a16="http://schemas.microsoft.com/office/drawing/2014/main" val="10001"/>
                  </a:ext>
                </a:extLst>
              </a:tr>
              <a:tr h="370840">
                <a:tc>
                  <a:txBody>
                    <a:bodyPr/>
                    <a:lstStyle/>
                    <a:p>
                      <a:pPr algn="l" fontAlgn="b"/>
                      <a:r>
                        <a:rPr lang="en-US" sz="2000" u="none" strike="noStrike">
                          <a:effectLst/>
                        </a:rPr>
                        <a:t>Rollins College</a:t>
                      </a:r>
                      <a:endParaRPr lang="en-US" sz="2000" b="0" i="0" u="none" strike="noStrike">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b="0" i="0" u="none" strike="noStrike" dirty="0">
                          <a:solidFill>
                            <a:srgbClr val="000000"/>
                          </a:solidFill>
                          <a:effectLst/>
                          <a:latin typeface="Calibri" charset="0"/>
                        </a:rPr>
                        <a:t>Washington University St. Louis</a:t>
                      </a:r>
                    </a:p>
                  </a:txBody>
                  <a:tcPr marL="12700" marR="12700" marT="12700" marB="0" anchor="b">
                    <a:solidFill>
                      <a:schemeClr val="accent6">
                        <a:lumMod val="40000"/>
                        <a:lumOff val="60000"/>
                      </a:schemeClr>
                    </a:solidFill>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Anderson University</a:t>
                      </a:r>
                    </a:p>
                  </a:txBody>
                  <a:tcPr marL="12700" marR="12700" marT="12700" marB="0" anchor="b">
                    <a:noFill/>
                  </a:tcPr>
                </a:tc>
                <a:extLst>
                  <a:ext uri="{0D108BD9-81ED-4DB2-BD59-A6C34878D82A}">
                    <a16:rowId xmlns:a16="http://schemas.microsoft.com/office/drawing/2014/main" val="10002"/>
                  </a:ext>
                </a:extLst>
              </a:tr>
              <a:tr h="370840">
                <a:tc>
                  <a:txBody>
                    <a:bodyPr/>
                    <a:lstStyle/>
                    <a:p>
                      <a:pPr algn="l" fontAlgn="b"/>
                      <a:r>
                        <a:rPr lang="en-US" sz="2000" u="none" strike="noStrike">
                          <a:effectLst/>
                        </a:rPr>
                        <a:t>Jacksonville University</a:t>
                      </a:r>
                      <a:endParaRPr lang="en-US" sz="2000" b="0" i="0" u="none" strike="noStrike">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a:effectLst/>
                        </a:rPr>
                        <a:t>Oklahoma State</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Thomas Jefferson University</a:t>
                      </a:r>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3"/>
                  </a:ext>
                </a:extLst>
              </a:tr>
              <a:tr h="370840">
                <a:tc>
                  <a:txBody>
                    <a:bodyPr/>
                    <a:lstStyle/>
                    <a:p>
                      <a:pPr algn="l" fontAlgn="b"/>
                      <a:r>
                        <a:rPr lang="en-US" sz="2000" u="none" strike="noStrike" dirty="0">
                          <a:effectLst/>
                        </a:rPr>
                        <a:t>University of Wisconsin Whitewater</a:t>
                      </a:r>
                      <a:endParaRPr lang="en-US" sz="2000" b="0" i="0" u="none" strike="noStrike" dirty="0">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a:effectLst/>
                        </a:rPr>
                        <a:t>DePaul University</a:t>
                      </a:r>
                      <a:endParaRPr lang="en-US" sz="2000" b="0" i="0" u="none" strike="noStrike">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Florida</a:t>
                      </a:r>
                      <a:r>
                        <a:rPr lang="en-US" sz="2000" b="0" i="0" u="none" strike="noStrike" baseline="0" dirty="0">
                          <a:solidFill>
                            <a:srgbClr val="000000"/>
                          </a:solidFill>
                          <a:effectLst/>
                          <a:latin typeface="Calibri" charset="0"/>
                        </a:rPr>
                        <a:t> Institute of Technology</a:t>
                      </a:r>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4"/>
                  </a:ext>
                </a:extLst>
              </a:tr>
              <a:tr h="370840">
                <a:tc>
                  <a:txBody>
                    <a:bodyPr/>
                    <a:lstStyle/>
                    <a:p>
                      <a:pPr algn="l" fontAlgn="b"/>
                      <a:r>
                        <a:rPr lang="en-US" sz="2000" u="none" strike="noStrike" dirty="0">
                          <a:effectLst/>
                        </a:rPr>
                        <a:t>University of Missouri St Louis</a:t>
                      </a:r>
                      <a:endParaRPr lang="en-US" sz="2000" b="0" i="0" u="none" strike="noStrike" dirty="0">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dirty="0">
                          <a:effectLst/>
                        </a:rPr>
                        <a:t>Drexel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Franklin University</a:t>
                      </a:r>
                    </a:p>
                  </a:txBody>
                  <a:tcPr marL="12700" marR="12700" marT="12700" marB="0" anchor="b">
                    <a:noFill/>
                  </a:tcPr>
                </a:tc>
                <a:extLst>
                  <a:ext uri="{0D108BD9-81ED-4DB2-BD59-A6C34878D82A}">
                    <a16:rowId xmlns:a16="http://schemas.microsoft.com/office/drawing/2014/main" val="10005"/>
                  </a:ext>
                </a:extLst>
              </a:tr>
              <a:tr h="370840">
                <a:tc>
                  <a:txBody>
                    <a:bodyPr/>
                    <a:lstStyle/>
                    <a:p>
                      <a:pPr algn="l" fontAlgn="b"/>
                      <a:r>
                        <a:rPr lang="en-US" sz="2000" u="none" strike="noStrike" dirty="0">
                          <a:effectLst/>
                        </a:rPr>
                        <a:t>University of Dallas</a:t>
                      </a:r>
                      <a:endParaRPr lang="en-US" sz="2000" b="0" i="0" u="none" strike="noStrike" dirty="0">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dirty="0">
                          <a:effectLst/>
                        </a:rPr>
                        <a:t>Pace University</a:t>
                      </a:r>
                      <a:endParaRPr lang="en-US" sz="2000" b="0" i="0" u="none" strike="noStrike" dirty="0">
                        <a:solidFill>
                          <a:srgbClr val="000000"/>
                        </a:solidFill>
                        <a:effectLst/>
                        <a:latin typeface="Calibri" charset="0"/>
                      </a:endParaRPr>
                    </a:p>
                  </a:txBody>
                  <a:tcPr marL="12700" marR="12700" marT="12700" marB="0" anchor="b">
                    <a:lnB w="3175"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St. Mary's University of Minnesota</a:t>
                      </a:r>
                    </a:p>
                  </a:txBody>
                  <a:tcPr marL="12700" marR="12700" marT="12700" marB="0" anchor="b">
                    <a:noFill/>
                  </a:tcPr>
                </a:tc>
                <a:extLst>
                  <a:ext uri="{0D108BD9-81ED-4DB2-BD59-A6C34878D82A}">
                    <a16:rowId xmlns:a16="http://schemas.microsoft.com/office/drawing/2014/main" val="10006"/>
                  </a:ext>
                </a:extLst>
              </a:tr>
              <a:tr h="370840">
                <a:tc>
                  <a:txBody>
                    <a:bodyPr/>
                    <a:lstStyle/>
                    <a:p>
                      <a:pPr algn="l" fontAlgn="b"/>
                      <a:r>
                        <a:rPr lang="en-US" sz="2000" u="none" strike="noStrike" dirty="0">
                          <a:effectLst/>
                        </a:rPr>
                        <a:t>Shippensburg University</a:t>
                      </a:r>
                      <a:endParaRPr lang="en-US" sz="2000" b="0" i="0" u="none" strike="noStrike" dirty="0">
                        <a:solidFill>
                          <a:srgbClr val="000000"/>
                        </a:solidFill>
                        <a:effectLst/>
                        <a:latin typeface="Calibri" charset="0"/>
                      </a:endParaRPr>
                    </a:p>
                  </a:txBody>
                  <a:tcPr marL="12700" marR="12700" marT="12700" marB="0" anchor="b">
                    <a:solidFill>
                      <a:schemeClr val="tx2">
                        <a:lumMod val="40000"/>
                        <a:lumOff val="60000"/>
                      </a:schemeClr>
                    </a:solidFill>
                  </a:tcPr>
                </a:tc>
                <a:tc>
                  <a:txBody>
                    <a:bodyPr/>
                    <a:lstStyle/>
                    <a:p>
                      <a:pPr algn="l" fontAlgn="b"/>
                      <a:r>
                        <a:rPr lang="en-US" sz="2000" u="none" strike="noStrike" dirty="0">
                          <a:effectLst/>
                        </a:rPr>
                        <a:t>Sacred Heart University</a:t>
                      </a:r>
                      <a:endParaRPr lang="en-US" sz="2000" b="0" i="0" u="none" strike="noStrike" dirty="0">
                        <a:solidFill>
                          <a:srgbClr val="000000"/>
                        </a:solidFill>
                        <a:effectLst/>
                        <a:latin typeface="Calibri" charset="0"/>
                      </a:endParaRPr>
                    </a:p>
                  </a:txBody>
                  <a:tcPr marL="12700" marR="12700" marT="12700" marB="0" anchor="b">
                    <a:lnT w="3175"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2000" b="0" i="0" u="none" strike="noStrike" dirty="0">
                          <a:solidFill>
                            <a:srgbClr val="000000"/>
                          </a:solidFill>
                          <a:effectLst/>
                          <a:latin typeface="Calibri" charset="0"/>
                        </a:rPr>
                        <a:t>University of Maryland Univ.</a:t>
                      </a:r>
                      <a:r>
                        <a:rPr lang="en-US" sz="2000" b="0" i="0" u="none" strike="noStrike" baseline="0" dirty="0">
                          <a:solidFill>
                            <a:srgbClr val="000000"/>
                          </a:solidFill>
                          <a:effectLst/>
                          <a:latin typeface="Calibri" charset="0"/>
                        </a:rPr>
                        <a:t> </a:t>
                      </a:r>
                      <a:r>
                        <a:rPr lang="en-US" sz="2000" b="0" i="0" u="none" strike="noStrike" dirty="0">
                          <a:solidFill>
                            <a:srgbClr val="000000"/>
                          </a:solidFill>
                          <a:effectLst/>
                          <a:latin typeface="Calibri" charset="0"/>
                        </a:rPr>
                        <a:t>College</a:t>
                      </a:r>
                    </a:p>
                  </a:txBody>
                  <a:tcPr marL="12700" marR="12700" marT="12700" marB="0" anchor="b">
                    <a:noFill/>
                  </a:tcPr>
                </a:tc>
                <a:extLst>
                  <a:ext uri="{0D108BD9-81ED-4DB2-BD59-A6C34878D82A}">
                    <a16:rowId xmlns:a16="http://schemas.microsoft.com/office/drawing/2014/main" val="10007"/>
                  </a:ext>
                </a:extLst>
              </a:tr>
              <a:tr h="370840">
                <a:tc>
                  <a:txBody>
                    <a:bodyPr/>
                    <a:lstStyle/>
                    <a:p>
                      <a:pPr algn="l" fontAlgn="b"/>
                      <a:r>
                        <a:rPr lang="en-US" sz="2000" b="0" i="0" u="none" strike="noStrike" dirty="0">
                          <a:solidFill>
                            <a:srgbClr val="000000"/>
                          </a:solidFill>
                          <a:effectLst/>
                          <a:latin typeface="Calibri" charset="0"/>
                        </a:rPr>
                        <a:t>University of South Florida</a:t>
                      </a: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St. Ambrose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8"/>
                  </a:ext>
                </a:extLst>
              </a:tr>
              <a:tr h="370840">
                <a:tc>
                  <a:txBody>
                    <a:bodyPr/>
                    <a:lstStyle/>
                    <a:p>
                      <a:pPr algn="l" fontAlgn="b"/>
                      <a:r>
                        <a:rPr lang="en-US" sz="2000" u="none" strike="noStrike" dirty="0">
                          <a:effectLst/>
                        </a:rPr>
                        <a:t>Georgia State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Temple University</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endParaRPr lang="en-US" sz="2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9"/>
                  </a:ext>
                </a:extLst>
              </a:tr>
              <a:tr h="370840">
                <a:tc>
                  <a:txBody>
                    <a:bodyPr/>
                    <a:lstStyle/>
                    <a:p>
                      <a:pPr algn="l" fontAlgn="b"/>
                      <a:r>
                        <a:rPr lang="en-US" sz="2000" b="0" i="0" u="none" strike="noStrike" dirty="0">
                          <a:solidFill>
                            <a:srgbClr val="000000"/>
                          </a:solidFill>
                          <a:effectLst/>
                          <a:latin typeface="Calibri" charset="0"/>
                        </a:rPr>
                        <a:t>University of Scranton</a:t>
                      </a:r>
                    </a:p>
                  </a:txBody>
                  <a:tcPr marL="12700" marR="12700" marT="12700" marB="0" anchor="b">
                    <a:solidFill>
                      <a:schemeClr val="accent6">
                        <a:lumMod val="40000"/>
                        <a:lumOff val="60000"/>
                      </a:schemeClr>
                    </a:solidFill>
                  </a:tcPr>
                </a:tc>
                <a:tc>
                  <a:txBody>
                    <a:bodyPr/>
                    <a:lstStyle/>
                    <a:p>
                      <a:pPr algn="l" fontAlgn="b"/>
                      <a:r>
                        <a:rPr lang="en-US" sz="2000" b="0" i="0" u="none" strike="noStrike" dirty="0">
                          <a:solidFill>
                            <a:srgbClr val="000000"/>
                          </a:solidFill>
                          <a:effectLst/>
                          <a:latin typeface="Calibri" charset="0"/>
                        </a:rPr>
                        <a:t>Harvard University</a:t>
                      </a:r>
                    </a:p>
                  </a:txBody>
                  <a:tcPr marL="12700" marR="12700" marT="12700" marB="0" anchor="b">
                    <a:solidFill>
                      <a:schemeClr val="accent6">
                        <a:lumMod val="40000"/>
                        <a:lumOff val="60000"/>
                      </a:schemeClr>
                    </a:solidFill>
                  </a:tcPr>
                </a:tc>
                <a:tc>
                  <a:txBody>
                    <a:bodyPr/>
                    <a:lstStyle/>
                    <a:p>
                      <a:endParaRPr lang="en-US" sz="2000" dirty="0"/>
                    </a:p>
                  </a:txBody>
                  <a:tcPr>
                    <a:noFill/>
                  </a:tcPr>
                </a:tc>
                <a:extLst>
                  <a:ext uri="{0D108BD9-81ED-4DB2-BD59-A6C34878D82A}">
                    <a16:rowId xmlns:a16="http://schemas.microsoft.com/office/drawing/2014/main" val="10010"/>
                  </a:ext>
                </a:extLst>
              </a:tr>
              <a:tr h="370840">
                <a:tc>
                  <a:txBody>
                    <a:bodyPr/>
                    <a:lstStyle/>
                    <a:p>
                      <a:pPr algn="l" fontAlgn="b"/>
                      <a:r>
                        <a:rPr lang="en-US" sz="2000" u="none" strike="noStrike" dirty="0">
                          <a:effectLst/>
                        </a:rPr>
                        <a:t>Case Western Reserve</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pPr algn="l" fontAlgn="b"/>
                      <a:r>
                        <a:rPr lang="en-US" sz="2000" u="none" strike="noStrike" dirty="0">
                          <a:effectLst/>
                        </a:rPr>
                        <a:t>University of Florida</a:t>
                      </a:r>
                      <a:endParaRPr lang="en-US" sz="2000" b="0" i="0" u="none" strike="noStrike" dirty="0">
                        <a:solidFill>
                          <a:srgbClr val="000000"/>
                        </a:solidFill>
                        <a:effectLst/>
                        <a:latin typeface="Calibri" charset="0"/>
                      </a:endParaRPr>
                    </a:p>
                  </a:txBody>
                  <a:tcPr marL="12700" marR="12700" marT="12700" marB="0" anchor="b">
                    <a:solidFill>
                      <a:schemeClr val="accent6">
                        <a:lumMod val="40000"/>
                        <a:lumOff val="60000"/>
                      </a:schemeClr>
                    </a:solidFill>
                  </a:tcPr>
                </a:tc>
                <a:tc>
                  <a:txBody>
                    <a:bodyPr/>
                    <a:lstStyle/>
                    <a:p>
                      <a:endParaRPr lang="en-US" sz="2000" dirty="0"/>
                    </a:p>
                  </a:txBody>
                  <a:tcP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1008492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G 624 Introduction Lecture" id="{F2C52184-43EB-A74F-A0FE-3E39C208F868}" vid="{0604F1C0-6497-3648-BD70-6530C5621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UNA Business</Template>
  <TotalTime>1536</TotalTime>
  <Words>961</Words>
  <Application>Microsoft Office PowerPoint</Application>
  <PresentationFormat>Widescreen</PresentationFormat>
  <Paragraphs>208</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Executive Doctorate in Business Administration (EDBA)</vt:lpstr>
      <vt:lpstr>EDBA Taskforce</vt:lpstr>
      <vt:lpstr>What is the EDBA?</vt:lpstr>
      <vt:lpstr>PowerPoint Presentation</vt:lpstr>
      <vt:lpstr>Sample Student Profiles from University of Wisconsin Whitewater</vt:lpstr>
      <vt:lpstr>PowerPoint Presentation</vt:lpstr>
      <vt:lpstr>Current EDBA Marketplace</vt:lpstr>
      <vt:lpstr>AACSB Programs</vt:lpstr>
      <vt:lpstr>“Peer” Schools</vt:lpstr>
      <vt:lpstr>Common Elements of AACSB Accredited  EDBA Programs</vt:lpstr>
      <vt:lpstr>Proposed EDBA Program</vt:lpstr>
      <vt:lpstr>Proposed EDBA Coursework</vt:lpstr>
      <vt:lpstr>Proposed EDBA Timeline</vt:lpstr>
      <vt:lpstr>Proposed Admission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Doctorate in Business Administration (EDBA)</dc:title>
  <dc:creator>Shaun Davenport</dc:creator>
  <cp:lastModifiedBy>Beaver, Jana Parris</cp:lastModifiedBy>
  <cp:revision>45</cp:revision>
  <dcterms:created xsi:type="dcterms:W3CDTF">2018-10-22T19:31:00Z</dcterms:created>
  <dcterms:modified xsi:type="dcterms:W3CDTF">2019-01-30T05:31:49Z</dcterms:modified>
</cp:coreProperties>
</file>