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60" r:id="rId4"/>
    <p:sldId id="267" r:id="rId5"/>
    <p:sldId id="256" r:id="rId6"/>
    <p:sldId id="258" r:id="rId7"/>
    <p:sldId id="264" r:id="rId8"/>
    <p:sldId id="269" r:id="rId9"/>
    <p:sldId id="259" r:id="rId10"/>
    <p:sldId id="266" r:id="rId11"/>
    <p:sldId id="261" r:id="rId12"/>
    <p:sldId id="262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F22E6-A313-4246-B92E-F8BB45D6C8EE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64C6-14E5-4FDD-B7DE-7AAFC9A5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8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064C6-14E5-4FDD-B7DE-7AAFC9A53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8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C963-A94B-4A03-AE3D-EBE26F5F6B7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A9CA-8D57-4151-90A9-A1A367BA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3dSO95AALI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s://www.youtube.com/watch?v=4IbPCI-iJe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areer.una.edu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bls.gov" TargetMode="External"/><Relationship Id="rId5" Type="http://schemas.openxmlformats.org/officeDocument/2006/relationships/hyperlink" Target="https://www.candidcareer.com/video-writer+and+producer,fa721a816958488a5b44,UNA" TargetMode="External"/><Relationship Id="rId4" Type="http://schemas.openxmlformats.org/officeDocument/2006/relationships/hyperlink" Target="https://www.una.edu/career/MAJOR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deyl0vXdP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7030A0"/>
            </a:gs>
            <a:gs pos="83000">
              <a:schemeClr val="accent4">
                <a:lumMod val="40000"/>
                <a:lumOff val="60000"/>
              </a:schemeClr>
            </a:gs>
            <a:gs pos="100000">
              <a:srgbClr val="EAD6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699" y="1157468"/>
            <a:ext cx="106834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You 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know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 we’re 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all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 about 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careers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!!</a:t>
            </a:r>
            <a:endParaRPr lang="en-US" sz="8800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37" y="4566428"/>
            <a:ext cx="4959804" cy="1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3dSO95AAL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678" y="6024785"/>
            <a:ext cx="1169043" cy="657587"/>
          </a:xfrm>
          <a:prstGeom prst="rect">
            <a:avLst/>
          </a:prstGeom>
        </p:spPr>
      </p:pic>
      <p:pic>
        <p:nvPicPr>
          <p:cNvPr id="5" name="Content Placeholder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66" y="242942"/>
            <a:ext cx="1569928" cy="1569928"/>
          </a:xfrm>
          <a:prstGeom prst="rect">
            <a:avLst/>
          </a:prstGeom>
        </p:spPr>
      </p:pic>
      <p:pic>
        <p:nvPicPr>
          <p:cNvPr id="6" name="Content Placeholder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11" y="1008766"/>
            <a:ext cx="1569928" cy="1569928"/>
          </a:xfrm>
          <a:prstGeom prst="rect">
            <a:avLst/>
          </a:prstGeom>
        </p:spPr>
      </p:pic>
      <p:pic>
        <p:nvPicPr>
          <p:cNvPr id="7" name="Content Placeholder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43" y="1760269"/>
            <a:ext cx="1569928" cy="1569928"/>
          </a:xfrm>
          <a:prstGeom prst="rect">
            <a:avLst/>
          </a:prstGeom>
        </p:spPr>
      </p:pic>
      <p:pic>
        <p:nvPicPr>
          <p:cNvPr id="8" name="Content Placeholder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62" y="2545233"/>
            <a:ext cx="1569928" cy="1569928"/>
          </a:xfrm>
          <a:prstGeom prst="rect">
            <a:avLst/>
          </a:prstGeom>
        </p:spPr>
      </p:pic>
      <p:pic>
        <p:nvPicPr>
          <p:cNvPr id="9" name="Content Placeholder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72" y="3767666"/>
            <a:ext cx="1569928" cy="15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07" y="901620"/>
            <a:ext cx="8241411" cy="5117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390" y="115747"/>
            <a:ext cx="322933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WHAT 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DO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I 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DO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NOW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?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</a:t>
            </a:r>
          </a:p>
          <a:p>
            <a:endParaRPr lang="en-US" sz="8800" dirty="0">
              <a:solidFill>
                <a:srgbClr val="7030A0"/>
              </a:solidFill>
              <a:latin typeface="Colored Crayons" panose="02000500000000000000" pitchFamily="2" charset="0"/>
            </a:endParaRPr>
          </a:p>
          <a:p>
            <a:endParaRPr lang="en-US" sz="8800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YOU</a:t>
            </a:r>
            <a:r>
              <a:rPr lang="en-US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 have </a:t>
            </a:r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Help: </a:t>
            </a:r>
            <a:endParaRPr lang="en-US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2" y="1690688"/>
            <a:ext cx="7735712" cy="4351338"/>
          </a:xfrm>
        </p:spPr>
      </p:pic>
      <p:sp>
        <p:nvSpPr>
          <p:cNvPr id="11" name="TextBox 10"/>
          <p:cNvSpPr txBox="1"/>
          <p:nvPr/>
        </p:nvSpPr>
        <p:spPr>
          <a:xfrm>
            <a:off x="8326056" y="700792"/>
            <a:ext cx="35264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Colored Crayons" panose="02000500000000000000" pitchFamily="2" charset="0"/>
                <a:hlinkClick r:id="rId3" action="ppaction://hlinkfile"/>
              </a:rPr>
              <a:t>Career.una.edu</a:t>
            </a:r>
            <a:endParaRPr lang="en-US" sz="3200" dirty="0" smtClean="0">
              <a:solidFill>
                <a:srgbClr val="FFC000"/>
              </a:solidFill>
              <a:latin typeface="Colored Crayons" panose="02000500000000000000" pitchFamily="2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Colored Crayons" panose="020005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Colored Crayons" panose="02000500000000000000" pitchFamily="2" charset="0"/>
                <a:hlinkClick r:id="rId4"/>
              </a:rPr>
              <a:t>What can I do    With my Major?</a:t>
            </a:r>
            <a:endParaRPr lang="en-US" sz="3200" dirty="0" smtClean="0">
              <a:solidFill>
                <a:srgbClr val="7030A0"/>
              </a:solidFill>
              <a:latin typeface="Colored Crayons" panose="02000500000000000000" pitchFamily="2" charset="0"/>
            </a:endParaRPr>
          </a:p>
          <a:p>
            <a:endParaRPr lang="en-US" sz="3200" dirty="0" smtClean="0">
              <a:solidFill>
                <a:srgbClr val="7030A0"/>
              </a:solidFill>
              <a:latin typeface="Colored Crayons" panose="02000500000000000000" pitchFamily="2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Colored Crayons" panose="02000500000000000000" pitchFamily="2" charset="0"/>
                <a:hlinkClick r:id="rId5"/>
              </a:rPr>
              <a:t>Candid Careers</a:t>
            </a:r>
            <a:endParaRPr lang="en-US" sz="3200" dirty="0" smtClean="0">
              <a:solidFill>
                <a:srgbClr val="FFC000"/>
              </a:solidFill>
              <a:latin typeface="Colored Crayons" panose="02000500000000000000" pitchFamily="2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Colored Crayons" panose="020005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Colored Crayons" panose="02000500000000000000" pitchFamily="2" charset="0"/>
                <a:hlinkClick r:id="rId6" action="ppaction://hlinkfile"/>
              </a:rPr>
              <a:t>Bls.gov</a:t>
            </a:r>
            <a:endParaRPr lang="en-US" sz="3200" dirty="0" smtClean="0">
              <a:solidFill>
                <a:srgbClr val="7030A0"/>
              </a:solidFill>
              <a:latin typeface="Colored Crayons" panose="020005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Colored Crayons" panose="02000500000000000000" pitchFamily="2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Set up an </a:t>
            </a:r>
            <a:r>
              <a:rPr lang="en-US" sz="3200" dirty="0" err="1" smtClean="0">
                <a:solidFill>
                  <a:srgbClr val="FFC000"/>
                </a:solidFill>
                <a:latin typeface="Colored Crayons" panose="02000500000000000000" pitchFamily="2" charset="0"/>
              </a:rPr>
              <a:t>Appt</a:t>
            </a:r>
            <a:r>
              <a:rPr lang="en-US" sz="32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 with CPD Staff!</a:t>
            </a:r>
            <a:endParaRPr lang="en-US" sz="3200" dirty="0">
              <a:solidFill>
                <a:srgbClr val="FFC000"/>
              </a:solidFill>
              <a:latin typeface="Colored Crayo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AD6E5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FAMOUS 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FAILURES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!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!</a:t>
            </a:r>
            <a:endParaRPr lang="en-US" sz="8800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4" name="Ydeyl0vXdP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09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SOCIAL</a:t>
            </a:r>
            <a:r>
              <a:rPr lang="en-US" sz="8000" dirty="0" smtClean="0">
                <a:latin typeface="Colored Crayons" panose="02000500000000000000" pitchFamily="2" charset="0"/>
              </a:rPr>
              <a:t> </a:t>
            </a:r>
            <a:r>
              <a:rPr lang="en-US" sz="80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MEDIA</a:t>
            </a:r>
            <a:endParaRPr lang="en-US" sz="8000" dirty="0">
              <a:solidFill>
                <a:srgbClr val="FFC00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66" y="2224712"/>
            <a:ext cx="2691114" cy="706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46" y="3567098"/>
            <a:ext cx="1217753" cy="1239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72" y="5238357"/>
            <a:ext cx="3457575" cy="1323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4947" y="5921149"/>
            <a:ext cx="642588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@</a:t>
            </a:r>
            <a:r>
              <a:rPr lang="en-US" sz="40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UNA_CPD</a:t>
            </a:r>
            <a:endParaRPr lang="en-US" sz="4000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4947" y="3987752"/>
            <a:ext cx="682327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@UNACAREER</a:t>
            </a:r>
            <a:endParaRPr lang="en-US" sz="4000" dirty="0">
              <a:solidFill>
                <a:srgbClr val="FFC000"/>
              </a:solidFill>
              <a:latin typeface="Colored Crayons" panose="02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4947" y="2038508"/>
            <a:ext cx="671717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UNA’s Career Planning and Development</a:t>
            </a:r>
            <a:endParaRPr lang="en-US" sz="4000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90882">
            <a:off x="838200" y="2436993"/>
            <a:ext cx="105156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Questions?</a:t>
            </a:r>
            <a:endParaRPr lang="en-US" sz="8000" b="1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965" y="729205"/>
            <a:ext cx="11458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WHAT </a:t>
            </a:r>
            <a:r>
              <a:rPr lang="en-US" sz="96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DO</a:t>
            </a:r>
            <a:r>
              <a:rPr lang="en-US" sz="9600" dirty="0" smtClean="0">
                <a:latin typeface="Colored Crayons" panose="02000500000000000000" pitchFamily="2" charset="0"/>
              </a:rPr>
              <a:t> </a:t>
            </a:r>
            <a:r>
              <a:rPr lang="en-US" sz="96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YOU </a:t>
            </a:r>
            <a:r>
              <a:rPr lang="en-US" sz="96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THINK</a:t>
            </a:r>
            <a:r>
              <a:rPr lang="en-US" sz="9600" dirty="0" smtClean="0">
                <a:latin typeface="Colored Crayons" panose="02000500000000000000" pitchFamily="2" charset="0"/>
              </a:rPr>
              <a:t> </a:t>
            </a:r>
            <a:r>
              <a:rPr lang="en-US" sz="96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WE</a:t>
            </a:r>
            <a:r>
              <a:rPr lang="en-US" sz="9600" dirty="0" smtClean="0">
                <a:latin typeface="Colored Crayons" panose="02000500000000000000" pitchFamily="2" charset="0"/>
              </a:rPr>
              <a:t> </a:t>
            </a:r>
            <a:r>
              <a:rPr lang="en-US" sz="96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DO</a:t>
            </a:r>
            <a:r>
              <a:rPr lang="en-US" sz="96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IN </a:t>
            </a:r>
            <a:r>
              <a:rPr lang="en-US" sz="96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CAREER</a:t>
            </a:r>
            <a:r>
              <a:rPr lang="en-US" sz="96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PLANNING </a:t>
            </a:r>
            <a:r>
              <a:rPr lang="en-US" sz="96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AND </a:t>
            </a:r>
            <a:r>
              <a:rPr lang="en-US" sz="96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DEVELOPMENT</a:t>
            </a:r>
            <a:r>
              <a:rPr lang="en-US" sz="96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?</a:t>
            </a:r>
            <a:r>
              <a:rPr lang="en-US" sz="9600" dirty="0" smtClean="0">
                <a:latin typeface="Colored Crayons" panose="02000500000000000000" pitchFamily="2" charset="0"/>
              </a:rPr>
              <a:t> </a:t>
            </a:r>
            <a:endParaRPr lang="en-US" sz="9600" dirty="0">
              <a:latin typeface="Colored Crayo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Open </a:t>
            </a:r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YOUR </a:t>
            </a:r>
            <a:r>
              <a:rPr lang="en-US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Mane</a:t>
            </a:r>
            <a:r>
              <a:rPr lang="en-US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BOOK</a:t>
            </a:r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TO </a:t>
            </a:r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PAGE 82</a:t>
            </a:r>
            <a:endParaRPr lang="en-US" dirty="0">
              <a:solidFill>
                <a:srgbClr val="FFC00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36" y="1825625"/>
            <a:ext cx="7348927" cy="4351338"/>
          </a:xfrm>
        </p:spPr>
      </p:pic>
      <p:sp>
        <p:nvSpPr>
          <p:cNvPr id="5" name="Oval Callout 4"/>
          <p:cNvSpPr/>
          <p:nvPr/>
        </p:nvSpPr>
        <p:spPr>
          <a:xfrm rot="17774007">
            <a:off x="3977669" y="1308118"/>
            <a:ext cx="2072944" cy="2223925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3656" y="1819915"/>
            <a:ext cx="157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We’re Bringing service back…..</a:t>
            </a:r>
            <a:endParaRPr lang="en-US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NEED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 A </a:t>
            </a:r>
            <a:r>
              <a:rPr lang="en-US" sz="8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JOB</a:t>
            </a:r>
            <a:r>
              <a:rPr lang="en-US" sz="8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? </a:t>
            </a:r>
            <a:endParaRPr lang="en-US" sz="8800" dirty="0">
              <a:solidFill>
                <a:srgbClr val="FFC00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51" y="2048719"/>
            <a:ext cx="6809898" cy="2049802"/>
          </a:xfrm>
        </p:spPr>
      </p:pic>
      <p:sp>
        <p:nvSpPr>
          <p:cNvPr id="5" name="TextBox 4"/>
          <p:cNvSpPr txBox="1"/>
          <p:nvPr/>
        </p:nvSpPr>
        <p:spPr>
          <a:xfrm>
            <a:off x="2461549" y="4247908"/>
            <a:ext cx="726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7030A0"/>
                </a:solidFill>
                <a:latin typeface="Colored Crayons" panose="02000500000000000000" pitchFamily="2" charset="0"/>
              </a:rPr>
              <a:t>The</a:t>
            </a:r>
            <a:r>
              <a:rPr lang="en-US" sz="4000">
                <a:solidFill>
                  <a:srgbClr val="FFC000"/>
                </a:solidFill>
                <a:latin typeface="Colored Crayons" panose="02000500000000000000" pitchFamily="2" charset="0"/>
              </a:rPr>
              <a:t> Mane </a:t>
            </a:r>
            <a:r>
              <a:rPr lang="en-US" sz="4000">
                <a:solidFill>
                  <a:srgbClr val="7030A0"/>
                </a:solidFill>
                <a:latin typeface="Colored Crayons" panose="02000500000000000000" pitchFamily="2" charset="0"/>
              </a:rPr>
              <a:t>Book</a:t>
            </a:r>
            <a:r>
              <a:rPr lang="en-US" sz="4000">
                <a:solidFill>
                  <a:srgbClr val="FFC000"/>
                </a:solidFill>
                <a:latin typeface="Colored Crayons" panose="02000500000000000000" pitchFamily="2" charset="0"/>
              </a:rPr>
              <a:t>, PAGE </a:t>
            </a:r>
            <a:r>
              <a:rPr lang="en-US" sz="4000">
                <a:solidFill>
                  <a:srgbClr val="7030A0"/>
                </a:solidFill>
                <a:latin typeface="Colored Crayons" panose="02000500000000000000" pitchFamily="2" charset="0"/>
              </a:rPr>
              <a:t>84</a:t>
            </a:r>
            <a:endParaRPr lang="en-US" sz="4000" dirty="0">
              <a:latin typeface="Colored Crayo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62601"/>
            <a:ext cx="10058400" cy="5294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4173" y="1122363"/>
            <a:ext cx="4509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Picking </a:t>
            </a:r>
            <a:r>
              <a:rPr lang="en-US" sz="72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a</a:t>
            </a:r>
            <a:r>
              <a:rPr lang="en-US" sz="72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major </a:t>
            </a:r>
            <a:r>
              <a:rPr lang="en-US" sz="72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weighing</a:t>
            </a:r>
            <a:r>
              <a:rPr lang="en-US" sz="72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you </a:t>
            </a:r>
            <a:r>
              <a:rPr lang="en-US" sz="72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down</a:t>
            </a:r>
            <a:r>
              <a:rPr lang="en-US" sz="72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? </a:t>
            </a:r>
            <a:endParaRPr lang="en-US" sz="7200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89" y="5284478"/>
            <a:ext cx="3251616" cy="7846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rot="10370721">
            <a:off x="7268902" y="2118167"/>
            <a:ext cx="1030147" cy="729205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8982" y="2161467"/>
            <a:ext cx="1551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lored Crayons" panose="02000500000000000000" pitchFamily="2" charset="0"/>
              </a:rPr>
              <a:t>HELP</a:t>
            </a:r>
            <a:endParaRPr lang="en-US" sz="4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lored Crayo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SO </a:t>
            </a:r>
            <a:r>
              <a:rPr lang="en-US" sz="80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MANY</a:t>
            </a:r>
            <a:r>
              <a:rPr lang="en-US" sz="80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 OPTIONS</a:t>
            </a:r>
            <a:r>
              <a:rPr lang="en-US" sz="80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…….</a:t>
            </a:r>
            <a:endParaRPr lang="en-US" sz="8000" dirty="0">
              <a:solidFill>
                <a:srgbClr val="FFC00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72" y="1814051"/>
            <a:ext cx="773571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50734"/>
            <a:ext cx="4205010" cy="10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Process </a:t>
            </a:r>
            <a:r>
              <a:rPr lang="en-US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of </a:t>
            </a:r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elimination</a:t>
            </a:r>
            <a:b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</a:br>
            <a:r>
              <a:rPr lang="en-US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The Mane Book, Pages 79-81</a:t>
            </a:r>
            <a:endParaRPr lang="en-US" dirty="0">
              <a:solidFill>
                <a:srgbClr val="7030A0"/>
              </a:solidFill>
              <a:latin typeface="Colored Crayons" panose="020005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913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2821" y="4942941"/>
            <a:ext cx="10515600" cy="782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2821" y="4954407"/>
            <a:ext cx="10515600" cy="76001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8000">
                <a:srgbClr val="7030A0"/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4772" y="2162652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Colored Crayons" panose="02000500000000000000" pitchFamily="2" charset="0"/>
              </a:rPr>
              <a:t>WILL CONSIDER: +</a:t>
            </a:r>
          </a:p>
          <a:p>
            <a:pPr algn="ctr"/>
            <a:r>
              <a:rPr lang="en-US" sz="4800" dirty="0" smtClean="0">
                <a:latin typeface="Colored Crayons" panose="02000500000000000000" pitchFamily="2" charset="0"/>
              </a:rPr>
              <a:t>WILL NOT CONSIDER: -</a:t>
            </a:r>
          </a:p>
          <a:p>
            <a:pPr algn="ctr"/>
            <a:r>
              <a:rPr lang="en-US" sz="4800" dirty="0" smtClean="0">
                <a:solidFill>
                  <a:srgbClr val="FFC000"/>
                </a:solidFill>
                <a:latin typeface="Colored Crayons" panose="02000500000000000000" pitchFamily="2" charset="0"/>
              </a:rPr>
              <a:t>Not Sure: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1886" y="6052457"/>
            <a:ext cx="404948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TIMER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59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9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9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 nodePh="1">
                                  <p:stCondLst>
                                    <p:cond delay="59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9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5575" y="693757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117</Words>
  <Application>Microsoft Office PowerPoint</Application>
  <PresentationFormat>Widescreen</PresentationFormat>
  <Paragraphs>32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Colored Crayons</vt:lpstr>
      <vt:lpstr>Office Theme</vt:lpstr>
      <vt:lpstr>PowerPoint Presentation</vt:lpstr>
      <vt:lpstr>PowerPoint Presentation</vt:lpstr>
      <vt:lpstr>Open YOUR Mane BOOK TO PAGE 82</vt:lpstr>
      <vt:lpstr>NEED A JOB? </vt:lpstr>
      <vt:lpstr>PowerPoint Presentation</vt:lpstr>
      <vt:lpstr>SO MANY OPTIONS…….</vt:lpstr>
      <vt:lpstr>Process of elimination The Mane Book, Pages 79-81</vt:lpstr>
      <vt:lpstr>PowerPoint Presentation</vt:lpstr>
      <vt:lpstr>PowerPoint Presentation</vt:lpstr>
      <vt:lpstr>PowerPoint Presentation</vt:lpstr>
      <vt:lpstr>PowerPoint Presentation</vt:lpstr>
      <vt:lpstr>YOU have Help: </vt:lpstr>
      <vt:lpstr>FAMOUS FAILURES!!</vt:lpstr>
      <vt:lpstr>SOCIAL MEDIA</vt:lpstr>
      <vt:lpstr>Questions?</vt:lpstr>
    </vt:vector>
  </TitlesOfParts>
  <Company>University of North Alabama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Jennifer L.</dc:creator>
  <cp:lastModifiedBy>Smith, Jennifer L.</cp:lastModifiedBy>
  <cp:revision>29</cp:revision>
  <dcterms:created xsi:type="dcterms:W3CDTF">2015-05-22T15:59:45Z</dcterms:created>
  <dcterms:modified xsi:type="dcterms:W3CDTF">2015-06-01T15:41:42Z</dcterms:modified>
</cp:coreProperties>
</file>