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24"/>
  </p:notesMasterIdLst>
  <p:handoutMasterIdLst>
    <p:handoutMasterId r:id="rId25"/>
  </p:handoutMasterIdLst>
  <p:sldIdLst>
    <p:sldId id="256" r:id="rId2"/>
    <p:sldId id="331" r:id="rId3"/>
    <p:sldId id="332" r:id="rId4"/>
    <p:sldId id="258" r:id="rId5"/>
    <p:sldId id="275" r:id="rId6"/>
    <p:sldId id="277" r:id="rId7"/>
    <p:sldId id="288" r:id="rId8"/>
    <p:sldId id="325" r:id="rId9"/>
    <p:sldId id="333" r:id="rId10"/>
    <p:sldId id="334" r:id="rId11"/>
    <p:sldId id="283" r:id="rId12"/>
    <p:sldId id="270" r:id="rId13"/>
    <p:sldId id="269" r:id="rId14"/>
    <p:sldId id="271" r:id="rId15"/>
    <p:sldId id="289" r:id="rId16"/>
    <p:sldId id="267" r:id="rId17"/>
    <p:sldId id="280" r:id="rId18"/>
    <p:sldId id="327" r:id="rId19"/>
    <p:sldId id="328" r:id="rId20"/>
    <p:sldId id="329" r:id="rId21"/>
    <p:sldId id="330" r:id="rId22"/>
    <p:sldId id="32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ers, Christy Beth" initials="WCB" lastIdx="1" clrIdx="0">
    <p:extLst>
      <p:ext uri="{19B8F6BF-5375-455C-9EA6-DF929625EA0E}">
        <p15:presenceInfo xmlns:p15="http://schemas.microsoft.com/office/powerpoint/2012/main" userId="S-1-5-21-21151968-2686227855-1361090735-9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846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08" autoAdjust="0"/>
    <p:restoredTop sz="94660"/>
  </p:normalViewPr>
  <p:slideViewPr>
    <p:cSldViewPr snapToGrid="0">
      <p:cViewPr varScale="1">
        <p:scale>
          <a:sx n="86" d="100"/>
          <a:sy n="86" d="100"/>
        </p:scale>
        <p:origin x="917" y="72"/>
      </p:cViewPr>
      <p:guideLst/>
    </p:cSldViewPr>
  </p:slideViewPr>
  <p:notesTextViewPr>
    <p:cViewPr>
      <p:scale>
        <a:sx n="1" d="1"/>
        <a:sy n="1" d="1"/>
      </p:scale>
      <p:origin x="0" y="0"/>
    </p:cViewPr>
  </p:notesTextViewPr>
  <p:sorterViewPr>
    <p:cViewPr>
      <p:scale>
        <a:sx n="100" d="100"/>
        <a:sy n="100" d="100"/>
      </p:scale>
      <p:origin x="0" y="-4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E81DD6-6C5A-4642-B853-6F8BCB7D8D1A}" type="datetimeFigureOut">
              <a:rPr lang="en-US" smtClean="0"/>
              <a:t>1/24/2023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DFBE6-E6BB-44EA-B4A6-609AC364C7AD}" type="slidenum">
              <a:rPr lang="en-US" smtClean="0"/>
              <a:t>‹#›</a:t>
            </a:fld>
            <a:endParaRPr lang="en-US"/>
          </a:p>
        </p:txBody>
      </p:sp>
    </p:spTree>
    <p:extLst>
      <p:ext uri="{BB962C8B-B14F-4D97-AF65-F5344CB8AC3E}">
        <p14:creationId xmlns:p14="http://schemas.microsoft.com/office/powerpoint/2010/main" val="151089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0593D-983C-4F48-A037-29E461908462}"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0B6C8-86C4-4CC6-B02E-4A14C8FFE2D8}" type="slidenum">
              <a:rPr lang="en-US" smtClean="0"/>
              <a:t>‹#›</a:t>
            </a:fld>
            <a:endParaRPr lang="en-US"/>
          </a:p>
        </p:txBody>
      </p:sp>
    </p:spTree>
    <p:extLst>
      <p:ext uri="{BB962C8B-B14F-4D97-AF65-F5344CB8AC3E}">
        <p14:creationId xmlns:p14="http://schemas.microsoft.com/office/powerpoint/2010/main" val="1165753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60B6C8-86C4-4CC6-B02E-4A14C8FFE2D8}" type="slidenum">
              <a:rPr lang="en-US" smtClean="0"/>
              <a:t>1</a:t>
            </a:fld>
            <a:endParaRPr lang="en-US"/>
          </a:p>
        </p:txBody>
      </p:sp>
    </p:spTree>
    <p:extLst>
      <p:ext uri="{BB962C8B-B14F-4D97-AF65-F5344CB8AC3E}">
        <p14:creationId xmlns:p14="http://schemas.microsoft.com/office/powerpoint/2010/main" val="114856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6977676"/>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382538"/>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4543503"/>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153454"/>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4272607"/>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9177858"/>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476039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441330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394426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95505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9668942"/>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8312880"/>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0780691"/>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1/24/2023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835356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1/24/2023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6471350"/>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ransition spd="slow">
    <p:cover/>
  </p:transition>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edtpa.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ngall.com/welcome-word-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ccwaters@un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na.edu/education/educator-preparation/files/fall-2021-internship-handbook.pdf" TargetMode="External"/><Relationship Id="rId2" Type="http://schemas.openxmlformats.org/officeDocument/2006/relationships/hyperlink" Target="https://www.una.edu/education/educator-preparation/internship.html"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506891"/>
            <a:ext cx="12129902" cy="1288472"/>
          </a:xfrm>
        </p:spPr>
        <p:txBody>
          <a:bodyPr/>
          <a:lstStyle/>
          <a:p>
            <a:pPr algn="ctr"/>
            <a:r>
              <a:rPr lang="en-US" sz="6000" dirty="0"/>
              <a:t>Cooperating Teacher Training</a:t>
            </a:r>
          </a:p>
        </p:txBody>
      </p:sp>
      <p:sp>
        <p:nvSpPr>
          <p:cNvPr id="6" name="Footer Placeholder 5"/>
          <p:cNvSpPr>
            <a:spLocks noGrp="1"/>
          </p:cNvSpPr>
          <p:nvPr>
            <p:ph type="ftr" sz="quarter" idx="11"/>
          </p:nvPr>
        </p:nvSpPr>
        <p:spPr>
          <a:xfrm>
            <a:off x="11142264" y="6553200"/>
            <a:ext cx="903153" cy="225820"/>
          </a:xfrm>
        </p:spPr>
        <p:txBody>
          <a:bodyPr/>
          <a:lstStyle/>
          <a:p>
            <a:r>
              <a:rPr lang="en-US" dirty="0"/>
              <a:t>revised 1/2023</a:t>
            </a:r>
          </a:p>
        </p:txBody>
      </p:sp>
      <p:sp>
        <p:nvSpPr>
          <p:cNvPr id="4" name="TextBox 3"/>
          <p:cNvSpPr txBox="1"/>
          <p:nvPr/>
        </p:nvSpPr>
        <p:spPr>
          <a:xfrm>
            <a:off x="208537" y="5858615"/>
            <a:ext cx="12070635" cy="600164"/>
          </a:xfrm>
          <a:prstGeom prst="rect">
            <a:avLst/>
          </a:prstGeom>
          <a:noFill/>
        </p:spPr>
        <p:txBody>
          <a:bodyPr wrap="square" rtlCol="0">
            <a:spAutoFit/>
          </a:bodyPr>
          <a:lstStyle/>
          <a:p>
            <a:r>
              <a:rPr lang="en-US" sz="1100" dirty="0"/>
              <a:t>Purpose:  The cooperating teacher training, along with the handbook, will serve as a reference tool and guide during the student internship experience.  Please take the opportunity to carefully read through the presentation in order to gain an understanding of the university’s policies and procedures.  The University Supervisor and Office of Clinical Experiences promises to support you in this crucial role throughout the placement.  Please contact us at anytime should you need assistance.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392" y="1995601"/>
            <a:ext cx="5357192" cy="2575096"/>
          </a:xfrm>
          <a:prstGeom prst="rect">
            <a:avLst/>
          </a:prstGeom>
          <a:solidFill>
            <a:schemeClr val="tx1"/>
          </a:solidFill>
          <a:ln w="38100">
            <a:solidFill>
              <a:schemeClr val="bg1"/>
            </a:solidFill>
          </a:ln>
        </p:spPr>
      </p:pic>
    </p:spTree>
    <p:extLst>
      <p:ext uri="{BB962C8B-B14F-4D97-AF65-F5344CB8AC3E}">
        <p14:creationId xmlns:p14="http://schemas.microsoft.com/office/powerpoint/2010/main" val="3947943339"/>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CF7D-AC69-4DED-A53E-C749B7DD6932}"/>
              </a:ext>
            </a:extLst>
          </p:cNvPr>
          <p:cNvSpPr>
            <a:spLocks noGrp="1"/>
          </p:cNvSpPr>
          <p:nvPr>
            <p:ph type="title"/>
          </p:nvPr>
        </p:nvSpPr>
        <p:spPr>
          <a:xfrm>
            <a:off x="438939" y="530087"/>
            <a:ext cx="10571998" cy="755374"/>
          </a:xfrm>
        </p:spPr>
        <p:txBody>
          <a:bodyPr/>
          <a:lstStyle/>
          <a:p>
            <a:r>
              <a:rPr lang="en-US" dirty="0"/>
              <a:t>Co-Teaching Models</a:t>
            </a:r>
          </a:p>
        </p:txBody>
      </p:sp>
      <p:graphicFrame>
        <p:nvGraphicFramePr>
          <p:cNvPr id="6" name="Table 5">
            <a:extLst>
              <a:ext uri="{FF2B5EF4-FFF2-40B4-BE49-F238E27FC236}">
                <a16:creationId xmlns:a16="http://schemas.microsoft.com/office/drawing/2014/main" id="{43F0E27D-7167-48EE-BB54-D0FEBFBF78C3}"/>
              </a:ext>
            </a:extLst>
          </p:cNvPr>
          <p:cNvGraphicFramePr>
            <a:graphicFrameLocks noGrp="1"/>
          </p:cNvGraphicFramePr>
          <p:nvPr>
            <p:extLst>
              <p:ext uri="{D42A27DB-BD31-4B8C-83A1-F6EECF244321}">
                <p14:modId xmlns:p14="http://schemas.microsoft.com/office/powerpoint/2010/main" val="1372565685"/>
              </p:ext>
            </p:extLst>
          </p:nvPr>
        </p:nvGraphicFramePr>
        <p:xfrm>
          <a:off x="438939" y="2146852"/>
          <a:ext cx="11183218" cy="4399721"/>
        </p:xfrm>
        <a:graphic>
          <a:graphicData uri="http://schemas.openxmlformats.org/drawingml/2006/table">
            <a:tbl>
              <a:tblPr>
                <a:tableStyleId>{5C22544A-7EE6-4342-B048-85BDC9FD1C3A}</a:tableStyleId>
              </a:tblPr>
              <a:tblGrid>
                <a:gridCol w="11183218">
                  <a:extLst>
                    <a:ext uri="{9D8B030D-6E8A-4147-A177-3AD203B41FA5}">
                      <a16:colId xmlns:a16="http://schemas.microsoft.com/office/drawing/2014/main" val="617997282"/>
                    </a:ext>
                  </a:extLst>
                </a:gridCol>
              </a:tblGrid>
              <a:tr h="762735">
                <a:tc>
                  <a:txBody>
                    <a:bodyPr/>
                    <a:lstStyle/>
                    <a:p>
                      <a:pPr marL="0" marR="0">
                        <a:lnSpc>
                          <a:spcPct val="107000"/>
                        </a:lnSpc>
                        <a:spcBef>
                          <a:spcPts val="0"/>
                        </a:spcBef>
                        <a:spcAft>
                          <a:spcPts val="800"/>
                        </a:spcAft>
                      </a:pPr>
                      <a:r>
                        <a:rPr lang="en-US" sz="1200" dirty="0">
                          <a:effectLst/>
                        </a:rPr>
                        <a:t> </a:t>
                      </a:r>
                      <a:r>
                        <a:rPr lang="en-US" sz="1800" b="1" dirty="0">
                          <a:effectLst/>
                        </a:rPr>
                        <a:t>One Teach, One Observe </a:t>
                      </a:r>
                      <a:r>
                        <a:rPr lang="en-US" sz="1200" dirty="0">
                          <a:effectLst/>
                        </a:rPr>
                        <a:t>– One teacher has primary instructional responsibility while the other observes. The key to have specific things        to observe—questioning, management, assessment, etc.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8882193"/>
                  </a:ext>
                </a:extLst>
              </a:tr>
              <a:tr h="672473">
                <a:tc>
                  <a:txBody>
                    <a:bodyPr/>
                    <a:lstStyle/>
                    <a:p>
                      <a:pPr marL="0" marR="0">
                        <a:lnSpc>
                          <a:spcPct val="107000"/>
                        </a:lnSpc>
                        <a:spcBef>
                          <a:spcPts val="0"/>
                        </a:spcBef>
                        <a:spcAft>
                          <a:spcPts val="800"/>
                        </a:spcAft>
                      </a:pPr>
                      <a:r>
                        <a:rPr lang="en-US" sz="1800" b="1" dirty="0">
                          <a:effectLst/>
                        </a:rPr>
                        <a:t>One Teach, One Assist </a:t>
                      </a:r>
                      <a:r>
                        <a:rPr lang="en-US" sz="1200" dirty="0">
                          <a:effectLst/>
                        </a:rPr>
                        <a:t>– One teacher has primary instructional responsibility while the other assists students with their work, monitors behaviors, or corrects assignments.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5172299"/>
                  </a:ext>
                </a:extLst>
              </a:tr>
              <a:tr h="672473">
                <a:tc>
                  <a:txBody>
                    <a:bodyPr/>
                    <a:lstStyle/>
                    <a:p>
                      <a:pPr marL="0" marR="0">
                        <a:lnSpc>
                          <a:spcPct val="107000"/>
                        </a:lnSpc>
                        <a:spcBef>
                          <a:spcPts val="0"/>
                        </a:spcBef>
                        <a:spcAft>
                          <a:spcPts val="800"/>
                        </a:spcAft>
                      </a:pPr>
                      <a:r>
                        <a:rPr lang="en-US" sz="1800" b="1" dirty="0">
                          <a:effectLst/>
                        </a:rPr>
                        <a:t>Station Teaching </a:t>
                      </a:r>
                      <a:r>
                        <a:rPr lang="en-US" sz="1200" dirty="0">
                          <a:effectLst/>
                        </a:rPr>
                        <a:t>– the co-teaching pair divide the instructional content into parts and the students into groups. Groups spend a designated amount of time at each station. Often an independent station will be used along with the teacher led stations.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7230833"/>
                  </a:ext>
                </a:extLst>
              </a:tr>
              <a:tr h="672473">
                <a:tc>
                  <a:txBody>
                    <a:bodyPr/>
                    <a:lstStyle/>
                    <a:p>
                      <a:pPr marL="0" marR="0">
                        <a:lnSpc>
                          <a:spcPct val="107000"/>
                        </a:lnSpc>
                        <a:spcBef>
                          <a:spcPts val="0"/>
                        </a:spcBef>
                        <a:spcAft>
                          <a:spcPts val="800"/>
                        </a:spcAft>
                      </a:pPr>
                      <a:r>
                        <a:rPr lang="en-US" sz="1800" b="1" dirty="0">
                          <a:effectLst/>
                        </a:rPr>
                        <a:t>Parallel Teaching </a:t>
                      </a:r>
                      <a:r>
                        <a:rPr lang="en-US" sz="1200" dirty="0">
                          <a:effectLst/>
                        </a:rPr>
                        <a:t>– Each teacher instructs half the students. The two teachers address the same instructional material and present the lesson using the same teaching strategy. The greatest benefit to this approach is the reduction of student to teacher ratio.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808385"/>
                  </a:ext>
                </a:extLst>
              </a:tr>
              <a:tr h="672473">
                <a:tc>
                  <a:txBody>
                    <a:bodyPr/>
                    <a:lstStyle/>
                    <a:p>
                      <a:pPr marL="0" marR="0">
                        <a:lnSpc>
                          <a:spcPct val="107000"/>
                        </a:lnSpc>
                        <a:spcBef>
                          <a:spcPts val="0"/>
                        </a:spcBef>
                        <a:spcAft>
                          <a:spcPts val="800"/>
                        </a:spcAft>
                      </a:pPr>
                      <a:r>
                        <a:rPr lang="en-US" sz="1800" b="1" dirty="0">
                          <a:effectLst/>
                        </a:rPr>
                        <a:t>Supplemental</a:t>
                      </a:r>
                      <a:r>
                        <a:rPr lang="en-US" sz="1400" dirty="0">
                          <a:effectLst/>
                        </a:rPr>
                        <a:t> </a:t>
                      </a:r>
                      <a:r>
                        <a:rPr lang="en-US" sz="1200" dirty="0">
                          <a:effectLst/>
                        </a:rPr>
                        <a:t>– This strategy allows one teacher to work with students at their expected grade level, while the other teacher works with those students who need the information and/or materials extended or remediated.   (small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068819"/>
                  </a:ext>
                </a:extLst>
              </a:tr>
              <a:tr h="947094">
                <a:tc>
                  <a:txBody>
                    <a:bodyPr/>
                    <a:lstStyle/>
                    <a:p>
                      <a:pPr marL="0" marR="0">
                        <a:lnSpc>
                          <a:spcPct val="107000"/>
                        </a:lnSpc>
                        <a:spcBef>
                          <a:spcPts val="0"/>
                        </a:spcBef>
                        <a:spcAft>
                          <a:spcPts val="800"/>
                        </a:spcAft>
                      </a:pPr>
                      <a:r>
                        <a:rPr lang="en-US" sz="1800" b="1" dirty="0">
                          <a:effectLst/>
                        </a:rPr>
                        <a:t>Team Teaching </a:t>
                      </a:r>
                      <a:r>
                        <a:rPr lang="en-US" sz="1200" dirty="0">
                          <a:effectLst/>
                        </a:rPr>
                        <a:t>– Using a team teaching strategy, both teachers are actively involved in the lesson. From a students’ perspective, there is no clearly defined leader – as both teachers share the instruction, are free to interject information, and available to assist students and answer questions.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740311"/>
                  </a:ext>
                </a:extLst>
              </a:tr>
            </a:tbl>
          </a:graphicData>
        </a:graphic>
      </p:graphicFrame>
    </p:spTree>
    <p:extLst>
      <p:ext uri="{BB962C8B-B14F-4D97-AF65-F5344CB8AC3E}">
        <p14:creationId xmlns:p14="http://schemas.microsoft.com/office/powerpoint/2010/main" val="349153094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00" y="2684478"/>
            <a:ext cx="11420452" cy="3993160"/>
          </a:xfrm>
        </p:spPr>
        <p:txBody>
          <a:bodyPr>
            <a:normAutofit/>
          </a:bodyPr>
          <a:lstStyle/>
          <a:p>
            <a:pPr marL="0" indent="0">
              <a:buNone/>
            </a:pPr>
            <a:r>
              <a:rPr lang="en-US" sz="2400" b="1" dirty="0">
                <a:solidFill>
                  <a:srgbClr val="FFFF00"/>
                </a:solidFill>
              </a:rPr>
              <a:t>Departmentalize Teachers </a:t>
            </a:r>
          </a:p>
          <a:p>
            <a:r>
              <a:rPr lang="en-US" dirty="0"/>
              <a:t>Elementary interns are being certified in all subject areas and must have experience in each content area.  The University Supervisor will provide assistance in working out the best plan for rotating among the other team members.  Only the cooperating teacher assigned to the intern must hold a masters degree and three years of teaching experience.  </a:t>
            </a:r>
          </a:p>
          <a:p>
            <a:endParaRPr lang="en-US" dirty="0"/>
          </a:p>
          <a:p>
            <a:pPr marL="0" indent="0">
              <a:buNone/>
            </a:pPr>
            <a:r>
              <a:rPr lang="en-US" sz="2400" b="1" dirty="0">
                <a:solidFill>
                  <a:srgbClr val="FFFF00"/>
                </a:solidFill>
              </a:rPr>
              <a:t>Last Period Planning-Leaving Early </a:t>
            </a:r>
          </a:p>
          <a:p>
            <a:r>
              <a:rPr lang="en-US" dirty="0"/>
              <a:t>Interns are never permitted to leave placement before the end of the school day.  They should not stay in the classroom if the cooperating is off campus.  Interns can either move to common work areas (workroom, library) and finish planning  or rotate to another teacher’s classroom within their content area. </a:t>
            </a:r>
            <a:endParaRPr lang="en-US" sz="2600" b="1" dirty="0"/>
          </a:p>
          <a:p>
            <a:endParaRPr lang="en-US" b="1" dirty="0"/>
          </a:p>
          <a:p>
            <a:endParaRPr lang="en-US" sz="2600" b="1" dirty="0"/>
          </a:p>
        </p:txBody>
      </p:sp>
      <p:sp>
        <p:nvSpPr>
          <p:cNvPr id="4" name="TextBox 3"/>
          <p:cNvSpPr txBox="1"/>
          <p:nvPr/>
        </p:nvSpPr>
        <p:spPr>
          <a:xfrm>
            <a:off x="461554" y="548639"/>
            <a:ext cx="8168640" cy="769441"/>
          </a:xfrm>
          <a:prstGeom prst="rect">
            <a:avLst/>
          </a:prstGeom>
          <a:noFill/>
        </p:spPr>
        <p:txBody>
          <a:bodyPr wrap="square" rtlCol="0">
            <a:spAutoFit/>
          </a:bodyPr>
          <a:lstStyle/>
          <a:p>
            <a:r>
              <a:rPr lang="en-US" sz="4400" b="1" dirty="0"/>
              <a:t>Special Circumstances </a:t>
            </a:r>
          </a:p>
        </p:txBody>
      </p:sp>
    </p:spTree>
    <p:extLst>
      <p:ext uri="{BB962C8B-B14F-4D97-AF65-F5344CB8AC3E}">
        <p14:creationId xmlns:p14="http://schemas.microsoft.com/office/powerpoint/2010/main" val="364174311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18" y="397398"/>
            <a:ext cx="10343007" cy="970450"/>
          </a:xfrm>
        </p:spPr>
        <p:txBody>
          <a:bodyPr/>
          <a:lstStyle/>
          <a:p>
            <a:r>
              <a:rPr lang="en-US" sz="4800" dirty="0"/>
              <a:t>Internship Experience Checklist</a:t>
            </a:r>
          </a:p>
        </p:txBody>
      </p:sp>
      <p:sp>
        <p:nvSpPr>
          <p:cNvPr id="3" name="TextBox 2"/>
          <p:cNvSpPr txBox="1"/>
          <p:nvPr/>
        </p:nvSpPr>
        <p:spPr>
          <a:xfrm>
            <a:off x="629174" y="2734733"/>
            <a:ext cx="4362275" cy="2031325"/>
          </a:xfrm>
          <a:prstGeom prst="rect">
            <a:avLst/>
          </a:prstGeom>
          <a:solidFill>
            <a:schemeClr val="accent1">
              <a:lumMod val="75000"/>
            </a:schemeClr>
          </a:solidFill>
          <a:ln w="57150">
            <a:solidFill>
              <a:srgbClr val="FFFF00"/>
            </a:solidFill>
          </a:ln>
        </p:spPr>
        <p:txBody>
          <a:bodyPr wrap="square" rtlCol="0">
            <a:spAutoFit/>
          </a:bodyPr>
          <a:lstStyle/>
          <a:p>
            <a:pPr algn="ctr"/>
            <a:r>
              <a:rPr lang="en-US" dirty="0"/>
              <a:t>Interns will work with their cooperating teacher to complete the Internship Checklist.  Please be sure all expectations are set during orientation week.  A copy of the checklist can be found in the internship handbook on </a:t>
            </a:r>
            <a:r>
              <a:rPr lang="en-US" dirty="0">
                <a:solidFill>
                  <a:srgbClr val="FFFF00"/>
                </a:solidFill>
              </a:rPr>
              <a:t>page 25-27</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293" y="1510459"/>
            <a:ext cx="4043837" cy="5079534"/>
          </a:xfrm>
          <a:prstGeom prst="rect">
            <a:avLst/>
          </a:prstGeom>
          <a:ln w="57150">
            <a:solidFill>
              <a:srgbClr val="FFFF00"/>
            </a:solidFill>
          </a:ln>
        </p:spPr>
      </p:pic>
    </p:spTree>
    <p:extLst>
      <p:ext uri="{BB962C8B-B14F-4D97-AF65-F5344CB8AC3E}">
        <p14:creationId xmlns:p14="http://schemas.microsoft.com/office/powerpoint/2010/main" val="288726236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25" y="306504"/>
            <a:ext cx="6078946" cy="1238211"/>
          </a:xfrm>
        </p:spPr>
        <p:txBody>
          <a:bodyPr/>
          <a:lstStyle/>
          <a:p>
            <a:r>
              <a:rPr lang="en-US" dirty="0"/>
              <a:t>What is edTPA?</a:t>
            </a:r>
            <a:br>
              <a:rPr lang="en-US" sz="1050" dirty="0"/>
            </a:br>
            <a:r>
              <a:rPr lang="en-US" sz="1400" i="1" dirty="0">
                <a:solidFill>
                  <a:srgbClr val="FFFF00"/>
                </a:solidFill>
              </a:rPr>
              <a:t>Internship Handbook Page 14</a:t>
            </a:r>
            <a:br>
              <a:rPr lang="en-US" sz="1400" i="1" dirty="0">
                <a:solidFill>
                  <a:srgbClr val="FFFF00"/>
                </a:solidFill>
              </a:rPr>
            </a:br>
            <a:r>
              <a:rPr lang="en-US" sz="1400" i="1" dirty="0">
                <a:solidFill>
                  <a:srgbClr val="FFFF00"/>
                </a:solidFill>
              </a:rPr>
              <a:t>Interns will provide and discuss an additional handout (CT Packet)</a:t>
            </a:r>
            <a:br>
              <a:rPr lang="en-US" sz="1400" i="1" dirty="0">
                <a:solidFill>
                  <a:srgbClr val="FFFF00"/>
                </a:solidFill>
              </a:rPr>
            </a:br>
            <a:r>
              <a:rPr lang="en-US" sz="1400" i="1" dirty="0">
                <a:solidFill>
                  <a:srgbClr val="FFFF00"/>
                </a:solidFill>
              </a:rPr>
              <a:t>First placement only</a:t>
            </a:r>
            <a:endParaRPr lang="en-US" sz="1400" i="1" dirty="0"/>
          </a:p>
        </p:txBody>
      </p:sp>
      <p:sp>
        <p:nvSpPr>
          <p:cNvPr id="3" name="Content Placeholder 2"/>
          <p:cNvSpPr>
            <a:spLocks noGrp="1"/>
          </p:cNvSpPr>
          <p:nvPr>
            <p:ph idx="1"/>
          </p:nvPr>
        </p:nvSpPr>
        <p:spPr>
          <a:xfrm>
            <a:off x="112129" y="2243069"/>
            <a:ext cx="11816633" cy="4375940"/>
          </a:xfrm>
        </p:spPr>
        <p:txBody>
          <a:bodyPr>
            <a:normAutofit lnSpcReduction="10000"/>
          </a:bodyPr>
          <a:lstStyle/>
          <a:p>
            <a:pPr marL="0" indent="0">
              <a:buNone/>
            </a:pPr>
            <a:endParaRPr lang="en-US" sz="3600" b="1" dirty="0">
              <a:solidFill>
                <a:schemeClr val="accent1"/>
              </a:solidFill>
            </a:endParaRPr>
          </a:p>
          <a:p>
            <a:r>
              <a:rPr lang="en-US" sz="2800" dirty="0"/>
              <a:t>edTPA is a performance-based assessment that provides evidence that teachers beginning their careers are ready to teach</a:t>
            </a:r>
          </a:p>
          <a:p>
            <a:r>
              <a:rPr lang="en-US" sz="2800" dirty="0"/>
              <a:t>edTPA focuses on three areas critical to effective instruction:  Planning, Instruction, and Assessment</a:t>
            </a:r>
          </a:p>
          <a:p>
            <a:r>
              <a:rPr lang="en-US" sz="2800" dirty="0"/>
              <a:t>edTPA </a:t>
            </a:r>
            <a:r>
              <a:rPr lang="en-US" sz="2800" b="1" dirty="0">
                <a:solidFill>
                  <a:srgbClr val="FFFF00"/>
                </a:solidFill>
              </a:rPr>
              <a:t>is consequential for licensure </a:t>
            </a:r>
            <a:r>
              <a:rPr lang="en-US" sz="2800" dirty="0"/>
              <a:t>in Alabama beginning in the fall of 2018</a:t>
            </a:r>
          </a:p>
          <a:p>
            <a:r>
              <a:rPr lang="en-US" sz="2800" dirty="0"/>
              <a:t>To learn more please visit: </a:t>
            </a:r>
            <a:r>
              <a:rPr lang="en-US" sz="2800" b="1" dirty="0">
                <a:effectLst>
                  <a:outerShdw blurRad="38100" dist="38100" dir="2700000" algn="tl">
                    <a:srgbClr val="000000">
                      <a:alpha val="43137"/>
                    </a:srgbClr>
                  </a:outerShdw>
                </a:effectLst>
                <a:hlinkClick r:id="rId2"/>
              </a:rPr>
              <a:t>edTPA Site</a:t>
            </a:r>
            <a:endParaRPr lang="en-US" sz="28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067" y="121550"/>
            <a:ext cx="3251045" cy="2704547"/>
          </a:xfrm>
          <a:prstGeom prst="rect">
            <a:avLst/>
          </a:prstGeom>
          <a:ln w="57150">
            <a:solidFill>
              <a:schemeClr val="bg2"/>
            </a:solidFill>
          </a:ln>
        </p:spPr>
      </p:pic>
    </p:spTree>
    <p:extLst>
      <p:ext uri="{BB962C8B-B14F-4D97-AF65-F5344CB8AC3E}">
        <p14:creationId xmlns:p14="http://schemas.microsoft.com/office/powerpoint/2010/main" val="325207914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541" y="274366"/>
            <a:ext cx="6776442" cy="970450"/>
          </a:xfrm>
        </p:spPr>
        <p:txBody>
          <a:bodyPr/>
          <a:lstStyle/>
          <a:p>
            <a:pPr algn="ctr"/>
            <a:r>
              <a:rPr lang="en-US" sz="3600" dirty="0"/>
              <a:t>Lesson Plan Template </a:t>
            </a:r>
            <a:br>
              <a:rPr lang="en-US" sz="3600" dirty="0"/>
            </a:br>
            <a:endParaRPr lang="en-US" sz="1800" dirty="0">
              <a:solidFill>
                <a:srgbClr val="FFFF00"/>
              </a:solidFill>
            </a:endParaRPr>
          </a:p>
        </p:txBody>
      </p:sp>
      <p:sp>
        <p:nvSpPr>
          <p:cNvPr id="3" name="Content Placeholder 2"/>
          <p:cNvSpPr>
            <a:spLocks noGrp="1"/>
          </p:cNvSpPr>
          <p:nvPr>
            <p:ph idx="1"/>
          </p:nvPr>
        </p:nvSpPr>
        <p:spPr>
          <a:xfrm>
            <a:off x="1800064" y="3739972"/>
            <a:ext cx="4231460" cy="1911891"/>
          </a:xfrm>
          <a:solidFill>
            <a:srgbClr val="FFFF00"/>
          </a:solidFill>
          <a:ln w="57150">
            <a:solidFill>
              <a:schemeClr val="bg1"/>
            </a:solidFill>
          </a:ln>
        </p:spPr>
        <p:txBody>
          <a:bodyPr>
            <a:normAutofit/>
          </a:bodyPr>
          <a:lstStyle/>
          <a:p>
            <a:pPr marL="0" indent="0" algn="ctr">
              <a:buNone/>
            </a:pPr>
            <a:endParaRPr lang="en-US" b="1" dirty="0">
              <a:solidFill>
                <a:schemeClr val="bg1"/>
              </a:solidFill>
            </a:endParaRPr>
          </a:p>
          <a:p>
            <a:pPr marL="0" indent="0" algn="ctr">
              <a:buNone/>
            </a:pPr>
            <a:r>
              <a:rPr lang="en-US" sz="1700" b="1" dirty="0">
                <a:solidFill>
                  <a:schemeClr val="bg1"/>
                </a:solidFill>
              </a:rPr>
              <a:t>**The lesson plan template represents the minimum categories for lesson planning in the P-12 classroom setting.  All interns must use the template shown for all lessons.**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693" y="1475565"/>
            <a:ext cx="4326612" cy="5169817"/>
          </a:xfrm>
          <a:prstGeom prst="rect">
            <a:avLst/>
          </a:prstGeom>
          <a:ln w="57150">
            <a:solidFill>
              <a:srgbClr val="FFFF00"/>
            </a:solidFill>
          </a:ln>
        </p:spPr>
      </p:pic>
      <p:sp>
        <p:nvSpPr>
          <p:cNvPr id="6" name="TextBox 5"/>
          <p:cNvSpPr txBox="1"/>
          <p:nvPr/>
        </p:nvSpPr>
        <p:spPr>
          <a:xfrm rot="21045973">
            <a:off x="520098" y="932537"/>
            <a:ext cx="3400998" cy="2062103"/>
          </a:xfrm>
          <a:prstGeom prst="rect">
            <a:avLst/>
          </a:prstGeom>
          <a:solidFill>
            <a:srgbClr val="FFFF00"/>
          </a:solidFill>
          <a:ln w="57150">
            <a:solidFill>
              <a:schemeClr val="bg1"/>
            </a:solidFill>
          </a:ln>
        </p:spPr>
        <p:txBody>
          <a:bodyPr wrap="square" rtlCol="0">
            <a:spAutoFit/>
          </a:bodyPr>
          <a:lstStyle/>
          <a:p>
            <a:pPr algn="ctr"/>
            <a:r>
              <a:rPr lang="en-US" sz="1400" b="1" dirty="0">
                <a:solidFill>
                  <a:schemeClr val="bg2"/>
                </a:solidFill>
              </a:rPr>
              <a:t>**</a:t>
            </a:r>
            <a:r>
              <a:rPr lang="en-US" sz="1600" b="1" dirty="0">
                <a:solidFill>
                  <a:schemeClr val="bg2"/>
                </a:solidFill>
              </a:rPr>
              <a:t>University Supervisors and Cooperating Teachers must approve all lesson plans prior to the content being taught in the classroom.  </a:t>
            </a:r>
            <a:r>
              <a:rPr lang="en-US" sz="1600" b="1" u="sng" dirty="0">
                <a:solidFill>
                  <a:schemeClr val="bg2"/>
                </a:solidFill>
              </a:rPr>
              <a:t>Under no circumstances is an intern allowed to teach without an approved lesson plan. </a:t>
            </a:r>
            <a:r>
              <a:rPr lang="en-US" sz="1600" b="1" dirty="0">
                <a:solidFill>
                  <a:schemeClr val="bg2"/>
                </a:solidFill>
              </a:rPr>
              <a:t>**</a:t>
            </a:r>
          </a:p>
        </p:txBody>
      </p:sp>
      <p:sp>
        <p:nvSpPr>
          <p:cNvPr id="4" name="TextBox 3"/>
          <p:cNvSpPr txBox="1"/>
          <p:nvPr/>
        </p:nvSpPr>
        <p:spPr>
          <a:xfrm>
            <a:off x="9801923" y="725553"/>
            <a:ext cx="2118732" cy="523220"/>
          </a:xfrm>
          <a:prstGeom prst="rect">
            <a:avLst/>
          </a:prstGeom>
          <a:solidFill>
            <a:srgbClr val="FFFF00"/>
          </a:solidFill>
          <a:ln w="28575">
            <a:solidFill>
              <a:schemeClr val="bg1"/>
            </a:solidFill>
          </a:ln>
        </p:spPr>
        <p:txBody>
          <a:bodyPr wrap="square" rtlCol="0">
            <a:spAutoFit/>
          </a:bodyPr>
          <a:lstStyle/>
          <a:p>
            <a:pPr algn="ctr"/>
            <a:r>
              <a:rPr lang="en-US" sz="1400" b="1" dirty="0">
                <a:solidFill>
                  <a:schemeClr val="bg1"/>
                </a:solidFill>
              </a:rPr>
              <a:t>Internship handbook page 22</a:t>
            </a:r>
          </a:p>
        </p:txBody>
      </p:sp>
    </p:spTree>
    <p:extLst>
      <p:ext uri="{BB962C8B-B14F-4D97-AF65-F5344CB8AC3E}">
        <p14:creationId xmlns:p14="http://schemas.microsoft.com/office/powerpoint/2010/main" val="4201749960"/>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54874" y="386554"/>
            <a:ext cx="8305800" cy="685800"/>
          </a:xfrm>
          <a:noFill/>
          <a:ln>
            <a:solidFill>
              <a:schemeClr val="accent1"/>
            </a:solidFill>
            <a:miter lim="800000"/>
            <a:headEnd/>
            <a:tailEnd/>
          </a:ln>
        </p:spPr>
        <p:txBody>
          <a:bodyPr>
            <a:normAutofit fontScale="90000"/>
          </a:bodyPr>
          <a:lstStyle/>
          <a:p>
            <a:pPr algn="ctr"/>
            <a:r>
              <a:rPr lang="en-US" altLang="en-US" sz="4000" dirty="0">
                <a:solidFill>
                  <a:schemeClr val="tx1"/>
                </a:solidFill>
              </a:rPr>
              <a:t>Grading Procedures for Internship </a:t>
            </a:r>
          </a:p>
        </p:txBody>
      </p:sp>
      <p:sp>
        <p:nvSpPr>
          <p:cNvPr id="7" name="TextBox 6"/>
          <p:cNvSpPr txBox="1"/>
          <p:nvPr/>
        </p:nvSpPr>
        <p:spPr>
          <a:xfrm>
            <a:off x="859970" y="2124353"/>
            <a:ext cx="10893379" cy="4800600"/>
          </a:xfrm>
          <a:prstGeom prst="rect">
            <a:avLst/>
          </a:prstGeom>
          <a:noFill/>
        </p:spPr>
        <p:txBody>
          <a:bodyPr wrap="square">
            <a:spAutoFit/>
          </a:bodyPr>
          <a:lstStyle/>
          <a:p>
            <a:pPr marL="285750" indent="-285750">
              <a:buFont typeface="Wingdings" panose="05000000000000000000" pitchFamily="2" charset="2"/>
              <a:buChar char="Ø"/>
              <a:defRPr/>
            </a:pPr>
            <a:r>
              <a:rPr lang="en-US" dirty="0"/>
              <a:t>Upon completion of the internship, supervising faculty will issue a letter grade for the internship semester. </a:t>
            </a:r>
          </a:p>
          <a:p>
            <a:pPr marL="285750" indent="-285750">
              <a:buFont typeface="Wingdings" panose="05000000000000000000" pitchFamily="2" charset="2"/>
              <a:buChar char="Ø"/>
              <a:defRPr/>
            </a:pPr>
            <a:r>
              <a:rPr lang="en-US" dirty="0"/>
              <a:t>Internship grades will be based on the chart below unless otherwise communicated by the supervising professor.  Cooperating teacher evaluations are factored in the final grade.  </a:t>
            </a:r>
          </a:p>
          <a:p>
            <a:pPr marL="285750" indent="-285750">
              <a:buFont typeface="Wingdings" panose="05000000000000000000" pitchFamily="2" charset="2"/>
              <a:buChar char="Ø"/>
              <a:defRPr/>
            </a:pPr>
            <a:endParaRPr lang="en-US" dirty="0"/>
          </a:p>
          <a:p>
            <a:pPr marL="285750" indent="-285750">
              <a:buFont typeface="Wingdings" panose="05000000000000000000" pitchFamily="2" charset="2"/>
              <a:buChar char="Ø"/>
              <a:defRPr/>
            </a:pPr>
            <a:endParaRPr lang="en-US" dirty="0"/>
          </a:p>
          <a:p>
            <a:pPr marL="285750" indent="-285750">
              <a:buFont typeface="Wingdings" panose="05000000000000000000" pitchFamily="2" charset="2"/>
              <a:buChar char="Ø"/>
              <a:defRPr/>
            </a:pPr>
            <a:endParaRPr lang="en-US" dirty="0"/>
          </a:p>
          <a:p>
            <a:pPr marL="285750" indent="-285750">
              <a:buFont typeface="Wingdings" panose="05000000000000000000" pitchFamily="2" charset="2"/>
              <a:buChar char="Ø"/>
              <a:defRPr/>
            </a:pPr>
            <a:endParaRPr lang="en-US" dirty="0"/>
          </a:p>
          <a:p>
            <a:pPr marL="285750" indent="-285750">
              <a:buFont typeface="Wingdings" panose="05000000000000000000" pitchFamily="2" charset="2"/>
              <a:buChar char="Ø"/>
              <a:defRPr/>
            </a:pPr>
            <a:endParaRPr lang="en-US" dirty="0"/>
          </a:p>
          <a:p>
            <a:pPr marL="285750" indent="-285750">
              <a:buFont typeface="Wingdings" panose="05000000000000000000" pitchFamily="2" charset="2"/>
              <a:buChar char="Ø"/>
              <a:defRPr/>
            </a:pPr>
            <a:endParaRPr lang="en-US" dirty="0"/>
          </a:p>
          <a:p>
            <a:pPr marL="285750" indent="-285750">
              <a:buFont typeface="Wingdings" panose="05000000000000000000" pitchFamily="2" charset="2"/>
              <a:buChar char="Ø"/>
              <a:defRPr/>
            </a:pPr>
            <a:endParaRPr lang="en-US" dirty="0"/>
          </a:p>
          <a:p>
            <a:pPr marL="285750" indent="-285750">
              <a:buFont typeface="Wingdings" panose="05000000000000000000" pitchFamily="2" charset="2"/>
              <a:buChar char="Ø"/>
              <a:defRPr/>
            </a:pPr>
            <a:endParaRPr lang="en-US" dirty="0"/>
          </a:p>
          <a:p>
            <a:pPr marL="285750" indent="-285750">
              <a:buFont typeface="Wingdings" panose="05000000000000000000" pitchFamily="2" charset="2"/>
              <a:buChar char="Ø"/>
              <a:defRPr/>
            </a:pPr>
            <a:r>
              <a:rPr lang="en-US" dirty="0"/>
              <a:t> NOTE: If an intern has not completed all requirements assigned by the Office of Clinical Experiences, they will receive an Incomplete in their Internship until all outstanding requirements are satisfied.</a:t>
            </a:r>
          </a:p>
          <a:p>
            <a:pPr>
              <a:defRPr/>
            </a:pPr>
            <a:endParaRPr lang="en-US" dirty="0"/>
          </a:p>
          <a:p>
            <a:pPr>
              <a:defRPr/>
            </a:pPr>
            <a:endParaRPr lang="en-US" dirty="0"/>
          </a:p>
        </p:txBody>
      </p:sp>
      <p:sp>
        <p:nvSpPr>
          <p:cNvPr id="38927" name="Rectangle 3"/>
          <p:cNvSpPr>
            <a:spLocks noChangeArrowheads="1"/>
          </p:cNvSpPr>
          <p:nvPr/>
        </p:nvSpPr>
        <p:spPr bwMode="auto">
          <a:xfrm>
            <a:off x="2133601" y="2770465"/>
            <a:ext cx="10444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996DD32E-B743-455A-9C17-D5B6377BB2B6}"/>
              </a:ext>
            </a:extLst>
          </p:cNvPr>
          <p:cNvGraphicFramePr>
            <a:graphicFrameLocks noGrp="1"/>
          </p:cNvGraphicFramePr>
          <p:nvPr>
            <p:extLst>
              <p:ext uri="{D42A27DB-BD31-4B8C-83A1-F6EECF244321}">
                <p14:modId xmlns:p14="http://schemas.microsoft.com/office/powerpoint/2010/main" val="98912307"/>
              </p:ext>
            </p:extLst>
          </p:nvPr>
        </p:nvGraphicFramePr>
        <p:xfrm>
          <a:off x="3098307" y="3429000"/>
          <a:ext cx="6223246" cy="1755558"/>
        </p:xfrm>
        <a:graphic>
          <a:graphicData uri="http://schemas.openxmlformats.org/drawingml/2006/table">
            <a:tbl>
              <a:tblPr firstRow="1" firstCol="1" bandRow="1">
                <a:tableStyleId>{5C22544A-7EE6-4342-B048-85BDC9FD1C3A}</a:tableStyleId>
              </a:tblPr>
              <a:tblGrid>
                <a:gridCol w="6223246">
                  <a:extLst>
                    <a:ext uri="{9D8B030D-6E8A-4147-A177-3AD203B41FA5}">
                      <a16:colId xmlns:a16="http://schemas.microsoft.com/office/drawing/2014/main" val="2333282296"/>
                    </a:ext>
                  </a:extLst>
                </a:gridCol>
              </a:tblGrid>
              <a:tr h="702601">
                <a:tc>
                  <a:txBody>
                    <a:bodyPr/>
                    <a:lstStyle/>
                    <a:p>
                      <a:pPr marL="0" marR="0" algn="l">
                        <a:spcBef>
                          <a:spcPts val="0"/>
                        </a:spcBef>
                        <a:spcAft>
                          <a:spcPts val="0"/>
                        </a:spcAft>
                      </a:pPr>
                      <a:r>
                        <a:rPr lang="en-US" sz="1200" dirty="0">
                          <a:solidFill>
                            <a:schemeClr val="bg1"/>
                          </a:solidFill>
                          <a:effectLst/>
                        </a:rPr>
                        <a:t>Class B (12-hour course) Class A (9-hour course)</a:t>
                      </a:r>
                    </a:p>
                    <a:p>
                      <a:pPr marL="0" marR="0" algn="l">
                        <a:spcBef>
                          <a:spcPts val="0"/>
                        </a:spcBef>
                        <a:spcAft>
                          <a:spcPts val="0"/>
                        </a:spcAft>
                      </a:pPr>
                      <a:r>
                        <a:rPr lang="en-US" sz="1200" dirty="0">
                          <a:solidFill>
                            <a:schemeClr val="bg1"/>
                          </a:solidFill>
                          <a:effectLst/>
                        </a:rPr>
                        <a:t>**Collaborative majors will receive two grades for internship (Elem Ed placement and Collaborative placement)</a:t>
                      </a:r>
                      <a:endParaRPr lang="en-US" sz="1200"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058739235"/>
                  </a:ext>
                </a:extLst>
              </a:tr>
              <a:tr h="1052957">
                <a:tc>
                  <a:txBody>
                    <a:bodyPr/>
                    <a:lstStyle/>
                    <a:p>
                      <a:pPr marL="0" marR="0" algn="l">
                        <a:spcBef>
                          <a:spcPts val="0"/>
                        </a:spcBef>
                        <a:spcAft>
                          <a:spcPts val="0"/>
                        </a:spcAft>
                      </a:pPr>
                      <a:r>
                        <a:rPr lang="en-US" sz="1100" dirty="0">
                          <a:solidFill>
                            <a:schemeClr val="bg1"/>
                          </a:solidFill>
                          <a:effectLst/>
                        </a:rPr>
                        <a:t> </a:t>
                      </a:r>
                      <a:endParaRPr lang="en-US" sz="1200" dirty="0">
                        <a:solidFill>
                          <a:schemeClr val="bg1"/>
                        </a:solidFill>
                        <a:effectLst/>
                      </a:endParaRPr>
                    </a:p>
                    <a:p>
                      <a:pPr marL="0" marR="0" algn="ctr">
                        <a:spcBef>
                          <a:spcPts val="0"/>
                        </a:spcBef>
                        <a:spcAft>
                          <a:spcPts val="0"/>
                        </a:spcAft>
                      </a:pPr>
                      <a:r>
                        <a:rPr lang="en-US" sz="1800" i="1" dirty="0">
                          <a:solidFill>
                            <a:schemeClr val="bg1"/>
                          </a:solidFill>
                          <a:effectLst/>
                        </a:rPr>
                        <a:t>Faculty Evaluations, 50%</a:t>
                      </a:r>
                    </a:p>
                    <a:p>
                      <a:pPr marL="0" marR="0" algn="ctr">
                        <a:spcBef>
                          <a:spcPts val="0"/>
                        </a:spcBef>
                        <a:spcAft>
                          <a:spcPts val="0"/>
                        </a:spcAft>
                      </a:pPr>
                      <a:r>
                        <a:rPr lang="en-US" sz="1800" i="1" dirty="0">
                          <a:solidFill>
                            <a:schemeClr val="bg1"/>
                          </a:solidFill>
                          <a:effectLst/>
                        </a:rPr>
                        <a:t>edTPA Completion/Teacher Work Sample, 30%</a:t>
                      </a:r>
                    </a:p>
                    <a:p>
                      <a:pPr marL="0" marR="0" algn="ctr">
                        <a:spcBef>
                          <a:spcPts val="0"/>
                        </a:spcBef>
                        <a:spcAft>
                          <a:spcPts val="0"/>
                        </a:spcAft>
                      </a:pPr>
                      <a:r>
                        <a:rPr lang="en-US" sz="1800" i="1" dirty="0">
                          <a:solidFill>
                            <a:schemeClr val="bg1"/>
                          </a:solidFill>
                          <a:effectLst/>
                        </a:rPr>
                        <a:t>Dispositions/Professionalism, 20%</a:t>
                      </a:r>
                      <a:endParaRPr lang="en-US" sz="1800" i="1" dirty="0">
                        <a:solidFill>
                          <a:schemeClr val="bg1"/>
                        </a:solidFill>
                        <a:effectLst/>
                        <a:latin typeface="Times New Roman" panose="02020603050405020304" pitchFamily="18" charset="0"/>
                        <a:ea typeface="Calibri" panose="020F0502020204030204" pitchFamily="34" charset="0"/>
                      </a:endParaRPr>
                    </a:p>
                  </a:txBody>
                  <a:tcPr marL="68580" marR="68580" marT="0" marB="0">
                    <a:solidFill>
                      <a:schemeClr val="tx1"/>
                    </a:solidFill>
                  </a:tcPr>
                </a:tc>
                <a:extLst>
                  <a:ext uri="{0D108BD9-81ED-4DB2-BD59-A6C34878D82A}">
                    <a16:rowId xmlns:a16="http://schemas.microsoft.com/office/drawing/2014/main" val="1018813036"/>
                  </a:ext>
                </a:extLst>
              </a:tr>
            </a:tbl>
          </a:graphicData>
        </a:graphic>
      </p:graphicFrame>
    </p:spTree>
    <p:extLst>
      <p:ext uri="{BB962C8B-B14F-4D97-AF65-F5344CB8AC3E}">
        <p14:creationId xmlns:p14="http://schemas.microsoft.com/office/powerpoint/2010/main" val="202852519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270" y="2164538"/>
            <a:ext cx="4017246" cy="462293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38101" y="330284"/>
            <a:ext cx="6135366" cy="1456268"/>
          </a:xfrm>
        </p:spPr>
        <p:txBody>
          <a:bodyPr/>
          <a:lstStyle/>
          <a:p>
            <a:pPr algn="ct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endParaRPr lang="en-US" sz="2000" dirty="0"/>
          </a:p>
        </p:txBody>
      </p:sp>
      <p:sp>
        <p:nvSpPr>
          <p:cNvPr id="4" name="TextBox 3"/>
          <p:cNvSpPr txBox="1"/>
          <p:nvPr/>
        </p:nvSpPr>
        <p:spPr>
          <a:xfrm>
            <a:off x="59268" y="268360"/>
            <a:ext cx="12073466" cy="1323439"/>
          </a:xfrm>
          <a:prstGeom prst="rect">
            <a:avLst/>
          </a:prstGeom>
          <a:noFill/>
        </p:spPr>
        <p:txBody>
          <a:bodyPr wrap="square" rtlCol="0">
            <a:spAutoFit/>
          </a:bodyPr>
          <a:lstStyle/>
          <a:p>
            <a:pPr algn="ctr"/>
            <a:r>
              <a:rPr lang="en-US" sz="4400" b="1" dirty="0"/>
              <a:t>Candidate Disposition Referral Form</a:t>
            </a:r>
          </a:p>
          <a:p>
            <a:pPr algn="ct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876" y="1975227"/>
            <a:ext cx="3706724" cy="4813208"/>
          </a:xfrm>
          <a:prstGeom prst="rect">
            <a:avLst/>
          </a:prstGeom>
          <a:ln w="57150">
            <a:solidFill>
              <a:srgbClr val="FFFF00"/>
            </a:solidFill>
          </a:ln>
        </p:spPr>
      </p:pic>
      <p:sp>
        <p:nvSpPr>
          <p:cNvPr id="7" name="TextBox 6"/>
          <p:cNvSpPr txBox="1"/>
          <p:nvPr/>
        </p:nvSpPr>
        <p:spPr>
          <a:xfrm>
            <a:off x="2418398" y="3306455"/>
            <a:ext cx="3268133" cy="1169551"/>
          </a:xfrm>
          <a:prstGeom prst="rect">
            <a:avLst/>
          </a:prstGeom>
          <a:solidFill>
            <a:schemeClr val="accent1"/>
          </a:solidFill>
          <a:ln w="57150">
            <a:solidFill>
              <a:schemeClr val="bg1"/>
            </a:solidFill>
          </a:ln>
        </p:spPr>
        <p:txBody>
          <a:bodyPr wrap="square" rtlCol="0">
            <a:spAutoFit/>
          </a:bodyPr>
          <a:lstStyle/>
          <a:p>
            <a:r>
              <a:rPr lang="en-US" sz="1400" dirty="0">
                <a:solidFill>
                  <a:srgbClr val="FFFF00"/>
                </a:solidFill>
              </a:rPr>
              <a:t>The disposition referral procedures are found in the handbook on </a:t>
            </a:r>
            <a:r>
              <a:rPr lang="en-US" sz="1400" b="1" dirty="0">
                <a:solidFill>
                  <a:srgbClr val="FFFF00"/>
                </a:solidFill>
              </a:rPr>
              <a:t>page: 10. </a:t>
            </a:r>
            <a:r>
              <a:rPr lang="en-US" sz="1400" dirty="0">
                <a:solidFill>
                  <a:srgbClr val="FFFF00"/>
                </a:solidFill>
              </a:rPr>
              <a:t>This document will provide step-by-step instructions for using the referral form.  </a:t>
            </a:r>
          </a:p>
        </p:txBody>
      </p:sp>
      <p:sp>
        <p:nvSpPr>
          <p:cNvPr id="8" name="TextBox 7"/>
          <p:cNvSpPr txBox="1"/>
          <p:nvPr/>
        </p:nvSpPr>
        <p:spPr>
          <a:xfrm>
            <a:off x="8079899" y="4115083"/>
            <a:ext cx="3553034" cy="1815882"/>
          </a:xfrm>
          <a:prstGeom prst="rect">
            <a:avLst/>
          </a:prstGeom>
          <a:solidFill>
            <a:schemeClr val="accent1"/>
          </a:solidFill>
          <a:ln w="57150">
            <a:solidFill>
              <a:schemeClr val="bg1"/>
            </a:solidFill>
          </a:ln>
        </p:spPr>
        <p:txBody>
          <a:bodyPr wrap="square" rtlCol="0">
            <a:spAutoFit/>
          </a:bodyPr>
          <a:lstStyle/>
          <a:p>
            <a:r>
              <a:rPr lang="en-US" sz="1400" dirty="0">
                <a:solidFill>
                  <a:srgbClr val="FFFF00"/>
                </a:solidFill>
              </a:rPr>
              <a:t>The candidate disposition referral form is located in the handbook on      </a:t>
            </a:r>
            <a:r>
              <a:rPr lang="en-US" sz="1400" b="1" dirty="0">
                <a:solidFill>
                  <a:srgbClr val="FFFF00"/>
                </a:solidFill>
              </a:rPr>
              <a:t>page: 24. </a:t>
            </a:r>
            <a:r>
              <a:rPr lang="en-US" sz="1400" dirty="0">
                <a:solidFill>
                  <a:srgbClr val="FFFF00"/>
                </a:solidFill>
              </a:rPr>
              <a:t>Please be sure to read through all procedures and ask questions if needed.  It is imperative that teacher candidates are made aware of classroom expectations that are not being met.  </a:t>
            </a:r>
            <a:endParaRPr lang="en-US" sz="1400" b="1" dirty="0">
              <a:solidFill>
                <a:srgbClr val="FFFF00"/>
              </a:solidFill>
            </a:endParaRPr>
          </a:p>
        </p:txBody>
      </p:sp>
      <p:sp>
        <p:nvSpPr>
          <p:cNvPr id="9" name="TextBox 8"/>
          <p:cNvSpPr txBox="1"/>
          <p:nvPr/>
        </p:nvSpPr>
        <p:spPr>
          <a:xfrm>
            <a:off x="143933" y="1067651"/>
            <a:ext cx="11929534" cy="738664"/>
          </a:xfrm>
          <a:prstGeom prst="rect">
            <a:avLst/>
          </a:prstGeom>
          <a:noFill/>
        </p:spPr>
        <p:txBody>
          <a:bodyPr wrap="square" rtlCol="0">
            <a:spAutoFit/>
          </a:bodyPr>
          <a:lstStyle/>
          <a:p>
            <a:r>
              <a:rPr lang="en-US" sz="1400" i="1" dirty="0">
                <a:solidFill>
                  <a:srgbClr val="FFFF00"/>
                </a:solidFill>
              </a:rPr>
              <a:t>Teacher candidates who are not progressing or adequately meeting the expectations outlined in the disposition referral may be required to complete a formal remediation plan.  The referral should be issued to a teacher candidate if concerns arise during the internship placement.  Please follow the procedures for issuing a referral and contact the university for support</a:t>
            </a:r>
            <a:r>
              <a:rPr lang="en-US" sz="1400" dirty="0">
                <a:solidFill>
                  <a:srgbClr val="FFFF00"/>
                </a:solidFill>
              </a:rPr>
              <a:t>. </a:t>
            </a:r>
          </a:p>
        </p:txBody>
      </p:sp>
    </p:spTree>
    <p:extLst>
      <p:ext uri="{BB962C8B-B14F-4D97-AF65-F5344CB8AC3E}">
        <p14:creationId xmlns:p14="http://schemas.microsoft.com/office/powerpoint/2010/main" val="66140143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57" y="215863"/>
            <a:ext cx="11862033" cy="755009"/>
          </a:xfrm>
          <a:solidFill>
            <a:srgbClr val="FFFF00"/>
          </a:solidFill>
        </p:spPr>
        <p:txBody>
          <a:bodyPr/>
          <a:lstStyle/>
          <a:p>
            <a:pPr algn="ctr"/>
            <a:r>
              <a:rPr lang="en-US" sz="2800" dirty="0">
                <a:solidFill>
                  <a:schemeClr val="bg1"/>
                </a:solidFill>
              </a:rPr>
              <a:t>What Assessments do I complete as a Cooperating Teacher? </a:t>
            </a:r>
          </a:p>
        </p:txBody>
      </p:sp>
      <p:sp>
        <p:nvSpPr>
          <p:cNvPr id="3" name="TextBox 2"/>
          <p:cNvSpPr txBox="1"/>
          <p:nvPr/>
        </p:nvSpPr>
        <p:spPr>
          <a:xfrm>
            <a:off x="333122" y="2371362"/>
            <a:ext cx="5011235" cy="2246769"/>
          </a:xfrm>
          <a:prstGeom prst="rect">
            <a:avLst/>
          </a:prstGeom>
          <a:solidFill>
            <a:srgbClr val="FFFF00"/>
          </a:solidFill>
        </p:spPr>
        <p:txBody>
          <a:bodyPr wrap="square" rtlCol="0">
            <a:spAutoFit/>
          </a:bodyPr>
          <a:lstStyle/>
          <a:p>
            <a:pPr algn="ctr"/>
            <a:r>
              <a:rPr lang="en-US" sz="2000" dirty="0">
                <a:solidFill>
                  <a:schemeClr val="bg1"/>
                </a:solidFill>
              </a:rPr>
              <a:t>All internship evaluations will be completed in Tk20. </a:t>
            </a:r>
            <a:r>
              <a:rPr lang="en-US" sz="2000" b="1" dirty="0">
                <a:solidFill>
                  <a:schemeClr val="bg1"/>
                </a:solidFill>
              </a:rPr>
              <a:t>A link to your intern’s assessments has be sent to your email</a:t>
            </a:r>
            <a:r>
              <a:rPr lang="en-US" sz="2000" dirty="0">
                <a:solidFill>
                  <a:schemeClr val="bg1"/>
                </a:solidFill>
              </a:rPr>
              <a:t>. The chart to the right contains the due dates for assessments.  It is located in the handbook on page 30.</a:t>
            </a:r>
          </a:p>
        </p:txBody>
      </p:sp>
      <p:pic>
        <p:nvPicPr>
          <p:cNvPr id="5" name="Picture 4">
            <a:extLst>
              <a:ext uri="{FF2B5EF4-FFF2-40B4-BE49-F238E27FC236}">
                <a16:creationId xmlns:a16="http://schemas.microsoft.com/office/drawing/2014/main" id="{2D58814C-33B1-42EF-8A98-BFE4E1E5D45A}"/>
              </a:ext>
            </a:extLst>
          </p:cNvPr>
          <p:cNvPicPr>
            <a:picLocks noChangeAspect="1"/>
          </p:cNvPicPr>
          <p:nvPr/>
        </p:nvPicPr>
        <p:blipFill>
          <a:blip r:embed="rId2"/>
          <a:stretch>
            <a:fillRect/>
          </a:stretch>
        </p:blipFill>
        <p:spPr>
          <a:xfrm>
            <a:off x="5600080" y="1281341"/>
            <a:ext cx="6258798" cy="4734586"/>
          </a:xfrm>
          <a:prstGeom prst="rect">
            <a:avLst/>
          </a:prstGeom>
        </p:spPr>
      </p:pic>
    </p:spTree>
    <p:extLst>
      <p:ext uri="{BB962C8B-B14F-4D97-AF65-F5344CB8AC3E}">
        <p14:creationId xmlns:p14="http://schemas.microsoft.com/office/powerpoint/2010/main" val="15883604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62" y="651950"/>
            <a:ext cx="11576807" cy="534119"/>
          </a:xfrm>
        </p:spPr>
        <p:txBody>
          <a:bodyPr/>
          <a:lstStyle/>
          <a:p>
            <a:r>
              <a:rPr lang="en-US" dirty="0"/>
              <a:t>**Rubric Training for Cooperating Teachers**</a:t>
            </a:r>
          </a:p>
        </p:txBody>
      </p:sp>
      <p:sp>
        <p:nvSpPr>
          <p:cNvPr id="3" name="Content Placeholder 2"/>
          <p:cNvSpPr>
            <a:spLocks noGrp="1"/>
          </p:cNvSpPr>
          <p:nvPr>
            <p:ph idx="1"/>
          </p:nvPr>
        </p:nvSpPr>
        <p:spPr>
          <a:xfrm>
            <a:off x="266330" y="1721891"/>
            <a:ext cx="11665258" cy="3950040"/>
          </a:xfrm>
          <a:solidFill>
            <a:srgbClr val="FFFF00"/>
          </a:solidFill>
          <a:ln>
            <a:solidFill>
              <a:srgbClr val="FFFF00"/>
            </a:solidFill>
          </a:ln>
        </p:spPr>
        <p:txBody>
          <a:bodyPr>
            <a:normAutofit/>
          </a:bodyPr>
          <a:lstStyle/>
          <a:p>
            <a:pPr marL="0" indent="0" algn="ctr">
              <a:buNone/>
            </a:pPr>
            <a:r>
              <a:rPr lang="en-US" sz="2000" b="1" dirty="0">
                <a:solidFill>
                  <a:schemeClr val="bg1"/>
                </a:solidFill>
                <a:highlight>
                  <a:srgbClr val="FF0000"/>
                </a:highlight>
              </a:rPr>
              <a:t>Please copy and paste</a:t>
            </a:r>
            <a:r>
              <a:rPr lang="en-US" sz="2000" b="1" dirty="0">
                <a:solidFill>
                  <a:schemeClr val="bg1"/>
                </a:solidFill>
              </a:rPr>
              <a:t> the link in your browser. It will not work directly from the presentation.</a:t>
            </a:r>
          </a:p>
          <a:p>
            <a:pPr marL="0" indent="0" algn="ctr">
              <a:buNone/>
            </a:pPr>
            <a:endParaRPr lang="en-US" sz="2000" b="1" dirty="0">
              <a:solidFill>
                <a:schemeClr val="bg1"/>
              </a:solidFill>
            </a:endParaRPr>
          </a:p>
          <a:p>
            <a:pPr marL="0" indent="0" algn="ctr">
              <a:buNone/>
            </a:pPr>
            <a:r>
              <a:rPr lang="en-US" b="1" dirty="0">
                <a:solidFill>
                  <a:schemeClr val="bg1"/>
                </a:solidFill>
              </a:rPr>
              <a:t>https://docs.google.com/presentation/d/1vgTKEWpYdH-Y3AY6uSyTrCu0ki9xTSSeiTW1_Yjo6GA/edit?usp=sharing</a:t>
            </a:r>
          </a:p>
          <a:p>
            <a:pPr marL="0" indent="0" algn="ctr">
              <a:buNone/>
            </a:pPr>
            <a:endParaRPr lang="en-US" sz="2400" b="1" u="sng" dirty="0">
              <a:solidFill>
                <a:srgbClr val="FF0000"/>
              </a:solidFill>
            </a:endParaRPr>
          </a:p>
          <a:p>
            <a:pPr marL="0" indent="0" algn="ctr">
              <a:buNone/>
            </a:pPr>
            <a:endParaRPr lang="en-US" sz="2400" b="1" u="sng" dirty="0">
              <a:solidFill>
                <a:srgbClr val="FF0000"/>
              </a:solidFill>
            </a:endParaRPr>
          </a:p>
          <a:p>
            <a:pPr marL="0" indent="0" algn="ctr">
              <a:buNone/>
            </a:pPr>
            <a:r>
              <a:rPr lang="en-US" sz="2400" b="1" u="sng" dirty="0">
                <a:solidFill>
                  <a:srgbClr val="FF0000"/>
                </a:solidFill>
              </a:rPr>
              <a:t>All cooperating teachers are required to work through the rubric training. </a:t>
            </a:r>
          </a:p>
        </p:txBody>
      </p:sp>
    </p:spTree>
    <p:extLst>
      <p:ext uri="{BB962C8B-B14F-4D97-AF65-F5344CB8AC3E}">
        <p14:creationId xmlns:p14="http://schemas.microsoft.com/office/powerpoint/2010/main" val="4150181726"/>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7826" y="9058"/>
            <a:ext cx="6190374" cy="791636"/>
          </a:xfrm>
        </p:spPr>
        <p:txBody>
          <a:bodyPr/>
          <a:lstStyle/>
          <a:p>
            <a:r>
              <a:rPr lang="en-US" sz="2800" dirty="0"/>
              <a:t>Educational Disposition </a:t>
            </a:r>
          </a:p>
        </p:txBody>
      </p:sp>
      <p:sp>
        <p:nvSpPr>
          <p:cNvPr id="3" name="Content Placeholder 2"/>
          <p:cNvSpPr>
            <a:spLocks noGrp="1"/>
          </p:cNvSpPr>
          <p:nvPr>
            <p:ph idx="1"/>
          </p:nvPr>
        </p:nvSpPr>
        <p:spPr>
          <a:xfrm>
            <a:off x="263692" y="450574"/>
            <a:ext cx="5080665" cy="6025493"/>
          </a:xfrm>
          <a:solidFill>
            <a:srgbClr val="FFFF00"/>
          </a:solidFill>
        </p:spPr>
        <p:txBody>
          <a:bodyPr>
            <a:normAutofit/>
          </a:bodyPr>
          <a:lstStyle/>
          <a:p>
            <a:pPr marL="0" indent="0" algn="ctr">
              <a:buNone/>
            </a:pPr>
            <a:r>
              <a:rPr lang="en-US" sz="1600" b="1" dirty="0">
                <a:solidFill>
                  <a:schemeClr val="bg1"/>
                </a:solidFill>
              </a:rPr>
              <a:t>Educational Disposition Assessment (EDA) Refresher training—All cooperating teachers should work through the link.</a:t>
            </a:r>
            <a:r>
              <a:rPr lang="en-US" sz="1600" b="1" dirty="0">
                <a:solidFill>
                  <a:srgbClr val="FF0000"/>
                </a:solidFill>
              </a:rPr>
              <a:t> </a:t>
            </a:r>
          </a:p>
          <a:p>
            <a:pPr marL="0" indent="0" algn="ctr">
              <a:buNone/>
            </a:pPr>
            <a:r>
              <a:rPr lang="en-US" sz="1600" b="1" dirty="0">
                <a:solidFill>
                  <a:srgbClr val="FF0000"/>
                </a:solidFill>
              </a:rPr>
              <a:t>Please copy and paste in your Browser.    </a:t>
            </a:r>
          </a:p>
          <a:p>
            <a:pPr marL="0" indent="0">
              <a:buNone/>
            </a:pPr>
            <a:r>
              <a:rPr lang="en-US" sz="1600" dirty="0">
                <a:solidFill>
                  <a:schemeClr val="bg1"/>
                </a:solidFill>
              </a:rPr>
              <a:t> </a:t>
            </a:r>
            <a:r>
              <a:rPr lang="en-US" sz="1600" b="1" dirty="0">
                <a:solidFill>
                  <a:schemeClr val="bg1"/>
                </a:solidFill>
              </a:rPr>
              <a:t>https://rise.articulate.com/share/wBVXnbi089rioLgxOOdJYg6vSxIkU3fC#/ </a:t>
            </a:r>
          </a:p>
          <a:p>
            <a:pPr marL="0" indent="0">
              <a:buNone/>
            </a:pPr>
            <a:endParaRPr lang="en-US" sz="1600" dirty="0">
              <a:solidFill>
                <a:schemeClr val="bg1"/>
              </a:solidFill>
            </a:endParaRPr>
          </a:p>
          <a:p>
            <a:r>
              <a:rPr lang="en-US" sz="1600" dirty="0">
                <a:solidFill>
                  <a:schemeClr val="bg1"/>
                </a:solidFill>
              </a:rPr>
              <a:t>All passwords are case sensitive and contain no spaces.  </a:t>
            </a:r>
            <a:r>
              <a:rPr lang="en-US" sz="1600" i="1" dirty="0">
                <a:solidFill>
                  <a:schemeClr val="bg1"/>
                </a:solidFill>
              </a:rPr>
              <a:t>The password for the course is: </a:t>
            </a:r>
            <a:r>
              <a:rPr lang="en-US" sz="1600" b="1" i="1" dirty="0">
                <a:solidFill>
                  <a:srgbClr val="FF0000"/>
                </a:solidFill>
              </a:rPr>
              <a:t>DA</a:t>
            </a:r>
            <a:r>
              <a:rPr lang="en-US" sz="1600" i="1" dirty="0">
                <a:solidFill>
                  <a:schemeClr val="bg1"/>
                </a:solidFill>
              </a:rPr>
              <a:t> </a:t>
            </a:r>
          </a:p>
          <a:p>
            <a:r>
              <a:rPr lang="en-US" sz="1600" i="1" dirty="0">
                <a:solidFill>
                  <a:schemeClr val="bg1"/>
                </a:solidFill>
              </a:rPr>
              <a:t>Once inside the site, </a:t>
            </a:r>
            <a:r>
              <a:rPr lang="en-US" sz="1600" dirty="0">
                <a:solidFill>
                  <a:schemeClr val="bg1"/>
                </a:solidFill>
              </a:rPr>
              <a:t>select EDA Refresher radio button on the left hand side (be sure to click the actual button and not just the word).  You should see EDA Refresher on the main screen, scroll down, and play the video. You should see the screen to the right.  Once there, the password to enter the training is </a:t>
            </a:r>
            <a:r>
              <a:rPr lang="en-US" sz="1600" b="1" dirty="0">
                <a:solidFill>
                  <a:srgbClr val="FF0000"/>
                </a:solidFill>
              </a:rPr>
              <a:t>EDA  </a:t>
            </a:r>
            <a:endParaRPr lang="en-US" b="1" dirty="0">
              <a:solidFill>
                <a:schemeClr val="bg1"/>
              </a:solidFill>
            </a:endParaRPr>
          </a:p>
        </p:txBody>
      </p:sp>
      <p:pic>
        <p:nvPicPr>
          <p:cNvPr id="5" name="Picture 4">
            <a:extLst>
              <a:ext uri="{FF2B5EF4-FFF2-40B4-BE49-F238E27FC236}">
                <a16:creationId xmlns:a16="http://schemas.microsoft.com/office/drawing/2014/main" id="{363BD718-12B8-42AA-86F9-A554ED0AE2EA}"/>
              </a:ext>
            </a:extLst>
          </p:cNvPr>
          <p:cNvPicPr>
            <a:picLocks noChangeAspect="1"/>
          </p:cNvPicPr>
          <p:nvPr/>
        </p:nvPicPr>
        <p:blipFill>
          <a:blip r:embed="rId2"/>
          <a:stretch>
            <a:fillRect/>
          </a:stretch>
        </p:blipFill>
        <p:spPr>
          <a:xfrm>
            <a:off x="5415378" y="1660124"/>
            <a:ext cx="6592822" cy="4163628"/>
          </a:xfrm>
          <a:prstGeom prst="rect">
            <a:avLst/>
          </a:prstGeom>
        </p:spPr>
      </p:pic>
      <p:sp>
        <p:nvSpPr>
          <p:cNvPr id="6" name="Rectangle 5">
            <a:extLst>
              <a:ext uri="{FF2B5EF4-FFF2-40B4-BE49-F238E27FC236}">
                <a16:creationId xmlns:a16="http://schemas.microsoft.com/office/drawing/2014/main" id="{4F2BE3A9-2FBB-41F3-9844-15C6471B79F7}"/>
              </a:ext>
            </a:extLst>
          </p:cNvPr>
          <p:cNvSpPr/>
          <p:nvPr/>
        </p:nvSpPr>
        <p:spPr>
          <a:xfrm>
            <a:off x="6207758" y="753190"/>
            <a:ext cx="3135795" cy="369332"/>
          </a:xfrm>
          <a:prstGeom prst="rect">
            <a:avLst/>
          </a:prstGeom>
        </p:spPr>
        <p:txBody>
          <a:bodyPr wrap="none">
            <a:spAutoFit/>
          </a:bodyPr>
          <a:lstStyle/>
          <a:p>
            <a:r>
              <a:rPr lang="en-US" dirty="0"/>
              <a:t>Assessment (EDA) Training </a:t>
            </a:r>
          </a:p>
        </p:txBody>
      </p:sp>
      <p:cxnSp>
        <p:nvCxnSpPr>
          <p:cNvPr id="8" name="Straight Arrow Connector 7">
            <a:extLst>
              <a:ext uri="{FF2B5EF4-FFF2-40B4-BE49-F238E27FC236}">
                <a16:creationId xmlns:a16="http://schemas.microsoft.com/office/drawing/2014/main" id="{7F7EC1B8-F080-4EBE-9F41-852EEC2571FE}"/>
              </a:ext>
            </a:extLst>
          </p:cNvPr>
          <p:cNvCxnSpPr>
            <a:cxnSpLocks/>
          </p:cNvCxnSpPr>
          <p:nvPr/>
        </p:nvCxnSpPr>
        <p:spPr>
          <a:xfrm flipV="1">
            <a:off x="4795642" y="3665186"/>
            <a:ext cx="1791589" cy="588762"/>
          </a:xfrm>
          <a:prstGeom prst="straightConnector1">
            <a:avLst/>
          </a:prstGeom>
          <a:ln w="571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065722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TextBox 12"/>
          <p:cNvSpPr txBox="1"/>
          <p:nvPr/>
        </p:nvSpPr>
        <p:spPr>
          <a:xfrm>
            <a:off x="275874" y="2925734"/>
            <a:ext cx="8271778" cy="1938992"/>
          </a:xfrm>
          <a:prstGeom prst="rect">
            <a:avLst/>
          </a:prstGeom>
          <a:solidFill>
            <a:srgbClr val="FFC000"/>
          </a:solidFill>
        </p:spPr>
        <p:txBody>
          <a:bodyPr wrap="square" rtlCol="0">
            <a:spAutoFit/>
          </a:bodyPr>
          <a:lstStyle/>
          <a:p>
            <a:r>
              <a:rPr lang="en-US" sz="4000" dirty="0">
                <a:solidFill>
                  <a:schemeClr val="bg1"/>
                </a:solidFill>
              </a:rPr>
              <a:t>Welcome Letter </a:t>
            </a:r>
          </a:p>
          <a:p>
            <a:endParaRPr lang="en-US" sz="2000" i="1" dirty="0">
              <a:solidFill>
                <a:schemeClr val="bg1"/>
              </a:solidFill>
            </a:endParaRPr>
          </a:p>
          <a:p>
            <a:pPr algn="ctr"/>
            <a:r>
              <a:rPr lang="en-US" sz="2000" i="1" dirty="0">
                <a:solidFill>
                  <a:schemeClr val="bg1"/>
                </a:solidFill>
              </a:rPr>
              <a:t>A “welcome letter” will be sent to all cooperating teachers. Please review the letter, add the dates to your calendar, and use the resource links provided.</a:t>
            </a:r>
          </a:p>
        </p:txBody>
      </p:sp>
      <p:sp>
        <p:nvSpPr>
          <p:cNvPr id="5" name="TextBox 4">
            <a:extLst>
              <a:ext uri="{FF2B5EF4-FFF2-40B4-BE49-F238E27FC236}">
                <a16:creationId xmlns:a16="http://schemas.microsoft.com/office/drawing/2014/main" id="{7F92D5A2-1609-474A-A8C1-1A5E0B3BF535}"/>
              </a:ext>
            </a:extLst>
          </p:cNvPr>
          <p:cNvSpPr txBox="1"/>
          <p:nvPr/>
        </p:nvSpPr>
        <p:spPr>
          <a:xfrm>
            <a:off x="5111263" y="5129041"/>
            <a:ext cx="6347534" cy="1015663"/>
          </a:xfrm>
          <a:prstGeom prst="rect">
            <a:avLst/>
          </a:prstGeom>
          <a:solidFill>
            <a:srgbClr val="FFC000"/>
          </a:solidFill>
        </p:spPr>
        <p:txBody>
          <a:bodyPr wrap="square" rtlCol="0">
            <a:spAutoFit/>
          </a:bodyPr>
          <a:lstStyle/>
          <a:p>
            <a:pPr algn="ctr"/>
            <a:r>
              <a:rPr lang="en-US" sz="2000" i="1" dirty="0">
                <a:solidFill>
                  <a:schemeClr val="bg1"/>
                </a:solidFill>
              </a:rPr>
              <a:t>Instead of hosting scheduled Zoom meetings, I will be sending out monthly emails with supports and reminders.</a:t>
            </a:r>
            <a:endParaRPr lang="en-US" sz="1050" i="1" dirty="0">
              <a:solidFill>
                <a:schemeClr val="bg1"/>
              </a:solidFill>
            </a:endParaRPr>
          </a:p>
        </p:txBody>
      </p:sp>
      <p:pic>
        <p:nvPicPr>
          <p:cNvPr id="3" name="Picture 2">
            <a:extLst>
              <a:ext uri="{FF2B5EF4-FFF2-40B4-BE49-F238E27FC236}">
                <a16:creationId xmlns:a16="http://schemas.microsoft.com/office/drawing/2014/main" id="{16422D0E-3EED-4D69-909F-66BD4D999B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05726" y="7599"/>
            <a:ext cx="6758609" cy="2322974"/>
          </a:xfrm>
          <a:prstGeom prst="rect">
            <a:avLst/>
          </a:prstGeom>
        </p:spPr>
      </p:pic>
      <p:sp>
        <p:nvSpPr>
          <p:cNvPr id="6" name="TextBox 5">
            <a:extLst>
              <a:ext uri="{FF2B5EF4-FFF2-40B4-BE49-F238E27FC236}">
                <a16:creationId xmlns:a16="http://schemas.microsoft.com/office/drawing/2014/main" id="{13400EAD-532D-48EB-AAC8-373411007CDD}"/>
              </a:ext>
            </a:extLst>
          </p:cNvPr>
          <p:cNvSpPr txBox="1"/>
          <p:nvPr/>
        </p:nvSpPr>
        <p:spPr>
          <a:xfrm>
            <a:off x="3212639" y="6858000"/>
            <a:ext cx="8979361" cy="230832"/>
          </a:xfrm>
          <a:prstGeom prst="rect">
            <a:avLst/>
          </a:prstGeom>
          <a:noFill/>
        </p:spPr>
        <p:txBody>
          <a:bodyPr wrap="square" rtlCol="0">
            <a:spAutoFit/>
          </a:bodyPr>
          <a:lstStyle/>
          <a:p>
            <a:r>
              <a:rPr lang="en-US" sz="900">
                <a:hlinkClick r:id="rId3" tooltip="https://www.pngall.com/welcome-word-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199541954"/>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193" y="189494"/>
            <a:ext cx="3446116" cy="633467"/>
          </a:xfrm>
        </p:spPr>
        <p:txBody>
          <a:bodyPr/>
          <a:lstStyle/>
          <a:p>
            <a:r>
              <a:rPr lang="en-US" dirty="0"/>
              <a:t>EDA Rubric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05" y="1205345"/>
            <a:ext cx="3481371" cy="45832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271" y="1105275"/>
            <a:ext cx="3548308" cy="46832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5031" y="257695"/>
            <a:ext cx="3590985" cy="473079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54372"/>
          <a:stretch/>
        </p:blipFill>
        <p:spPr>
          <a:xfrm>
            <a:off x="7791734" y="4322618"/>
            <a:ext cx="3975156" cy="2385753"/>
          </a:xfrm>
          <a:prstGeom prst="rect">
            <a:avLst/>
          </a:prstGeom>
        </p:spPr>
      </p:pic>
    </p:spTree>
    <p:extLst>
      <p:ext uri="{BB962C8B-B14F-4D97-AF65-F5344CB8AC3E}">
        <p14:creationId xmlns:p14="http://schemas.microsoft.com/office/powerpoint/2010/main" val="112682989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Record—Final Step </a:t>
            </a:r>
          </a:p>
        </p:txBody>
      </p:sp>
      <p:sp>
        <p:nvSpPr>
          <p:cNvPr id="3" name="Content Placeholder 2"/>
          <p:cNvSpPr>
            <a:spLocks noGrp="1"/>
          </p:cNvSpPr>
          <p:nvPr>
            <p:ph idx="1"/>
          </p:nvPr>
        </p:nvSpPr>
        <p:spPr>
          <a:xfrm>
            <a:off x="411388" y="2219498"/>
            <a:ext cx="11334495" cy="3182100"/>
          </a:xfrm>
        </p:spPr>
        <p:txBody>
          <a:bodyPr/>
          <a:lstStyle/>
          <a:p>
            <a:pPr lvl="0"/>
            <a:r>
              <a:rPr lang="en-US" b="1" dirty="0"/>
              <a:t>When you have completed the cooperating teacher training and EDA refresher course, please complete the Google form as a recording of your trainings.  </a:t>
            </a:r>
          </a:p>
          <a:p>
            <a:pPr lvl="0"/>
            <a:endParaRPr lang="en-US" b="1" dirty="0"/>
          </a:p>
          <a:p>
            <a:pPr lvl="0"/>
            <a:r>
              <a:rPr lang="en-US" b="1" dirty="0"/>
              <a:t>Please copy and paste the link:  </a:t>
            </a:r>
            <a:r>
              <a:rPr lang="en-US" sz="2400" b="1" dirty="0">
                <a:solidFill>
                  <a:srgbClr val="FFFF00"/>
                </a:solidFill>
              </a:rPr>
              <a:t>https://forms.gle/ixrb1U1ScG8ph6MT7</a:t>
            </a:r>
            <a:endParaRPr lang="en-US" sz="2400" dirty="0">
              <a:solidFill>
                <a:srgbClr val="FFFF00"/>
              </a:solidFill>
            </a:endParaRPr>
          </a:p>
          <a:p>
            <a:endParaRPr lang="en-US" dirty="0">
              <a:solidFill>
                <a:schemeClr val="bg1"/>
              </a:solidFill>
            </a:endParaRPr>
          </a:p>
        </p:txBody>
      </p:sp>
    </p:spTree>
    <p:extLst>
      <p:ext uri="{BB962C8B-B14F-4D97-AF65-F5344CB8AC3E}">
        <p14:creationId xmlns:p14="http://schemas.microsoft.com/office/powerpoint/2010/main" val="242011003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5A2C64-E3C6-BF49-A454-D708A4EEF7B2}"/>
              </a:ext>
            </a:extLst>
          </p:cNvPr>
          <p:cNvSpPr/>
          <p:nvPr/>
        </p:nvSpPr>
        <p:spPr>
          <a:xfrm>
            <a:off x="3385166" y="2302239"/>
            <a:ext cx="4977440" cy="1846659"/>
          </a:xfrm>
          <a:prstGeom prst="rect">
            <a:avLst/>
          </a:prstGeom>
        </p:spPr>
        <p:txBody>
          <a:bodyPr wrap="square">
            <a:spAutoFit/>
          </a:bodyPr>
          <a:lstStyle/>
          <a:p>
            <a:endParaRPr lang="en-US" dirty="0"/>
          </a:p>
          <a:p>
            <a:r>
              <a:rPr lang="en-US" sz="2400" dirty="0"/>
              <a:t>Christy Waters</a:t>
            </a:r>
            <a:br>
              <a:rPr lang="en-US" sz="2400" dirty="0"/>
            </a:br>
            <a:r>
              <a:rPr lang="en-US" sz="2400" dirty="0"/>
              <a:t>Director of Clinical Experiences </a:t>
            </a:r>
            <a:br>
              <a:rPr lang="en-US" sz="2400" dirty="0"/>
            </a:br>
            <a:r>
              <a:rPr lang="en-US" sz="2400" dirty="0">
                <a:hlinkClick r:id="rId2"/>
              </a:rPr>
              <a:t>ccwaters@una.edu</a:t>
            </a:r>
            <a:endParaRPr lang="en-US" sz="2400" dirty="0"/>
          </a:p>
          <a:p>
            <a:r>
              <a:rPr lang="en-US" sz="2400" dirty="0"/>
              <a:t>256-443-3166</a:t>
            </a:r>
            <a:endParaRPr lang="en-US" sz="4000" dirty="0"/>
          </a:p>
        </p:txBody>
      </p:sp>
      <p:sp>
        <p:nvSpPr>
          <p:cNvPr id="5" name="Title 1">
            <a:extLst>
              <a:ext uri="{FF2B5EF4-FFF2-40B4-BE49-F238E27FC236}">
                <a16:creationId xmlns:a16="http://schemas.microsoft.com/office/drawing/2014/main" id="{67145EBD-C1DA-EE4D-B334-8BF0DFDEDD51}"/>
              </a:ext>
            </a:extLst>
          </p:cNvPr>
          <p:cNvSpPr txBox="1">
            <a:spLocks/>
          </p:cNvSpPr>
          <p:nvPr/>
        </p:nvSpPr>
        <p:spPr>
          <a:xfrm>
            <a:off x="231149" y="2546426"/>
            <a:ext cx="2517352" cy="2492044"/>
          </a:xfrm>
          <a:prstGeom prst="ellipse">
            <a:avLst/>
          </a:prstGeom>
          <a:solidFill>
            <a:srgbClr val="FFFF00"/>
          </a:solidFill>
          <a:ln w="174625" cmpd="thinThick">
            <a:solidFill>
              <a:srgbClr val="262626"/>
            </a:solidFill>
          </a:ln>
          <a:effectLst>
            <a:outerShdw blurRad="50800" dir="14400000">
              <a:srgbClr val="000000">
                <a:alpha val="60000"/>
              </a:srgbClr>
            </a:outerShdw>
          </a:effectLst>
        </p:spPr>
        <p:txBody>
          <a:bodyPr vert="horz" lIns="91440" tIns="45720" rIns="91440" bIns="45720" rtlCol="0" anchor="ctr">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4200"/>
              </a:spcAft>
            </a:pPr>
            <a:r>
              <a:rPr lang="en-US" sz="2600" dirty="0">
                <a:solidFill>
                  <a:schemeClr val="bg1"/>
                </a:solidFill>
              </a:rPr>
              <a:t>Questions</a:t>
            </a:r>
          </a:p>
        </p:txBody>
      </p:sp>
      <p:sp>
        <p:nvSpPr>
          <p:cNvPr id="7" name="TextBox 6"/>
          <p:cNvSpPr txBox="1"/>
          <p:nvPr/>
        </p:nvSpPr>
        <p:spPr>
          <a:xfrm>
            <a:off x="88658" y="886899"/>
            <a:ext cx="11976962" cy="646331"/>
          </a:xfrm>
          <a:prstGeom prst="rect">
            <a:avLst/>
          </a:prstGeom>
          <a:noFill/>
        </p:spPr>
        <p:txBody>
          <a:bodyPr wrap="square" rtlCol="0">
            <a:spAutoFit/>
          </a:bodyPr>
          <a:lstStyle/>
          <a:p>
            <a:pPr algn="ctr"/>
            <a:r>
              <a:rPr lang="en-US" sz="3600" b="1" dirty="0">
                <a:solidFill>
                  <a:srgbClr val="FFFF00"/>
                </a:solidFill>
              </a:rPr>
              <a:t>Thank you for participating in the training session! </a:t>
            </a:r>
          </a:p>
        </p:txBody>
      </p:sp>
      <p:pic>
        <p:nvPicPr>
          <p:cNvPr id="6" name="Picture 5"/>
          <p:cNvPicPr>
            <a:picLocks noChangeAspect="1"/>
          </p:cNvPicPr>
          <p:nvPr/>
        </p:nvPicPr>
        <p:blipFill>
          <a:blip r:embed="rId3"/>
          <a:stretch>
            <a:fillRect/>
          </a:stretch>
        </p:blipFill>
        <p:spPr>
          <a:xfrm>
            <a:off x="6549275" y="4480561"/>
            <a:ext cx="5203870" cy="1912774"/>
          </a:xfrm>
          <a:prstGeom prst="rect">
            <a:avLst/>
          </a:prstGeom>
        </p:spPr>
      </p:pic>
    </p:spTree>
    <p:extLst>
      <p:ext uri="{BB962C8B-B14F-4D97-AF65-F5344CB8AC3E}">
        <p14:creationId xmlns:p14="http://schemas.microsoft.com/office/powerpoint/2010/main" val="385746223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3" y="371687"/>
            <a:ext cx="10571998" cy="970450"/>
          </a:xfrm>
        </p:spPr>
        <p:txBody>
          <a:bodyPr/>
          <a:lstStyle/>
          <a:p>
            <a:r>
              <a:rPr lang="en-US" dirty="0"/>
              <a:t>How to get off to a great start! </a:t>
            </a:r>
          </a:p>
        </p:txBody>
      </p:sp>
      <p:sp>
        <p:nvSpPr>
          <p:cNvPr id="3" name="Content Placeholder 2"/>
          <p:cNvSpPr>
            <a:spLocks noGrp="1"/>
          </p:cNvSpPr>
          <p:nvPr>
            <p:ph idx="1"/>
          </p:nvPr>
        </p:nvSpPr>
        <p:spPr>
          <a:xfrm>
            <a:off x="197603" y="2292626"/>
            <a:ext cx="11716101" cy="4421241"/>
          </a:xfrm>
        </p:spPr>
        <p:txBody>
          <a:bodyPr>
            <a:normAutofit/>
          </a:bodyPr>
          <a:lstStyle/>
          <a:p>
            <a:pPr lvl="0"/>
            <a:r>
              <a:rPr lang="en-US" b="1" dirty="0">
                <a:solidFill>
                  <a:srgbClr val="FFC000"/>
                </a:solidFill>
              </a:rPr>
              <a:t>Feedback</a:t>
            </a:r>
            <a:r>
              <a:rPr lang="en-US" dirty="0"/>
              <a:t> (positive and constructive)  Please don’t be afraid to be honest.  This can be done verbally, with sticky notes, or formally using our field assessments form.</a:t>
            </a:r>
          </a:p>
          <a:p>
            <a:pPr lvl="0"/>
            <a:r>
              <a:rPr lang="en-US" b="1" dirty="0">
                <a:solidFill>
                  <a:srgbClr val="FFC000"/>
                </a:solidFill>
              </a:rPr>
              <a:t>Weekly planning time--</a:t>
            </a:r>
            <a:r>
              <a:rPr lang="en-US" dirty="0"/>
              <a:t> Set aside a block of time each week to plan.  An intern’s plans are submitted to us the week before they teach any content.  This allows you and the supervisor time to correct errors.  </a:t>
            </a:r>
          </a:p>
          <a:p>
            <a:pPr lvl="0"/>
            <a:r>
              <a:rPr lang="en-US" dirty="0"/>
              <a:t>A </a:t>
            </a:r>
            <a:r>
              <a:rPr lang="en-US" b="1" dirty="0">
                <a:solidFill>
                  <a:srgbClr val="FFC000"/>
                </a:solidFill>
              </a:rPr>
              <a:t>separate space </a:t>
            </a:r>
            <a:r>
              <a:rPr lang="en-US" dirty="0"/>
              <a:t>from you for their items (small desk area, etc.) </a:t>
            </a:r>
          </a:p>
          <a:p>
            <a:pPr lvl="0"/>
            <a:r>
              <a:rPr lang="en-US" b="1" dirty="0">
                <a:solidFill>
                  <a:srgbClr val="FFC000"/>
                </a:solidFill>
              </a:rPr>
              <a:t>Communication</a:t>
            </a:r>
            <a:r>
              <a:rPr lang="en-US" dirty="0"/>
              <a:t>—if you are not happy with management, attitude, etc.  Speak up and let them know!  Then, work together to find a solution that works for both of you.   </a:t>
            </a:r>
          </a:p>
          <a:p>
            <a:pPr marL="0" lvl="0" indent="0" algn="ctr">
              <a:buNone/>
            </a:pPr>
            <a:r>
              <a:rPr lang="en-US" b="1" dirty="0">
                <a:solidFill>
                  <a:srgbClr val="FFC000"/>
                </a:solidFill>
              </a:rPr>
              <a:t>Remember—they are a novice teacher. Help them through the mistakes, don’t expect them to teach or know the content like you, and train them to be the next generation of teachers! </a:t>
            </a:r>
          </a:p>
          <a:p>
            <a:endParaRPr lang="en-US" dirty="0"/>
          </a:p>
        </p:txBody>
      </p:sp>
    </p:spTree>
    <p:extLst>
      <p:ext uri="{BB962C8B-B14F-4D97-AF65-F5344CB8AC3E}">
        <p14:creationId xmlns:p14="http://schemas.microsoft.com/office/powerpoint/2010/main" val="136149973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60959"/>
            <a:ext cx="9678163" cy="1663337"/>
          </a:xfrm>
        </p:spPr>
        <p:txBody>
          <a:bodyPr/>
          <a:lstStyle/>
          <a:p>
            <a:pPr algn="ctr"/>
            <a:br>
              <a:rPr lang="en-US" sz="2800" dirty="0"/>
            </a:br>
            <a:br>
              <a:rPr lang="en-US" sz="2800" dirty="0"/>
            </a:br>
            <a:br>
              <a:rPr lang="en-US" sz="2800" dirty="0"/>
            </a:br>
            <a:br>
              <a:rPr lang="en-US" sz="2800" dirty="0"/>
            </a:br>
            <a:br>
              <a:rPr lang="en-US" sz="3200" dirty="0"/>
            </a:br>
            <a:r>
              <a:rPr lang="en-US" sz="3200" dirty="0"/>
              <a:t>Quick Review of the Internship Handbook</a:t>
            </a:r>
            <a:br>
              <a:rPr lang="en-US" sz="2400" dirty="0"/>
            </a:br>
            <a:br>
              <a:rPr lang="en-US" sz="2400" dirty="0"/>
            </a:br>
            <a:endParaRPr lang="en-US" sz="2400" dirty="0">
              <a:solidFill>
                <a:srgbClr val="FFFF00"/>
              </a:solidFill>
            </a:endParaRPr>
          </a:p>
        </p:txBody>
      </p:sp>
      <p:sp>
        <p:nvSpPr>
          <p:cNvPr id="5" name="TextBox 4"/>
          <p:cNvSpPr txBox="1"/>
          <p:nvPr/>
        </p:nvSpPr>
        <p:spPr>
          <a:xfrm>
            <a:off x="110067" y="2694640"/>
            <a:ext cx="119126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Interns are to exhibit dispositions at all times in the classroom setting.</a:t>
            </a:r>
          </a:p>
          <a:p>
            <a:pPr marL="285750" indent="-285750">
              <a:buFont typeface="Arial" panose="020B0604020202020204" pitchFamily="34" charset="0"/>
              <a:buChar char="•"/>
            </a:pPr>
            <a:r>
              <a:rPr lang="en-US" sz="2000" dirty="0"/>
              <a:t>Notification of an absent should be submitted by 7:00 AM.  </a:t>
            </a:r>
            <a:r>
              <a:rPr lang="en-US" sz="2000" b="1" u="sng" dirty="0">
                <a:solidFill>
                  <a:srgbClr val="FFFF00"/>
                </a:solidFill>
              </a:rPr>
              <a:t>All absences must be reported through an email to the supervisor, cooperating teacher, and Christy Waters</a:t>
            </a:r>
            <a:r>
              <a:rPr lang="en-US" sz="2000" dirty="0"/>
              <a:t>.</a:t>
            </a:r>
          </a:p>
          <a:p>
            <a:pPr marL="285750" indent="-285750">
              <a:buFont typeface="Arial" panose="020B0604020202020204" pitchFamily="34" charset="0"/>
              <a:buChar char="•"/>
            </a:pPr>
            <a:r>
              <a:rPr lang="en-US" sz="2000" dirty="0"/>
              <a:t>Interns should not request to leave early for employment reasons. </a:t>
            </a:r>
          </a:p>
          <a:p>
            <a:pPr marL="285750" indent="-285750">
              <a:buFont typeface="Arial" panose="020B0604020202020204" pitchFamily="34" charset="0"/>
              <a:buChar char="•"/>
            </a:pPr>
            <a:r>
              <a:rPr lang="en-US" sz="2000" dirty="0"/>
              <a:t>Interns must be well dressed and groomed at all times.  </a:t>
            </a:r>
          </a:p>
          <a:p>
            <a:pPr marL="285750" indent="-285750">
              <a:buFont typeface="Arial" panose="020B0604020202020204" pitchFamily="34" charset="0"/>
              <a:buChar char="•"/>
            </a:pPr>
            <a:r>
              <a:rPr lang="en-US" sz="2000" b="1" dirty="0">
                <a:solidFill>
                  <a:srgbClr val="FFFF00"/>
                </a:solidFill>
              </a:rPr>
              <a:t>Interns are not allowed to teach any content without pre-approval of lesson plans from the cooperating teacher and supervisor. </a:t>
            </a:r>
          </a:p>
          <a:p>
            <a:pPr marL="285750" indent="-285750">
              <a:buFont typeface="Arial" panose="020B0604020202020204" pitchFamily="34" charset="0"/>
              <a:buChar char="•"/>
            </a:pPr>
            <a:r>
              <a:rPr lang="en-US" sz="2000" dirty="0"/>
              <a:t>Interns are not the teacher of record and cannot be </a:t>
            </a:r>
            <a:r>
              <a:rPr lang="en-US" sz="2000" b="1" dirty="0">
                <a:solidFill>
                  <a:srgbClr val="FFFF00"/>
                </a:solidFill>
              </a:rPr>
              <a:t>left alone as the substitute teacher.</a:t>
            </a:r>
          </a:p>
          <a:p>
            <a:pPr marL="285750" indent="-285750">
              <a:buFont typeface="Arial" panose="020B0604020202020204" pitchFamily="34" charset="0"/>
              <a:buChar char="•"/>
            </a:pPr>
            <a:r>
              <a:rPr lang="en-US" sz="2000" dirty="0"/>
              <a:t>Interns should attend professional development with you.  PD days are not off days. </a:t>
            </a:r>
          </a:p>
          <a:p>
            <a:pPr marL="285750" indent="-285750">
              <a:buFont typeface="Arial" panose="020B0604020202020204" pitchFamily="34" charset="0"/>
              <a:buChar char="•"/>
            </a:pPr>
            <a:r>
              <a:rPr lang="en-US" sz="2000" dirty="0"/>
              <a:t>Interns are required to attend school events outside of the regular school day (PTO, open house, parent conferences, </a:t>
            </a:r>
            <a:r>
              <a:rPr lang="en-US" sz="2000" dirty="0" err="1"/>
              <a:t>etc</a:t>
            </a:r>
            <a:r>
              <a:rPr lang="en-US" sz="2000" dirty="0"/>
              <a:t>…).  </a:t>
            </a:r>
            <a:endParaRPr lang="en-US" dirty="0"/>
          </a:p>
        </p:txBody>
      </p:sp>
      <p:sp>
        <p:nvSpPr>
          <p:cNvPr id="4" name="TextBox 3"/>
          <p:cNvSpPr txBox="1"/>
          <p:nvPr/>
        </p:nvSpPr>
        <p:spPr>
          <a:xfrm>
            <a:off x="210922" y="1216464"/>
            <a:ext cx="9840687" cy="892552"/>
          </a:xfrm>
          <a:prstGeom prst="rect">
            <a:avLst/>
          </a:prstGeom>
          <a:solidFill>
            <a:srgbClr val="FFFF00"/>
          </a:solidFill>
          <a:ln w="57150">
            <a:solidFill>
              <a:schemeClr val="bg1"/>
            </a:solidFill>
          </a:ln>
        </p:spPr>
        <p:txBody>
          <a:bodyPr wrap="square" rtlCol="0">
            <a:spAutoFit/>
          </a:bodyPr>
          <a:lstStyle/>
          <a:p>
            <a:pPr algn="ctr"/>
            <a:r>
              <a:rPr lang="en-US" b="1" dirty="0">
                <a:solidFill>
                  <a:schemeClr val="bg1"/>
                </a:solidFill>
              </a:rPr>
              <a:t>A full copy of the handbook can be view at this link:</a:t>
            </a:r>
          </a:p>
          <a:p>
            <a:pPr algn="ctr"/>
            <a:r>
              <a:rPr lang="en-US" sz="2000" b="1" dirty="0">
                <a:solidFill>
                  <a:schemeClr val="bg1"/>
                </a:solidFill>
                <a:hlinkClick r:id="rId2"/>
              </a:rPr>
              <a:t>HANDBOOK LINK</a:t>
            </a:r>
            <a:br>
              <a:rPr lang="en-US" sz="1400" b="1" dirty="0">
                <a:solidFill>
                  <a:schemeClr val="bg1"/>
                </a:solidFill>
                <a:hlinkClick r:id="rId3"/>
              </a:rPr>
            </a:br>
            <a:r>
              <a:rPr lang="en-US" sz="1400" b="1" dirty="0">
                <a:solidFill>
                  <a:schemeClr val="bg1"/>
                </a:solidFill>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8479" y="246120"/>
            <a:ext cx="2098983" cy="2740905"/>
          </a:xfrm>
          <a:prstGeom prst="rect">
            <a:avLst/>
          </a:prstGeom>
        </p:spPr>
      </p:pic>
      <p:sp>
        <p:nvSpPr>
          <p:cNvPr id="8" name="TextBox 7"/>
          <p:cNvSpPr txBox="1"/>
          <p:nvPr/>
        </p:nvSpPr>
        <p:spPr>
          <a:xfrm>
            <a:off x="10390909" y="2502131"/>
            <a:ext cx="922713" cy="369332"/>
          </a:xfrm>
          <a:prstGeom prst="rect">
            <a:avLst/>
          </a:prstGeom>
          <a:solidFill>
            <a:schemeClr val="tx1"/>
          </a:solidFill>
          <a:ln>
            <a:noFill/>
          </a:ln>
        </p:spPr>
        <p:txBody>
          <a:bodyPr wrap="square" rtlCol="0">
            <a:spAutoFit/>
          </a:bodyPr>
          <a:lstStyle/>
          <a:p>
            <a:endParaRPr lang="en-US" dirty="0"/>
          </a:p>
        </p:txBody>
      </p:sp>
    </p:spTree>
    <p:extLst>
      <p:ext uri="{BB962C8B-B14F-4D97-AF65-F5344CB8AC3E}">
        <p14:creationId xmlns:p14="http://schemas.microsoft.com/office/powerpoint/2010/main" val="338211101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5148" y="480222"/>
            <a:ext cx="5514600" cy="970450"/>
          </a:xfrm>
        </p:spPr>
        <p:txBody>
          <a:bodyPr/>
          <a:lstStyle/>
          <a:p>
            <a:r>
              <a:rPr lang="en-US" dirty="0"/>
              <a:t>Internship Calendar</a:t>
            </a:r>
            <a:br>
              <a:rPr lang="en-US" dirty="0"/>
            </a:br>
            <a:r>
              <a:rPr lang="en-US" sz="1800" dirty="0">
                <a:solidFill>
                  <a:srgbClr val="FFFF00"/>
                </a:solidFill>
              </a:rPr>
              <a:t>Internship Handbook Page: 5</a:t>
            </a:r>
            <a:endParaRPr lang="en-US" sz="2800" dirty="0">
              <a:solidFill>
                <a:srgbClr val="FFFF00"/>
              </a:solidFill>
            </a:endParaRPr>
          </a:p>
        </p:txBody>
      </p:sp>
      <p:sp>
        <p:nvSpPr>
          <p:cNvPr id="3" name="Content Placeholder 2"/>
          <p:cNvSpPr>
            <a:spLocks noGrp="1"/>
          </p:cNvSpPr>
          <p:nvPr>
            <p:ph idx="1"/>
          </p:nvPr>
        </p:nvSpPr>
        <p:spPr>
          <a:xfrm>
            <a:off x="6039242" y="2858690"/>
            <a:ext cx="5613753" cy="2404398"/>
          </a:xfrm>
          <a:solidFill>
            <a:schemeClr val="accent1">
              <a:lumMod val="75000"/>
            </a:schemeClr>
          </a:solidFill>
          <a:ln w="38100">
            <a:solidFill>
              <a:srgbClr val="FFFF00"/>
            </a:solidFill>
          </a:ln>
        </p:spPr>
        <p:txBody>
          <a:bodyPr>
            <a:normAutofit/>
          </a:bodyPr>
          <a:lstStyle/>
          <a:p>
            <a:r>
              <a:rPr lang="en-US" b="1" dirty="0"/>
              <a:t>Interns follow the school’s calendar and not UNA’s calendar</a:t>
            </a:r>
          </a:p>
          <a:p>
            <a:r>
              <a:rPr lang="en-US" b="1" dirty="0"/>
              <a:t>Interns should share edTPA dates/times with you. </a:t>
            </a:r>
            <a:endParaRPr lang="en-US" b="1" u="sng" dirty="0">
              <a:solidFill>
                <a:srgbClr val="FFFF00"/>
              </a:solidFill>
            </a:endParaRPr>
          </a:p>
          <a:p>
            <a:r>
              <a:rPr lang="en-US" b="1" dirty="0"/>
              <a:t>Interns must return to campus for mandatory meetings and seminars </a:t>
            </a:r>
          </a:p>
        </p:txBody>
      </p:sp>
      <p:pic>
        <p:nvPicPr>
          <p:cNvPr id="5" name="Picture 4">
            <a:extLst>
              <a:ext uri="{FF2B5EF4-FFF2-40B4-BE49-F238E27FC236}">
                <a16:creationId xmlns:a16="http://schemas.microsoft.com/office/drawing/2014/main" id="{565371C6-2740-4665-B3A3-B2867B851317}"/>
              </a:ext>
            </a:extLst>
          </p:cNvPr>
          <p:cNvPicPr>
            <a:picLocks noChangeAspect="1"/>
          </p:cNvPicPr>
          <p:nvPr/>
        </p:nvPicPr>
        <p:blipFill>
          <a:blip r:embed="rId2"/>
          <a:stretch>
            <a:fillRect/>
          </a:stretch>
        </p:blipFill>
        <p:spPr>
          <a:xfrm>
            <a:off x="379978" y="350629"/>
            <a:ext cx="4960647" cy="6156742"/>
          </a:xfrm>
          <a:prstGeom prst="rect">
            <a:avLst/>
          </a:prstGeom>
        </p:spPr>
      </p:pic>
    </p:spTree>
    <p:extLst>
      <p:ext uri="{BB962C8B-B14F-4D97-AF65-F5344CB8AC3E}">
        <p14:creationId xmlns:p14="http://schemas.microsoft.com/office/powerpoint/2010/main" val="118014487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00" y="392304"/>
            <a:ext cx="10571998" cy="970450"/>
          </a:xfrm>
        </p:spPr>
        <p:txBody>
          <a:bodyPr/>
          <a:lstStyle/>
          <a:p>
            <a:r>
              <a:rPr lang="en-US" dirty="0"/>
              <a:t>Absences From Internship</a:t>
            </a:r>
            <a:br>
              <a:rPr lang="en-US" dirty="0"/>
            </a:br>
            <a:r>
              <a:rPr lang="en-US" sz="1800" dirty="0">
                <a:solidFill>
                  <a:srgbClr val="FFFF00"/>
                </a:solidFill>
              </a:rPr>
              <a:t>Internship Handbook Page: 7</a:t>
            </a:r>
            <a:endParaRPr lang="en-US" sz="1800" dirty="0"/>
          </a:p>
        </p:txBody>
      </p:sp>
      <p:sp>
        <p:nvSpPr>
          <p:cNvPr id="3" name="Content Placeholder 2"/>
          <p:cNvSpPr>
            <a:spLocks noGrp="1"/>
          </p:cNvSpPr>
          <p:nvPr>
            <p:ph idx="1"/>
          </p:nvPr>
        </p:nvSpPr>
        <p:spPr>
          <a:xfrm>
            <a:off x="78958" y="2174591"/>
            <a:ext cx="8716509" cy="4006076"/>
          </a:xfrm>
        </p:spPr>
        <p:txBody>
          <a:bodyPr>
            <a:normAutofit/>
          </a:bodyPr>
          <a:lstStyle/>
          <a:p>
            <a:endParaRPr lang="en-US" sz="1700" dirty="0"/>
          </a:p>
          <a:p>
            <a:pPr>
              <a:lnSpc>
                <a:spcPct val="110000"/>
              </a:lnSpc>
            </a:pPr>
            <a:r>
              <a:rPr lang="en-US" sz="1700" dirty="0"/>
              <a:t>Interns are expected to be in attendance everyday throughout the entire period of the internship. </a:t>
            </a:r>
          </a:p>
          <a:p>
            <a:pPr>
              <a:lnSpc>
                <a:spcPct val="110000"/>
              </a:lnSpc>
            </a:pPr>
            <a:r>
              <a:rPr lang="en-US" sz="1700" b="1" u="sng" dirty="0">
                <a:solidFill>
                  <a:srgbClr val="FFFF00"/>
                </a:solidFill>
              </a:rPr>
              <a:t>NO absences—</a:t>
            </a:r>
            <a:r>
              <a:rPr lang="en-US" sz="1700" dirty="0"/>
              <a:t>with the exception of serious personal illness of the intern or death of an immediate family member. </a:t>
            </a:r>
            <a:r>
              <a:rPr lang="en-US" sz="1700" b="1" u="sng" dirty="0">
                <a:solidFill>
                  <a:srgbClr val="FFFF00"/>
                </a:solidFill>
              </a:rPr>
              <a:t>These absences must be documented through the Director of Clinical Experiences, university supervisor, and cooperating teacher.  </a:t>
            </a:r>
            <a:r>
              <a:rPr lang="en-US" sz="1700" dirty="0">
                <a:solidFill>
                  <a:srgbClr val="FFFF00"/>
                </a:solidFill>
              </a:rPr>
              <a:t>  </a:t>
            </a:r>
          </a:p>
          <a:p>
            <a:pPr>
              <a:lnSpc>
                <a:spcPct val="110000"/>
              </a:lnSpc>
            </a:pPr>
            <a:r>
              <a:rPr lang="en-US" sz="1700" b="1" u="sng" dirty="0">
                <a:solidFill>
                  <a:srgbClr val="FFFF00"/>
                </a:solidFill>
              </a:rPr>
              <a:t>Tardy Policy:</a:t>
            </a:r>
            <a:r>
              <a:rPr lang="en-US" sz="1700" b="1" dirty="0">
                <a:solidFill>
                  <a:srgbClr val="FFFF00"/>
                </a:solidFill>
              </a:rPr>
              <a:t> </a:t>
            </a:r>
            <a:r>
              <a:rPr lang="en-US" sz="1700" dirty="0"/>
              <a:t>Interns are expected to be in their assigned classrooms every day at the same designated time as the cooperating teachers.  A tardy is considered a </a:t>
            </a:r>
            <a:r>
              <a:rPr lang="en-US" sz="1700" b="1" dirty="0"/>
              <a:t>half day absence</a:t>
            </a:r>
            <a:r>
              <a:rPr lang="en-US" sz="1700" dirty="0"/>
              <a:t>. If illness or an emergency makes it necessary for you to be tardy from the internship assignment., notify the cooperating teacher/school prior to the beginning of the school day.  </a:t>
            </a:r>
          </a:p>
          <a:p>
            <a:endParaRPr lang="en-US" sz="17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741" y="289351"/>
            <a:ext cx="3086601" cy="3721470"/>
          </a:xfrm>
          <a:prstGeom prst="rect">
            <a:avLst/>
          </a:prstGeom>
        </p:spPr>
      </p:pic>
      <p:sp>
        <p:nvSpPr>
          <p:cNvPr id="5" name="TextBox 4"/>
          <p:cNvSpPr txBox="1"/>
          <p:nvPr/>
        </p:nvSpPr>
        <p:spPr>
          <a:xfrm>
            <a:off x="149944" y="5847050"/>
            <a:ext cx="11971867" cy="584775"/>
          </a:xfrm>
          <a:prstGeom prst="rect">
            <a:avLst/>
          </a:prstGeom>
          <a:noFill/>
        </p:spPr>
        <p:txBody>
          <a:bodyPr wrap="square" rtlCol="0">
            <a:spAutoFit/>
          </a:bodyPr>
          <a:lstStyle/>
          <a:p>
            <a:r>
              <a:rPr lang="en-US" sz="1600" b="1" i="1" dirty="0">
                <a:solidFill>
                  <a:srgbClr val="FFFF00"/>
                </a:solidFill>
              </a:rPr>
              <a:t>A form of absence is required anytime the intern misses time from the classroom. This form is shown above and must be signed by you.  Please report to the University Supervisor if any of the procedures are not being followed correctly. </a:t>
            </a:r>
          </a:p>
        </p:txBody>
      </p:sp>
    </p:spTree>
    <p:extLst>
      <p:ext uri="{BB962C8B-B14F-4D97-AF65-F5344CB8AC3E}">
        <p14:creationId xmlns:p14="http://schemas.microsoft.com/office/powerpoint/2010/main" val="4622552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95" y="106017"/>
            <a:ext cx="11558210" cy="1487273"/>
          </a:xfrm>
          <a:noFill/>
          <a:ln>
            <a:solidFill>
              <a:srgbClr val="FFFF00"/>
            </a:solidFill>
          </a:ln>
        </p:spPr>
        <p:txBody>
          <a:bodyPr>
            <a:normAutofit/>
          </a:bodyPr>
          <a:lstStyle/>
          <a:p>
            <a:pPr algn="ctr"/>
            <a:r>
              <a:rPr lang="en-US" sz="4800" dirty="0"/>
              <a:t>Solo Teaching Days</a:t>
            </a:r>
            <a:br>
              <a:rPr lang="en-US" sz="4800" dirty="0"/>
            </a:br>
            <a:r>
              <a:rPr lang="en-US" sz="2200" i="1" dirty="0"/>
              <a:t>The university supervisor will work with you to decide the best schedule for solo time.</a:t>
            </a:r>
            <a:endParaRPr lang="en-US" sz="4800" i="1" dirty="0"/>
          </a:p>
        </p:txBody>
      </p:sp>
      <p:sp>
        <p:nvSpPr>
          <p:cNvPr id="3" name="Content Placeholder 2"/>
          <p:cNvSpPr>
            <a:spLocks noGrp="1"/>
          </p:cNvSpPr>
          <p:nvPr>
            <p:ph idx="1"/>
          </p:nvPr>
        </p:nvSpPr>
        <p:spPr>
          <a:xfrm>
            <a:off x="198362" y="2247674"/>
            <a:ext cx="11558210" cy="3880773"/>
          </a:xfrm>
          <a:noFill/>
        </p:spPr>
        <p:txBody>
          <a:bodyPr>
            <a:normAutofit/>
          </a:bodyPr>
          <a:lstStyle/>
          <a:p>
            <a:pPr marL="0" indent="0" algn="ctr">
              <a:buNone/>
            </a:pPr>
            <a:r>
              <a:rPr lang="en-US" sz="2400" b="1" dirty="0"/>
              <a:t>Interns are required to solo teach 10 consecutive days and maintain full responsibilities of the classroom at least 20 days. </a:t>
            </a:r>
          </a:p>
          <a:p>
            <a:endParaRPr lang="en-US" dirty="0"/>
          </a:p>
          <a:p>
            <a:r>
              <a:rPr lang="en-US" sz="2400" b="1" dirty="0">
                <a:solidFill>
                  <a:srgbClr val="FFFF00"/>
                </a:solidFill>
              </a:rPr>
              <a:t>Split Placements: </a:t>
            </a:r>
            <a:r>
              <a:rPr lang="en-US" sz="2400" dirty="0"/>
              <a:t>Early Childhood, Collaborative, and P-12 majors (PE, Band, Choral)--10 days per placements for a total of 20</a:t>
            </a:r>
          </a:p>
          <a:p>
            <a:r>
              <a:rPr lang="en-US" sz="2400" b="1" dirty="0">
                <a:solidFill>
                  <a:srgbClr val="FFFF00"/>
                </a:solidFill>
              </a:rPr>
              <a:t>Full Semester Placements: </a:t>
            </a:r>
            <a:r>
              <a:rPr lang="en-US" sz="2400" dirty="0"/>
              <a:t>Elementary, Secondary, Some Band—10 consecutive days and 10 flex days (flex days do not have to be consecutive and represent days the intern is teaching for the full school day) </a:t>
            </a:r>
          </a:p>
        </p:txBody>
      </p:sp>
    </p:spTree>
    <p:extLst>
      <p:ext uri="{BB962C8B-B14F-4D97-AF65-F5344CB8AC3E}">
        <p14:creationId xmlns:p14="http://schemas.microsoft.com/office/powerpoint/2010/main" val="124808677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48" y="419450"/>
            <a:ext cx="10895437" cy="855576"/>
          </a:xfrm>
        </p:spPr>
        <p:txBody>
          <a:bodyPr/>
          <a:lstStyle/>
          <a:p>
            <a:r>
              <a:rPr lang="en-US" sz="3600" dirty="0"/>
              <a:t>Solo Time—Question/Answer</a:t>
            </a:r>
          </a:p>
        </p:txBody>
      </p:sp>
      <p:sp>
        <p:nvSpPr>
          <p:cNvPr id="3" name="Content Placeholder 2"/>
          <p:cNvSpPr>
            <a:spLocks noGrp="1"/>
          </p:cNvSpPr>
          <p:nvPr>
            <p:ph idx="1"/>
          </p:nvPr>
        </p:nvSpPr>
        <p:spPr>
          <a:xfrm>
            <a:off x="163798" y="2411896"/>
            <a:ext cx="11689845" cy="4534189"/>
          </a:xfrm>
        </p:spPr>
        <p:txBody>
          <a:bodyPr>
            <a:normAutofit fontScale="85000" lnSpcReduction="10000"/>
          </a:bodyPr>
          <a:lstStyle/>
          <a:p>
            <a:r>
              <a:rPr lang="en-US" sz="2200" dirty="0"/>
              <a:t>What is solo teaching? </a:t>
            </a:r>
            <a:r>
              <a:rPr lang="en-US" dirty="0">
                <a:solidFill>
                  <a:srgbClr val="FFFF00"/>
                </a:solidFill>
              </a:rPr>
              <a:t>Interns are required to solo teach as part of their graduation and certification requirements in Alabama.  Solo teaching provides the opportunity for an intern to have full responsibility of planning, managing, and teaching in the classroom setting under the guidance of a cooperating teacher.   </a:t>
            </a:r>
          </a:p>
          <a:p>
            <a:r>
              <a:rPr lang="en-US" sz="2200" dirty="0"/>
              <a:t>While the intern is soloing, is it required that I leave the classroom?  </a:t>
            </a:r>
            <a:r>
              <a:rPr lang="en-US" dirty="0">
                <a:solidFill>
                  <a:srgbClr val="FFFF00"/>
                </a:solidFill>
              </a:rPr>
              <a:t>No, our students are guest in your classroom and each teacher can make that decision. Cooperating teachers should check with their building administrator for further guidance. We do ask that an intern not be left for extended periods of time.   </a:t>
            </a:r>
          </a:p>
          <a:p>
            <a:r>
              <a:rPr lang="en-US" sz="2400" dirty="0"/>
              <a:t>Does solo teaching mean I am unable to step in as needed or teach along side my intern?  </a:t>
            </a:r>
            <a:r>
              <a:rPr lang="en-US" dirty="0">
                <a:solidFill>
                  <a:srgbClr val="FFFF00"/>
                </a:solidFill>
              </a:rPr>
              <a:t>No, you are always welcome to step in or correct content errors.  We request that it is done in a respectful and constructive way.  If the university supervisor is observing, we ask for you not be involved in the lesson.  </a:t>
            </a:r>
          </a:p>
          <a:p>
            <a:r>
              <a:rPr lang="en-US" dirty="0">
                <a:solidFill>
                  <a:srgbClr val="FFFF00"/>
                </a:solidFill>
              </a:rPr>
              <a:t> </a:t>
            </a:r>
            <a:r>
              <a:rPr lang="en-US" sz="2400" dirty="0"/>
              <a:t>What needs to be done if the intern is overwhelmed and unable to solo teach?  </a:t>
            </a:r>
            <a:r>
              <a:rPr lang="en-US" dirty="0">
                <a:solidFill>
                  <a:srgbClr val="FFFF00"/>
                </a:solidFill>
              </a:rPr>
              <a:t>The first few days of solo teaching can be difficult for an intern to manage and may require additional support from the cooperating teacher.  Interns are novices teachers and will need consistent constructive feedback after mistakes are made.  If the intern’s soloing teaching is negatively affecting student learning, we ask that immediate contact is made with the university supervisor. As a team, we will co-construct a remediation plan and provide extra supervision.  In extreme cases or at the request of the cooperating teacher, the intern will be removed from the placement. </a:t>
            </a:r>
          </a:p>
          <a:p>
            <a:endParaRPr lang="en-US" dirty="0"/>
          </a:p>
          <a:p>
            <a:endParaRPr lang="en-US" dirty="0"/>
          </a:p>
          <a:p>
            <a:endParaRPr lang="en-US" dirty="0"/>
          </a:p>
        </p:txBody>
      </p:sp>
    </p:spTree>
    <p:extLst>
      <p:ext uri="{BB962C8B-B14F-4D97-AF65-F5344CB8AC3E}">
        <p14:creationId xmlns:p14="http://schemas.microsoft.com/office/powerpoint/2010/main" val="23541182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4607-F3D9-4C81-A1BD-9DBD12F8993C}"/>
              </a:ext>
            </a:extLst>
          </p:cNvPr>
          <p:cNvSpPr>
            <a:spLocks noGrp="1"/>
          </p:cNvSpPr>
          <p:nvPr>
            <p:ph type="title"/>
          </p:nvPr>
        </p:nvSpPr>
        <p:spPr>
          <a:xfrm>
            <a:off x="132523" y="159026"/>
            <a:ext cx="11873948" cy="1722783"/>
          </a:xfrm>
        </p:spPr>
        <p:txBody>
          <a:bodyPr/>
          <a:lstStyle/>
          <a:p>
            <a:br>
              <a:rPr lang="en-US" sz="4800" dirty="0"/>
            </a:br>
            <a:br>
              <a:rPr lang="en-US" sz="4800" dirty="0"/>
            </a:br>
            <a:br>
              <a:rPr lang="en-US" sz="4800" dirty="0"/>
            </a:br>
            <a:br>
              <a:rPr lang="en-US" sz="4800" dirty="0"/>
            </a:br>
            <a:r>
              <a:rPr lang="en-US" sz="4800" dirty="0"/>
              <a:t>Co-Teaching Model</a:t>
            </a:r>
            <a:br>
              <a:rPr lang="en-US" sz="4800" dirty="0"/>
            </a:br>
            <a:r>
              <a:rPr lang="en-US" sz="1400" i="1" dirty="0"/>
              <a:t>Co-Teaching is defined as two teachers working together with groups of students – sharing the planning, organization, delivery and assessment of instruction, as well as the physical space. The co-teaching model of student teaching allows students increased opportunities to get help when and how they need it that is not possible with just one teacher. Co-teaching with a student intern also provides them with a rigorous experience and allows cooperating teachers the ability to remain actively involved.</a:t>
            </a:r>
            <a:br>
              <a:rPr lang="en-US" sz="1400" dirty="0"/>
            </a:br>
            <a:endParaRPr lang="en-US" sz="1400" dirty="0"/>
          </a:p>
        </p:txBody>
      </p:sp>
      <p:sp>
        <p:nvSpPr>
          <p:cNvPr id="3" name="Content Placeholder 2">
            <a:extLst>
              <a:ext uri="{FF2B5EF4-FFF2-40B4-BE49-F238E27FC236}">
                <a16:creationId xmlns:a16="http://schemas.microsoft.com/office/drawing/2014/main" id="{233006A7-8D44-4FEC-B82F-8095D7916060}"/>
              </a:ext>
            </a:extLst>
          </p:cNvPr>
          <p:cNvSpPr>
            <a:spLocks noGrp="1"/>
          </p:cNvSpPr>
          <p:nvPr>
            <p:ph idx="1"/>
          </p:nvPr>
        </p:nvSpPr>
        <p:spPr>
          <a:xfrm>
            <a:off x="332922" y="2199860"/>
            <a:ext cx="5246244" cy="4499113"/>
          </a:xfrm>
        </p:spPr>
        <p:txBody>
          <a:bodyPr>
            <a:normAutofit fontScale="77500" lnSpcReduction="20000"/>
          </a:bodyPr>
          <a:lstStyle/>
          <a:p>
            <a:pPr marL="0" indent="0">
              <a:buNone/>
            </a:pPr>
            <a:r>
              <a:rPr lang="en-US" sz="2300" b="1" u="sng" dirty="0"/>
              <a:t>Planning: </a:t>
            </a:r>
            <a:endParaRPr lang="en-US" sz="2300" dirty="0"/>
          </a:p>
          <a:p>
            <a:pPr marL="0" indent="0">
              <a:buNone/>
            </a:pPr>
            <a:r>
              <a:rPr lang="en-US" sz="2300" dirty="0"/>
              <a:t> What content to teach</a:t>
            </a:r>
          </a:p>
          <a:p>
            <a:pPr marL="0" indent="0">
              <a:buNone/>
            </a:pPr>
            <a:r>
              <a:rPr lang="en-US" sz="2300" dirty="0"/>
              <a:t> What co-teaching strategies to use</a:t>
            </a:r>
          </a:p>
          <a:p>
            <a:pPr marL="0" indent="0">
              <a:buNone/>
            </a:pPr>
            <a:r>
              <a:rPr lang="en-US" sz="2300" dirty="0"/>
              <a:t> Who will lead different parts of the lesson</a:t>
            </a:r>
          </a:p>
          <a:p>
            <a:pPr marL="0" indent="0">
              <a:buNone/>
            </a:pPr>
            <a:r>
              <a:rPr lang="en-US" sz="2300" dirty="0"/>
              <a:t> How to assess student learning</a:t>
            </a:r>
          </a:p>
          <a:p>
            <a:pPr marL="0" indent="0">
              <a:buNone/>
            </a:pPr>
            <a:r>
              <a:rPr lang="en-US" sz="2300" dirty="0"/>
              <a:t> Materials and resources</a:t>
            </a:r>
          </a:p>
          <a:p>
            <a:pPr marL="0" indent="0">
              <a:buNone/>
            </a:pPr>
            <a:r>
              <a:rPr lang="en-US" sz="2300" dirty="0"/>
              <a:t> </a:t>
            </a:r>
          </a:p>
          <a:p>
            <a:pPr marL="0" indent="0">
              <a:buNone/>
            </a:pPr>
            <a:r>
              <a:rPr lang="en-US" sz="2300" b="1" u="sng" dirty="0"/>
              <a:t>Instruction: </a:t>
            </a:r>
            <a:endParaRPr lang="en-US" sz="2300" dirty="0"/>
          </a:p>
          <a:p>
            <a:pPr marL="0" indent="0">
              <a:buNone/>
            </a:pPr>
            <a:r>
              <a:rPr lang="en-US" sz="2300" dirty="0"/>
              <a:t> Share leadership and manage the classroom together</a:t>
            </a:r>
          </a:p>
          <a:p>
            <a:pPr marL="0" indent="0">
              <a:buNone/>
            </a:pPr>
            <a:r>
              <a:rPr lang="en-US" sz="2300" dirty="0"/>
              <a:t> Work with all students</a:t>
            </a:r>
          </a:p>
          <a:p>
            <a:pPr marL="0" indent="0">
              <a:buNone/>
            </a:pPr>
            <a:r>
              <a:rPr lang="en-US" sz="2300" dirty="0"/>
              <a:t> Be seen as equal partners</a:t>
            </a:r>
          </a:p>
          <a:p>
            <a:pPr marL="0" indent="0">
              <a:buNone/>
            </a:pPr>
            <a:r>
              <a:rPr lang="en-US" sz="2300" dirty="0"/>
              <a:t> Make changes as needed during a lesson </a:t>
            </a:r>
          </a:p>
          <a:p>
            <a:endParaRPr lang="en-US" dirty="0"/>
          </a:p>
        </p:txBody>
      </p:sp>
      <p:sp>
        <p:nvSpPr>
          <p:cNvPr id="4" name="Rectangle 3">
            <a:extLst>
              <a:ext uri="{FF2B5EF4-FFF2-40B4-BE49-F238E27FC236}">
                <a16:creationId xmlns:a16="http://schemas.microsoft.com/office/drawing/2014/main" id="{9A830CB6-96FF-4856-9EA1-90EB5F4EC1EB}"/>
              </a:ext>
            </a:extLst>
          </p:cNvPr>
          <p:cNvSpPr/>
          <p:nvPr/>
        </p:nvSpPr>
        <p:spPr>
          <a:xfrm>
            <a:off x="5459894" y="2537313"/>
            <a:ext cx="6732106" cy="1200329"/>
          </a:xfrm>
          <a:prstGeom prst="rect">
            <a:avLst/>
          </a:prstGeom>
        </p:spPr>
        <p:txBody>
          <a:bodyPr wrap="square">
            <a:spAutoFit/>
          </a:bodyPr>
          <a:lstStyle/>
          <a:p>
            <a:r>
              <a:rPr lang="en-US" b="1" u="sng" dirty="0"/>
              <a:t>Assessment:</a:t>
            </a:r>
            <a:r>
              <a:rPr lang="en-US" b="1" dirty="0"/>
              <a:t> </a:t>
            </a:r>
          </a:p>
          <a:p>
            <a:r>
              <a:rPr lang="en-US" dirty="0"/>
              <a:t> Both participate in the assessment of the students</a:t>
            </a:r>
          </a:p>
          <a:p>
            <a:r>
              <a:rPr lang="en-US" dirty="0"/>
              <a:t> Share the workload of daily grading</a:t>
            </a:r>
          </a:p>
          <a:p>
            <a:r>
              <a:rPr lang="en-US" dirty="0"/>
              <a:t> Provide formative and summative assessment of student</a:t>
            </a:r>
          </a:p>
        </p:txBody>
      </p:sp>
    </p:spTree>
    <p:extLst>
      <p:ext uri="{BB962C8B-B14F-4D97-AF65-F5344CB8AC3E}">
        <p14:creationId xmlns:p14="http://schemas.microsoft.com/office/powerpoint/2010/main" val="2677588895"/>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10413</TotalTime>
  <Words>2466</Words>
  <Application>Microsoft Office PowerPoint</Application>
  <PresentationFormat>Widescreen</PresentationFormat>
  <Paragraphs>141</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Times New Roman</vt:lpstr>
      <vt:lpstr>Wingdings</vt:lpstr>
      <vt:lpstr>Wingdings 2</vt:lpstr>
      <vt:lpstr>Quotable</vt:lpstr>
      <vt:lpstr>Cooperating Teacher Training</vt:lpstr>
      <vt:lpstr>PowerPoint Presentation</vt:lpstr>
      <vt:lpstr>How to get off to a great start! </vt:lpstr>
      <vt:lpstr>     Quick Review of the Internship Handbook  </vt:lpstr>
      <vt:lpstr>Internship Calendar Internship Handbook Page: 5</vt:lpstr>
      <vt:lpstr>Absences From Internship Internship Handbook Page: 7</vt:lpstr>
      <vt:lpstr>Solo Teaching Days The university supervisor will work with you to decide the best schedule for solo time.</vt:lpstr>
      <vt:lpstr>Solo Time—Question/Answer</vt:lpstr>
      <vt:lpstr>    Co-Teaching Model Co-Teaching is defined as two teachers working together with groups of students – sharing the planning, organization, delivery and assessment of instruction, as well as the physical space. The co-teaching model of student teaching allows students increased opportunities to get help when and how they need it that is not possible with just one teacher. Co-teaching with a student intern also provides them with a rigorous experience and allows cooperating teachers the ability to remain actively involved. </vt:lpstr>
      <vt:lpstr>Co-Teaching Models</vt:lpstr>
      <vt:lpstr>PowerPoint Presentation</vt:lpstr>
      <vt:lpstr>Internship Experience Checklist</vt:lpstr>
      <vt:lpstr>What is edTPA? Internship Handbook Page 14 Interns will provide and discuss an additional handout (CT Packet) First placement only</vt:lpstr>
      <vt:lpstr>Lesson Plan Template  </vt:lpstr>
      <vt:lpstr>Grading Procedures for Internship </vt:lpstr>
      <vt:lpstr>        </vt:lpstr>
      <vt:lpstr>What Assessments do I complete as a Cooperating Teacher? </vt:lpstr>
      <vt:lpstr>**Rubric Training for Cooperating Teachers**</vt:lpstr>
      <vt:lpstr>Educational Disposition </vt:lpstr>
      <vt:lpstr>EDA Rubric</vt:lpstr>
      <vt:lpstr>Training Record—Final Step </vt:lpstr>
      <vt:lpstr>PowerPoint Presentation</vt:lpstr>
    </vt:vector>
  </TitlesOfParts>
  <Company>University of North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Cooperating Teacher</dc:title>
  <dc:creator>Waters, Christy B.</dc:creator>
  <cp:lastModifiedBy>Waters, Christy Beth</cp:lastModifiedBy>
  <cp:revision>364</cp:revision>
  <cp:lastPrinted>2017-07-10T14:54:35Z</cp:lastPrinted>
  <dcterms:created xsi:type="dcterms:W3CDTF">2014-08-27T17:33:57Z</dcterms:created>
  <dcterms:modified xsi:type="dcterms:W3CDTF">2023-01-24T20:03:47Z</dcterms:modified>
</cp:coreProperties>
</file>