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07" r:id="rId2"/>
    <p:sldId id="355" r:id="rId3"/>
    <p:sldId id="293" r:id="rId4"/>
    <p:sldId id="258" r:id="rId5"/>
    <p:sldId id="264" r:id="rId6"/>
    <p:sldId id="349" r:id="rId7"/>
    <p:sldId id="350" r:id="rId8"/>
    <p:sldId id="351" r:id="rId9"/>
    <p:sldId id="352" r:id="rId10"/>
    <p:sldId id="353" r:id="rId11"/>
    <p:sldId id="262" r:id="rId12"/>
    <p:sldId id="263" r:id="rId13"/>
    <p:sldId id="325" r:id="rId14"/>
    <p:sldId id="326" r:id="rId15"/>
    <p:sldId id="327" r:id="rId16"/>
    <p:sldId id="331" r:id="rId17"/>
    <p:sldId id="256" r:id="rId18"/>
    <p:sldId id="257" r:id="rId19"/>
    <p:sldId id="343" r:id="rId20"/>
    <p:sldId id="344" r:id="rId21"/>
    <p:sldId id="260" r:id="rId22"/>
    <p:sldId id="261" r:id="rId23"/>
    <p:sldId id="335" r:id="rId24"/>
    <p:sldId id="328" r:id="rId25"/>
    <p:sldId id="346" r:id="rId26"/>
    <p:sldId id="341" r:id="rId27"/>
    <p:sldId id="347" r:id="rId28"/>
    <p:sldId id="332" r:id="rId29"/>
    <p:sldId id="306" r:id="rId30"/>
    <p:sldId id="329" r:id="rId31"/>
    <p:sldId id="348" r:id="rId32"/>
    <p:sldId id="334" r:id="rId33"/>
    <p:sldId id="336" r:id="rId34"/>
    <p:sldId id="337"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9" r:id="rId51"/>
    <p:sldId id="290" r:id="rId52"/>
    <p:sldId id="291" r:id="rId53"/>
    <p:sldId id="292" r:id="rId54"/>
    <p:sldId id="309" r:id="rId55"/>
    <p:sldId id="305" r:id="rId56"/>
    <p:sldId id="35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F95"/>
    <a:srgbClr val="A634CA"/>
    <a:srgbClr val="B85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114" d="100"/>
          <a:sy n="114"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85F6CCB-755F-4B7A-9ADB-B9AE8F9FAF9A}" type="datetimeFigureOut">
              <a:rPr lang="en-US" smtClean="0"/>
              <a:t>2/11/2022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81717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4519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85869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90897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998701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5F6CCB-755F-4B7A-9ADB-B9AE8F9FAF9A}"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122798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5F6CCB-755F-4B7A-9ADB-B9AE8F9FAF9A}" type="datetimeFigureOut">
              <a:rPr lang="en-US" smtClean="0"/>
              <a:t>2/11/2022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91549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85F6CCB-755F-4B7A-9ADB-B9AE8F9FAF9A}"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89473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85F6CCB-755F-4B7A-9ADB-B9AE8F9FAF9A}"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23411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F6CCB-755F-4B7A-9ADB-B9AE8F9FAF9A}"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9824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90675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5F6CCB-755F-4B7A-9ADB-B9AE8F9FAF9A}"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6475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F6CCB-755F-4B7A-9ADB-B9AE8F9FAF9A}"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22517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F6CCB-755F-4B7A-9ADB-B9AE8F9FAF9A}"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54894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F6CCB-755F-4B7A-9ADB-B9AE8F9FAF9A}"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71017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19703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16843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85F6CCB-755F-4B7A-9ADB-B9AE8F9FAF9A}" type="datetimeFigureOut">
              <a:rPr lang="en-US" smtClean="0"/>
              <a:t>2/11/2022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2B57DF4-62B0-4F94-B37D-2E949C72F65C}" type="slidenum">
              <a:rPr lang="en-US" smtClean="0"/>
              <a:t>‹#›</a:t>
            </a:fld>
            <a:endParaRPr lang="en-US"/>
          </a:p>
        </p:txBody>
      </p:sp>
    </p:spTree>
    <p:extLst>
      <p:ext uri="{BB962C8B-B14F-4D97-AF65-F5344CB8AC3E}">
        <p14:creationId xmlns:p14="http://schemas.microsoft.com/office/powerpoint/2010/main" val="843871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cabalentine@una.edu" TargetMode="External"/><Relationship Id="rId2" Type="http://schemas.openxmlformats.org/officeDocument/2006/relationships/hyperlink" Target="mailto:ehampton1@una.edu"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ap@una.edu"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purch@una.edu" TargetMode="External"/><Relationship Id="rId2" Type="http://schemas.openxmlformats.org/officeDocument/2006/relationships/hyperlink" Target="https://www.una.edu/purchasing/form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una.edu/" TargetMode="Externa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mailto:jmaplesden@una.edu" TargetMode="External"/><Relationship Id="rId3" Type="http://schemas.openxmlformats.org/officeDocument/2006/relationships/hyperlink" Target="mailto:hcole@una.edu" TargetMode="External"/><Relationship Id="rId7" Type="http://schemas.openxmlformats.org/officeDocument/2006/relationships/hyperlink" Target="mailto:agholcombe@una.edu" TargetMode="External"/><Relationship Id="rId12" Type="http://schemas.openxmlformats.org/officeDocument/2006/relationships/hyperlink" Target="mailto:mdwilliams@una.edu" TargetMode="External"/><Relationship Id="rId2" Type="http://schemas.openxmlformats.org/officeDocument/2006/relationships/hyperlink" Target="mailto:mjbolton@una.edu" TargetMode="External"/><Relationship Id="rId1" Type="http://schemas.openxmlformats.org/officeDocument/2006/relationships/slideLayout" Target="../slideLayouts/slideLayout2.xml"/><Relationship Id="rId6" Type="http://schemas.openxmlformats.org/officeDocument/2006/relationships/hyperlink" Target="mailto:ehampton1@una.edu" TargetMode="External"/><Relationship Id="rId11" Type="http://schemas.openxmlformats.org/officeDocument/2006/relationships/hyperlink" Target="mailto:tlrhodes@una.edu" TargetMode="External"/><Relationship Id="rId5" Type="http://schemas.openxmlformats.org/officeDocument/2006/relationships/hyperlink" Target="mailto:skdenton@una.edu" TargetMode="External"/><Relationship Id="rId10" Type="http://schemas.openxmlformats.org/officeDocument/2006/relationships/hyperlink" Target="mailto:dpeeden@una.edu" TargetMode="External"/><Relationship Id="rId4" Type="http://schemas.openxmlformats.org/officeDocument/2006/relationships/hyperlink" Target="mailto:chconlon@una.edu" TargetMode="External"/><Relationship Id="rId9" Type="http://schemas.openxmlformats.org/officeDocument/2006/relationships/hyperlink" Target="mailto:cabalentine@una.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tlrhodes@una.edu" TargetMode="External"/><Relationship Id="rId2" Type="http://schemas.openxmlformats.org/officeDocument/2006/relationships/hyperlink" Target="http://www.una.edu/vpbusines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tlrhodes@una.edu"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una.edu/controller"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una.edu/controller/una-expenditure-guide-6-21-2021.pdf"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s://www.una.edu/controller/una-travel-spend-guide-6-23-2021.pdf"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una.edu/controller/docs/PAYMENT%20REQ%20GUIDELINES%201-3-14.DOCX"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hcole@una.edu" TargetMode="External"/><Relationship Id="rId2" Type="http://schemas.openxmlformats.org/officeDocument/2006/relationships/hyperlink" Target="http://www.una.edu/purchasing" TargetMode="External"/><Relationship Id="rId1" Type="http://schemas.openxmlformats.org/officeDocument/2006/relationships/slideLayout" Target="../slideLayouts/slideLayout2.xml"/><Relationship Id="rId4" Type="http://schemas.openxmlformats.org/officeDocument/2006/relationships/hyperlink" Target="mailto:dpeeden@una.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agholcombe@una.edu" TargetMode="External"/><Relationship Id="rId2" Type="http://schemas.openxmlformats.org/officeDocument/2006/relationships/hyperlink" Target="http://www.una.edu/grants-contracts" TargetMode="External"/><Relationship Id="rId1" Type="http://schemas.openxmlformats.org/officeDocument/2006/relationships/slideLayout" Target="../slideLayouts/slideLayout2.xml"/><Relationship Id="rId5" Type="http://schemas.openxmlformats.org/officeDocument/2006/relationships/hyperlink" Target="mailto:jmaplesden@una.edu" TargetMode="External"/><Relationship Id="rId4" Type="http://schemas.openxmlformats.org/officeDocument/2006/relationships/hyperlink" Target="mailto:mjbolton@una.edu"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purch@una.edu"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mdwilliams@una.edu" TargetMode="External"/><Relationship Id="rId2" Type="http://schemas.openxmlformats.org/officeDocument/2006/relationships/hyperlink" Target="http://www.una.edu/internalaudit" TargetMode="External"/><Relationship Id="rId1" Type="http://schemas.openxmlformats.org/officeDocument/2006/relationships/slideLayout" Target="../slideLayouts/slideLayout2.xml"/><Relationship Id="rId5" Type="http://schemas.openxmlformats.org/officeDocument/2006/relationships/hyperlink" Target="mailto:admitchell@una.edu" TargetMode="External"/><Relationship Id="rId4" Type="http://schemas.openxmlformats.org/officeDocument/2006/relationships/hyperlink" Target="mailto:skdenton@una.ed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tlmitchell1@una.edu" TargetMode="External"/><Relationship Id="rId2" Type="http://schemas.openxmlformats.org/officeDocument/2006/relationships/hyperlink" Target="http://www.una.edu/internalaud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6B350A-2E2B-4038-813A-364E0EE19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692" y="1101255"/>
            <a:ext cx="6196616" cy="3224255"/>
          </a:xfrm>
          <a:prstGeom prst="rect">
            <a:avLst/>
          </a:prstGeom>
        </p:spPr>
      </p:pic>
      <p:sp>
        <p:nvSpPr>
          <p:cNvPr id="14" name="TextBox 13">
            <a:extLst>
              <a:ext uri="{FF2B5EF4-FFF2-40B4-BE49-F238E27FC236}">
                <a16:creationId xmlns:a16="http://schemas.microsoft.com/office/drawing/2014/main" id="{296372E2-87EC-47E5-A209-BBBE654F67FA}"/>
              </a:ext>
            </a:extLst>
          </p:cNvPr>
          <p:cNvSpPr txBox="1"/>
          <p:nvPr/>
        </p:nvSpPr>
        <p:spPr>
          <a:xfrm>
            <a:off x="2133600" y="4572000"/>
            <a:ext cx="7580243" cy="584775"/>
          </a:xfrm>
          <a:prstGeom prst="rect">
            <a:avLst/>
          </a:prstGeom>
          <a:noFill/>
        </p:spPr>
        <p:txBody>
          <a:bodyPr wrap="square" rtlCol="0">
            <a:spAutoFit/>
          </a:bodyPr>
          <a:lstStyle/>
          <a:p>
            <a:pPr algn="ctr"/>
            <a:r>
              <a:rPr lang="en-US" sz="3200" b="1" dirty="0">
                <a:solidFill>
                  <a:schemeClr val="accent1">
                    <a:lumMod val="20000"/>
                    <a:lumOff val="80000"/>
                  </a:schemeClr>
                </a:solidFill>
                <a:latin typeface="Times New Roman" panose="02020603050405020304" pitchFamily="18" charset="0"/>
                <a:cs typeface="Times New Roman" panose="02020603050405020304" pitchFamily="18" charset="0"/>
              </a:rPr>
              <a:t>Tips and Guidelines </a:t>
            </a:r>
          </a:p>
        </p:txBody>
      </p:sp>
    </p:spTree>
    <p:extLst>
      <p:ext uri="{BB962C8B-B14F-4D97-AF65-F5344CB8AC3E}">
        <p14:creationId xmlns:p14="http://schemas.microsoft.com/office/powerpoint/2010/main" val="206502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471FE-694A-45E7-98E7-A7A3C4024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75"/>
            <a:ext cx="12192000" cy="5581650"/>
          </a:xfrm>
          <a:prstGeom prst="rect">
            <a:avLst/>
          </a:prstGeom>
        </p:spPr>
      </p:pic>
      <p:sp>
        <p:nvSpPr>
          <p:cNvPr id="4" name="TextBox 3">
            <a:extLst>
              <a:ext uri="{FF2B5EF4-FFF2-40B4-BE49-F238E27FC236}">
                <a16:creationId xmlns:a16="http://schemas.microsoft.com/office/drawing/2014/main" id="{63F1118F-CC76-4A06-9EF5-B489E18051D2}"/>
              </a:ext>
            </a:extLst>
          </p:cNvPr>
          <p:cNvSpPr txBox="1"/>
          <p:nvPr/>
        </p:nvSpPr>
        <p:spPr>
          <a:xfrm>
            <a:off x="5100506" y="2457974"/>
            <a:ext cx="2910980" cy="1200329"/>
          </a:xfrm>
          <a:prstGeom prst="rect">
            <a:avLst/>
          </a:prstGeom>
          <a:noFill/>
        </p:spPr>
        <p:txBody>
          <a:bodyPr wrap="square" rtlCol="0">
            <a:spAutoFit/>
          </a:bodyPr>
          <a:lstStyle/>
          <a:p>
            <a:r>
              <a:rPr lang="en-US" sz="1200" dirty="0"/>
              <a:t>If you need to add more items, type the next commodity in “Add Items” field and click Enter.  When you have added all items needed from this vendor/order, click Add Accounting.</a:t>
            </a:r>
          </a:p>
        </p:txBody>
      </p:sp>
      <p:cxnSp>
        <p:nvCxnSpPr>
          <p:cNvPr id="6" name="Straight Arrow Connector 5">
            <a:extLst>
              <a:ext uri="{FF2B5EF4-FFF2-40B4-BE49-F238E27FC236}">
                <a16:creationId xmlns:a16="http://schemas.microsoft.com/office/drawing/2014/main" id="{629D4E59-A220-49CA-8329-18409A4EC809}"/>
              </a:ext>
            </a:extLst>
          </p:cNvPr>
          <p:cNvCxnSpPr>
            <a:cxnSpLocks/>
          </p:cNvCxnSpPr>
          <p:nvPr/>
        </p:nvCxnSpPr>
        <p:spPr>
          <a:xfrm flipH="1" flipV="1">
            <a:off x="1367407" y="1988192"/>
            <a:ext cx="3481430" cy="38589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6E519C-554C-46B7-B063-C85D06F4282F}"/>
              </a:ext>
            </a:extLst>
          </p:cNvPr>
          <p:cNvCxnSpPr>
            <a:cxnSpLocks/>
          </p:cNvCxnSpPr>
          <p:nvPr/>
        </p:nvCxnSpPr>
        <p:spPr>
          <a:xfrm>
            <a:off x="6702804" y="3749879"/>
            <a:ext cx="989901" cy="177916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63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09E96-DD97-47FC-BC6B-4435D0E05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664200"/>
            <a:ext cx="11920756" cy="5529600"/>
          </a:xfrm>
          <a:prstGeom prst="rect">
            <a:avLst/>
          </a:prstGeom>
        </p:spPr>
      </p:pic>
      <p:sp>
        <p:nvSpPr>
          <p:cNvPr id="4" name="Star: 5 Points 3">
            <a:extLst>
              <a:ext uri="{FF2B5EF4-FFF2-40B4-BE49-F238E27FC236}">
                <a16:creationId xmlns:a16="http://schemas.microsoft.com/office/drawing/2014/main" id="{E5575D43-4BD7-4961-8B68-68AABA3C6660}"/>
              </a:ext>
            </a:extLst>
          </p:cNvPr>
          <p:cNvSpPr/>
          <p:nvPr/>
        </p:nvSpPr>
        <p:spPr>
          <a:xfrm>
            <a:off x="1728132" y="2181138"/>
            <a:ext cx="218114" cy="2432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80D0F443-8782-4570-AFA4-CB03604C4C4D}"/>
              </a:ext>
            </a:extLst>
          </p:cNvPr>
          <p:cNvSpPr/>
          <p:nvPr/>
        </p:nvSpPr>
        <p:spPr>
          <a:xfrm>
            <a:off x="153798" y="3833768"/>
            <a:ext cx="218114"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CD4A37-8399-48AC-AA77-412993594042}"/>
              </a:ext>
            </a:extLst>
          </p:cNvPr>
          <p:cNvSpPr txBox="1"/>
          <p:nvPr/>
        </p:nvSpPr>
        <p:spPr>
          <a:xfrm>
            <a:off x="3976382" y="4496499"/>
            <a:ext cx="2298583" cy="1384995"/>
          </a:xfrm>
          <a:prstGeom prst="rect">
            <a:avLst/>
          </a:prstGeom>
          <a:noFill/>
        </p:spPr>
        <p:txBody>
          <a:bodyPr wrap="square" rtlCol="0">
            <a:spAutoFit/>
          </a:bodyPr>
          <a:lstStyle/>
          <a:p>
            <a:r>
              <a:rPr lang="en-US" sz="1200" dirty="0"/>
              <a:t>Only complete these 2 starred fields; everything else will populate.  Then click Save.</a:t>
            </a:r>
          </a:p>
          <a:p>
            <a:r>
              <a:rPr lang="en-US" sz="1200" dirty="0"/>
              <a:t>Note: Account code MUST start with a 7 (Ex: 7005, 7080, 7057, 7415, etc.) </a:t>
            </a:r>
          </a:p>
        </p:txBody>
      </p:sp>
      <p:cxnSp>
        <p:nvCxnSpPr>
          <p:cNvPr id="8" name="Straight Arrow Connector 7">
            <a:extLst>
              <a:ext uri="{FF2B5EF4-FFF2-40B4-BE49-F238E27FC236}">
                <a16:creationId xmlns:a16="http://schemas.microsoft.com/office/drawing/2014/main" id="{C3D5B6AC-CEB2-4837-A299-A44BD803EE6D}"/>
              </a:ext>
            </a:extLst>
          </p:cNvPr>
          <p:cNvCxnSpPr>
            <a:cxnSpLocks/>
          </p:cNvCxnSpPr>
          <p:nvPr/>
        </p:nvCxnSpPr>
        <p:spPr>
          <a:xfrm flipH="1" flipV="1">
            <a:off x="3053594" y="2424418"/>
            <a:ext cx="1124123" cy="17784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63FC2C-5C6D-4AE0-B193-79AE23BC873F}"/>
              </a:ext>
            </a:extLst>
          </p:cNvPr>
          <p:cNvCxnSpPr>
            <a:cxnSpLocks/>
          </p:cNvCxnSpPr>
          <p:nvPr/>
        </p:nvCxnSpPr>
        <p:spPr>
          <a:xfrm flipH="1" flipV="1">
            <a:off x="1342240" y="3993160"/>
            <a:ext cx="2634142" cy="5033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C20564-22B5-44D6-97D8-B7565BEC414E}"/>
              </a:ext>
            </a:extLst>
          </p:cNvPr>
          <p:cNvCxnSpPr>
            <a:cxnSpLocks/>
          </p:cNvCxnSpPr>
          <p:nvPr/>
        </p:nvCxnSpPr>
        <p:spPr>
          <a:xfrm>
            <a:off x="6476301" y="5108895"/>
            <a:ext cx="1484852" cy="6375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29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16A23-89D7-4784-9639-CCD75FDDD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627962"/>
            <a:ext cx="11920756" cy="5602075"/>
          </a:xfrm>
          <a:prstGeom prst="rect">
            <a:avLst/>
          </a:prstGeom>
        </p:spPr>
      </p:pic>
      <p:sp>
        <p:nvSpPr>
          <p:cNvPr id="4" name="TextBox 3">
            <a:extLst>
              <a:ext uri="{FF2B5EF4-FFF2-40B4-BE49-F238E27FC236}">
                <a16:creationId xmlns:a16="http://schemas.microsoft.com/office/drawing/2014/main" id="{24EC5A87-04C7-4E03-B6AD-9971D86A5030}"/>
              </a:ext>
            </a:extLst>
          </p:cNvPr>
          <p:cNvSpPr txBox="1"/>
          <p:nvPr/>
        </p:nvSpPr>
        <p:spPr>
          <a:xfrm>
            <a:off x="5310231" y="2768367"/>
            <a:ext cx="2407641" cy="2492990"/>
          </a:xfrm>
          <a:prstGeom prst="rect">
            <a:avLst/>
          </a:prstGeom>
          <a:noFill/>
        </p:spPr>
        <p:txBody>
          <a:bodyPr wrap="square" rtlCol="0">
            <a:spAutoFit/>
          </a:bodyPr>
          <a:lstStyle/>
          <a:p>
            <a:r>
              <a:rPr lang="en-US" sz="1200" dirty="0"/>
              <a:t>Click Submit Requisition.  Then click View as PDF.  Print requisition, have cost center head sign, then scan and email to </a:t>
            </a:r>
            <a:r>
              <a:rPr lang="en-US" sz="1200" b="1" dirty="0"/>
              <a:t>purch@una.edu </a:t>
            </a:r>
            <a:r>
              <a:rPr lang="en-US" sz="1200" dirty="0"/>
              <a:t>along with all quotes, documentation, W9, or any applicable backup.  </a:t>
            </a:r>
          </a:p>
          <a:p>
            <a:endParaRPr lang="en-US" sz="1200" dirty="0"/>
          </a:p>
          <a:p>
            <a:r>
              <a:rPr lang="en-US" sz="1200" dirty="0"/>
              <a:t>Note: Your order is not approved until you receive the official Purchase Order document from Purchasing.</a:t>
            </a:r>
          </a:p>
        </p:txBody>
      </p:sp>
      <p:cxnSp>
        <p:nvCxnSpPr>
          <p:cNvPr id="6" name="Straight Arrow Connector 5">
            <a:extLst>
              <a:ext uri="{FF2B5EF4-FFF2-40B4-BE49-F238E27FC236}">
                <a16:creationId xmlns:a16="http://schemas.microsoft.com/office/drawing/2014/main" id="{81E9E96D-E714-4858-9CB9-E9CE5D047A51}"/>
              </a:ext>
            </a:extLst>
          </p:cNvPr>
          <p:cNvCxnSpPr>
            <a:cxnSpLocks/>
          </p:cNvCxnSpPr>
          <p:nvPr/>
        </p:nvCxnSpPr>
        <p:spPr>
          <a:xfrm>
            <a:off x="7717872" y="3229761"/>
            <a:ext cx="1912689" cy="25083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CA2662C-FE57-426B-BC63-BA8E923B5FB4}"/>
              </a:ext>
            </a:extLst>
          </p:cNvPr>
          <p:cNvCxnSpPr>
            <a:cxnSpLocks/>
          </p:cNvCxnSpPr>
          <p:nvPr/>
        </p:nvCxnSpPr>
        <p:spPr>
          <a:xfrm>
            <a:off x="7717872" y="4068661"/>
            <a:ext cx="1057012" cy="16694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59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36895"/>
            <a:ext cx="8761413" cy="1143737"/>
          </a:xfrm>
        </p:spPr>
        <p:txBody>
          <a:bodyPr/>
          <a:lstStyle/>
          <a:p>
            <a:r>
              <a:rPr lang="en-US" sz="4400" dirty="0">
                <a:latin typeface="Times New Roman" panose="02020603050405020304" pitchFamily="18" charset="0"/>
                <a:cs typeface="Times New Roman" panose="02020603050405020304" pitchFamily="18" charset="0"/>
              </a:rPr>
              <a:t>Accounts Payable 						</a:t>
            </a:r>
            <a:br>
              <a:rPr lang="en-US" sz="44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Group email: ap@una.edu</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154954" y="3137483"/>
            <a:ext cx="10186147" cy="3439486"/>
          </a:xfrm>
        </p:spPr>
        <p:txBody>
          <a:bodyPr>
            <a:noAutofit/>
          </a:bodyPr>
          <a:lstStyle/>
          <a:p>
            <a:r>
              <a:rPr lang="en-US" sz="1600" b="1" u="sng" dirty="0">
                <a:latin typeface="Times New Roman" panose="02020603050405020304" pitchFamily="18" charset="0"/>
                <a:cs typeface="Times New Roman" panose="02020603050405020304" pitchFamily="18" charset="0"/>
              </a:rPr>
              <a:t>Blair Hampton -</a:t>
            </a:r>
            <a:r>
              <a:rPr lang="en-US" sz="1600" dirty="0">
                <a:latin typeface="Times New Roman" panose="02020603050405020304" pitchFamily="18" charset="0"/>
                <a:cs typeface="Times New Roman" panose="02020603050405020304" pitchFamily="18" charset="0"/>
              </a:rPr>
              <a:t>Accountant I </a:t>
            </a:r>
            <a:r>
              <a:rPr lang="en-US" sz="1600"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ehampton1@una.edu</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Assists departments with vendor billing disputes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Internal controls/audit team &amp; 1099-MISC processing</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Follows-up for payment authorization on open invoices</a:t>
            </a:r>
          </a:p>
          <a:p>
            <a:r>
              <a:rPr lang="en-US" sz="1600" b="1" u="sng" dirty="0">
                <a:latin typeface="Times New Roman" panose="02020603050405020304" pitchFamily="18" charset="0"/>
                <a:cs typeface="Times New Roman" panose="02020603050405020304" pitchFamily="18" charset="0"/>
              </a:rPr>
              <a:t>Courtney May -</a:t>
            </a:r>
            <a:r>
              <a:rPr lang="en-US" sz="1600" dirty="0">
                <a:latin typeface="Times New Roman" panose="02020603050405020304" pitchFamily="18" charset="0"/>
                <a:cs typeface="Times New Roman" panose="02020603050405020304" pitchFamily="18" charset="0"/>
              </a:rPr>
              <a:t>Accounts Payable Coordinator </a:t>
            </a:r>
            <a:r>
              <a:rPr lang="en-US" sz="1600"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cabalentine@una.edu</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Processes checks for University and Agency funds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Assists departments with payment status questions &amp; PO payment workflow</a:t>
            </a:r>
          </a:p>
          <a:p>
            <a:pPr marL="457200" lvl="1" indent="0">
              <a:buNone/>
            </a:pPr>
            <a:endParaRPr lang="en-US" sz="700" dirty="0"/>
          </a:p>
          <a:p>
            <a:pPr lvl="1"/>
            <a:endParaRPr lang="en-US" sz="400" dirty="0"/>
          </a:p>
          <a:p>
            <a:endParaRPr lang="en-US" sz="500" dirty="0"/>
          </a:p>
        </p:txBody>
      </p:sp>
    </p:spTree>
    <p:extLst>
      <p:ext uri="{BB962C8B-B14F-4D97-AF65-F5344CB8AC3E}">
        <p14:creationId xmlns:p14="http://schemas.microsoft.com/office/powerpoint/2010/main" val="82119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782" y="534568"/>
            <a:ext cx="11588907" cy="6001742"/>
          </a:xfrm>
          <a:prstGeom prst="rect">
            <a:avLst/>
          </a:prstGeom>
        </p:spPr>
        <p:txBody>
          <a:bodyPr vert="horz" wrap="square" lIns="0" tIns="8226" rIns="0" bIns="0" rtlCol="0">
            <a:spAutoFit/>
          </a:bodyPr>
          <a:lstStyle/>
          <a:p>
            <a:pPr algn="ctr" defTabSz="623438">
              <a:spcBef>
                <a:spcPts val="65"/>
              </a:spcBef>
            </a:pPr>
            <a:r>
              <a:rPr sz="4400" spc="-3" dirty="0">
                <a:solidFill>
                  <a:schemeClr val="bg1"/>
                </a:solidFill>
                <a:latin typeface="Times New Roman" panose="02020603050405020304" pitchFamily="18" charset="0"/>
                <a:cs typeface="Times New Roman" panose="02020603050405020304" pitchFamily="18" charset="0"/>
              </a:rPr>
              <a:t>Accounts </a:t>
            </a:r>
            <a:r>
              <a:rPr sz="4400" spc="-7" dirty="0">
                <a:solidFill>
                  <a:schemeClr val="bg1"/>
                </a:solidFill>
                <a:latin typeface="Times New Roman" panose="02020603050405020304" pitchFamily="18" charset="0"/>
                <a:cs typeface="Times New Roman" panose="02020603050405020304" pitchFamily="18" charset="0"/>
              </a:rPr>
              <a:t>Payable</a:t>
            </a:r>
            <a:r>
              <a:rPr sz="4400" spc="-3" dirty="0">
                <a:solidFill>
                  <a:schemeClr val="bg1"/>
                </a:solidFill>
                <a:latin typeface="Times New Roman" panose="02020603050405020304" pitchFamily="18" charset="0"/>
                <a:cs typeface="Times New Roman" panose="02020603050405020304" pitchFamily="18" charset="0"/>
              </a:rPr>
              <a:t> Training and</a:t>
            </a:r>
            <a:r>
              <a:rPr sz="4400" dirty="0">
                <a:solidFill>
                  <a:schemeClr val="bg1"/>
                </a:solidFill>
                <a:latin typeface="Times New Roman" panose="02020603050405020304" pitchFamily="18" charset="0"/>
                <a:cs typeface="Times New Roman" panose="02020603050405020304" pitchFamily="18" charset="0"/>
              </a:rPr>
              <a:t> </a:t>
            </a:r>
            <a:r>
              <a:rPr sz="4400" spc="-3" dirty="0">
                <a:solidFill>
                  <a:schemeClr val="bg1"/>
                </a:solidFill>
                <a:latin typeface="Times New Roman" panose="02020603050405020304" pitchFamily="18" charset="0"/>
                <a:cs typeface="Times New Roman" panose="02020603050405020304" pitchFamily="18" charset="0"/>
              </a:rPr>
              <a:t>Tips</a:t>
            </a:r>
            <a:endParaRPr sz="4400" dirty="0">
              <a:solidFill>
                <a:schemeClr val="bg1"/>
              </a:solidFill>
              <a:latin typeface="Times New Roman" panose="02020603050405020304" pitchFamily="18" charset="0"/>
              <a:cs typeface="Times New Roman" panose="02020603050405020304" pitchFamily="18" charset="0"/>
            </a:endParaRPr>
          </a:p>
          <a:p>
            <a:pPr algn="ctr" defTabSz="623438"/>
            <a:r>
              <a:rPr sz="2800" spc="-7" dirty="0">
                <a:solidFill>
                  <a:schemeClr val="bg1"/>
                </a:solidFill>
                <a:latin typeface="Times New Roman" panose="02020603050405020304" pitchFamily="18" charset="0"/>
                <a:cs typeface="Times New Roman" panose="02020603050405020304" pitchFamily="18" charset="0"/>
              </a:rPr>
              <a:t>General</a:t>
            </a:r>
            <a:r>
              <a:rPr sz="2800" spc="-14" dirty="0">
                <a:solidFill>
                  <a:schemeClr val="bg1"/>
                </a:solidFill>
                <a:latin typeface="Times New Roman" panose="02020603050405020304" pitchFamily="18" charset="0"/>
                <a:cs typeface="Times New Roman" panose="02020603050405020304" pitchFamily="18" charset="0"/>
              </a:rPr>
              <a:t> </a:t>
            </a:r>
            <a:r>
              <a:rPr sz="2800" spc="-3" dirty="0">
                <a:solidFill>
                  <a:schemeClr val="bg1"/>
                </a:solidFill>
                <a:latin typeface="Times New Roman" panose="02020603050405020304" pitchFamily="18" charset="0"/>
                <a:cs typeface="Times New Roman" panose="02020603050405020304" pitchFamily="18" charset="0"/>
              </a:rPr>
              <a:t>Notes:</a:t>
            </a:r>
            <a:endParaRPr lang="en-US" sz="2800" spc="-3" dirty="0">
              <a:solidFill>
                <a:schemeClr val="bg1"/>
              </a:solidFill>
              <a:latin typeface="Times New Roman" panose="02020603050405020304" pitchFamily="18" charset="0"/>
              <a:cs typeface="Times New Roman" panose="02020603050405020304" pitchFamily="18" charset="0"/>
            </a:endParaRPr>
          </a:p>
          <a:p>
            <a:pPr algn="ctr" defTabSz="623438"/>
            <a:endParaRPr sz="2800" dirty="0">
              <a:latin typeface="Calibri Light" panose="020F0302020204030204" pitchFamily="34" charset="0"/>
              <a:cs typeface="Calibri Light" panose="020F0302020204030204" pitchFamily="34" charset="0"/>
            </a:endParaRPr>
          </a:p>
          <a:p>
            <a:pPr defTabSz="623438">
              <a:spcBef>
                <a:spcPts val="17"/>
              </a:spcBef>
            </a:pPr>
            <a:endParaRPr sz="1200" dirty="0">
              <a:latin typeface="Calibri"/>
              <a:cs typeface="Calibri"/>
            </a:endParaRPr>
          </a:p>
          <a:p>
            <a:pPr marL="180109" marR="16885" indent="-171450" defTabSz="623438">
              <a:lnSpc>
                <a:spcPct val="117100"/>
              </a:lnSpc>
              <a:buFont typeface="Arial" panose="020B0604020202020204" pitchFamily="34" charset="0"/>
              <a:buChar char="•"/>
            </a:pPr>
            <a:r>
              <a:rPr sz="1200" spc="-3" dirty="0">
                <a:latin typeface="Times New Roman" panose="02020603050405020304" pitchFamily="18" charset="0"/>
                <a:cs typeface="Times New Roman" panose="02020603050405020304" pitchFamily="18" charset="0"/>
              </a:rPr>
              <a:t>Invoices</a:t>
            </a:r>
            <a:r>
              <a:rPr lang="en-US" sz="1200" spc="-3" dirty="0">
                <a:latin typeface="Times New Roman" panose="02020603050405020304" pitchFamily="18" charset="0"/>
                <a:cs typeface="Times New Roman" panose="02020603050405020304" pitchFamily="18" charset="0"/>
              </a:rPr>
              <a:t> received</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in</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our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office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will</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emailed</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to</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department</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from</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Accounts</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Payable</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email</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(generally).</a:t>
            </a:r>
            <a:r>
              <a:rPr lang="en-US" sz="1200" spc="1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Please </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review</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invoice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for</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accuracy</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and</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if</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approved</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payment,</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please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follow</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steps</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noted</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below</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purchase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orders</a:t>
            </a:r>
            <a:r>
              <a:rPr lang="en-US" sz="1200" spc="7" dirty="0">
                <a:latin typeface="Times New Roman" panose="02020603050405020304" pitchFamily="18" charset="0"/>
                <a:cs typeface="Times New Roman" panose="02020603050405020304" pitchFamily="18" charset="0"/>
              </a:rPr>
              <a:t> </a:t>
            </a:r>
            <a:r>
              <a:rPr lang="en-US" sz="1200" spc="-7" dirty="0">
                <a:latin typeface="Times New Roman" panose="02020603050405020304" pitchFamily="18" charset="0"/>
                <a:cs typeface="Times New Roman" panose="02020603050405020304" pitchFamily="18" charset="0"/>
              </a:rPr>
              <a:t>or </a:t>
            </a:r>
            <a:r>
              <a:rPr lang="en-US" sz="1200" spc="-3" dirty="0">
                <a:latin typeface="Times New Roman" panose="02020603050405020304" pitchFamily="18" charset="0"/>
                <a:cs typeface="Times New Roman" panose="02020603050405020304" pitchFamily="18" charset="0"/>
              </a:rPr>
              <a:t> </a:t>
            </a:r>
            <a:r>
              <a:rPr lang="en-US" sz="1200" spc="-7" dirty="0">
                <a:latin typeface="Times New Roman" panose="02020603050405020304" pitchFamily="18" charset="0"/>
                <a:cs typeface="Times New Roman" panose="02020603050405020304" pitchFamily="18" charset="0"/>
              </a:rPr>
              <a:t>payment</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requisitions,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as applicable.</a:t>
            </a:r>
            <a:endParaRPr lang="en-US" sz="1200" dirty="0">
              <a:latin typeface="Times New Roman" panose="02020603050405020304" pitchFamily="18" charset="0"/>
              <a:cs typeface="Times New Roman" panose="02020603050405020304" pitchFamily="18" charset="0"/>
            </a:endParaRPr>
          </a:p>
          <a:p>
            <a:pPr defTabSz="623438">
              <a:spcBef>
                <a:spcPts val="14"/>
              </a:spcBef>
            </a:pPr>
            <a:endParaRPr lang="en-US" sz="1200" dirty="0">
              <a:latin typeface="Times New Roman" panose="02020603050405020304" pitchFamily="18" charset="0"/>
              <a:cs typeface="Times New Roman" panose="02020603050405020304" pitchFamily="18" charset="0"/>
            </a:endParaRPr>
          </a:p>
          <a:p>
            <a:pPr marL="180109" marR="3464" indent="-171450" defTabSz="623438">
              <a:lnSpc>
                <a:spcPct val="117000"/>
              </a:lnSpc>
              <a:buFont typeface="Arial" panose="020B0604020202020204" pitchFamily="34" charset="0"/>
              <a:buChar char="•"/>
            </a:pPr>
            <a:r>
              <a:rPr lang="en-US" sz="1200" spc="-3" dirty="0">
                <a:latin typeface="Times New Roman" panose="02020603050405020304" pitchFamily="18" charset="0"/>
                <a:cs typeface="Times New Roman" panose="02020603050405020304" pitchFamily="18" charset="0"/>
              </a:rPr>
              <a:t>If</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you</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receive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an</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invoice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from</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dirty="0">
                <a:latin typeface="Times New Roman" panose="02020603050405020304" pitchFamily="18" charset="0"/>
                <a:cs typeface="Times New Roman" panose="02020603050405020304" pitchFamily="18" charset="0"/>
              </a:rPr>
              <a:t> </a:t>
            </a:r>
            <a:r>
              <a:rPr lang="en-US" sz="1200" u="sng" spc="-3" dirty="0">
                <a:uFill>
                  <a:solidFill>
                    <a:srgbClr val="0000FF"/>
                  </a:solidFill>
                </a:u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ap@una.edu</a:t>
            </a:r>
            <a:r>
              <a:rPr lang="en-US" sz="1200" spc="7"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US" sz="1200" spc="-3" dirty="0">
                <a:latin typeface="Times New Roman" panose="02020603050405020304" pitchFamily="18" charset="0"/>
                <a:cs typeface="Times New Roman" panose="02020603050405020304" pitchFamily="18" charset="0"/>
              </a:rPr>
              <a:t>email</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and</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vendor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will</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paid</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directly</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from</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Foundation</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account, </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please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call</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email</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us</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to</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let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us</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know.</a:t>
            </a:r>
            <a:r>
              <a:rPr lang="en-US" sz="1200" spc="1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do</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not</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have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access</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to</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Foundation</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payment</a:t>
            </a:r>
            <a:r>
              <a:rPr lang="en-US" sz="1200" spc="1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history</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and</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will</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continue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to</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follow- up with you</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on this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invoice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assuming it has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not been</a:t>
            </a:r>
            <a:r>
              <a:rPr lang="en-US" sz="1200" dirty="0">
                <a:latin typeface="Times New Roman" panose="02020603050405020304" pitchFamily="18" charset="0"/>
                <a:cs typeface="Times New Roman" panose="02020603050405020304" pitchFamily="18" charset="0"/>
              </a:rPr>
              <a:t> paid.</a:t>
            </a:r>
          </a:p>
          <a:p>
            <a:pPr defTabSz="623438">
              <a:spcBef>
                <a:spcPts val="17"/>
              </a:spcBef>
            </a:pPr>
            <a:endParaRPr lang="en-US" sz="1200" dirty="0">
              <a:latin typeface="Times New Roman" panose="02020603050405020304" pitchFamily="18" charset="0"/>
              <a:cs typeface="Times New Roman" panose="02020603050405020304" pitchFamily="18" charset="0"/>
            </a:endParaRPr>
          </a:p>
          <a:p>
            <a:pPr marL="180109" marR="96113" indent="-171450" defTabSz="623438">
              <a:lnSpc>
                <a:spcPct val="117000"/>
              </a:lnSpc>
              <a:buFont typeface="Arial" panose="020B0604020202020204" pitchFamily="34" charset="0"/>
              <a:buChar char="•"/>
            </a:pPr>
            <a:r>
              <a:rPr lang="en-US" sz="1200" spc="-3" dirty="0">
                <a:latin typeface="Times New Roman" panose="02020603050405020304" pitchFamily="18" charset="0"/>
                <a:cs typeface="Times New Roman" panose="02020603050405020304" pitchFamily="18" charset="0"/>
              </a:rPr>
              <a:t>Please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cautious</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about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sending</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duplicate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paperwork.</a:t>
            </a:r>
            <a:r>
              <a:rPr lang="en-US" sz="1200" spc="14"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If</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you</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believe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you</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may</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have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already</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sent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an</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invoice or</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signed </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PO</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over</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payment,</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please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call</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email</a:t>
            </a:r>
            <a:r>
              <a:rPr lang="en-US" sz="1200" spc="7"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us</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to</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inquire</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as</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may</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holding</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payment</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pending</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additional</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approval </a:t>
            </a:r>
            <a:r>
              <a:rPr lang="en-US" sz="1200" spc="-156"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paperwork.</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If</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determine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have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not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received</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paperwork,</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will</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let</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you</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know</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to</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re-submit.</a:t>
            </a:r>
            <a:r>
              <a:rPr lang="en-US" sz="1200" spc="14"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Sending </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multiple </a:t>
            </a:r>
            <a:r>
              <a:rPr lang="en-US" sz="1200" dirty="0">
                <a:latin typeface="Times New Roman" panose="02020603050405020304" pitchFamily="18" charset="0"/>
                <a:cs typeface="Times New Roman" panose="02020603050405020304" pitchFamily="18" charset="0"/>
              </a:rPr>
              <a:t>copies </a:t>
            </a:r>
            <a:r>
              <a:rPr lang="en-US" sz="1200" spc="-3" dirty="0">
                <a:latin typeface="Times New Roman" panose="02020603050405020304" pitchFamily="18" charset="0"/>
                <a:cs typeface="Times New Roman" panose="02020603050405020304" pitchFamily="18" charset="0"/>
              </a:rPr>
              <a:t>increases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 risk</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of</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making duplicate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payments.</a:t>
            </a:r>
            <a:endParaRPr lang="en-US" sz="1200" dirty="0">
              <a:latin typeface="Times New Roman" panose="02020603050405020304" pitchFamily="18" charset="0"/>
              <a:cs typeface="Times New Roman" panose="02020603050405020304" pitchFamily="18" charset="0"/>
            </a:endParaRPr>
          </a:p>
          <a:p>
            <a:pPr defTabSz="623438">
              <a:spcBef>
                <a:spcPts val="14"/>
              </a:spcBef>
            </a:pPr>
            <a:endParaRPr lang="en-US" sz="1200" dirty="0">
              <a:latin typeface="Times New Roman" panose="02020603050405020304" pitchFamily="18" charset="0"/>
              <a:cs typeface="Times New Roman" panose="02020603050405020304" pitchFamily="18" charset="0"/>
            </a:endParaRPr>
          </a:p>
          <a:p>
            <a:pPr marL="180109" marR="227728" indent="-171450" defTabSz="623438">
              <a:lnSpc>
                <a:spcPct val="117000"/>
              </a:lnSpc>
              <a:spcBef>
                <a:spcPts val="3"/>
              </a:spcBef>
              <a:buFont typeface="Arial" panose="020B0604020202020204" pitchFamily="34" charset="0"/>
              <a:buChar char="•"/>
            </a:pPr>
            <a:r>
              <a:rPr lang="en-US" sz="1200" spc="-3" dirty="0">
                <a:latin typeface="Times New Roman" panose="02020603050405020304" pitchFamily="18" charset="0"/>
                <a:cs typeface="Times New Roman" panose="02020603050405020304" pitchFamily="18" charset="0"/>
              </a:rPr>
              <a:t>When</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entering</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account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codes,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please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use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accounts</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other</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than</a:t>
            </a:r>
            <a:r>
              <a:rPr lang="en-US" sz="1200" spc="3"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7005</a:t>
            </a:r>
            <a:r>
              <a:rPr lang="en-US" sz="1200" spc="24"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Supplies,</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when</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applicable.</a:t>
            </a:r>
            <a:r>
              <a:rPr lang="en-US" sz="1200" spc="1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example,</a:t>
            </a:r>
            <a:r>
              <a:rPr lang="en-US" sz="1200" dirty="0">
                <a:latin typeface="Times New Roman" panose="02020603050405020304" pitchFamily="18" charset="0"/>
                <a:cs typeface="Times New Roman" panose="02020603050405020304" pitchFamily="18" charset="0"/>
              </a:rPr>
              <a:t> </a:t>
            </a:r>
            <a:r>
              <a:rPr lang="en-US" sz="1200" spc="-7" dirty="0">
                <a:latin typeface="Times New Roman" panose="02020603050405020304" pitchFamily="18" charset="0"/>
                <a:cs typeface="Times New Roman" panose="02020603050405020304" pitchFamily="18" charset="0"/>
              </a:rPr>
              <a:t>DJ </a:t>
            </a:r>
            <a:r>
              <a:rPr lang="en-US" sz="1200" spc="-3" dirty="0">
                <a:latin typeface="Times New Roman" panose="02020603050405020304" pitchFamily="18" charset="0"/>
                <a:cs typeface="Times New Roman" panose="02020603050405020304" pitchFamily="18" charset="0"/>
              </a:rPr>
              <a:t> services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consultant</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services</a:t>
            </a:r>
            <a:r>
              <a:rPr lang="en-US" sz="1200" spc="3" dirty="0">
                <a:latin typeface="Times New Roman" panose="02020603050405020304" pitchFamily="18" charset="0"/>
                <a:cs typeface="Times New Roman" panose="02020603050405020304" pitchFamily="18" charset="0"/>
              </a:rPr>
              <a:t> </a:t>
            </a:r>
            <a:r>
              <a:rPr lang="en-US" sz="1200" spc="-7" dirty="0">
                <a:latin typeface="Times New Roman" panose="02020603050405020304" pitchFamily="18" charset="0"/>
                <a:cs typeface="Times New Roman" panose="02020603050405020304" pitchFamily="18" charset="0"/>
              </a:rPr>
              <a:t>should</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account</a:t>
            </a:r>
            <a:r>
              <a:rPr lang="en-US" sz="1200" dirty="0">
                <a:latin typeface="Times New Roman" panose="02020603050405020304" pitchFamily="18" charset="0"/>
                <a:cs typeface="Times New Roman" panose="02020603050405020304" pitchFamily="18" charset="0"/>
              </a:rPr>
              <a:t> 7080</a:t>
            </a:r>
            <a:r>
              <a:rPr lang="en-US" sz="1200" spc="14"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Contracted</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Services.</a:t>
            </a:r>
            <a:r>
              <a:rPr lang="en-US" sz="1200" spc="1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Chartwells</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catering</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would</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7020</a:t>
            </a:r>
            <a:r>
              <a:rPr lang="en-US" sz="1200" spc="14"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 Meals or </a:t>
            </a:r>
            <a:r>
              <a:rPr lang="en-US" sz="1200" dirty="0">
                <a:latin typeface="Times New Roman" panose="02020603050405020304" pitchFamily="18" charset="0"/>
                <a:cs typeface="Times New Roman" panose="02020603050405020304" pitchFamily="18" charset="0"/>
              </a:rPr>
              <a:t>7057 </a:t>
            </a:r>
            <a:r>
              <a:rPr lang="en-US" sz="1200" spc="-3" dirty="0">
                <a:latin typeface="Times New Roman" panose="02020603050405020304" pitchFamily="18" charset="0"/>
                <a:cs typeface="Times New Roman" panose="02020603050405020304" pitchFamily="18" charset="0"/>
              </a:rPr>
              <a:t>– Food Purchases.</a:t>
            </a:r>
            <a:endParaRPr lang="en-US" sz="1200" dirty="0">
              <a:latin typeface="Times New Roman" panose="02020603050405020304" pitchFamily="18" charset="0"/>
              <a:cs typeface="Times New Roman" panose="02020603050405020304" pitchFamily="18" charset="0"/>
            </a:endParaRPr>
          </a:p>
          <a:p>
            <a:pPr defTabSz="623438">
              <a:spcBef>
                <a:spcPts val="14"/>
              </a:spcBef>
            </a:pPr>
            <a:endParaRPr lang="en-US" sz="1200" dirty="0">
              <a:latin typeface="Times New Roman" panose="02020603050405020304" pitchFamily="18" charset="0"/>
              <a:cs typeface="Times New Roman" panose="02020603050405020304" pitchFamily="18" charset="0"/>
            </a:endParaRPr>
          </a:p>
          <a:p>
            <a:pPr marL="180109" marR="71002" indent="-171450" defTabSz="623438">
              <a:lnSpc>
                <a:spcPct val="116799"/>
              </a:lnSpc>
              <a:spcBef>
                <a:spcPts val="3"/>
              </a:spcBef>
              <a:buFont typeface="Arial" panose="020B0604020202020204" pitchFamily="34" charset="0"/>
              <a:buChar char="•"/>
            </a:pPr>
            <a:r>
              <a:rPr lang="en-US" sz="1200" spc="-3" dirty="0">
                <a:latin typeface="Times New Roman" panose="02020603050405020304" pitchFamily="18" charset="0"/>
                <a:cs typeface="Times New Roman" panose="02020603050405020304" pitchFamily="18" charset="0"/>
              </a:rPr>
              <a:t>Always</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request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PO</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for</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catering</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orders</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from</a:t>
            </a:r>
            <a:r>
              <a:rPr lang="en-US" sz="1200" spc="7" dirty="0">
                <a:latin typeface="Times New Roman" panose="02020603050405020304" pitchFamily="18" charset="0"/>
                <a:cs typeface="Times New Roman" panose="02020603050405020304" pitchFamily="18" charset="0"/>
              </a:rPr>
              <a:t> </a:t>
            </a:r>
            <a:r>
              <a:rPr lang="en-US" sz="1200" b="1" spc="-3" dirty="0" err="1">
                <a:latin typeface="Times New Roman" panose="02020603050405020304" pitchFamily="18" charset="0"/>
                <a:cs typeface="Times New Roman" panose="02020603050405020304" pitchFamily="18" charset="0"/>
              </a:rPr>
              <a:t>Chartwells</a:t>
            </a:r>
            <a:r>
              <a:rPr lang="en-US" sz="1200" b="1"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(even</a:t>
            </a:r>
            <a:r>
              <a:rPr lang="en-US" sz="1200" spc="1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if</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under</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$500).</a:t>
            </a:r>
            <a:r>
              <a:rPr lang="en-US" sz="1200" spc="1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You</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may</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reference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spc="7" dirty="0">
                <a:latin typeface="Times New Roman" panose="02020603050405020304" pitchFamily="18" charset="0"/>
                <a:cs typeface="Times New Roman" panose="02020603050405020304" pitchFamily="18" charset="0"/>
              </a:rPr>
              <a:t> </a:t>
            </a:r>
            <a:r>
              <a:rPr lang="en-US" sz="1200" spc="-3" dirty="0" err="1">
                <a:latin typeface="Times New Roman" panose="02020603050405020304" pitchFamily="18" charset="0"/>
                <a:cs typeface="Times New Roman" panose="02020603050405020304" pitchFamily="18" charset="0"/>
              </a:rPr>
              <a:t>Catertrax</a:t>
            </a:r>
            <a:r>
              <a:rPr lang="en-US" sz="1200" spc="7" dirty="0">
                <a:latin typeface="Times New Roman" panose="02020603050405020304" pitchFamily="18" charset="0"/>
                <a:cs typeface="Times New Roman" panose="02020603050405020304" pitchFamily="18" charset="0"/>
              </a:rPr>
              <a:t> </a:t>
            </a:r>
            <a:r>
              <a:rPr lang="en-US" sz="1200" spc="-7" dirty="0">
                <a:latin typeface="Times New Roman" panose="02020603050405020304" pitchFamily="18" charset="0"/>
                <a:cs typeface="Times New Roman" panose="02020603050405020304" pitchFamily="18" charset="0"/>
              </a:rPr>
              <a:t>order </a:t>
            </a:r>
            <a:r>
              <a:rPr lang="en-US" sz="1200" spc="-3" dirty="0">
                <a:latin typeface="Times New Roman" panose="02020603050405020304" pitchFamily="18" charset="0"/>
                <a:cs typeface="Times New Roman" panose="02020603050405020304" pitchFamily="18" charset="0"/>
              </a:rPr>
              <a:t>number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on</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your</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PO</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requisition.</a:t>
            </a:r>
            <a:r>
              <a:rPr lang="en-US" sz="1200" spc="1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However,</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do</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not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pay</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from</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dirty="0">
                <a:latin typeface="Times New Roman" panose="02020603050405020304" pitchFamily="18" charset="0"/>
                <a:cs typeface="Times New Roman" panose="02020603050405020304" pitchFamily="18" charset="0"/>
              </a:rPr>
              <a:t> </a:t>
            </a:r>
            <a:r>
              <a:rPr lang="en-US" sz="1200" spc="-3" dirty="0" err="1">
                <a:latin typeface="Times New Roman" panose="02020603050405020304" pitchFamily="18" charset="0"/>
                <a:cs typeface="Times New Roman" panose="02020603050405020304" pitchFamily="18" charset="0"/>
              </a:rPr>
              <a:t>Catertrax</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order.</a:t>
            </a:r>
            <a:r>
              <a:rPr lang="en-US" sz="1200" spc="1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Joshua</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Whitehead</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from</a:t>
            </a:r>
            <a:r>
              <a:rPr lang="en-US" sz="1200" spc="3" dirty="0">
                <a:latin typeface="Times New Roman" panose="02020603050405020304" pitchFamily="18" charset="0"/>
                <a:cs typeface="Times New Roman" panose="02020603050405020304" pitchFamily="18" charset="0"/>
              </a:rPr>
              <a:t> </a:t>
            </a:r>
            <a:r>
              <a:rPr lang="en-US" sz="1200" spc="-3" dirty="0" err="1">
                <a:latin typeface="Times New Roman" panose="02020603050405020304" pitchFamily="18" charset="0"/>
                <a:cs typeface="Times New Roman" panose="02020603050405020304" pitchFamily="18" charset="0"/>
              </a:rPr>
              <a:t>Chartwells</a:t>
            </a:r>
            <a:r>
              <a:rPr lang="en-US" sz="1200" spc="-3" dirty="0">
                <a:latin typeface="Times New Roman" panose="02020603050405020304" pitchFamily="18" charset="0"/>
                <a:cs typeface="Times New Roman" panose="02020603050405020304" pitchFamily="18" charset="0"/>
              </a:rPr>
              <a:t> </a:t>
            </a:r>
            <a:r>
              <a:rPr lang="en-US" sz="1200" spc="-16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UNA</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Accounts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Payable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will email</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you</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final</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invoice after</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event.</a:t>
            </a:r>
            <a:endParaRPr lang="en-US" sz="1200" dirty="0">
              <a:latin typeface="Times New Roman" panose="02020603050405020304" pitchFamily="18" charset="0"/>
              <a:cs typeface="Times New Roman" panose="02020603050405020304" pitchFamily="18" charset="0"/>
            </a:endParaRPr>
          </a:p>
          <a:p>
            <a:pPr marL="180109" marR="1423949" indent="-171450" defTabSz="623438">
              <a:lnSpc>
                <a:spcPts val="1739"/>
              </a:lnSpc>
              <a:spcBef>
                <a:spcPts val="191"/>
              </a:spcBef>
              <a:buFont typeface="Arial" panose="020B0604020202020204" pitchFamily="34" charset="0"/>
              <a:buChar char="•"/>
            </a:pPr>
            <a:r>
              <a:rPr lang="en-US" sz="1200" spc="-3" dirty="0">
                <a:latin typeface="Times New Roman" panose="02020603050405020304" pitchFamily="18" charset="0"/>
                <a:cs typeface="Times New Roman" panose="02020603050405020304" pitchFamily="18" charset="0"/>
              </a:rPr>
              <a:t>Always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request</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PO</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for</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orders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from</a:t>
            </a:r>
            <a:r>
              <a:rPr lang="en-US" sz="1200" spc="10" dirty="0">
                <a:latin typeface="Times New Roman" panose="02020603050405020304" pitchFamily="18" charset="0"/>
                <a:cs typeface="Times New Roman" panose="02020603050405020304" pitchFamily="18" charset="0"/>
              </a:rPr>
              <a:t> </a:t>
            </a:r>
            <a:r>
              <a:rPr lang="en-US" sz="1200" b="1" spc="-3" dirty="0">
                <a:latin typeface="Times New Roman" panose="02020603050405020304" pitchFamily="18" charset="0"/>
                <a:cs typeface="Times New Roman" panose="02020603050405020304" pitchFamily="18" charset="0"/>
              </a:rPr>
              <a:t>Printers</a:t>
            </a:r>
            <a:r>
              <a:rPr lang="en-US" sz="1200" b="1" dirty="0">
                <a:latin typeface="Times New Roman" panose="02020603050405020304" pitchFamily="18" charset="0"/>
                <a:cs typeface="Times New Roman" panose="02020603050405020304" pitchFamily="18" charset="0"/>
              </a:rPr>
              <a:t> </a:t>
            </a:r>
            <a:r>
              <a:rPr lang="en-US" sz="1200" b="1" spc="-3" dirty="0">
                <a:latin typeface="Times New Roman" panose="02020603050405020304" pitchFamily="18" charset="0"/>
                <a:cs typeface="Times New Roman" panose="02020603050405020304" pitchFamily="18" charset="0"/>
              </a:rPr>
              <a:t>&amp;</a:t>
            </a:r>
            <a:r>
              <a:rPr lang="en-US" sz="1200" b="1" spc="3" dirty="0">
                <a:latin typeface="Times New Roman" panose="02020603050405020304" pitchFamily="18" charset="0"/>
                <a:cs typeface="Times New Roman" panose="02020603050405020304" pitchFamily="18" charset="0"/>
              </a:rPr>
              <a:t> </a:t>
            </a:r>
            <a:r>
              <a:rPr lang="en-US" sz="1200" b="1" spc="-3" dirty="0">
                <a:latin typeface="Times New Roman" panose="02020603050405020304" pitchFamily="18" charset="0"/>
                <a:cs typeface="Times New Roman" panose="02020603050405020304" pitchFamily="18" charset="0"/>
              </a:rPr>
              <a:t>Stationers</a:t>
            </a:r>
            <a:r>
              <a:rPr lang="en-US" sz="1200" b="1" dirty="0">
                <a:latin typeface="Times New Roman" panose="02020603050405020304" pitchFamily="18" charset="0"/>
                <a:cs typeface="Times New Roman" panose="02020603050405020304" pitchFamily="18" charset="0"/>
              </a:rPr>
              <a:t> (PSI)</a:t>
            </a:r>
            <a:r>
              <a:rPr lang="en-US" sz="1200" dirty="0">
                <a:latin typeface="Times New Roman" panose="02020603050405020304" pitchFamily="18" charset="0"/>
                <a:cs typeface="Times New Roman" panose="02020603050405020304" pitchFamily="18" charset="0"/>
              </a:rPr>
              <a: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even</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if</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under</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$500. </a:t>
            </a:r>
            <a:r>
              <a:rPr lang="en-US" sz="1200" spc="-156"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Always request a PO</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for</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local</a:t>
            </a:r>
            <a:r>
              <a:rPr lang="en-US" sz="1200" b="1" spc="-3" dirty="0">
                <a:latin typeface="Times New Roman" panose="02020603050405020304" pitchFamily="18" charset="0"/>
                <a:cs typeface="Times New Roman" panose="02020603050405020304" pitchFamily="18" charset="0"/>
              </a:rPr>
              <a:t> hotels</a:t>
            </a:r>
            <a:r>
              <a:rPr lang="en-US" sz="1200" b="1" spc="3" dirty="0">
                <a:latin typeface="Times New Roman" panose="02020603050405020304" pitchFamily="18" charset="0"/>
                <a:cs typeface="Times New Roman" panose="02020603050405020304" pitchFamily="18" charset="0"/>
              </a:rPr>
              <a:t> </a:t>
            </a:r>
            <a:r>
              <a:rPr lang="en-US" sz="1200" b="1" spc="-3" dirty="0">
                <a:latin typeface="Times New Roman" panose="02020603050405020304" pitchFamily="18" charset="0"/>
                <a:cs typeface="Times New Roman" panose="02020603050405020304" pitchFamily="18" charset="0"/>
              </a:rPr>
              <a:t>and</a:t>
            </a:r>
            <a:r>
              <a:rPr lang="en-US" sz="1200" b="1" dirty="0">
                <a:latin typeface="Times New Roman" panose="02020603050405020304" pitchFamily="18" charset="0"/>
                <a:cs typeface="Times New Roman" panose="02020603050405020304" pitchFamily="18" charset="0"/>
              </a:rPr>
              <a:t> </a:t>
            </a:r>
            <a:r>
              <a:rPr lang="en-US" sz="1200" b="1" spc="-3" dirty="0">
                <a:latin typeface="Times New Roman" panose="02020603050405020304" pitchFamily="18" charset="0"/>
                <a:cs typeface="Times New Roman" panose="02020603050405020304" pitchFamily="18" charset="0"/>
              </a:rPr>
              <a:t>car</a:t>
            </a:r>
            <a:r>
              <a:rPr lang="en-US" sz="1200" b="1" dirty="0">
                <a:latin typeface="Times New Roman" panose="02020603050405020304" pitchFamily="18" charset="0"/>
                <a:cs typeface="Times New Roman" panose="02020603050405020304" pitchFamily="18" charset="0"/>
              </a:rPr>
              <a:t> </a:t>
            </a:r>
            <a:r>
              <a:rPr lang="en-US" sz="1200" b="1" spc="-3" dirty="0">
                <a:latin typeface="Times New Roman" panose="02020603050405020304" pitchFamily="18" charset="0"/>
                <a:cs typeface="Times New Roman" panose="02020603050405020304" pitchFamily="18" charset="0"/>
              </a:rPr>
              <a:t>rentals</a:t>
            </a:r>
            <a:r>
              <a:rPr lang="en-US" sz="1200" b="1"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(even</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if under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$500).</a:t>
            </a:r>
            <a:endParaRPr lang="en-US" sz="1200" dirty="0">
              <a:latin typeface="Times New Roman" panose="02020603050405020304" pitchFamily="18" charset="0"/>
              <a:cs typeface="Times New Roman" panose="02020603050405020304" pitchFamily="18" charset="0"/>
            </a:endParaRPr>
          </a:p>
          <a:p>
            <a:pPr marL="180109" indent="-171450" defTabSz="623438">
              <a:spcBef>
                <a:spcPts val="634"/>
              </a:spcBef>
              <a:buFont typeface="Arial" panose="020B0604020202020204" pitchFamily="34" charset="0"/>
              <a:buChar char="•"/>
            </a:pPr>
            <a:r>
              <a:rPr lang="en-US" sz="1200" spc="-7" dirty="0">
                <a:latin typeface="Times New Roman" panose="02020603050405020304" pitchFamily="18" charset="0"/>
                <a:cs typeface="Times New Roman" panose="02020603050405020304" pitchFamily="18" charset="0"/>
              </a:rPr>
              <a:t>Orders</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from</a:t>
            </a:r>
            <a:r>
              <a:rPr lang="en-US" sz="1200" spc="10" dirty="0">
                <a:latin typeface="Times New Roman" panose="02020603050405020304" pitchFamily="18" charset="0"/>
                <a:cs typeface="Times New Roman" panose="02020603050405020304" pitchFamily="18" charset="0"/>
              </a:rPr>
              <a:t> </a:t>
            </a:r>
            <a:r>
              <a:rPr lang="en-US" sz="1200" b="1" spc="-3" dirty="0">
                <a:latin typeface="Times New Roman" panose="02020603050405020304" pitchFamily="18" charset="0"/>
                <a:cs typeface="Times New Roman" panose="02020603050405020304" pitchFamily="18" charset="0"/>
              </a:rPr>
              <a:t>Amazon</a:t>
            </a:r>
            <a:r>
              <a:rPr lang="en-US" sz="1200" b="1"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should</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made</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using</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only</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the</a:t>
            </a:r>
            <a:r>
              <a:rPr lang="en-US" sz="1200" spc="14"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UNA</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Business</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account.</a:t>
            </a:r>
            <a:r>
              <a:rPr lang="en-US" sz="1200" spc="14"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Contact</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Purchasing</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office</a:t>
            </a:r>
            <a:r>
              <a:rPr lang="en-US" sz="1200" spc="3"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for</a:t>
            </a:r>
            <a:r>
              <a:rPr lang="en-US" sz="1200" spc="7"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user</a:t>
            </a:r>
            <a:r>
              <a:rPr lang="en-US" sz="1200" spc="3" dirty="0">
                <a:latin typeface="Times New Roman" panose="02020603050405020304" pitchFamily="18" charset="0"/>
                <a:cs typeface="Times New Roman" panose="02020603050405020304" pitchFamily="18" charset="0"/>
              </a:rPr>
              <a:t> </a:t>
            </a:r>
            <a:r>
              <a:rPr lang="en-US" sz="1200" spc="-3" dirty="0">
                <a:latin typeface="Times New Roman" panose="02020603050405020304" pitchFamily="18" charset="0"/>
                <a:cs typeface="Times New Roman" panose="02020603050405020304" pitchFamily="18" charset="0"/>
              </a:rPr>
              <a:t>login.</a:t>
            </a:r>
          </a:p>
          <a:p>
            <a:pPr marL="180109" indent="-171450" defTabSz="623438">
              <a:spcBef>
                <a:spcPts val="634"/>
              </a:spcBef>
              <a:buFont typeface="Arial" panose="020B0604020202020204" pitchFamily="34" charset="0"/>
              <a:buChar char="•"/>
            </a:pPr>
            <a:r>
              <a:rPr lang="en-US" sz="1200" spc="-3" dirty="0">
                <a:latin typeface="Times New Roman" panose="02020603050405020304" pitchFamily="18" charset="0"/>
                <a:cs typeface="Times New Roman" panose="02020603050405020304" pitchFamily="18" charset="0"/>
              </a:rPr>
              <a:t>Prizes/giveaways MUST be pre-approved by Financial Affairs and winners must be documented for audit and tax-reporting purposes.  Lion Loot is preferred; gift cards are rarely approved.</a:t>
            </a:r>
            <a:endParaRPr lang="en-US" sz="1200" dirty="0">
              <a:latin typeface="Times New Roman" panose="02020603050405020304" pitchFamily="18" charset="0"/>
              <a:cs typeface="Times New Roman" panose="02020603050405020304" pitchFamily="18" charset="0"/>
            </a:endParaRPr>
          </a:p>
          <a:p>
            <a:pPr marL="8659" marR="16885" defTabSz="623438">
              <a:lnSpc>
                <a:spcPct val="117100"/>
              </a:lnSpc>
            </a:pPr>
            <a:endParaRPr sz="1200" dirty="0">
              <a:solidFill>
                <a:prstClr val="black"/>
              </a:solidFill>
              <a:latin typeface="Calibri"/>
              <a:cs typeface="Calibri"/>
            </a:endParaRPr>
          </a:p>
        </p:txBody>
      </p:sp>
    </p:spTree>
    <p:extLst>
      <p:ext uri="{BB962C8B-B14F-4D97-AF65-F5344CB8AC3E}">
        <p14:creationId xmlns:p14="http://schemas.microsoft.com/office/powerpoint/2010/main" val="73799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8BD7-A651-434D-B3DB-702206F0AF0F}"/>
              </a:ext>
            </a:extLst>
          </p:cNvPr>
          <p:cNvSpPr>
            <a:spLocks noGrp="1"/>
          </p:cNvSpPr>
          <p:nvPr>
            <p:ph type="title"/>
          </p:nvPr>
        </p:nvSpPr>
        <p:spPr>
          <a:xfrm>
            <a:off x="819394" y="856222"/>
            <a:ext cx="8761413" cy="706964"/>
          </a:xfrm>
        </p:spPr>
        <p:txBody>
          <a:bodyPr/>
          <a:lstStyle/>
          <a:p>
            <a:r>
              <a:rPr lang="en-US" b="1" spc="-3" dirty="0">
                <a:solidFill>
                  <a:schemeClr val="bg1"/>
                </a:solidFill>
                <a:latin typeface="Times New Roman" panose="02020603050405020304" pitchFamily="18" charset="0"/>
                <a:cs typeface="Times New Roman" panose="02020603050405020304" pitchFamily="18" charset="0"/>
              </a:rPr>
              <a:t>Purchase</a:t>
            </a:r>
            <a:r>
              <a:rPr lang="en-US" b="1" dirty="0">
                <a:solidFill>
                  <a:schemeClr val="bg1"/>
                </a:solidFill>
                <a:latin typeface="Times New Roman" panose="02020603050405020304" pitchFamily="18" charset="0"/>
                <a:cs typeface="Times New Roman" panose="02020603050405020304" pitchFamily="18" charset="0"/>
              </a:rPr>
              <a:t> </a:t>
            </a:r>
            <a:r>
              <a:rPr lang="en-US" b="1" spc="-3" dirty="0">
                <a:solidFill>
                  <a:schemeClr val="bg1"/>
                </a:solidFill>
                <a:latin typeface="Times New Roman" panose="02020603050405020304" pitchFamily="18" charset="0"/>
                <a:cs typeface="Times New Roman" panose="02020603050405020304" pitchFamily="18" charset="0"/>
              </a:rPr>
              <a:t>order payments</a:t>
            </a:r>
            <a:r>
              <a:rPr lang="en-US" b="1" spc="3" dirty="0">
                <a:solidFill>
                  <a:schemeClr val="bg1"/>
                </a:solidFill>
                <a:latin typeface="Times New Roman" panose="02020603050405020304" pitchFamily="18" charset="0"/>
                <a:cs typeface="Times New Roman" panose="02020603050405020304" pitchFamily="18" charset="0"/>
              </a:rPr>
              <a:t> </a:t>
            </a:r>
            <a:r>
              <a:rPr lang="en-US" b="1" spc="-3" dirty="0">
                <a:solidFill>
                  <a:schemeClr val="bg1"/>
                </a:solidFill>
                <a:latin typeface="Times New Roman" panose="02020603050405020304" pitchFamily="18" charset="0"/>
                <a:cs typeface="Times New Roman" panose="02020603050405020304" pitchFamily="18" charset="0"/>
              </a:rPr>
              <a:t>– reference</a:t>
            </a:r>
            <a:r>
              <a:rPr lang="en-US" b="1" dirty="0">
                <a:solidFill>
                  <a:schemeClr val="bg1"/>
                </a:solidFill>
                <a:latin typeface="Times New Roman" panose="02020603050405020304" pitchFamily="18" charset="0"/>
                <a:cs typeface="Times New Roman" panose="02020603050405020304" pitchFamily="18" charset="0"/>
              </a:rPr>
              <a:t> </a:t>
            </a:r>
            <a:r>
              <a:rPr lang="en-US" b="1" spc="-3" dirty="0">
                <a:solidFill>
                  <a:schemeClr val="bg1"/>
                </a:solidFill>
                <a:latin typeface="Times New Roman" panose="02020603050405020304" pitchFamily="18" charset="0"/>
                <a:cs typeface="Times New Roman" panose="02020603050405020304" pitchFamily="18" charset="0"/>
              </a:rPr>
              <a:t>guide:</a:t>
            </a:r>
            <a:br>
              <a:rPr lang="en-US" spc="-3"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51B17B81-158B-4F27-9ABA-D87B34382907}"/>
              </a:ext>
            </a:extLst>
          </p:cNvPr>
          <p:cNvSpPr>
            <a:spLocks noGrp="1"/>
          </p:cNvSpPr>
          <p:nvPr>
            <p:ph idx="1"/>
          </p:nvPr>
        </p:nvSpPr>
        <p:spPr>
          <a:xfrm>
            <a:off x="241300" y="2265028"/>
            <a:ext cx="11518899" cy="4353886"/>
          </a:xfrm>
        </p:spPr>
        <p:txBody>
          <a:bodyPr>
            <a:normAutofit lnSpcReduction="10000"/>
          </a:bodyPr>
          <a:lstStyle/>
          <a:p>
            <a:pPr marL="171883" lvl="0" indent="-171450" algn="ctr" defTabSz="623438">
              <a:buFont typeface="Arial" panose="020B0604020202020204" pitchFamily="34" charset="0"/>
              <a:buChar char="•"/>
            </a:pPr>
            <a:r>
              <a:rPr lang="en-US" sz="1200" spc="-3" dirty="0">
                <a:solidFill>
                  <a:prstClr val="black"/>
                </a:solidFill>
                <a:latin typeface="Times New Roman" panose="02020603050405020304" pitchFamily="18" charset="0"/>
                <a:cs typeface="Times New Roman" panose="02020603050405020304" pitchFamily="18" charset="0"/>
              </a:rPr>
              <a:t>Please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see the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Purchasing</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website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for</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instructions</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regarding</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requesting</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changing</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purchase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order.</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Note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that</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 </a:t>
            </a:r>
            <a:r>
              <a:rPr lang="en-US" sz="1200" spc="-7" dirty="0">
                <a:solidFill>
                  <a:prstClr val="black"/>
                </a:solidFill>
                <a:latin typeface="Times New Roman" panose="02020603050405020304" pitchFamily="18" charset="0"/>
                <a:cs typeface="Times New Roman" panose="02020603050405020304" pitchFamily="18" charset="0"/>
              </a:rPr>
              <a:t>purchase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order</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must</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be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requested</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and</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issued</a:t>
            </a:r>
            <a:r>
              <a:rPr lang="en-US" sz="1200" spc="3" dirty="0">
                <a:solidFill>
                  <a:prstClr val="black"/>
                </a:solidFill>
                <a:latin typeface="Times New Roman" panose="02020603050405020304" pitchFamily="18" charset="0"/>
                <a:cs typeface="Times New Roman" panose="02020603050405020304" pitchFamily="18" charset="0"/>
              </a:rPr>
              <a:t> </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in</a:t>
            </a:r>
            <a:r>
              <a:rPr lang="en-US" sz="1200" u="sng" spc="7" dirty="0">
                <a:solidFill>
                  <a:prstClr val="black"/>
                </a:solidFill>
                <a:uFill>
                  <a:solidFill>
                    <a:srgbClr val="000000"/>
                  </a:solidFill>
                </a:uFill>
                <a:latin typeface="Times New Roman" panose="02020603050405020304" pitchFamily="18" charset="0"/>
                <a:cs typeface="Times New Roman" panose="02020603050405020304" pitchFamily="18" charset="0"/>
              </a:rPr>
              <a:t> </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advance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of</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any</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order</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of</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$500</a:t>
            </a:r>
            <a:r>
              <a:rPr lang="en-US" sz="1200" spc="3"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or</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more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(exceptions</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noted</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above).</a:t>
            </a:r>
            <a:r>
              <a:rPr lang="en-US" sz="1200" spc="31"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Once the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Purchasing </a:t>
            </a:r>
            <a:r>
              <a:rPr lang="en-US" sz="1200" spc="-3" dirty="0">
                <a:solidFill>
                  <a:prstClr val="black"/>
                </a:solidFill>
                <a:latin typeface="Times New Roman" panose="02020603050405020304" pitchFamily="18" charset="0"/>
                <a:cs typeface="Times New Roman" panose="02020603050405020304" pitchFamily="18" charset="0"/>
              </a:rPr>
              <a:t>office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receives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and processes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your Purchase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Requisition,</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following</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will</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occur:</a:t>
            </a:r>
            <a:endParaRPr lang="en-US" sz="1200" dirty="0">
              <a:solidFill>
                <a:prstClr val="black"/>
              </a:solidFill>
              <a:latin typeface="Times New Roman" panose="02020603050405020304" pitchFamily="18" charset="0"/>
              <a:cs typeface="Times New Roman" panose="02020603050405020304" pitchFamily="18" charset="0"/>
            </a:endParaRPr>
          </a:p>
          <a:p>
            <a:pPr marL="777145" marR="35934" lvl="1" indent="-156292" defTabSz="623438">
              <a:lnSpc>
                <a:spcPct val="117000"/>
              </a:lnSpc>
              <a:buFontTx/>
              <a:buAutoNum type="arabicParenR"/>
              <a:tabLst>
                <a:tab pos="320378" algn="l"/>
              </a:tabLst>
            </a:pPr>
            <a:r>
              <a:rPr lang="en-US" sz="1200" spc="-3" dirty="0">
                <a:solidFill>
                  <a:prstClr val="black"/>
                </a:solidFill>
                <a:latin typeface="Times New Roman" panose="02020603050405020304" pitchFamily="18" charset="0"/>
                <a:cs typeface="Times New Roman" panose="02020603050405020304" pitchFamily="18" charset="0"/>
              </a:rPr>
              <a:t> Purchase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Order</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issued</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both</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vendor</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and</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department/requisitioner</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will</a:t>
            </a:r>
            <a:r>
              <a:rPr lang="en-US" sz="1200" spc="1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receive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copy.</a:t>
            </a:r>
            <a:r>
              <a:rPr lang="en-US" sz="1200" spc="2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Do</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NOT</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provide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 </a:t>
            </a:r>
            <a:r>
              <a:rPr lang="en-US" sz="1200" spc="-16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vendor</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with</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your</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Purchase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Requisition </a:t>
            </a:r>
            <a:r>
              <a:rPr lang="en-US" sz="1200" spc="-7" dirty="0">
                <a:solidFill>
                  <a:prstClr val="black"/>
                </a:solidFill>
                <a:latin typeface="Times New Roman" panose="02020603050405020304" pitchFamily="18" charset="0"/>
                <a:cs typeface="Times New Roman" panose="02020603050405020304" pitchFamily="18" charset="0"/>
              </a:rPr>
              <a:t>number</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as</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this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is</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an</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internal reference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only.</a:t>
            </a:r>
            <a:r>
              <a:rPr lang="en-US" sz="1200" spc="2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An</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order</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not </a:t>
            </a:r>
            <a:r>
              <a:rPr lang="en-US" sz="1200" spc="-3" dirty="0">
                <a:solidFill>
                  <a:prstClr val="black"/>
                </a:solidFill>
                <a:latin typeface="Times New Roman" panose="02020603050405020304" pitchFamily="18" charset="0"/>
                <a:cs typeface="Times New Roman" panose="02020603050405020304" pitchFamily="18" charset="0"/>
              </a:rPr>
              <a:t>authorized until</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an</a:t>
            </a:r>
            <a:r>
              <a:rPr lang="en-US" sz="120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official</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PO</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is</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issued.</a:t>
            </a:r>
            <a:endParaRPr lang="en-US" sz="1200" dirty="0">
              <a:solidFill>
                <a:prstClr val="black"/>
              </a:solidFill>
              <a:latin typeface="Times New Roman" panose="02020603050405020304" pitchFamily="18" charset="0"/>
              <a:cs typeface="Times New Roman" panose="02020603050405020304" pitchFamily="18" charset="0"/>
            </a:endParaRPr>
          </a:p>
          <a:p>
            <a:pPr marL="777145" marR="6061" lvl="1" indent="-156292" defTabSz="623438">
              <a:lnSpc>
                <a:spcPct val="117300"/>
              </a:lnSpc>
              <a:buFontTx/>
              <a:buAutoNum type="arabicParenR"/>
              <a:tabLst>
                <a:tab pos="320378" algn="l"/>
              </a:tabLst>
            </a:pPr>
            <a:r>
              <a:rPr lang="en-US" sz="1200" spc="-3" dirty="0">
                <a:solidFill>
                  <a:prstClr val="black"/>
                </a:solidFill>
                <a:latin typeface="Times New Roman" panose="02020603050405020304" pitchFamily="18" charset="0"/>
                <a:cs typeface="Times New Roman" panose="02020603050405020304" pitchFamily="18" charset="0"/>
              </a:rPr>
              <a:t>Product</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received or</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services</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rendered</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Please</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send</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signed</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PO</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Accounts</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Payable AFTER</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products</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have </a:t>
            </a:r>
            <a:r>
              <a:rPr lang="en-US" sz="1200" spc="-156"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been received</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 the </a:t>
            </a:r>
            <a:r>
              <a:rPr lang="en-US" sz="1200" spc="-7" dirty="0">
                <a:solidFill>
                  <a:prstClr val="black"/>
                </a:solidFill>
                <a:latin typeface="Times New Roman" panose="02020603050405020304" pitchFamily="18" charset="0"/>
                <a:cs typeface="Times New Roman" panose="02020603050405020304" pitchFamily="18" charset="0"/>
              </a:rPr>
              <a:t>services</a:t>
            </a:r>
            <a:r>
              <a:rPr lang="en-US" sz="1200" spc="-3" dirty="0">
                <a:solidFill>
                  <a:prstClr val="black"/>
                </a:solidFill>
                <a:latin typeface="Times New Roman" panose="02020603050405020304" pitchFamily="18" charset="0"/>
                <a:cs typeface="Times New Roman" panose="02020603050405020304" pitchFamily="18" charset="0"/>
              </a:rPr>
              <a:t> have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been</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completed.</a:t>
            </a:r>
            <a:endParaRPr lang="en-US" sz="1200" dirty="0">
              <a:solidFill>
                <a:prstClr val="black"/>
              </a:solidFill>
              <a:latin typeface="Times New Roman" panose="02020603050405020304" pitchFamily="18" charset="0"/>
              <a:cs typeface="Times New Roman" panose="02020603050405020304" pitchFamily="18" charset="0"/>
            </a:endParaRPr>
          </a:p>
          <a:p>
            <a:pPr marL="777578" lvl="1" indent="-156292" defTabSz="623438">
              <a:spcBef>
                <a:spcPts val="153"/>
              </a:spcBef>
              <a:buFontTx/>
              <a:buAutoNum type="arabicParenR"/>
              <a:tabLst>
                <a:tab pos="320378" algn="l"/>
              </a:tabLst>
            </a:pPr>
            <a:r>
              <a:rPr lang="en-US" sz="1200" spc="-3" dirty="0">
                <a:solidFill>
                  <a:prstClr val="black"/>
                </a:solidFill>
                <a:latin typeface="Times New Roman" panose="02020603050405020304" pitchFamily="18" charset="0"/>
                <a:cs typeface="Times New Roman" panose="02020603050405020304" pitchFamily="18" charset="0"/>
              </a:rPr>
              <a:t>Send</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signed</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Requisitioner</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copy</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of</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purchase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order and invoice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a:t>
            </a:r>
            <a:r>
              <a:rPr lang="en-US" sz="1200" spc="17" dirty="0">
                <a:solidFill>
                  <a:prstClr val="black"/>
                </a:solidFill>
                <a:latin typeface="Times New Roman" panose="02020603050405020304" pitchFamily="18" charset="0"/>
                <a:cs typeface="Times New Roman" panose="02020603050405020304" pitchFamily="18" charset="0"/>
              </a:rPr>
              <a:t> </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Accounts</a:t>
            </a:r>
            <a:r>
              <a:rPr lang="en-US" sz="1200" u="sng" spc="7" dirty="0">
                <a:solidFill>
                  <a:prstClr val="black"/>
                </a:solidFill>
                <a:uFill>
                  <a:solidFill>
                    <a:srgbClr val="000000"/>
                  </a:solidFill>
                </a:uFill>
                <a:latin typeface="Times New Roman" panose="02020603050405020304" pitchFamily="18" charset="0"/>
                <a:cs typeface="Times New Roman" panose="02020603050405020304" pitchFamily="18" charset="0"/>
              </a:rPr>
              <a:t> </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Payable</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 </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Room</a:t>
            </a:r>
            <a:r>
              <a:rPr lang="en-US" sz="1200" u="sng" spc="7" dirty="0">
                <a:solidFill>
                  <a:prstClr val="black"/>
                </a:solidFill>
                <a:uFill>
                  <a:solidFill>
                    <a:srgbClr val="000000"/>
                  </a:solidFill>
                </a:uFill>
                <a:latin typeface="Times New Roman" panose="02020603050405020304" pitchFamily="18" charset="0"/>
                <a:cs typeface="Times New Roman" panose="02020603050405020304" pitchFamily="18" charset="0"/>
              </a:rPr>
              <a:t> </a:t>
            </a:r>
            <a:r>
              <a:rPr lang="en-US" sz="1200" u="sng" dirty="0">
                <a:solidFill>
                  <a:prstClr val="black"/>
                </a:solidFill>
                <a:uFill>
                  <a:solidFill>
                    <a:srgbClr val="000000"/>
                  </a:solidFill>
                </a:uFill>
                <a:latin typeface="Times New Roman" panose="02020603050405020304" pitchFamily="18" charset="0"/>
                <a:cs typeface="Times New Roman" panose="02020603050405020304" pitchFamily="18" charset="0"/>
              </a:rPr>
              <a:t>17</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 </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or</a:t>
            </a:r>
            <a:r>
              <a:rPr lang="en-US" sz="1200" u="sng" dirty="0">
                <a:solidFill>
                  <a:prstClr val="black"/>
                </a:solidFill>
                <a:uFill>
                  <a:solidFill>
                    <a:srgbClr val="000000"/>
                  </a:solidFill>
                </a:uFill>
                <a:latin typeface="Times New Roman" panose="02020603050405020304" pitchFamily="18" charset="0"/>
                <a:cs typeface="Times New Roman" panose="02020603050405020304" pitchFamily="18" charset="0"/>
              </a:rPr>
              <a:t> </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Box</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 </a:t>
            </a:r>
            <a:r>
              <a:rPr lang="en-US" sz="12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5001</a:t>
            </a:r>
            <a:r>
              <a:rPr lang="en-US" sz="1200" spc="-3" dirty="0">
                <a:solidFill>
                  <a:prstClr val="black"/>
                </a:solidFill>
                <a:latin typeface="Times New Roman" panose="02020603050405020304" pitchFamily="18" charset="0"/>
                <a:cs typeface="Times New Roman" panose="02020603050405020304" pitchFamily="18" charset="0"/>
              </a:rPr>
              <a:t>.</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Sign</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line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on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bottom</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left</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of</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PO</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that</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reads</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“Departmental</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Authorization.”</a:t>
            </a:r>
            <a:r>
              <a:rPr lang="en-US" sz="1200" spc="2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**This</a:t>
            </a:r>
            <a:r>
              <a:rPr lang="en-US" sz="120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process</a:t>
            </a:r>
            <a:r>
              <a:rPr lang="en-US" sz="1200" spc="3" dirty="0">
                <a:solidFill>
                  <a:prstClr val="black"/>
                </a:solidFill>
                <a:latin typeface="Times New Roman" panose="02020603050405020304" pitchFamily="18" charset="0"/>
                <a:cs typeface="Times New Roman" panose="02020603050405020304" pitchFamily="18" charset="0"/>
              </a:rPr>
              <a:t> can</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now</a:t>
            </a:r>
            <a:r>
              <a:rPr lang="en-US" sz="1200" dirty="0">
                <a:solidFill>
                  <a:prstClr val="black"/>
                </a:solidFill>
                <a:latin typeface="Times New Roman" panose="02020603050405020304" pitchFamily="18" charset="0"/>
                <a:cs typeface="Times New Roman" panose="02020603050405020304" pitchFamily="18" charset="0"/>
              </a:rPr>
              <a:t> be </a:t>
            </a:r>
            <a:r>
              <a:rPr lang="en-US" sz="1200" spc="-3" dirty="0">
                <a:solidFill>
                  <a:prstClr val="black"/>
                </a:solidFill>
                <a:latin typeface="Times New Roman" panose="02020603050405020304" pitchFamily="18" charset="0"/>
                <a:cs typeface="Times New Roman" panose="02020603050405020304" pitchFamily="18" charset="0"/>
              </a:rPr>
              <a:t>completed</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via online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workflow.</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link</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 initiate the process can be found on the Purchasing web page under the “forms” tab.</a:t>
            </a:r>
            <a:r>
              <a:rPr lang="en-US" sz="1200" dirty="0">
                <a:solidFill>
                  <a:prstClr val="black"/>
                </a:solidFill>
                <a:latin typeface="Times New Roman" panose="02020603050405020304" pitchFamily="18" charset="0"/>
                <a:cs typeface="Times New Roman" panose="02020603050405020304" pitchFamily="18" charset="0"/>
              </a:rPr>
              <a:t> </a:t>
            </a:r>
            <a:r>
              <a:rPr lang="en-US" sz="1200" spc="-7" dirty="0">
                <a:solidFill>
                  <a:srgbClr val="3F54FF"/>
                </a:solidFill>
                <a:latin typeface="Times New Roman" panose="02020603050405020304" pitchFamily="18" charset="0"/>
                <a:cs typeface="Times New Roman" panose="02020603050405020304" pitchFamily="18" charset="0"/>
                <a:hlinkClick r:id="rId2"/>
              </a:rPr>
              <a:t>https://www.una.edu/purchasing/forms.html</a:t>
            </a:r>
            <a:endParaRPr lang="en-US" sz="1200" dirty="0">
              <a:solidFill>
                <a:prstClr val="black"/>
              </a:solidFill>
              <a:latin typeface="Times New Roman" panose="02020603050405020304" pitchFamily="18" charset="0"/>
              <a:cs typeface="Times New Roman" panose="02020603050405020304" pitchFamily="18" charset="0"/>
            </a:endParaRPr>
          </a:p>
          <a:p>
            <a:pPr marL="777145" marR="36800" lvl="1" indent="-156292" defTabSz="623438">
              <a:lnSpc>
                <a:spcPct val="117100"/>
              </a:lnSpc>
              <a:buFontTx/>
              <a:buAutoNum type="arabicParenR" startAt="4"/>
              <a:tabLst>
                <a:tab pos="320378" algn="l"/>
              </a:tabLst>
            </a:pPr>
            <a:r>
              <a:rPr lang="en-US" sz="1200" spc="-3" dirty="0">
                <a:solidFill>
                  <a:prstClr val="black"/>
                </a:solidFill>
                <a:latin typeface="Times New Roman" panose="02020603050405020304" pitchFamily="18" charset="0"/>
                <a:cs typeface="Times New Roman" panose="02020603050405020304" pitchFamily="18" charset="0"/>
              </a:rPr>
              <a:t>If</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there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change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that</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needs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be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made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PO</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(changing</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budget,</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adding</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an</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item</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increasing </a:t>
            </a:r>
            <a:r>
              <a:rPr lang="en-US" sz="120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quantity),</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please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send</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Change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Order</a:t>
            </a:r>
            <a:r>
              <a:rPr lang="en-US" sz="1200" spc="2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request</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Purchasing</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hlinkClick r:id="rId3"/>
              </a:rPr>
              <a:t>(purch@una.edu).</a:t>
            </a:r>
            <a:r>
              <a:rPr lang="en-US" sz="1200" spc="17" dirty="0">
                <a:solidFill>
                  <a:prstClr val="black"/>
                </a:solidFill>
                <a:latin typeface="Times New Roman" panose="02020603050405020304" pitchFamily="18" charset="0"/>
                <a:cs typeface="Times New Roman" panose="02020603050405020304" pitchFamily="18" charset="0"/>
                <a:hlinkClick r:id="rId3"/>
              </a:rPr>
              <a:t> </a:t>
            </a:r>
            <a:r>
              <a:rPr lang="en-US" sz="1200" spc="-3" dirty="0">
                <a:solidFill>
                  <a:prstClr val="black"/>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a:t>
            </a:r>
            <a:r>
              <a:rPr lang="en-US" sz="1200" spc="-3" dirty="0">
                <a:solidFill>
                  <a:prstClr val="black"/>
                </a:solidFill>
                <a:latin typeface="Times New Roman" panose="02020603050405020304" pitchFamily="18" charset="0"/>
                <a:cs typeface="Times New Roman" panose="02020603050405020304" pitchFamily="18" charset="0"/>
              </a:rPr>
              <a:t>o</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not</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send</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signed</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PO</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 </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Accounts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Payable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until after</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change</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confirmed.</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Increases</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of</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10%</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or</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more</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require</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change</a:t>
            </a:r>
            <a:r>
              <a:rPr lang="en-US" sz="120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rPr>
              <a:t>order.</a:t>
            </a:r>
            <a:endParaRPr lang="en-US" sz="1200" dirty="0">
              <a:solidFill>
                <a:prstClr val="black"/>
              </a:solidFill>
              <a:latin typeface="Times New Roman" panose="02020603050405020304" pitchFamily="18" charset="0"/>
              <a:cs typeface="Times New Roman" panose="02020603050405020304" pitchFamily="18" charset="0"/>
            </a:endParaRPr>
          </a:p>
          <a:p>
            <a:pPr marL="777578" lvl="1" indent="-156292" defTabSz="623438">
              <a:spcBef>
                <a:spcPts val="153"/>
              </a:spcBef>
              <a:buFontTx/>
              <a:buAutoNum type="arabicParenR" startAt="4"/>
              <a:tabLst>
                <a:tab pos="320378" algn="l"/>
              </a:tabLst>
            </a:pPr>
            <a:r>
              <a:rPr lang="en-US" sz="1200" spc="-3" dirty="0">
                <a:solidFill>
                  <a:prstClr val="black"/>
                </a:solidFill>
                <a:latin typeface="Times New Roman" panose="02020603050405020304" pitchFamily="18" charset="0"/>
                <a:cs typeface="Times New Roman" panose="02020603050405020304" pitchFamily="18" charset="0"/>
              </a:rPr>
              <a:t>If</a:t>
            </a:r>
            <a:r>
              <a:rPr lang="en-US" sz="1200" spc="3"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a</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PO</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needs</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be</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voided/cancelled, send</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the</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void</a:t>
            </a:r>
            <a:r>
              <a:rPr lang="en-US" sz="1200" spc="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request</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with</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explanation</a:t>
            </a:r>
            <a:r>
              <a:rPr lang="en-US" sz="1200" spc="14"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to</a:t>
            </a:r>
            <a:r>
              <a:rPr lang="en-US" sz="1200" spc="27" dirty="0">
                <a:solidFill>
                  <a:prstClr val="black"/>
                </a:solidFill>
                <a:latin typeface="Times New Roman" panose="02020603050405020304" pitchFamily="18" charset="0"/>
                <a:cs typeface="Times New Roman" panose="02020603050405020304" pitchFamily="18" charset="0"/>
              </a:rPr>
              <a:t> </a:t>
            </a:r>
            <a:r>
              <a:rPr lang="en-US" sz="1200" spc="-3" dirty="0">
                <a:solidFill>
                  <a:prstClr val="black"/>
                </a:solidFill>
                <a:latin typeface="Times New Roman" panose="02020603050405020304" pitchFamily="18" charset="0"/>
                <a:cs typeface="Times New Roman" panose="02020603050405020304" pitchFamily="18" charset="0"/>
              </a:rPr>
              <a:t>Purchasing</a:t>
            </a:r>
            <a:r>
              <a:rPr lang="en-US" sz="1200" spc="10" dirty="0">
                <a:solidFill>
                  <a:prstClr val="black"/>
                </a:solidFill>
                <a:latin typeface="Times New Roman" panose="02020603050405020304" pitchFamily="18" charset="0"/>
                <a:cs typeface="Times New Roman" panose="02020603050405020304" pitchFamily="18" charset="0"/>
              </a:rPr>
              <a:t> </a:t>
            </a:r>
            <a:r>
              <a:rPr lang="en-US" sz="1200" spc="-7" dirty="0">
                <a:solidFill>
                  <a:prstClr val="black"/>
                </a:solidFill>
                <a:latin typeface="Times New Roman" panose="02020603050405020304" pitchFamily="18" charset="0"/>
                <a:cs typeface="Times New Roman" panose="02020603050405020304" pitchFamily="18" charset="0"/>
                <a:hlinkClick r:id="rId3"/>
              </a:rPr>
              <a:t>(purch@una.edu).</a:t>
            </a:r>
            <a:r>
              <a:rPr lang="en-US" sz="1200" spc="-7" dirty="0">
                <a:solidFill>
                  <a:prstClr val="black"/>
                </a:solidFill>
                <a:latin typeface="Times New Roman" panose="02020603050405020304" pitchFamily="18" charset="0"/>
                <a:cs typeface="Times New Roman" panose="02020603050405020304" pitchFamily="18" charset="0"/>
              </a:rPr>
              <a:t> </a:t>
            </a:r>
          </a:p>
          <a:p>
            <a:pPr marL="777578" lvl="1" indent="-156292" defTabSz="623438">
              <a:spcBef>
                <a:spcPts val="153"/>
              </a:spcBef>
              <a:buFontTx/>
              <a:buAutoNum type="arabicParenR" startAt="4"/>
              <a:tabLst>
                <a:tab pos="320378" algn="l"/>
              </a:tabLst>
            </a:pPr>
            <a:r>
              <a:rPr lang="en-US" sz="1200" spc="-7" dirty="0">
                <a:solidFill>
                  <a:prstClr val="black"/>
                </a:solidFill>
                <a:latin typeface="Times New Roman" panose="02020603050405020304" pitchFamily="18" charset="0"/>
                <a:cs typeface="Times New Roman" panose="02020603050405020304" pitchFamily="18" charset="0"/>
              </a:rPr>
              <a:t>Please attach any necessary backup to the signed PO when sending for payment. For example, include the  meeting agenda and list of attendees when paying for employee meals/events.</a:t>
            </a:r>
          </a:p>
          <a:p>
            <a:pPr marL="320378" lvl="0" indent="-156292" defTabSz="623438">
              <a:spcBef>
                <a:spcPts val="153"/>
              </a:spcBef>
              <a:buFontTx/>
              <a:buAutoNum type="arabicParenR" startAt="4"/>
              <a:tabLst>
                <a:tab pos="320378" algn="l"/>
              </a:tabLst>
            </a:pPr>
            <a:endParaRPr lang="en-US" sz="1200" spc="-7" dirty="0">
              <a:solidFill>
                <a:prstClr val="black"/>
              </a:solidFill>
              <a:latin typeface="Times New Roman" panose="02020603050405020304" pitchFamily="18" charset="0"/>
              <a:cs typeface="Times New Roman" panose="02020603050405020304" pitchFamily="18" charset="0"/>
            </a:endParaRPr>
          </a:p>
          <a:p>
            <a:pPr marL="335536" lvl="0" indent="-171450" defTabSz="623438">
              <a:spcBef>
                <a:spcPts val="153"/>
              </a:spcBef>
              <a:buFont typeface="Arial" panose="020B0604020202020204" pitchFamily="34" charset="0"/>
              <a:buChar char="•"/>
              <a:tabLst>
                <a:tab pos="320378" algn="l"/>
              </a:tabLst>
            </a:pPr>
            <a:r>
              <a:rPr lang="en-US" sz="1200" spc="-7" dirty="0">
                <a:solidFill>
                  <a:prstClr val="black"/>
                </a:solidFill>
                <a:latin typeface="Times New Roman" panose="02020603050405020304" pitchFamily="18" charset="0"/>
                <a:cs typeface="Times New Roman" panose="02020603050405020304" pitchFamily="18" charset="0"/>
              </a:rPr>
              <a:t>Notes: Processing times vary – please allow up to 2 weeks for payment processing. If there is an urgent request, please use a post-it note to identify it as urgent and provide explanation and requested payment date.</a:t>
            </a:r>
          </a:p>
          <a:p>
            <a:pPr marL="320378" lvl="0" indent="-156292" defTabSz="623438">
              <a:spcBef>
                <a:spcPts val="153"/>
              </a:spcBef>
              <a:buFontTx/>
              <a:buAutoNum type="arabicParenR" startAt="4"/>
              <a:tabLst>
                <a:tab pos="320378" algn="l"/>
              </a:tabLst>
            </a:pPr>
            <a:endParaRPr lang="en-US" sz="1200" spc="-7" dirty="0">
              <a:solidFill>
                <a:prstClr val="black"/>
              </a:solidFill>
              <a:latin typeface="Times New Roman" panose="02020603050405020304" pitchFamily="18" charset="0"/>
              <a:cs typeface="Times New Roman" panose="02020603050405020304" pitchFamily="18" charset="0"/>
            </a:endParaRPr>
          </a:p>
          <a:p>
            <a:pPr marL="335536" lvl="0" indent="-171450" defTabSz="623438">
              <a:spcBef>
                <a:spcPts val="153"/>
              </a:spcBef>
              <a:buFont typeface="Arial" panose="020B0604020202020204" pitchFamily="34" charset="0"/>
              <a:buChar char="•"/>
              <a:tabLst>
                <a:tab pos="320378" algn="l"/>
              </a:tabLst>
            </a:pPr>
            <a:r>
              <a:rPr lang="en-US" sz="1200" spc="-7" dirty="0">
                <a:solidFill>
                  <a:prstClr val="black"/>
                </a:solidFill>
                <a:latin typeface="Times New Roman" panose="02020603050405020304" pitchFamily="18" charset="0"/>
                <a:cs typeface="Times New Roman" panose="02020603050405020304" pitchFamily="18" charset="0"/>
              </a:rPr>
              <a:t>If the order is complete with one payment, write “Complete” or “Close PO” on the PO (or answer YES on the workflow cover sheet). If only making a partial payment,  please write “Partial” on the PO (or answer NO on the workflow cover sheet). You can make a note as to what items have been received or which invoices are  approved for payment on the PO. We will then leave the PO open for the remaining item(s) that need to be paid. Also, it is NOT necessary to send the original purchase requisition or quote again with the signed PO. Any documentation that  was sent with the purchase requisition, we already have on file.</a:t>
            </a:r>
          </a:p>
          <a:p>
            <a:endParaRPr lang="en-US" sz="1600" dirty="0"/>
          </a:p>
        </p:txBody>
      </p:sp>
    </p:spTree>
    <p:extLst>
      <p:ext uri="{BB962C8B-B14F-4D97-AF65-F5344CB8AC3E}">
        <p14:creationId xmlns:p14="http://schemas.microsoft.com/office/powerpoint/2010/main" val="17738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1" y="279480"/>
            <a:ext cx="10993120" cy="5607275"/>
          </a:xfrm>
          <a:prstGeom prst="rect">
            <a:avLst/>
          </a:prstGeom>
        </p:spPr>
        <p:txBody>
          <a:bodyPr vert="horz" wrap="square" lIns="0" tIns="8226" rIns="0" bIns="0" rtlCol="0">
            <a:spAutoFit/>
          </a:bodyPr>
          <a:lstStyle/>
          <a:p>
            <a:pPr marL="3896" algn="ctr" defTabSz="623438">
              <a:spcBef>
                <a:spcPts val="3"/>
              </a:spcBef>
            </a:pPr>
            <a:r>
              <a:rPr lang="en-US" sz="4400" spc="-3" dirty="0">
                <a:solidFill>
                  <a:prstClr val="black"/>
                </a:solidFill>
                <a:latin typeface="Times New Roman" panose="02020603050405020304" pitchFamily="18" charset="0"/>
                <a:cs typeface="Times New Roman" panose="02020603050405020304" pitchFamily="18" charset="0"/>
              </a:rPr>
              <a:t>Purchasing Card –</a:t>
            </a:r>
            <a:r>
              <a:rPr lang="en-US" sz="4400" spc="-7" dirty="0">
                <a:solidFill>
                  <a:prstClr val="black"/>
                </a:solidFill>
                <a:latin typeface="Times New Roman" panose="02020603050405020304" pitchFamily="18" charset="0"/>
                <a:cs typeface="Times New Roman" panose="02020603050405020304" pitchFamily="18" charset="0"/>
              </a:rPr>
              <a:t> </a:t>
            </a:r>
            <a:r>
              <a:rPr lang="en-US" sz="4400" spc="-3" dirty="0">
                <a:solidFill>
                  <a:prstClr val="black"/>
                </a:solidFill>
                <a:latin typeface="Times New Roman" panose="02020603050405020304" pitchFamily="18" charset="0"/>
                <a:cs typeface="Times New Roman" panose="02020603050405020304" pitchFamily="18" charset="0"/>
              </a:rPr>
              <a:t>reference</a:t>
            </a:r>
            <a:r>
              <a:rPr lang="en-US" sz="4400" spc="-7" dirty="0">
                <a:solidFill>
                  <a:prstClr val="black"/>
                </a:solidFill>
                <a:latin typeface="Times New Roman" panose="02020603050405020304" pitchFamily="18" charset="0"/>
                <a:cs typeface="Times New Roman" panose="02020603050405020304" pitchFamily="18" charset="0"/>
              </a:rPr>
              <a:t> </a:t>
            </a:r>
            <a:r>
              <a:rPr lang="en-US" sz="4400" spc="-3" dirty="0">
                <a:solidFill>
                  <a:prstClr val="black"/>
                </a:solidFill>
                <a:latin typeface="Times New Roman" panose="02020603050405020304" pitchFamily="18" charset="0"/>
                <a:cs typeface="Times New Roman" panose="02020603050405020304" pitchFamily="18" charset="0"/>
              </a:rPr>
              <a:t>guide:</a:t>
            </a:r>
            <a:endParaRPr lang="en-US" sz="4400" dirty="0">
              <a:solidFill>
                <a:prstClr val="black"/>
              </a:solidFill>
              <a:latin typeface="Times New Roman" panose="02020603050405020304" pitchFamily="18" charset="0"/>
              <a:cs typeface="Times New Roman" panose="02020603050405020304" pitchFamily="18" charset="0"/>
            </a:endParaRPr>
          </a:p>
          <a:p>
            <a:pPr defTabSz="623438">
              <a:spcBef>
                <a:spcPts val="14"/>
              </a:spcBef>
            </a:pPr>
            <a:endParaRPr lang="en-US" sz="4800" dirty="0">
              <a:solidFill>
                <a:prstClr val="black"/>
              </a:solidFill>
              <a:latin typeface="Times New Roman" panose="02020603050405020304" pitchFamily="18" charset="0"/>
              <a:cs typeface="Times New Roman" panose="02020603050405020304" pitchFamily="18" charset="0"/>
            </a:endParaRPr>
          </a:p>
          <a:p>
            <a:pPr marL="320378" marR="71002" indent="-155859" defTabSz="623438">
              <a:buFontTx/>
              <a:buAutoNum type="arabicParenR"/>
              <a:tabLst>
                <a:tab pos="320378" algn="l"/>
              </a:tabLst>
            </a:pPr>
            <a:r>
              <a:rPr lang="en-US" sz="1400" spc="-3" dirty="0">
                <a:solidFill>
                  <a:prstClr val="black"/>
                </a:solidFill>
                <a:latin typeface="Times New Roman" panose="02020603050405020304" pitchFamily="18" charset="0"/>
                <a:cs typeface="Times New Roman" panose="02020603050405020304" pitchFamily="18" charset="0"/>
              </a:rPr>
              <a:t> All</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p-card</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purchases</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are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logged</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in</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Regions</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Intersect.</a:t>
            </a:r>
            <a:r>
              <a:rPr lang="en-US" sz="1400" spc="24"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cardholder</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or</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proxy</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will</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upload</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receipts</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and</a:t>
            </a:r>
            <a:r>
              <a:rPr lang="en-US" sz="1400" spc="14"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complete </a:t>
            </a:r>
            <a:r>
              <a:rPr lang="en-US" sz="1400" spc="-16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all</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fields</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(budget</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information</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and</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Notes</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description</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of</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purchase).</a:t>
            </a:r>
            <a:r>
              <a:rPr lang="en-US" sz="1400" spc="14"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Save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all</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original</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invoices/receipts</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to</a:t>
            </a:r>
            <a:r>
              <a:rPr lang="en-US" sz="1400" spc="3" dirty="0">
                <a:solidFill>
                  <a:prstClr val="black"/>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attach </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to</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your</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monthly</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card</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statement</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and</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file.</a:t>
            </a:r>
            <a:r>
              <a:rPr lang="en-US" sz="1400" spc="2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Transactions</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should</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be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coded and</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submitted</a:t>
            </a:r>
            <a:r>
              <a:rPr lang="en-US" sz="1400" dirty="0">
                <a:solidFill>
                  <a:prstClr val="black"/>
                </a:solidFill>
                <a:latin typeface="Times New Roman" panose="02020603050405020304" pitchFamily="18" charset="0"/>
                <a:cs typeface="Times New Roman" panose="02020603050405020304" pitchFamily="18" charset="0"/>
              </a:rPr>
              <a:t> with</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receipt</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uploaded </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within</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7-10 business</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days</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of purchase.</a:t>
            </a:r>
          </a:p>
          <a:p>
            <a:pPr marL="320378" marR="71002" indent="-155859" defTabSz="623438">
              <a:buFontTx/>
              <a:buAutoNum type="arabicParenR"/>
              <a:tabLst>
                <a:tab pos="320378" algn="l"/>
              </a:tabLst>
            </a:pPr>
            <a:endParaRPr lang="en-US" sz="1400" dirty="0">
              <a:solidFill>
                <a:prstClr val="black"/>
              </a:solidFill>
              <a:latin typeface="Times New Roman" panose="02020603050405020304" pitchFamily="18" charset="0"/>
              <a:cs typeface="Times New Roman" panose="02020603050405020304" pitchFamily="18" charset="0"/>
            </a:endParaRPr>
          </a:p>
          <a:p>
            <a:pPr marL="320378" marR="3464" indent="-155859" defTabSz="623438">
              <a:spcBef>
                <a:spcPts val="3"/>
              </a:spcBef>
              <a:buFontTx/>
              <a:buAutoNum type="arabicParenR"/>
              <a:tabLst>
                <a:tab pos="320378" algn="l"/>
              </a:tabLst>
            </a:pPr>
            <a:r>
              <a:rPr lang="en-US" sz="1400" spc="-3" dirty="0">
                <a:solidFill>
                  <a:prstClr val="black"/>
                </a:solidFill>
                <a:latin typeface="Times New Roman" panose="02020603050405020304" pitchFamily="18" charset="0"/>
                <a:cs typeface="Times New Roman" panose="02020603050405020304" pitchFamily="18" charset="0"/>
              </a:rPr>
              <a:t> The same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rules</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apply</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for</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signature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approval</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as</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travel</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forms</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when</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purchase</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involves</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employee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travel.</a:t>
            </a:r>
            <a:r>
              <a:rPr lang="en-US" sz="1400" spc="1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For </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example,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if</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purchase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is</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flight</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for</a:t>
            </a:r>
            <a:r>
              <a:rPr lang="en-US" sz="1400" spc="7" dirty="0">
                <a:solidFill>
                  <a:prstClr val="black"/>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the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cost</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center</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head,</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signature</a:t>
            </a:r>
            <a:r>
              <a:rPr lang="en-US" sz="1400" spc="14"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or</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email</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approval</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from</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employee’s </a:t>
            </a:r>
            <a:r>
              <a:rPr lang="en-US" sz="1400" spc="-156"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supervisor is</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required.</a:t>
            </a:r>
          </a:p>
          <a:p>
            <a:pPr marL="320378" marR="3464" indent="-155859" defTabSz="623438">
              <a:spcBef>
                <a:spcPts val="3"/>
              </a:spcBef>
              <a:buFontTx/>
              <a:buAutoNum type="arabicParenR"/>
              <a:tabLst>
                <a:tab pos="320378" algn="l"/>
              </a:tabLst>
            </a:pPr>
            <a:endParaRPr lang="en-US" sz="1400" dirty="0">
              <a:solidFill>
                <a:prstClr val="black"/>
              </a:solidFill>
              <a:latin typeface="Times New Roman" panose="02020603050405020304" pitchFamily="18" charset="0"/>
              <a:cs typeface="Times New Roman" panose="02020603050405020304" pitchFamily="18" charset="0"/>
            </a:endParaRPr>
          </a:p>
          <a:p>
            <a:pPr marL="320378" indent="-155859" defTabSz="623438">
              <a:spcBef>
                <a:spcPts val="156"/>
              </a:spcBef>
              <a:buFontTx/>
              <a:buAutoNum type="arabicParenR"/>
              <a:tabLst>
                <a:tab pos="320378" algn="l"/>
              </a:tabLst>
            </a:pPr>
            <a:r>
              <a:rPr lang="en-US" sz="1400" spc="-7" dirty="0">
                <a:solidFill>
                  <a:prstClr val="black"/>
                </a:solidFill>
                <a:latin typeface="Times New Roman" panose="02020603050405020304" pitchFamily="18" charset="0"/>
                <a:cs typeface="Times New Roman" panose="02020603050405020304" pitchFamily="18" charset="0"/>
              </a:rPr>
              <a:t> Detailed</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receipts/invoices</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are</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required,</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7" dirty="0">
                <a:solidFill>
                  <a:prstClr val="black"/>
                </a:solidFill>
                <a:latin typeface="Times New Roman" panose="02020603050405020304" pitchFamily="18" charset="0"/>
                <a:cs typeface="Times New Roman" panose="02020603050405020304" pitchFamily="18" charset="0"/>
              </a:rPr>
              <a:t>preferably</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showing</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card</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t>
            </a:r>
            <a:r>
              <a:rPr lang="en-US" sz="1400" spc="14" dirty="0">
                <a:solidFill>
                  <a:prstClr val="black"/>
                </a:solidFill>
                <a:latin typeface="Times New Roman" panose="02020603050405020304" pitchFamily="18" charset="0"/>
                <a:cs typeface="Times New Roman" panose="02020603050405020304" pitchFamily="18" charset="0"/>
              </a:rPr>
              <a:t> </a:t>
            </a:r>
            <a:r>
              <a:rPr lang="en-US" sz="1400" spc="-7" dirty="0">
                <a:solidFill>
                  <a:prstClr val="black"/>
                </a:solidFill>
                <a:latin typeface="Times New Roman" panose="02020603050405020304" pitchFamily="18" charset="0"/>
                <a:cs typeface="Times New Roman" panose="02020603050405020304" pitchFamily="18" charset="0"/>
              </a:rPr>
              <a:t>used.</a:t>
            </a:r>
          </a:p>
          <a:p>
            <a:pPr marL="320378" indent="-155859" defTabSz="623438">
              <a:spcBef>
                <a:spcPts val="156"/>
              </a:spcBef>
              <a:buFontTx/>
              <a:buAutoNum type="arabicParenR"/>
              <a:tabLst>
                <a:tab pos="320378" algn="l"/>
              </a:tabLst>
            </a:pPr>
            <a:endParaRPr lang="en-US" sz="1400" dirty="0">
              <a:solidFill>
                <a:prstClr val="black"/>
              </a:solidFill>
              <a:latin typeface="Times New Roman" panose="02020603050405020304" pitchFamily="18" charset="0"/>
              <a:cs typeface="Times New Roman" panose="02020603050405020304" pitchFamily="18" charset="0"/>
            </a:endParaRPr>
          </a:p>
          <a:p>
            <a:pPr marL="320378" marR="51087" indent="-155859" defTabSz="623438">
              <a:spcBef>
                <a:spcPts val="55"/>
              </a:spcBef>
              <a:buFontTx/>
              <a:buAutoNum type="arabicParenR"/>
              <a:tabLst>
                <a:tab pos="320378" algn="l"/>
              </a:tabLst>
            </a:pPr>
            <a:r>
              <a:rPr lang="en-US" sz="1400" spc="-3" dirty="0">
                <a:solidFill>
                  <a:prstClr val="black"/>
                </a:solidFill>
                <a:latin typeface="Times New Roman" panose="02020603050405020304" pitchFamily="18" charset="0"/>
                <a:cs typeface="Times New Roman" panose="02020603050405020304" pitchFamily="18" charset="0"/>
              </a:rPr>
              <a:t> Once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all</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transactions</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for</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month</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have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been</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approved</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by</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Purchasing</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office,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Accounts</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Payable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will</a:t>
            </a:r>
            <a:r>
              <a:rPr lang="en-US" sz="1400" spc="1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post</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to </a:t>
            </a:r>
            <a:r>
              <a:rPr lang="en-US" sz="1400" spc="-156"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budget</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in</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Banner.</a:t>
            </a:r>
          </a:p>
          <a:p>
            <a:pPr marL="320378" marR="51087" indent="-155859" defTabSz="623438">
              <a:spcBef>
                <a:spcPts val="55"/>
              </a:spcBef>
              <a:buFontTx/>
              <a:buAutoNum type="arabicParenR"/>
              <a:tabLst>
                <a:tab pos="320378" algn="l"/>
              </a:tabLst>
            </a:pPr>
            <a:endParaRPr lang="en-US" sz="1400" dirty="0">
              <a:solidFill>
                <a:prstClr val="black"/>
              </a:solidFill>
              <a:latin typeface="Times New Roman" panose="02020603050405020304" pitchFamily="18" charset="0"/>
              <a:cs typeface="Times New Roman" panose="02020603050405020304" pitchFamily="18" charset="0"/>
            </a:endParaRPr>
          </a:p>
          <a:p>
            <a:pPr marL="8659" marR="3464" algn="just" defTabSz="623438">
              <a:spcBef>
                <a:spcPts val="65"/>
              </a:spcBef>
            </a:pPr>
            <a:r>
              <a:rPr sz="1400" spc="-3" dirty="0">
                <a:solidFill>
                  <a:prstClr val="black"/>
                </a:solidFill>
                <a:latin typeface="Times New Roman" panose="02020603050405020304" pitchFamily="18" charset="0"/>
                <a:cs typeface="Times New Roman" panose="02020603050405020304" pitchFamily="18" charset="0"/>
              </a:rPr>
              <a:t>Notes:</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If </a:t>
            </a:r>
            <a:r>
              <a:rPr sz="1400" dirty="0">
                <a:solidFill>
                  <a:prstClr val="black"/>
                </a:solidFill>
                <a:latin typeface="Times New Roman" panose="02020603050405020304" pitchFamily="18" charset="0"/>
                <a:cs typeface="Times New Roman" panose="02020603050405020304" pitchFamily="18" charset="0"/>
              </a:rPr>
              <a:t>there </a:t>
            </a:r>
            <a:r>
              <a:rPr sz="1400" spc="-3" dirty="0">
                <a:solidFill>
                  <a:prstClr val="black"/>
                </a:solidFill>
                <a:latin typeface="Times New Roman" panose="02020603050405020304" pitchFamily="18" charset="0"/>
                <a:cs typeface="Times New Roman" panose="02020603050405020304" pitchFamily="18" charset="0"/>
              </a:rPr>
              <a:t>is a refund expected due to cancellation or return of order, for example, please attach the confirmation </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of the refund or any correspondence between you and the vendor as a receipt in Regions Intersect.</a:t>
            </a:r>
            <a:r>
              <a:rPr sz="1400" spc="16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Also attach a copy </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of</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original</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receipt.</a:t>
            </a:r>
            <a:endParaRPr sz="1400" dirty="0">
              <a:solidFill>
                <a:prstClr val="black"/>
              </a:solidFill>
              <a:latin typeface="Times New Roman" panose="02020603050405020304" pitchFamily="18" charset="0"/>
              <a:cs typeface="Times New Roman" panose="02020603050405020304" pitchFamily="18" charset="0"/>
            </a:endParaRPr>
          </a:p>
          <a:p>
            <a:pPr defTabSz="623438">
              <a:spcBef>
                <a:spcPts val="17"/>
              </a:spcBef>
            </a:pPr>
            <a:endParaRPr sz="1400" dirty="0">
              <a:solidFill>
                <a:prstClr val="black"/>
              </a:solidFill>
              <a:latin typeface="Times New Roman" panose="02020603050405020304" pitchFamily="18" charset="0"/>
              <a:cs typeface="Times New Roman" panose="02020603050405020304" pitchFamily="18" charset="0"/>
            </a:endParaRPr>
          </a:p>
          <a:p>
            <a:pPr marL="8659" marR="58880" defTabSz="623438"/>
            <a:r>
              <a:rPr sz="1400" spc="-3" dirty="0">
                <a:solidFill>
                  <a:prstClr val="black"/>
                </a:solidFill>
                <a:latin typeface="Times New Roman" panose="02020603050405020304" pitchFamily="18" charset="0"/>
                <a:cs typeface="Times New Roman" panose="02020603050405020304" pitchFamily="18" charset="0"/>
              </a:rPr>
              <a:t>The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UNA</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pcard</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be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used</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at</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point-of-sale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time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of</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purchase)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only.</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It</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is</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NOT</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be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used</a:t>
            </a:r>
            <a:r>
              <a:rPr sz="1400" spc="3" dirty="0">
                <a:solidFill>
                  <a:prstClr val="black"/>
                </a:solidFill>
                <a:latin typeface="Times New Roman" panose="02020603050405020304" pitchFamily="18" charset="0"/>
                <a:cs typeface="Times New Roman" panose="02020603050405020304" pitchFamily="18" charset="0"/>
              </a:rPr>
              <a:t> </a:t>
            </a:r>
            <a:r>
              <a:rPr sz="1400" dirty="0">
                <a:solidFill>
                  <a:prstClr val="black"/>
                </a:solidFill>
                <a:latin typeface="Times New Roman" panose="02020603050405020304" pitchFamily="18" charset="0"/>
                <a:cs typeface="Times New Roman" panose="02020603050405020304" pitchFamily="18" charset="0"/>
              </a:rPr>
              <a:t>to</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pay</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open</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invoices</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that </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you have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or</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may receive</a:t>
            </a:r>
            <a:r>
              <a:rPr sz="1400" dirty="0">
                <a:solidFill>
                  <a:prstClr val="black"/>
                </a:solidFill>
                <a:latin typeface="Times New Roman" panose="02020603050405020304" pitchFamily="18" charset="0"/>
                <a:cs typeface="Times New Roman" panose="02020603050405020304" pitchFamily="18" charset="0"/>
              </a:rPr>
              <a:t> from</a:t>
            </a:r>
            <a:r>
              <a:rPr sz="1400" spc="-3" dirty="0">
                <a:solidFill>
                  <a:prstClr val="black"/>
                </a:solidFill>
                <a:latin typeface="Times New Roman" panose="02020603050405020304" pitchFamily="18" charset="0"/>
                <a:cs typeface="Times New Roman" panose="02020603050405020304" pitchFamily="18" charset="0"/>
              </a:rPr>
              <a:t> a vendor.</a:t>
            </a:r>
            <a:endParaRPr sz="1400" dirty="0">
              <a:solidFill>
                <a:prstClr val="black"/>
              </a:solidFill>
              <a:latin typeface="Times New Roman" panose="02020603050405020304" pitchFamily="18" charset="0"/>
              <a:cs typeface="Times New Roman" panose="02020603050405020304" pitchFamily="18" charset="0"/>
            </a:endParaRPr>
          </a:p>
          <a:p>
            <a:pPr defTabSz="623438">
              <a:spcBef>
                <a:spcPts val="14"/>
              </a:spcBef>
            </a:pPr>
            <a:endParaRPr sz="1400" dirty="0">
              <a:solidFill>
                <a:prstClr val="black"/>
              </a:solidFill>
              <a:latin typeface="Times New Roman" panose="02020603050405020304" pitchFamily="18" charset="0"/>
              <a:cs typeface="Times New Roman" panose="02020603050405020304" pitchFamily="18" charset="0"/>
            </a:endParaRPr>
          </a:p>
          <a:p>
            <a:pPr marL="8659" marR="25977" defTabSz="623438">
              <a:spcBef>
                <a:spcPts val="3"/>
              </a:spcBef>
            </a:pPr>
            <a:r>
              <a:rPr sz="1400" b="1" spc="-3" dirty="0">
                <a:solidFill>
                  <a:prstClr val="black"/>
                </a:solidFill>
                <a:latin typeface="Times New Roman" panose="02020603050405020304" pitchFamily="18" charset="0"/>
                <a:cs typeface="Times New Roman" panose="02020603050405020304" pitchFamily="18" charset="0"/>
              </a:rPr>
              <a:t>In-state</a:t>
            </a:r>
            <a:r>
              <a:rPr sz="1400" b="1" spc="3"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travel</a:t>
            </a:r>
            <a:r>
              <a:rPr sz="1400" b="1" spc="3"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expenses</a:t>
            </a:r>
            <a:r>
              <a:rPr sz="1400" b="1" spc="3"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for</a:t>
            </a:r>
            <a:r>
              <a:rPr sz="1400" b="1"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employees</a:t>
            </a:r>
            <a:r>
              <a:rPr sz="1400" b="1" spc="3"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are</a:t>
            </a:r>
            <a:r>
              <a:rPr sz="1400" b="1" spc="3"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NOT</a:t>
            </a:r>
            <a:r>
              <a:rPr sz="1400" b="1" spc="20"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allowed</a:t>
            </a:r>
            <a:r>
              <a:rPr sz="1400" b="1" spc="7"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on</a:t>
            </a:r>
            <a:r>
              <a:rPr sz="1400" b="1" spc="7"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the</a:t>
            </a:r>
            <a:r>
              <a:rPr sz="1400" b="1" spc="7"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UNA</a:t>
            </a:r>
            <a:r>
              <a:rPr sz="1400" b="1" spc="3" dirty="0">
                <a:solidFill>
                  <a:prstClr val="black"/>
                </a:solidFill>
                <a:latin typeface="Times New Roman" panose="02020603050405020304" pitchFamily="18" charset="0"/>
                <a:cs typeface="Times New Roman" panose="02020603050405020304" pitchFamily="18" charset="0"/>
              </a:rPr>
              <a:t> </a:t>
            </a:r>
            <a:r>
              <a:rPr sz="1400" b="1" spc="-3" dirty="0">
                <a:solidFill>
                  <a:prstClr val="black"/>
                </a:solidFill>
                <a:latin typeface="Times New Roman" panose="02020603050405020304" pitchFamily="18" charset="0"/>
                <a:cs typeface="Times New Roman" panose="02020603050405020304" pitchFamily="18" charset="0"/>
              </a:rPr>
              <a:t>pcard</a:t>
            </a:r>
            <a:r>
              <a:rPr sz="1400" spc="-3" dirty="0">
                <a:solidFill>
                  <a:prstClr val="black"/>
                </a:solidFill>
                <a:latin typeface="Times New Roman" panose="02020603050405020304" pitchFamily="18" charset="0"/>
                <a:cs typeface="Times New Roman" panose="02020603050405020304" pitchFamily="18" charset="0"/>
              </a:rPr>
              <a:t>.</a:t>
            </a:r>
            <a:r>
              <a:rPr sz="1400" spc="20" dirty="0">
                <a:solidFill>
                  <a:prstClr val="black"/>
                </a:solidFill>
                <a:latin typeface="Times New Roman" panose="02020603050405020304" pitchFamily="18" charset="0"/>
                <a:cs typeface="Times New Roman" panose="02020603050405020304" pitchFamily="18" charset="0"/>
              </a:rPr>
              <a:t> </a:t>
            </a:r>
            <a:r>
              <a:rPr sz="1400" spc="-7" dirty="0">
                <a:solidFill>
                  <a:prstClr val="black"/>
                </a:solidFill>
                <a:latin typeface="Times New Roman" panose="02020603050405020304" pitchFamily="18" charset="0"/>
                <a:cs typeface="Times New Roman" panose="02020603050405020304" pitchFamily="18" charset="0"/>
              </a:rPr>
              <a:t>Employees</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must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pay</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for</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hotel</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and</a:t>
            </a:r>
            <a:r>
              <a:rPr sz="1400" spc="1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meals </a:t>
            </a:r>
            <a:r>
              <a:rPr sz="1400" spc="-16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personally</a:t>
            </a:r>
            <a:r>
              <a:rPr sz="1400" spc="-7" dirty="0">
                <a:solidFill>
                  <a:prstClr val="black"/>
                </a:solidFill>
                <a:latin typeface="Times New Roman" panose="02020603050405020304" pitchFamily="18" charset="0"/>
                <a:cs typeface="Times New Roman" panose="02020603050405020304" pitchFamily="18" charset="0"/>
              </a:rPr>
              <a:t> </a:t>
            </a:r>
            <a:r>
              <a:rPr sz="1400" dirty="0">
                <a:solidFill>
                  <a:prstClr val="black"/>
                </a:solidFill>
                <a:latin typeface="Times New Roman" panose="02020603050405020304" pitchFamily="18" charset="0"/>
                <a:cs typeface="Times New Roman" panose="02020603050405020304" pitchFamily="18" charset="0"/>
              </a:rPr>
              <a:t>and</a:t>
            </a:r>
            <a:r>
              <a:rPr sz="1400" spc="-3" dirty="0">
                <a:solidFill>
                  <a:prstClr val="black"/>
                </a:solidFill>
                <a:latin typeface="Times New Roman" panose="02020603050405020304" pitchFamily="18" charset="0"/>
                <a:cs typeface="Times New Roman" panose="02020603050405020304" pitchFamily="18" charset="0"/>
              </a:rPr>
              <a:t> seek reimbursement using the travel</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form.</a:t>
            </a:r>
            <a:endParaRPr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05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57142" y="3933599"/>
            <a:ext cx="5288540" cy="2912918"/>
          </a:xfrm>
          <a:custGeom>
            <a:avLst/>
            <a:gdLst/>
            <a:ahLst/>
            <a:cxnLst/>
            <a:rect l="l" t="t" r="r" b="b"/>
            <a:pathLst>
              <a:path w="7756525" h="4272280">
                <a:moveTo>
                  <a:pt x="0" y="4272280"/>
                </a:moveTo>
                <a:lnTo>
                  <a:pt x="7756525" y="4272280"/>
                </a:lnTo>
                <a:lnTo>
                  <a:pt x="7756525" y="0"/>
                </a:lnTo>
                <a:lnTo>
                  <a:pt x="0" y="0"/>
                </a:lnTo>
                <a:lnTo>
                  <a:pt x="0" y="4272280"/>
                </a:lnTo>
                <a:close/>
              </a:path>
            </a:pathLst>
          </a:custGeom>
          <a:solidFill>
            <a:srgbClr val="404040"/>
          </a:solidFill>
        </p:spPr>
        <p:txBody>
          <a:bodyPr wrap="square" lIns="0" tIns="0" rIns="0" bIns="0" rtlCol="0"/>
          <a:lstStyle/>
          <a:p>
            <a:endParaRPr sz="1227"/>
          </a:p>
        </p:txBody>
      </p:sp>
      <p:grpSp>
        <p:nvGrpSpPr>
          <p:cNvPr id="3" name="object 3"/>
          <p:cNvGrpSpPr/>
          <p:nvPr/>
        </p:nvGrpSpPr>
        <p:grpSpPr>
          <a:xfrm>
            <a:off x="3457142" y="0"/>
            <a:ext cx="5288540" cy="3829050"/>
            <a:chOff x="15875" y="0"/>
            <a:chExt cx="7756525" cy="5615940"/>
          </a:xfrm>
        </p:grpSpPr>
        <p:pic>
          <p:nvPicPr>
            <p:cNvPr id="4" name="object 4"/>
            <p:cNvPicPr/>
            <p:nvPr/>
          </p:nvPicPr>
          <p:blipFill>
            <a:blip r:embed="rId2" cstate="print"/>
            <a:stretch>
              <a:fillRect/>
            </a:stretch>
          </p:blipFill>
          <p:spPr>
            <a:xfrm>
              <a:off x="15875" y="429259"/>
              <a:ext cx="7756525" cy="5186680"/>
            </a:xfrm>
            <a:prstGeom prst="rect">
              <a:avLst/>
            </a:prstGeom>
          </p:spPr>
        </p:pic>
        <p:sp>
          <p:nvSpPr>
            <p:cNvPr id="5" name="object 5"/>
            <p:cNvSpPr/>
            <p:nvPr/>
          </p:nvSpPr>
          <p:spPr>
            <a:xfrm>
              <a:off x="15875" y="0"/>
              <a:ext cx="7756525" cy="431800"/>
            </a:xfrm>
            <a:custGeom>
              <a:avLst/>
              <a:gdLst/>
              <a:ahLst/>
              <a:cxnLst/>
              <a:rect l="l" t="t" r="r" b="b"/>
              <a:pathLst>
                <a:path w="7756525" h="431800">
                  <a:moveTo>
                    <a:pt x="0" y="431800"/>
                  </a:moveTo>
                  <a:lnTo>
                    <a:pt x="7756525" y="431800"/>
                  </a:lnTo>
                  <a:lnTo>
                    <a:pt x="7756525" y="0"/>
                  </a:lnTo>
                  <a:lnTo>
                    <a:pt x="0" y="0"/>
                  </a:lnTo>
                  <a:lnTo>
                    <a:pt x="0" y="431800"/>
                  </a:lnTo>
                  <a:close/>
                </a:path>
              </a:pathLst>
            </a:custGeom>
            <a:solidFill>
              <a:srgbClr val="008790"/>
            </a:solidFill>
          </p:spPr>
          <p:txBody>
            <a:bodyPr wrap="square" lIns="0" tIns="0" rIns="0" bIns="0" rtlCol="0"/>
            <a:lstStyle/>
            <a:p>
              <a:endParaRPr sz="1227"/>
            </a:p>
          </p:txBody>
        </p:sp>
      </p:grpSp>
      <p:sp>
        <p:nvSpPr>
          <p:cNvPr id="6" name="object 6"/>
          <p:cNvSpPr txBox="1"/>
          <p:nvPr/>
        </p:nvSpPr>
        <p:spPr>
          <a:xfrm>
            <a:off x="3910445" y="4721889"/>
            <a:ext cx="3029383" cy="944460"/>
          </a:xfrm>
          <a:prstGeom prst="rect">
            <a:avLst/>
          </a:prstGeom>
        </p:spPr>
        <p:txBody>
          <a:bodyPr vert="horz" wrap="square" lIns="0" tIns="8226" rIns="0" bIns="0" rtlCol="0">
            <a:spAutoFit/>
          </a:bodyPr>
          <a:lstStyle/>
          <a:p>
            <a:pPr marL="8659">
              <a:lnSpc>
                <a:spcPts val="2229"/>
              </a:lnSpc>
              <a:spcBef>
                <a:spcPts val="65"/>
              </a:spcBef>
            </a:pPr>
            <a:r>
              <a:rPr sz="1909" b="1" spc="-7" dirty="0">
                <a:solidFill>
                  <a:srgbClr val="FFFFFF"/>
                </a:solidFill>
                <a:latin typeface="Franklin Gothic Demi Cond"/>
                <a:cs typeface="Franklin Gothic Demi Cond"/>
              </a:rPr>
              <a:t>Navigating</a:t>
            </a:r>
            <a:r>
              <a:rPr sz="1909" b="1" spc="3" dirty="0">
                <a:solidFill>
                  <a:srgbClr val="FFFFFF"/>
                </a:solidFill>
                <a:latin typeface="Franklin Gothic Demi Cond"/>
                <a:cs typeface="Franklin Gothic Demi Cond"/>
              </a:rPr>
              <a:t> </a:t>
            </a:r>
            <a:r>
              <a:rPr sz="1909" b="1" spc="-7" dirty="0">
                <a:solidFill>
                  <a:srgbClr val="FFFFFF"/>
                </a:solidFill>
                <a:latin typeface="Franklin Gothic Demi Cond"/>
                <a:cs typeface="Franklin Gothic Demi Cond"/>
              </a:rPr>
              <a:t>Banner Self-Service</a:t>
            </a:r>
            <a:r>
              <a:rPr sz="1909" b="1"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9</a:t>
            </a:r>
            <a:endParaRPr sz="1909">
              <a:latin typeface="Franklin Gothic Demi Cond"/>
              <a:cs typeface="Franklin Gothic Demi Cond"/>
            </a:endParaRPr>
          </a:p>
          <a:p>
            <a:pPr marL="8659">
              <a:lnSpc>
                <a:spcPts val="2229"/>
              </a:lnSpc>
              <a:tabLst>
                <a:tab pos="1082790" algn="l"/>
              </a:tabLst>
            </a:pPr>
            <a:r>
              <a:rPr sz="1909" spc="-3" dirty="0">
                <a:solidFill>
                  <a:srgbClr val="FFFFFF"/>
                </a:solidFill>
                <a:latin typeface="Franklin Gothic Demi Cond"/>
                <a:cs typeface="Franklin Gothic Demi Cond"/>
              </a:rPr>
              <a:t>Finance</a:t>
            </a:r>
            <a:r>
              <a:rPr sz="1909" spc="3"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	</a:t>
            </a:r>
            <a:r>
              <a:rPr sz="1909" b="1" spc="-7" dirty="0">
                <a:solidFill>
                  <a:srgbClr val="FFFFFF"/>
                </a:solidFill>
                <a:latin typeface="Franklin Gothic Demi Cond"/>
                <a:cs typeface="Franklin Gothic Demi Cond"/>
              </a:rPr>
              <a:t>Encumbrance</a:t>
            </a:r>
            <a:r>
              <a:rPr sz="1909" b="1" spc="-10"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Query</a:t>
            </a:r>
            <a:endParaRPr sz="1909">
              <a:latin typeface="Franklin Gothic Demi Cond"/>
              <a:cs typeface="Franklin Gothic Demi Cond"/>
            </a:endParaRPr>
          </a:p>
          <a:p>
            <a:pPr marL="8659">
              <a:spcBef>
                <a:spcPts val="1105"/>
              </a:spcBef>
            </a:pPr>
            <a:r>
              <a:rPr sz="1500" spc="-3" dirty="0">
                <a:solidFill>
                  <a:srgbClr val="FFFFFF"/>
                </a:solidFill>
                <a:latin typeface="Franklin Gothic Book"/>
                <a:cs typeface="Franklin Gothic Book"/>
              </a:rPr>
              <a:t>University</a:t>
            </a:r>
            <a:r>
              <a:rPr sz="1500" spc="-7" dirty="0">
                <a:solidFill>
                  <a:srgbClr val="FFFFFF"/>
                </a:solidFill>
                <a:latin typeface="Franklin Gothic Book"/>
                <a:cs typeface="Franklin Gothic Book"/>
              </a:rPr>
              <a:t> </a:t>
            </a:r>
            <a:r>
              <a:rPr sz="1500" spc="-3" dirty="0">
                <a:solidFill>
                  <a:srgbClr val="FFFFFF"/>
                </a:solidFill>
                <a:latin typeface="Franklin Gothic Book"/>
                <a:cs typeface="Franklin Gothic Book"/>
              </a:rPr>
              <a:t>of </a:t>
            </a:r>
            <a:r>
              <a:rPr sz="1500" spc="-7" dirty="0">
                <a:solidFill>
                  <a:srgbClr val="FFFFFF"/>
                </a:solidFill>
                <a:latin typeface="Franklin Gothic Book"/>
                <a:cs typeface="Franklin Gothic Book"/>
              </a:rPr>
              <a:t>North </a:t>
            </a:r>
            <a:r>
              <a:rPr sz="1500" spc="-3" dirty="0">
                <a:solidFill>
                  <a:srgbClr val="FFFFFF"/>
                </a:solidFill>
                <a:latin typeface="Franklin Gothic Book"/>
                <a:cs typeface="Franklin Gothic Book"/>
              </a:rPr>
              <a:t>Alabama</a:t>
            </a:r>
            <a:endParaRPr sz="1500">
              <a:latin typeface="Franklin Gothic Book"/>
              <a:cs typeface="Franklin Gothic Boo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13623333"/>
              </p:ext>
            </p:extLst>
          </p:nvPr>
        </p:nvGraphicFramePr>
        <p:xfrm>
          <a:off x="3072253" y="723882"/>
          <a:ext cx="7594600" cy="1988628"/>
        </p:xfrm>
        <a:graphic>
          <a:graphicData uri="http://schemas.openxmlformats.org/drawingml/2006/table">
            <a:tbl>
              <a:tblPr firstRow="1" bandRow="1">
                <a:tableStyleId>{2D5ABB26-0587-4C30-8999-92F81FD0307C}</a:tableStyleId>
              </a:tblPr>
              <a:tblGrid>
                <a:gridCol w="7594600">
                  <a:extLst>
                    <a:ext uri="{9D8B030D-6E8A-4147-A177-3AD203B41FA5}">
                      <a16:colId xmlns:a16="http://schemas.microsoft.com/office/drawing/2014/main" val="20000"/>
                    </a:ext>
                  </a:extLst>
                </a:gridCol>
              </a:tblGrid>
              <a:tr h="203076">
                <a:tc>
                  <a:txBody>
                    <a:bodyPr/>
                    <a:lstStyle/>
                    <a:p>
                      <a:pPr marL="127000" algn="l">
                        <a:lnSpc>
                          <a:spcPts val="2455"/>
                        </a:lnSpc>
                      </a:pPr>
                      <a:r>
                        <a:rPr sz="1500" spc="-5" dirty="0">
                          <a:solidFill>
                            <a:schemeClr val="tx1"/>
                          </a:solidFill>
                          <a:latin typeface="Franklin Gothic Book"/>
                          <a:cs typeface="Franklin Gothic Book"/>
                        </a:rPr>
                        <a:t>Login:</a:t>
                      </a:r>
                      <a:endParaRPr sz="1500" dirty="0">
                        <a:solidFill>
                          <a:schemeClr val="tx1"/>
                        </a:solidFill>
                        <a:latin typeface="Franklin Gothic Book"/>
                        <a:cs typeface="Franklin Gothic Book"/>
                      </a:endParaRPr>
                    </a:p>
                  </a:txBody>
                  <a:tcPr marL="0" marR="0" marT="0" marB="0"/>
                </a:tc>
                <a:extLst>
                  <a:ext uri="{0D108BD9-81ED-4DB2-BD59-A6C34878D82A}">
                    <a16:rowId xmlns:a16="http://schemas.microsoft.com/office/drawing/2014/main" val="10000"/>
                  </a:ext>
                </a:extLst>
              </a:tr>
              <a:tr h="1111054">
                <a:tc>
                  <a:txBody>
                    <a:bodyPr/>
                    <a:lstStyle/>
                    <a:p>
                      <a:pPr marL="675640" indent="-229235" algn="l">
                        <a:lnSpc>
                          <a:spcPct val="100000"/>
                        </a:lnSpc>
                        <a:spcBef>
                          <a:spcPts val="1270"/>
                        </a:spcBef>
                        <a:buAutoNum type="arabicPeriod"/>
                        <a:tabLst>
                          <a:tab pos="676275" algn="l"/>
                        </a:tabLst>
                      </a:pPr>
                      <a:r>
                        <a:rPr sz="1400" b="1" dirty="0">
                          <a:solidFill>
                            <a:schemeClr val="tx1"/>
                          </a:solidFill>
                          <a:latin typeface="+mn-lt"/>
                          <a:cs typeface="Arial"/>
                        </a:rPr>
                        <a:t>Go</a:t>
                      </a:r>
                      <a:r>
                        <a:rPr sz="1400" b="1" spc="-15" dirty="0">
                          <a:solidFill>
                            <a:schemeClr val="tx1"/>
                          </a:solidFill>
                          <a:latin typeface="+mn-lt"/>
                          <a:cs typeface="Arial"/>
                        </a:rPr>
                        <a:t> </a:t>
                      </a:r>
                      <a:r>
                        <a:rPr sz="1400" b="1" dirty="0">
                          <a:solidFill>
                            <a:schemeClr val="tx1"/>
                          </a:solidFill>
                          <a:latin typeface="+mn-lt"/>
                          <a:cs typeface="Arial"/>
                        </a:rPr>
                        <a:t>to</a:t>
                      </a:r>
                      <a:r>
                        <a:rPr sz="1400" b="1" spc="-10" dirty="0">
                          <a:solidFill>
                            <a:schemeClr val="tx1"/>
                          </a:solidFill>
                          <a:latin typeface="+mn-lt"/>
                          <a:cs typeface="Arial"/>
                        </a:rPr>
                        <a:t> </a:t>
                      </a:r>
                      <a:r>
                        <a:rPr sz="1400" b="1" spc="-5" dirty="0">
                          <a:solidFill>
                            <a:schemeClr val="tx1"/>
                          </a:solidFill>
                          <a:latin typeface="+mn-lt"/>
                          <a:cs typeface="Arial"/>
                        </a:rPr>
                        <a:t>the</a:t>
                      </a:r>
                      <a:r>
                        <a:rPr sz="1400" b="1" spc="-15" dirty="0">
                          <a:solidFill>
                            <a:schemeClr val="tx1"/>
                          </a:solidFill>
                          <a:latin typeface="+mn-lt"/>
                          <a:cs typeface="Arial"/>
                        </a:rPr>
                        <a:t> </a:t>
                      </a:r>
                      <a:r>
                        <a:rPr sz="1400" b="1" spc="-5" dirty="0">
                          <a:solidFill>
                            <a:schemeClr val="tx1"/>
                          </a:solidFill>
                          <a:latin typeface="+mn-lt"/>
                          <a:cs typeface="Arial"/>
                        </a:rPr>
                        <a:t>UNA</a:t>
                      </a:r>
                      <a:r>
                        <a:rPr sz="1400" b="1" spc="-35" dirty="0">
                          <a:solidFill>
                            <a:schemeClr val="tx1"/>
                          </a:solidFill>
                          <a:latin typeface="+mn-lt"/>
                          <a:cs typeface="Arial"/>
                        </a:rPr>
                        <a:t> </a:t>
                      </a:r>
                      <a:r>
                        <a:rPr sz="1400" b="1" dirty="0">
                          <a:solidFill>
                            <a:schemeClr val="tx1"/>
                          </a:solidFill>
                          <a:latin typeface="+mn-lt"/>
                          <a:cs typeface="Arial"/>
                        </a:rPr>
                        <a:t>Website </a:t>
                      </a:r>
                      <a:r>
                        <a:rPr sz="1400" b="1" spc="-5" dirty="0">
                          <a:solidFill>
                            <a:schemeClr val="tx1"/>
                          </a:solidFill>
                          <a:latin typeface="+mn-lt"/>
                          <a:cs typeface="Arial"/>
                        </a:rPr>
                        <a:t>(</a:t>
                      </a:r>
                      <a:r>
                        <a:rPr sz="1400" b="1" u="sng" spc="-5" dirty="0">
                          <a:solidFill>
                            <a:schemeClr val="accent1">
                              <a:lumMod val="75000"/>
                            </a:schemeClr>
                          </a:solidFill>
                          <a:uFill>
                            <a:solidFill>
                              <a:srgbClr val="CC9900"/>
                            </a:solidFill>
                          </a:uFill>
                          <a:latin typeface="+mn-lt"/>
                          <a:cs typeface="Arial"/>
                          <a:hlinkClick r:id="rId2">
                            <a:extLst>
                              <a:ext uri="{A12FA001-AC4F-418D-AE19-62706E023703}">
                                <ahyp:hlinkClr xmlns:ahyp="http://schemas.microsoft.com/office/drawing/2018/hyperlinkcolor" val="tx"/>
                              </a:ext>
                            </a:extLst>
                          </a:hlinkClick>
                        </a:rPr>
                        <a:t>www.una.edu</a:t>
                      </a:r>
                      <a:r>
                        <a:rPr lang="en-US" sz="1400" b="1" u="sng" spc="-5" dirty="0">
                          <a:solidFill>
                            <a:schemeClr val="accent1">
                              <a:lumMod val="75000"/>
                            </a:schemeClr>
                          </a:solidFill>
                          <a:uFill>
                            <a:solidFill>
                              <a:srgbClr val="CC9900"/>
                            </a:solidFill>
                          </a:uFill>
                          <a:latin typeface="+mn-lt"/>
                          <a:cs typeface="Arial"/>
                        </a:rPr>
                        <a:t> </a:t>
                      </a:r>
                      <a:r>
                        <a:rPr sz="1400" b="1" spc="-5" dirty="0">
                          <a:solidFill>
                            <a:schemeClr val="tx1"/>
                          </a:solidFill>
                          <a:latin typeface="+mn-lt"/>
                          <a:cs typeface="Arial"/>
                        </a:rPr>
                        <a:t>)</a:t>
                      </a:r>
                      <a:endParaRPr sz="1400" dirty="0">
                        <a:solidFill>
                          <a:schemeClr val="tx1"/>
                        </a:solidFill>
                        <a:latin typeface="+mn-lt"/>
                        <a:cs typeface="Arial"/>
                      </a:endParaRPr>
                    </a:p>
                    <a:p>
                      <a:pPr marL="675640" indent="-229235" algn="l">
                        <a:lnSpc>
                          <a:spcPct val="100000"/>
                        </a:lnSpc>
                        <a:spcBef>
                          <a:spcPts val="165"/>
                        </a:spcBef>
                        <a:buAutoNum type="arabicPeriod"/>
                        <a:tabLst>
                          <a:tab pos="676275" algn="l"/>
                        </a:tabLst>
                      </a:pPr>
                      <a:r>
                        <a:rPr sz="1400" b="1" spc="-5" dirty="0">
                          <a:solidFill>
                            <a:schemeClr val="tx1"/>
                          </a:solidFill>
                          <a:latin typeface="+mn-lt"/>
                          <a:cs typeface="Arial"/>
                        </a:rPr>
                        <a:t>Log</a:t>
                      </a:r>
                      <a:r>
                        <a:rPr sz="1400" b="1" spc="-25" dirty="0">
                          <a:solidFill>
                            <a:schemeClr val="tx1"/>
                          </a:solidFill>
                          <a:latin typeface="+mn-lt"/>
                          <a:cs typeface="Arial"/>
                        </a:rPr>
                        <a:t> </a:t>
                      </a:r>
                      <a:r>
                        <a:rPr sz="1400" b="1" spc="-5" dirty="0">
                          <a:solidFill>
                            <a:schemeClr val="tx1"/>
                          </a:solidFill>
                          <a:latin typeface="+mn-lt"/>
                          <a:cs typeface="Arial"/>
                        </a:rPr>
                        <a:t>into</a:t>
                      </a:r>
                      <a:r>
                        <a:rPr sz="1400" b="1" spc="-25" dirty="0">
                          <a:solidFill>
                            <a:schemeClr val="tx1"/>
                          </a:solidFill>
                          <a:latin typeface="+mn-lt"/>
                          <a:cs typeface="Arial"/>
                        </a:rPr>
                        <a:t> </a:t>
                      </a:r>
                      <a:r>
                        <a:rPr sz="1400" b="1" spc="-5" dirty="0">
                          <a:solidFill>
                            <a:schemeClr val="tx1"/>
                          </a:solidFill>
                          <a:latin typeface="+mn-lt"/>
                          <a:cs typeface="Arial"/>
                        </a:rPr>
                        <a:t>Portal</a:t>
                      </a:r>
                      <a:endParaRPr sz="1400" dirty="0">
                        <a:solidFill>
                          <a:schemeClr val="tx1"/>
                        </a:solidFill>
                        <a:latin typeface="+mn-lt"/>
                        <a:cs typeface="Arial"/>
                      </a:endParaRPr>
                    </a:p>
                    <a:p>
                      <a:pPr marL="675640" indent="-229235" algn="l">
                        <a:lnSpc>
                          <a:spcPct val="100000"/>
                        </a:lnSpc>
                        <a:spcBef>
                          <a:spcPts val="170"/>
                        </a:spcBef>
                        <a:buAutoNum type="arabicPeriod"/>
                        <a:tabLst>
                          <a:tab pos="676275" algn="l"/>
                        </a:tabLst>
                      </a:pPr>
                      <a:r>
                        <a:rPr sz="1400" b="1" spc="-5" dirty="0">
                          <a:solidFill>
                            <a:schemeClr val="tx1"/>
                          </a:solidFill>
                          <a:latin typeface="+mn-lt"/>
                          <a:cs typeface="Arial"/>
                        </a:rPr>
                        <a:t>You</a:t>
                      </a:r>
                      <a:r>
                        <a:rPr sz="1400" b="1" spc="-10" dirty="0">
                          <a:solidFill>
                            <a:schemeClr val="tx1"/>
                          </a:solidFill>
                          <a:latin typeface="+mn-lt"/>
                          <a:cs typeface="Arial"/>
                        </a:rPr>
                        <a:t> </a:t>
                      </a:r>
                      <a:r>
                        <a:rPr sz="1400" b="1" spc="-5" dirty="0">
                          <a:solidFill>
                            <a:schemeClr val="tx1"/>
                          </a:solidFill>
                          <a:latin typeface="+mn-lt"/>
                          <a:cs typeface="Arial"/>
                        </a:rPr>
                        <a:t>should</a:t>
                      </a:r>
                      <a:r>
                        <a:rPr sz="1400" b="1" spc="-10" dirty="0">
                          <a:solidFill>
                            <a:schemeClr val="tx1"/>
                          </a:solidFill>
                          <a:latin typeface="+mn-lt"/>
                          <a:cs typeface="Arial"/>
                        </a:rPr>
                        <a:t> </a:t>
                      </a:r>
                      <a:r>
                        <a:rPr sz="1400" b="1" dirty="0">
                          <a:solidFill>
                            <a:schemeClr val="tx1"/>
                          </a:solidFill>
                          <a:latin typeface="+mn-lt"/>
                          <a:cs typeface="Arial"/>
                        </a:rPr>
                        <a:t>see </a:t>
                      </a:r>
                      <a:r>
                        <a:rPr sz="1400" b="1" spc="-5" dirty="0">
                          <a:solidFill>
                            <a:schemeClr val="tx1"/>
                          </a:solidFill>
                          <a:latin typeface="+mn-lt"/>
                          <a:cs typeface="Arial"/>
                        </a:rPr>
                        <a:t>the</a:t>
                      </a:r>
                      <a:r>
                        <a:rPr sz="1400" b="1" dirty="0">
                          <a:solidFill>
                            <a:schemeClr val="tx1"/>
                          </a:solidFill>
                          <a:latin typeface="+mn-lt"/>
                          <a:cs typeface="Arial"/>
                        </a:rPr>
                        <a:t> </a:t>
                      </a:r>
                      <a:r>
                        <a:rPr sz="1400" b="1" spc="-5" dirty="0">
                          <a:solidFill>
                            <a:schemeClr val="tx1"/>
                          </a:solidFill>
                          <a:latin typeface="+mn-lt"/>
                          <a:cs typeface="Arial"/>
                        </a:rPr>
                        <a:t>following screen:</a:t>
                      </a:r>
                      <a:endParaRPr sz="1800" dirty="0">
                        <a:solidFill>
                          <a:schemeClr val="tx1"/>
                        </a:solidFill>
                        <a:latin typeface="+mn-lt"/>
                        <a:cs typeface="Times New Roman"/>
                      </a:endParaRPr>
                    </a:p>
                    <a:p>
                      <a:pPr marL="725805" indent="-279400" algn="l">
                        <a:lnSpc>
                          <a:spcPct val="100000"/>
                        </a:lnSpc>
                        <a:buAutoNum type="arabicPeriod"/>
                        <a:tabLst>
                          <a:tab pos="725805" algn="l"/>
                          <a:tab pos="726440" algn="l"/>
                        </a:tabLst>
                      </a:pPr>
                      <a:r>
                        <a:rPr sz="1400" b="1" spc="-5" dirty="0">
                          <a:solidFill>
                            <a:schemeClr val="tx1"/>
                          </a:solidFill>
                          <a:latin typeface="+mn-lt"/>
                          <a:cs typeface="Arial"/>
                        </a:rPr>
                        <a:t>Click</a:t>
                      </a:r>
                      <a:r>
                        <a:rPr sz="1400" b="1" spc="-10" dirty="0">
                          <a:solidFill>
                            <a:schemeClr val="tx1"/>
                          </a:solidFill>
                          <a:latin typeface="+mn-lt"/>
                          <a:cs typeface="Arial"/>
                        </a:rPr>
                        <a:t> </a:t>
                      </a:r>
                      <a:r>
                        <a:rPr sz="1400" b="1" spc="-5" dirty="0">
                          <a:solidFill>
                            <a:schemeClr val="tx1"/>
                          </a:solidFill>
                          <a:latin typeface="+mn-lt"/>
                          <a:cs typeface="Arial"/>
                        </a:rPr>
                        <a:t>the</a:t>
                      </a:r>
                      <a:r>
                        <a:rPr sz="1400" b="1" spc="-25" dirty="0">
                          <a:solidFill>
                            <a:schemeClr val="tx1"/>
                          </a:solidFill>
                          <a:latin typeface="+mn-lt"/>
                          <a:cs typeface="Arial"/>
                        </a:rPr>
                        <a:t> </a:t>
                      </a:r>
                      <a:r>
                        <a:rPr sz="1400" b="1" spc="-5" dirty="0">
                          <a:solidFill>
                            <a:schemeClr val="tx1"/>
                          </a:solidFill>
                          <a:latin typeface="+mn-lt"/>
                          <a:cs typeface="Arial"/>
                        </a:rPr>
                        <a:t>“Budget</a:t>
                      </a:r>
                      <a:r>
                        <a:rPr sz="1400" b="1" dirty="0">
                          <a:solidFill>
                            <a:schemeClr val="tx1"/>
                          </a:solidFill>
                          <a:latin typeface="+mn-lt"/>
                          <a:cs typeface="Arial"/>
                        </a:rPr>
                        <a:t> </a:t>
                      </a:r>
                      <a:r>
                        <a:rPr sz="1400" b="1" spc="-5" dirty="0">
                          <a:solidFill>
                            <a:schemeClr val="tx1"/>
                          </a:solidFill>
                          <a:latin typeface="+mn-lt"/>
                          <a:cs typeface="Arial"/>
                        </a:rPr>
                        <a:t>and</a:t>
                      </a:r>
                      <a:r>
                        <a:rPr sz="1400" b="1" spc="-10" dirty="0">
                          <a:solidFill>
                            <a:schemeClr val="tx1"/>
                          </a:solidFill>
                          <a:latin typeface="+mn-lt"/>
                          <a:cs typeface="Arial"/>
                        </a:rPr>
                        <a:t> </a:t>
                      </a:r>
                      <a:r>
                        <a:rPr sz="1400" b="1" spc="-5" dirty="0">
                          <a:solidFill>
                            <a:schemeClr val="tx1"/>
                          </a:solidFill>
                          <a:latin typeface="+mn-lt"/>
                          <a:cs typeface="Arial"/>
                        </a:rPr>
                        <a:t>Finance”</a:t>
                      </a:r>
                      <a:r>
                        <a:rPr sz="1400" b="1" dirty="0">
                          <a:solidFill>
                            <a:schemeClr val="tx1"/>
                          </a:solidFill>
                          <a:latin typeface="+mn-lt"/>
                          <a:cs typeface="Arial"/>
                        </a:rPr>
                        <a:t> </a:t>
                      </a:r>
                      <a:r>
                        <a:rPr sz="1400" b="1" spc="-5" dirty="0">
                          <a:solidFill>
                            <a:schemeClr val="tx1"/>
                          </a:solidFill>
                          <a:latin typeface="+mn-lt"/>
                          <a:cs typeface="Arial"/>
                        </a:rPr>
                        <a:t>tab.</a:t>
                      </a:r>
                      <a:endParaRPr sz="1400" dirty="0">
                        <a:solidFill>
                          <a:schemeClr val="tx1"/>
                        </a:solidFill>
                        <a:latin typeface="+mn-lt"/>
                        <a:cs typeface="Arial"/>
                      </a:endParaRPr>
                    </a:p>
                    <a:p>
                      <a:pPr marL="675640" indent="-229235" algn="l">
                        <a:lnSpc>
                          <a:spcPts val="1600"/>
                        </a:lnSpc>
                        <a:spcBef>
                          <a:spcPts val="180"/>
                        </a:spcBef>
                        <a:buAutoNum type="arabicPeriod"/>
                        <a:tabLst>
                          <a:tab pos="676275" algn="l"/>
                        </a:tabLst>
                      </a:pPr>
                      <a:r>
                        <a:rPr sz="1400" b="1" spc="-5" dirty="0">
                          <a:solidFill>
                            <a:schemeClr val="tx1"/>
                          </a:solidFill>
                          <a:latin typeface="+mn-lt"/>
                          <a:cs typeface="Arial"/>
                        </a:rPr>
                        <a:t>You</a:t>
                      </a:r>
                      <a:r>
                        <a:rPr sz="1400" b="1" spc="-10" dirty="0">
                          <a:solidFill>
                            <a:schemeClr val="tx1"/>
                          </a:solidFill>
                          <a:latin typeface="+mn-lt"/>
                          <a:cs typeface="Arial"/>
                        </a:rPr>
                        <a:t> </a:t>
                      </a:r>
                      <a:r>
                        <a:rPr sz="1400" b="1" spc="-5" dirty="0">
                          <a:solidFill>
                            <a:schemeClr val="tx1"/>
                          </a:solidFill>
                          <a:latin typeface="+mn-lt"/>
                          <a:cs typeface="Arial"/>
                        </a:rPr>
                        <a:t>should </a:t>
                      </a:r>
                      <a:r>
                        <a:rPr sz="1400" b="1" spc="-10" dirty="0">
                          <a:solidFill>
                            <a:schemeClr val="tx1"/>
                          </a:solidFill>
                          <a:latin typeface="+mn-lt"/>
                          <a:cs typeface="Arial"/>
                        </a:rPr>
                        <a:t>now</a:t>
                      </a:r>
                      <a:r>
                        <a:rPr sz="1400" b="1" spc="10" dirty="0">
                          <a:solidFill>
                            <a:schemeClr val="tx1"/>
                          </a:solidFill>
                          <a:latin typeface="+mn-lt"/>
                          <a:cs typeface="Arial"/>
                        </a:rPr>
                        <a:t> </a:t>
                      </a:r>
                      <a:r>
                        <a:rPr sz="1400" b="1" spc="-5" dirty="0">
                          <a:solidFill>
                            <a:schemeClr val="tx1"/>
                          </a:solidFill>
                          <a:latin typeface="+mn-lt"/>
                          <a:cs typeface="Arial"/>
                        </a:rPr>
                        <a:t>see</a:t>
                      </a:r>
                      <a:r>
                        <a:rPr sz="1400" b="1" dirty="0">
                          <a:solidFill>
                            <a:schemeClr val="tx1"/>
                          </a:solidFill>
                          <a:latin typeface="+mn-lt"/>
                          <a:cs typeface="Arial"/>
                        </a:rPr>
                        <a:t> </a:t>
                      </a:r>
                      <a:r>
                        <a:rPr sz="1400" b="1" spc="-5" dirty="0">
                          <a:solidFill>
                            <a:schemeClr val="tx1"/>
                          </a:solidFill>
                          <a:latin typeface="+mn-lt"/>
                          <a:cs typeface="Arial"/>
                        </a:rPr>
                        <a:t>the</a:t>
                      </a:r>
                      <a:r>
                        <a:rPr sz="1400" b="1" spc="-15" dirty="0">
                          <a:solidFill>
                            <a:schemeClr val="tx1"/>
                          </a:solidFill>
                          <a:latin typeface="+mn-lt"/>
                          <a:cs typeface="Arial"/>
                        </a:rPr>
                        <a:t> </a:t>
                      </a:r>
                      <a:r>
                        <a:rPr sz="1400" b="1" spc="-5" dirty="0">
                          <a:solidFill>
                            <a:schemeClr val="tx1"/>
                          </a:solidFill>
                          <a:latin typeface="+mn-lt"/>
                          <a:cs typeface="Arial"/>
                        </a:rPr>
                        <a:t>following options:</a:t>
                      </a:r>
                      <a:endParaRPr sz="1400" dirty="0">
                        <a:solidFill>
                          <a:schemeClr val="tx1"/>
                        </a:solidFill>
                        <a:latin typeface="+mn-lt"/>
                        <a:cs typeface="Arial"/>
                      </a:endParaRPr>
                    </a:p>
                  </a:txBody>
                  <a:tcPr marL="0" marR="0" marT="109970" marB="0"/>
                </a:tc>
                <a:extLst>
                  <a:ext uri="{0D108BD9-81ED-4DB2-BD59-A6C34878D82A}">
                    <a16:rowId xmlns:a16="http://schemas.microsoft.com/office/drawing/2014/main" val="10001"/>
                  </a:ext>
                </a:extLst>
              </a:tr>
              <a:tr h="463878">
                <a:tc>
                  <a:txBody>
                    <a:bodyPr/>
                    <a:lstStyle/>
                    <a:p>
                      <a:pPr marL="675640" indent="-229235" algn="l">
                        <a:lnSpc>
                          <a:spcPts val="1600"/>
                        </a:lnSpc>
                        <a:spcBef>
                          <a:spcPts val="180"/>
                        </a:spcBef>
                        <a:buAutoNum type="arabicPeriod"/>
                        <a:tabLst>
                          <a:tab pos="676275" algn="l"/>
                        </a:tabLst>
                      </a:pPr>
                      <a:endParaRPr sz="1000" dirty="0">
                        <a:latin typeface="Arial"/>
                        <a:cs typeface="Arial"/>
                      </a:endParaRPr>
                    </a:p>
                  </a:txBody>
                  <a:tcPr marL="0" marR="0" marT="109970" marB="0"/>
                </a:tc>
                <a:extLst>
                  <a:ext uri="{0D108BD9-81ED-4DB2-BD59-A6C34878D82A}">
                    <a16:rowId xmlns:a16="http://schemas.microsoft.com/office/drawing/2014/main" val="2249056845"/>
                  </a:ext>
                </a:extLst>
              </a:tr>
            </a:tbl>
          </a:graphicData>
        </a:graphic>
      </p:graphicFrame>
      <p:pic>
        <p:nvPicPr>
          <p:cNvPr id="3" name="object 3"/>
          <p:cNvPicPr/>
          <p:nvPr/>
        </p:nvPicPr>
        <p:blipFill>
          <a:blip r:embed="rId3" cstate="print"/>
          <a:stretch>
            <a:fillRect/>
          </a:stretch>
        </p:blipFill>
        <p:spPr>
          <a:xfrm>
            <a:off x="473064" y="2412600"/>
            <a:ext cx="5198378" cy="3721518"/>
          </a:xfrm>
          <a:prstGeom prst="rect">
            <a:avLst/>
          </a:prstGeom>
        </p:spPr>
      </p:pic>
      <p:pic>
        <p:nvPicPr>
          <p:cNvPr id="4" name="object 4"/>
          <p:cNvPicPr/>
          <p:nvPr/>
        </p:nvPicPr>
        <p:blipFill>
          <a:blip r:embed="rId4" cstate="print"/>
          <a:stretch>
            <a:fillRect/>
          </a:stretch>
        </p:blipFill>
        <p:spPr>
          <a:xfrm>
            <a:off x="6482460" y="2412600"/>
            <a:ext cx="5198376" cy="3721517"/>
          </a:xfrm>
          <a:prstGeom prst="rect">
            <a:avLst/>
          </a:prstGeom>
        </p:spPr>
      </p:pic>
      <p:sp>
        <p:nvSpPr>
          <p:cNvPr id="5" name="object 5"/>
          <p:cNvSpPr txBox="1"/>
          <p:nvPr/>
        </p:nvSpPr>
        <p:spPr>
          <a:xfrm>
            <a:off x="1355388" y="253920"/>
            <a:ext cx="7726260" cy="469971"/>
          </a:xfrm>
          <a:prstGeom prst="rect">
            <a:avLst/>
          </a:prstGeom>
        </p:spPr>
        <p:txBody>
          <a:bodyPr vert="horz" wrap="square" lIns="0" tIns="8226" rIns="0" bIns="0" rtlCol="0">
            <a:spAutoFit/>
          </a:bodyPr>
          <a:lstStyle/>
          <a:p>
            <a:pPr marL="8659" marR="3464" algn="just">
              <a:spcBef>
                <a:spcPts val="65"/>
              </a:spcBef>
            </a:pPr>
            <a:r>
              <a:rPr sz="1500" spc="-3" dirty="0">
                <a:latin typeface="Franklin Gothic Book"/>
                <a:cs typeface="Franklin Gothic Book"/>
              </a:rPr>
              <a:t>An encumbrance query can be used to see open </a:t>
            </a:r>
            <a:r>
              <a:rPr sz="1500" spc="-7" dirty="0">
                <a:latin typeface="Franklin Gothic Book"/>
                <a:cs typeface="Franklin Gothic Book"/>
              </a:rPr>
              <a:t>purchase </a:t>
            </a:r>
            <a:r>
              <a:rPr sz="1500" spc="-365" dirty="0">
                <a:latin typeface="Franklin Gothic Book"/>
                <a:cs typeface="Franklin Gothic Book"/>
              </a:rPr>
              <a:t> </a:t>
            </a:r>
            <a:r>
              <a:rPr sz="1500" spc="-3" dirty="0">
                <a:latin typeface="Franklin Gothic Book"/>
                <a:cs typeface="Franklin Gothic Book"/>
              </a:rPr>
              <a:t>orders by </a:t>
            </a:r>
            <a:r>
              <a:rPr sz="1500" spc="-7" dirty="0">
                <a:latin typeface="Franklin Gothic Book"/>
                <a:cs typeface="Franklin Gothic Book"/>
              </a:rPr>
              <a:t>budget/index.</a:t>
            </a:r>
            <a:r>
              <a:rPr sz="1500" spc="-3" dirty="0">
                <a:latin typeface="Franklin Gothic Book"/>
                <a:cs typeface="Franklin Gothic Book"/>
              </a:rPr>
              <a:t> It can also be used to see </a:t>
            </a:r>
            <a:r>
              <a:rPr sz="1500" spc="-7" dirty="0">
                <a:latin typeface="Franklin Gothic Book"/>
                <a:cs typeface="Franklin Gothic Book"/>
              </a:rPr>
              <a:t>what, if </a:t>
            </a:r>
            <a:r>
              <a:rPr sz="1500" spc="-365" dirty="0">
                <a:latin typeface="Franklin Gothic Book"/>
                <a:cs typeface="Franklin Gothic Book"/>
              </a:rPr>
              <a:t> </a:t>
            </a:r>
            <a:r>
              <a:rPr sz="1500" spc="-3" dirty="0">
                <a:latin typeface="Franklin Gothic Book"/>
                <a:cs typeface="Franklin Gothic Book"/>
              </a:rPr>
              <a:t>any, </a:t>
            </a:r>
            <a:r>
              <a:rPr sz="1500" spc="-7" dirty="0">
                <a:latin typeface="Franklin Gothic Book"/>
                <a:cs typeface="Franklin Gothic Book"/>
              </a:rPr>
              <a:t>payments</a:t>
            </a:r>
            <a:r>
              <a:rPr sz="1500" dirty="0">
                <a:latin typeface="Franklin Gothic Book"/>
                <a:cs typeface="Franklin Gothic Book"/>
              </a:rPr>
              <a:t> </a:t>
            </a:r>
            <a:r>
              <a:rPr sz="1500" spc="-7" dirty="0">
                <a:latin typeface="Franklin Gothic Book"/>
                <a:cs typeface="Franklin Gothic Book"/>
              </a:rPr>
              <a:t>have</a:t>
            </a:r>
            <a:r>
              <a:rPr sz="1500" dirty="0">
                <a:latin typeface="Franklin Gothic Book"/>
                <a:cs typeface="Franklin Gothic Book"/>
              </a:rPr>
              <a:t> </a:t>
            </a:r>
            <a:r>
              <a:rPr sz="1500" spc="-7" dirty="0">
                <a:latin typeface="Franklin Gothic Book"/>
                <a:cs typeface="Franklin Gothic Book"/>
              </a:rPr>
              <a:t>been</a:t>
            </a:r>
            <a:r>
              <a:rPr sz="1500" spc="-3" dirty="0">
                <a:latin typeface="Franklin Gothic Book"/>
                <a:cs typeface="Franklin Gothic Book"/>
              </a:rPr>
              <a:t> made</a:t>
            </a:r>
            <a:r>
              <a:rPr sz="1500" dirty="0">
                <a:latin typeface="Franklin Gothic Book"/>
                <a:cs typeface="Franklin Gothic Book"/>
              </a:rPr>
              <a:t> </a:t>
            </a:r>
            <a:r>
              <a:rPr sz="1500" spc="-3" dirty="0">
                <a:latin typeface="Franklin Gothic Book"/>
                <a:cs typeface="Franklin Gothic Book"/>
              </a:rPr>
              <a:t>from</a:t>
            </a:r>
            <a:r>
              <a:rPr sz="1500" dirty="0">
                <a:latin typeface="Franklin Gothic Book"/>
                <a:cs typeface="Franklin Gothic Book"/>
              </a:rPr>
              <a:t> </a:t>
            </a:r>
            <a:r>
              <a:rPr sz="1500" spc="-3" dirty="0">
                <a:latin typeface="Franklin Gothic Book"/>
                <a:cs typeface="Franklin Gothic Book"/>
              </a:rPr>
              <a:t>a</a:t>
            </a:r>
            <a:r>
              <a:rPr sz="1500" dirty="0">
                <a:latin typeface="Franklin Gothic Book"/>
                <a:cs typeface="Franklin Gothic Book"/>
              </a:rPr>
              <a:t> </a:t>
            </a:r>
            <a:r>
              <a:rPr sz="1500" spc="-7" dirty="0">
                <a:latin typeface="Franklin Gothic Book"/>
                <a:cs typeface="Franklin Gothic Book"/>
              </a:rPr>
              <a:t>purchase</a:t>
            </a:r>
            <a:r>
              <a:rPr sz="1500" spc="-3" dirty="0">
                <a:latin typeface="Franklin Gothic Book"/>
                <a:cs typeface="Franklin Gothic Book"/>
              </a:rPr>
              <a:t> order.</a:t>
            </a:r>
            <a:endParaRPr sz="1500" dirty="0">
              <a:latin typeface="Franklin Gothic Book"/>
              <a:cs typeface="Franklin Gothic Boo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207" y="1063243"/>
            <a:ext cx="4766411" cy="993629"/>
          </a:xfrm>
          <a:prstGeom prst="rect">
            <a:avLst/>
          </a:prstGeom>
        </p:spPr>
        <p:txBody>
          <a:bodyPr vert="horz" wrap="square" lIns="0" tIns="8659" rIns="0" bIns="0" rtlCol="0">
            <a:spAutoFit/>
          </a:bodyPr>
          <a:lstStyle/>
          <a:p>
            <a:pPr marL="177507" indent="-169281">
              <a:spcBef>
                <a:spcPts val="68"/>
              </a:spcBef>
              <a:buAutoNum type="arabicPeriod" startAt="6"/>
              <a:tabLst>
                <a:tab pos="177940" algn="l"/>
              </a:tabLst>
            </a:pPr>
            <a:r>
              <a:rPr sz="1600" b="1" dirty="0">
                <a:cs typeface="Arial"/>
              </a:rPr>
              <a:t>Select</a:t>
            </a:r>
            <a:r>
              <a:rPr sz="1600" b="1" spc="-10" dirty="0">
                <a:cs typeface="Arial"/>
              </a:rPr>
              <a:t> </a:t>
            </a:r>
            <a:r>
              <a:rPr sz="1600" b="1" dirty="0">
                <a:cs typeface="Arial"/>
              </a:rPr>
              <a:t>the</a:t>
            </a:r>
            <a:r>
              <a:rPr sz="1600" b="1" spc="-7" dirty="0">
                <a:cs typeface="Arial"/>
              </a:rPr>
              <a:t> </a:t>
            </a:r>
            <a:r>
              <a:rPr sz="1600" b="1" dirty="0">
                <a:cs typeface="Arial"/>
              </a:rPr>
              <a:t>“Self-Service 9</a:t>
            </a:r>
            <a:r>
              <a:rPr sz="1600" b="1" spc="-3" dirty="0">
                <a:cs typeface="Arial"/>
              </a:rPr>
              <a:t> Budget</a:t>
            </a:r>
            <a:r>
              <a:rPr sz="1600" b="1" dirty="0">
                <a:cs typeface="Arial"/>
              </a:rPr>
              <a:t> Query” option.</a:t>
            </a:r>
            <a:endParaRPr sz="2800" dirty="0">
              <a:cs typeface="Arial"/>
            </a:endParaRPr>
          </a:p>
          <a:p>
            <a:pPr marL="177507" indent="-169281">
              <a:buAutoNum type="arabicPeriod" startAt="6"/>
              <a:tabLst>
                <a:tab pos="177940" algn="l"/>
              </a:tabLst>
            </a:pPr>
            <a:r>
              <a:rPr sz="1600" b="1" dirty="0">
                <a:cs typeface="Arial"/>
              </a:rPr>
              <a:t>You</a:t>
            </a:r>
            <a:r>
              <a:rPr sz="1600" b="1" spc="-3" dirty="0">
                <a:cs typeface="Arial"/>
              </a:rPr>
              <a:t> </a:t>
            </a:r>
            <a:r>
              <a:rPr sz="1600" b="1" dirty="0">
                <a:cs typeface="Arial"/>
              </a:rPr>
              <a:t>should</a:t>
            </a:r>
            <a:r>
              <a:rPr sz="1600" b="1" spc="-3" dirty="0">
                <a:cs typeface="Arial"/>
              </a:rPr>
              <a:t> </a:t>
            </a:r>
            <a:r>
              <a:rPr sz="1600" b="1" dirty="0">
                <a:cs typeface="Arial"/>
              </a:rPr>
              <a:t>now see</a:t>
            </a:r>
            <a:r>
              <a:rPr sz="1600" b="1" spc="-7" dirty="0">
                <a:cs typeface="Arial"/>
              </a:rPr>
              <a:t> </a:t>
            </a:r>
            <a:r>
              <a:rPr sz="1600" b="1" dirty="0">
                <a:cs typeface="Arial"/>
              </a:rPr>
              <a:t>the</a:t>
            </a:r>
            <a:r>
              <a:rPr sz="1600" b="1" spc="3" dirty="0">
                <a:cs typeface="Arial"/>
              </a:rPr>
              <a:t> </a:t>
            </a:r>
            <a:r>
              <a:rPr sz="1600" b="1" dirty="0">
                <a:cs typeface="Arial"/>
              </a:rPr>
              <a:t>following</a:t>
            </a:r>
            <a:r>
              <a:rPr sz="1600" b="1" spc="7" dirty="0">
                <a:cs typeface="Arial"/>
              </a:rPr>
              <a:t> </a:t>
            </a:r>
            <a:r>
              <a:rPr sz="1600" b="1" dirty="0">
                <a:cs typeface="Arial"/>
              </a:rPr>
              <a:t>screen.</a:t>
            </a:r>
            <a:endParaRPr lang="en-US" sz="1600" b="1" dirty="0">
              <a:cs typeface="Arial"/>
            </a:endParaRPr>
          </a:p>
          <a:p>
            <a:pPr marL="8226">
              <a:tabLst>
                <a:tab pos="177940" algn="l"/>
              </a:tabLst>
            </a:pPr>
            <a:r>
              <a:rPr sz="1600" b="1" spc="269" dirty="0">
                <a:cs typeface="Arial"/>
              </a:rPr>
              <a:t> </a:t>
            </a:r>
            <a:r>
              <a:rPr sz="1600" b="1" dirty="0">
                <a:cs typeface="Arial"/>
              </a:rPr>
              <a:t>Select</a:t>
            </a:r>
            <a:r>
              <a:rPr sz="1600" b="1" spc="-7" dirty="0">
                <a:cs typeface="Arial"/>
              </a:rPr>
              <a:t> </a:t>
            </a:r>
            <a:r>
              <a:rPr sz="1600" b="1" dirty="0">
                <a:cs typeface="Arial"/>
              </a:rPr>
              <a:t>“New</a:t>
            </a:r>
            <a:r>
              <a:rPr sz="1600" b="1" spc="7" dirty="0">
                <a:cs typeface="Arial"/>
              </a:rPr>
              <a:t> </a:t>
            </a:r>
            <a:r>
              <a:rPr sz="1600" b="1" dirty="0">
                <a:cs typeface="Arial"/>
              </a:rPr>
              <a:t>Query"</a:t>
            </a:r>
            <a:r>
              <a:rPr lang="en-US" sz="1600" dirty="0">
                <a:cs typeface="Arial"/>
              </a:rPr>
              <a:t> </a:t>
            </a:r>
            <a:r>
              <a:rPr sz="1600" b="1" dirty="0">
                <a:cs typeface="Arial"/>
              </a:rPr>
              <a:t>to</a:t>
            </a:r>
            <a:r>
              <a:rPr sz="1600" b="1" spc="-27" dirty="0">
                <a:cs typeface="Arial"/>
              </a:rPr>
              <a:t> </a:t>
            </a:r>
            <a:r>
              <a:rPr sz="1600" b="1" dirty="0">
                <a:cs typeface="Arial"/>
              </a:rPr>
              <a:t>proceed:</a:t>
            </a:r>
            <a:endParaRPr sz="1600" dirty="0">
              <a:cs typeface="Arial"/>
            </a:endParaRPr>
          </a:p>
        </p:txBody>
      </p:sp>
      <p:sp>
        <p:nvSpPr>
          <p:cNvPr id="3" name="object 3"/>
          <p:cNvSpPr txBox="1"/>
          <p:nvPr/>
        </p:nvSpPr>
        <p:spPr>
          <a:xfrm>
            <a:off x="6738480" y="1348663"/>
            <a:ext cx="3903579" cy="563179"/>
          </a:xfrm>
          <a:prstGeom prst="rect">
            <a:avLst/>
          </a:prstGeom>
        </p:spPr>
        <p:txBody>
          <a:bodyPr vert="horz" wrap="square" lIns="0" tIns="9092" rIns="0" bIns="0" rtlCol="0">
            <a:spAutoFit/>
          </a:bodyPr>
          <a:lstStyle/>
          <a:p>
            <a:pPr marL="8659">
              <a:spcBef>
                <a:spcPts val="72"/>
              </a:spcBef>
            </a:pPr>
            <a:r>
              <a:rPr b="1" dirty="0">
                <a:cs typeface="Arial"/>
              </a:rPr>
              <a:t>8.</a:t>
            </a:r>
            <a:r>
              <a:rPr b="1" spc="262" dirty="0">
                <a:cs typeface="Arial"/>
              </a:rPr>
              <a:t> </a:t>
            </a:r>
            <a:r>
              <a:rPr b="1" spc="-3" dirty="0">
                <a:cs typeface="Arial"/>
              </a:rPr>
              <a:t>The</a:t>
            </a:r>
            <a:r>
              <a:rPr b="1" dirty="0">
                <a:cs typeface="Arial"/>
              </a:rPr>
              <a:t> </a:t>
            </a:r>
            <a:r>
              <a:rPr b="1" spc="-3" dirty="0">
                <a:cs typeface="Arial"/>
              </a:rPr>
              <a:t>following</a:t>
            </a:r>
            <a:r>
              <a:rPr b="1" spc="-10" dirty="0">
                <a:cs typeface="Arial"/>
              </a:rPr>
              <a:t> </a:t>
            </a:r>
            <a:r>
              <a:rPr b="1" spc="-3" dirty="0">
                <a:cs typeface="Arial"/>
              </a:rPr>
              <a:t>pop</a:t>
            </a:r>
            <a:r>
              <a:rPr b="1" spc="-7" dirty="0">
                <a:cs typeface="Arial"/>
              </a:rPr>
              <a:t> </a:t>
            </a:r>
            <a:r>
              <a:rPr b="1" spc="-3" dirty="0">
                <a:cs typeface="Arial"/>
              </a:rPr>
              <a:t>up box</a:t>
            </a:r>
            <a:r>
              <a:rPr b="1" spc="3" dirty="0">
                <a:cs typeface="Arial"/>
              </a:rPr>
              <a:t> </a:t>
            </a:r>
            <a:r>
              <a:rPr b="1" spc="-3" dirty="0">
                <a:cs typeface="Arial"/>
              </a:rPr>
              <a:t>should</a:t>
            </a:r>
            <a:r>
              <a:rPr b="1" spc="-7" dirty="0">
                <a:cs typeface="Arial"/>
              </a:rPr>
              <a:t> </a:t>
            </a:r>
            <a:r>
              <a:rPr b="1" spc="-3" dirty="0">
                <a:cs typeface="Arial"/>
              </a:rPr>
              <a:t>appear:</a:t>
            </a:r>
            <a:endParaRPr dirty="0">
              <a:cs typeface="Arial"/>
            </a:endParaRPr>
          </a:p>
        </p:txBody>
      </p:sp>
      <p:grpSp>
        <p:nvGrpSpPr>
          <p:cNvPr id="4" name="object 4"/>
          <p:cNvGrpSpPr/>
          <p:nvPr/>
        </p:nvGrpSpPr>
        <p:grpSpPr>
          <a:xfrm>
            <a:off x="579304" y="2460802"/>
            <a:ext cx="4990985" cy="3226933"/>
            <a:chOff x="901147" y="2132715"/>
            <a:chExt cx="6105525" cy="1757680"/>
          </a:xfrm>
        </p:grpSpPr>
        <p:pic>
          <p:nvPicPr>
            <p:cNvPr id="5" name="object 5"/>
            <p:cNvPicPr/>
            <p:nvPr/>
          </p:nvPicPr>
          <p:blipFill>
            <a:blip r:embed="rId2" cstate="print"/>
            <a:stretch>
              <a:fillRect/>
            </a:stretch>
          </p:blipFill>
          <p:spPr>
            <a:xfrm>
              <a:off x="901147" y="2132715"/>
              <a:ext cx="5962683" cy="1757229"/>
            </a:xfrm>
            <a:prstGeom prst="rect">
              <a:avLst/>
            </a:prstGeom>
          </p:spPr>
        </p:pic>
        <p:sp>
          <p:nvSpPr>
            <p:cNvPr id="6" name="object 6"/>
            <p:cNvSpPr/>
            <p:nvPr/>
          </p:nvSpPr>
          <p:spPr>
            <a:xfrm>
              <a:off x="6353816" y="2146858"/>
              <a:ext cx="647065" cy="384810"/>
            </a:xfrm>
            <a:custGeom>
              <a:avLst/>
              <a:gdLst/>
              <a:ahLst/>
              <a:cxnLst/>
              <a:rect l="l" t="t" r="r" b="b"/>
              <a:pathLst>
                <a:path w="647065" h="384810">
                  <a:moveTo>
                    <a:pt x="547827" y="34322"/>
                  </a:moveTo>
                  <a:lnTo>
                    <a:pt x="528735" y="25403"/>
                  </a:lnTo>
                  <a:lnTo>
                    <a:pt x="501618" y="22023"/>
                  </a:lnTo>
                  <a:lnTo>
                    <a:pt x="473189" y="20723"/>
                  </a:lnTo>
                  <a:lnTo>
                    <a:pt x="450161" y="18043"/>
                  </a:lnTo>
                  <a:lnTo>
                    <a:pt x="406494" y="8729"/>
                  </a:lnTo>
                  <a:lnTo>
                    <a:pt x="360585" y="2424"/>
                  </a:lnTo>
                  <a:lnTo>
                    <a:pt x="313713" y="0"/>
                  </a:lnTo>
                  <a:lnTo>
                    <a:pt x="267158" y="2327"/>
                  </a:lnTo>
                  <a:lnTo>
                    <a:pt x="222200" y="10276"/>
                  </a:lnTo>
                  <a:lnTo>
                    <a:pt x="180117" y="24718"/>
                  </a:lnTo>
                  <a:lnTo>
                    <a:pt x="142189" y="46523"/>
                  </a:lnTo>
                  <a:lnTo>
                    <a:pt x="109697" y="76563"/>
                  </a:lnTo>
                  <a:lnTo>
                    <a:pt x="83919" y="115709"/>
                  </a:lnTo>
                  <a:lnTo>
                    <a:pt x="63364" y="150386"/>
                  </a:lnTo>
                  <a:lnTo>
                    <a:pt x="36054" y="195070"/>
                  </a:lnTo>
                  <a:lnTo>
                    <a:pt x="11697" y="244390"/>
                  </a:lnTo>
                  <a:lnTo>
                    <a:pt x="0" y="292975"/>
                  </a:lnTo>
                  <a:lnTo>
                    <a:pt x="10670" y="335454"/>
                  </a:lnTo>
                  <a:lnTo>
                    <a:pt x="34080" y="353452"/>
                  </a:lnTo>
                  <a:lnTo>
                    <a:pt x="66799" y="361455"/>
                  </a:lnTo>
                  <a:lnTo>
                    <a:pt x="101974" y="364596"/>
                  </a:lnTo>
                  <a:lnTo>
                    <a:pt x="132751" y="368009"/>
                  </a:lnTo>
                  <a:lnTo>
                    <a:pt x="178974" y="375813"/>
                  </a:lnTo>
                  <a:lnTo>
                    <a:pt x="229309" y="381449"/>
                  </a:lnTo>
                  <a:lnTo>
                    <a:pt x="282219" y="384452"/>
                  </a:lnTo>
                  <a:lnTo>
                    <a:pt x="336164" y="384353"/>
                  </a:lnTo>
                  <a:lnTo>
                    <a:pt x="389608" y="380684"/>
                  </a:lnTo>
                  <a:lnTo>
                    <a:pt x="441012" y="372980"/>
                  </a:lnTo>
                  <a:lnTo>
                    <a:pt x="488839" y="360772"/>
                  </a:lnTo>
                  <a:lnTo>
                    <a:pt x="531549" y="343592"/>
                  </a:lnTo>
                  <a:lnTo>
                    <a:pt x="546980" y="337936"/>
                  </a:lnTo>
                  <a:lnTo>
                    <a:pt x="584043" y="326573"/>
                  </a:lnTo>
                  <a:lnTo>
                    <a:pt x="620834" y="281171"/>
                  </a:lnTo>
                  <a:lnTo>
                    <a:pt x="629946" y="238158"/>
                  </a:lnTo>
                  <a:lnTo>
                    <a:pt x="632588" y="192926"/>
                  </a:lnTo>
                  <a:lnTo>
                    <a:pt x="637353" y="148264"/>
                  </a:lnTo>
                  <a:lnTo>
                    <a:pt x="639766" y="141160"/>
                  </a:lnTo>
                  <a:lnTo>
                    <a:pt x="643697" y="129774"/>
                  </a:lnTo>
                  <a:lnTo>
                    <a:pt x="646490" y="117460"/>
                  </a:lnTo>
                  <a:lnTo>
                    <a:pt x="645491" y="107569"/>
                  </a:lnTo>
                  <a:lnTo>
                    <a:pt x="625348" y="86307"/>
                  </a:lnTo>
                  <a:lnTo>
                    <a:pt x="599191" y="77908"/>
                  </a:lnTo>
                  <a:lnTo>
                    <a:pt x="571768" y="72131"/>
                  </a:lnTo>
                  <a:lnTo>
                    <a:pt x="547827" y="58736"/>
                  </a:lnTo>
                </a:path>
              </a:pathLst>
            </a:custGeom>
            <a:ln w="12700">
              <a:solidFill>
                <a:srgbClr val="E52136"/>
              </a:solidFill>
            </a:ln>
          </p:spPr>
          <p:txBody>
            <a:bodyPr wrap="square" lIns="0" tIns="0" rIns="0" bIns="0" rtlCol="0"/>
            <a:lstStyle/>
            <a:p>
              <a:endParaRPr sz="1227"/>
            </a:p>
          </p:txBody>
        </p:sp>
      </p:grpSp>
      <p:pic>
        <p:nvPicPr>
          <p:cNvPr id="7" name="object 7"/>
          <p:cNvPicPr/>
          <p:nvPr/>
        </p:nvPicPr>
        <p:blipFill>
          <a:blip r:embed="rId3" cstate="print"/>
          <a:stretch>
            <a:fillRect/>
          </a:stretch>
        </p:blipFill>
        <p:spPr>
          <a:xfrm>
            <a:off x="6738480" y="2470445"/>
            <a:ext cx="4804771" cy="32261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EEBF-A836-4430-B64B-492093273D8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Quick Reference Contact List</a:t>
            </a:r>
          </a:p>
        </p:txBody>
      </p:sp>
      <p:graphicFrame>
        <p:nvGraphicFramePr>
          <p:cNvPr id="4" name="Content Placeholder 3">
            <a:extLst>
              <a:ext uri="{FF2B5EF4-FFF2-40B4-BE49-F238E27FC236}">
                <a16:creationId xmlns:a16="http://schemas.microsoft.com/office/drawing/2014/main" id="{182EB61C-420B-4325-BD0D-9B243CAF9FDD}"/>
              </a:ext>
            </a:extLst>
          </p:cNvPr>
          <p:cNvGraphicFramePr>
            <a:graphicFrameLocks noGrp="1"/>
          </p:cNvGraphicFramePr>
          <p:nvPr>
            <p:ph idx="1"/>
            <p:extLst>
              <p:ext uri="{D42A27DB-BD31-4B8C-83A1-F6EECF244321}">
                <p14:modId xmlns:p14="http://schemas.microsoft.com/office/powerpoint/2010/main" val="4283262722"/>
              </p:ext>
            </p:extLst>
          </p:nvPr>
        </p:nvGraphicFramePr>
        <p:xfrm>
          <a:off x="2069306" y="2644775"/>
          <a:ext cx="6997700" cy="3333750"/>
        </p:xfrm>
        <a:graphic>
          <a:graphicData uri="http://schemas.openxmlformats.org/drawingml/2006/table">
            <a:tbl>
              <a:tblPr/>
              <a:tblGrid>
                <a:gridCol w="942120">
                  <a:extLst>
                    <a:ext uri="{9D8B030D-6E8A-4147-A177-3AD203B41FA5}">
                      <a16:colId xmlns:a16="http://schemas.microsoft.com/office/drawing/2014/main" val="3559516709"/>
                    </a:ext>
                  </a:extLst>
                </a:gridCol>
                <a:gridCol w="735932">
                  <a:extLst>
                    <a:ext uri="{9D8B030D-6E8A-4147-A177-3AD203B41FA5}">
                      <a16:colId xmlns:a16="http://schemas.microsoft.com/office/drawing/2014/main" val="2856485503"/>
                    </a:ext>
                  </a:extLst>
                </a:gridCol>
                <a:gridCol w="2804155">
                  <a:extLst>
                    <a:ext uri="{9D8B030D-6E8A-4147-A177-3AD203B41FA5}">
                      <a16:colId xmlns:a16="http://schemas.microsoft.com/office/drawing/2014/main" val="5631963"/>
                    </a:ext>
                  </a:extLst>
                </a:gridCol>
                <a:gridCol w="1535307">
                  <a:extLst>
                    <a:ext uri="{9D8B030D-6E8A-4147-A177-3AD203B41FA5}">
                      <a16:colId xmlns:a16="http://schemas.microsoft.com/office/drawing/2014/main" val="2428025113"/>
                    </a:ext>
                  </a:extLst>
                </a:gridCol>
                <a:gridCol w="980186">
                  <a:extLst>
                    <a:ext uri="{9D8B030D-6E8A-4147-A177-3AD203B41FA5}">
                      <a16:colId xmlns:a16="http://schemas.microsoft.com/office/drawing/2014/main" val="2929288266"/>
                    </a:ext>
                  </a:extLst>
                </a:gridCol>
              </a:tblGrid>
              <a:tr h="238125">
                <a:tc>
                  <a:txBody>
                    <a:bodyPr/>
                    <a:lstStyle/>
                    <a:p>
                      <a:pPr algn="l" fontAlgn="b"/>
                      <a:r>
                        <a:rPr lang="en-US" sz="1400" b="0" i="0" u="none" strike="noStrike" dirty="0">
                          <a:solidFill>
                            <a:srgbClr val="000000"/>
                          </a:solidFill>
                          <a:effectLst/>
                          <a:latin typeface="Calibri" panose="020F0502020204030204" pitchFamily="34" charset="0"/>
                        </a:rPr>
                        <a:t>Bolton</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Melissa</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Purchasing/Grants Accounting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2"/>
                        </a:rPr>
                        <a:t>mjbolton@una.edu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4662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7571855"/>
                  </a:ext>
                </a:extLst>
              </a:tr>
              <a:tr h="238125">
                <a:tc>
                  <a:txBody>
                    <a:bodyPr/>
                    <a:lstStyle/>
                    <a:p>
                      <a:pPr algn="l" fontAlgn="b"/>
                      <a:r>
                        <a:rPr lang="en-US" sz="1400" b="0" i="0" u="none" strike="noStrike">
                          <a:solidFill>
                            <a:srgbClr val="000000"/>
                          </a:solidFill>
                          <a:effectLst/>
                          <a:latin typeface="Calibri" panose="020F0502020204030204" pitchFamily="34" charset="0"/>
                        </a:rPr>
                        <a:t>Cole</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Heather</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Purchasing/Grants Accounting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3"/>
                        </a:rPr>
                        <a:t>hcole@una.edu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5230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7512932"/>
                  </a:ext>
                </a:extLst>
              </a:tr>
              <a:tr h="238125">
                <a:tc>
                  <a:txBody>
                    <a:bodyPr/>
                    <a:lstStyle/>
                    <a:p>
                      <a:pPr algn="l" fontAlgn="b"/>
                      <a:r>
                        <a:rPr lang="en-US" sz="1400" b="0" i="0" u="none" strike="noStrike">
                          <a:solidFill>
                            <a:srgbClr val="000000"/>
                          </a:solidFill>
                          <a:effectLst/>
                          <a:latin typeface="Calibri" panose="020F0502020204030204" pitchFamily="34" charset="0"/>
                        </a:rPr>
                        <a:t>Conlon</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Cindy</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Business &amp; Financial Affairs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4"/>
                        </a:rPr>
                        <a:t>chconlon@una.edu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4293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0204341"/>
                  </a:ext>
                </a:extLst>
              </a:tr>
              <a:tr h="238125">
                <a:tc>
                  <a:txBody>
                    <a:bodyPr/>
                    <a:lstStyle/>
                    <a:p>
                      <a:pPr algn="l" fontAlgn="b"/>
                      <a:r>
                        <a:rPr lang="en-US" sz="1400" b="0" i="0" u="none" strike="noStrike">
                          <a:solidFill>
                            <a:srgbClr val="000000"/>
                          </a:solidFill>
                          <a:effectLst/>
                          <a:latin typeface="Calibri" panose="020F0502020204030204" pitchFamily="34" charset="0"/>
                        </a:rPr>
                        <a:t>Denton</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Salena</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Business &amp; Financial Affairs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5"/>
                        </a:rPr>
                        <a:t>skdenton@una.edu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4699</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236246"/>
                  </a:ext>
                </a:extLst>
              </a:tr>
              <a:tr h="238125">
                <a:tc>
                  <a:txBody>
                    <a:bodyPr/>
                    <a:lstStyle/>
                    <a:p>
                      <a:pPr algn="l" fontAlgn="b"/>
                      <a:r>
                        <a:rPr lang="en-US" sz="1400" b="0" i="0" u="none" strike="noStrike">
                          <a:solidFill>
                            <a:srgbClr val="000000"/>
                          </a:solidFill>
                          <a:effectLst/>
                          <a:latin typeface="Calibri" panose="020F0502020204030204" pitchFamily="34" charset="0"/>
                        </a:rPr>
                        <a:t>Hampton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Blair</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Accounts Payable</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6"/>
                        </a:rPr>
                        <a:t>ehampton1@una.edu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5152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8419776"/>
                  </a:ext>
                </a:extLst>
              </a:tr>
              <a:tr h="238125">
                <a:tc>
                  <a:txBody>
                    <a:bodyPr/>
                    <a:lstStyle/>
                    <a:p>
                      <a:pPr algn="l" fontAlgn="b"/>
                      <a:r>
                        <a:rPr lang="en-US" sz="1400" b="0" i="0" u="none" strike="noStrike">
                          <a:solidFill>
                            <a:srgbClr val="000000"/>
                          </a:solidFill>
                          <a:effectLst/>
                          <a:latin typeface="Calibri" panose="020F0502020204030204" pitchFamily="34" charset="0"/>
                        </a:rPr>
                        <a:t>Holcombe</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Anita</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Purchasing/Grants Accounting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7"/>
                        </a:rPr>
                        <a:t>agholcombe@una.edu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4273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377943"/>
                  </a:ext>
                </a:extLst>
              </a:tr>
              <a:tr h="238125">
                <a:tc>
                  <a:txBody>
                    <a:bodyPr/>
                    <a:lstStyle/>
                    <a:p>
                      <a:pPr algn="l" fontAlgn="b"/>
                      <a:r>
                        <a:rPr lang="en-US" sz="1400" b="0" i="0" u="none" strike="noStrike">
                          <a:solidFill>
                            <a:srgbClr val="000000"/>
                          </a:solidFill>
                          <a:effectLst/>
                          <a:latin typeface="Calibri" panose="020F0502020204030204" pitchFamily="34" charset="0"/>
                        </a:rPr>
                        <a:t>Maplesden</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Johnny</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Purchasing/Grants Accounting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8"/>
                        </a:rPr>
                        <a:t>jmaplesden@una.edu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5119</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354963"/>
                  </a:ext>
                </a:extLst>
              </a:tr>
              <a:tr h="238125">
                <a:tc>
                  <a:txBody>
                    <a:bodyPr/>
                    <a:lstStyle/>
                    <a:p>
                      <a:pPr algn="l" fontAlgn="b"/>
                      <a:r>
                        <a:rPr lang="en-US" sz="1400" b="0" i="0" u="none" strike="noStrike">
                          <a:solidFill>
                            <a:srgbClr val="000000"/>
                          </a:solidFill>
                          <a:effectLst/>
                          <a:latin typeface="Calibri" panose="020F0502020204030204" pitchFamily="34" charset="0"/>
                        </a:rPr>
                        <a:t>May</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Courtney</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Accounts Payable</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9"/>
                        </a:rPr>
                        <a:t>cabalentine@una.edu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4443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5130293"/>
                  </a:ext>
                </a:extLst>
              </a:tr>
              <a:tr h="238125">
                <a:tc>
                  <a:txBody>
                    <a:bodyPr/>
                    <a:lstStyle/>
                    <a:p>
                      <a:pPr algn="l" fontAlgn="b"/>
                      <a:r>
                        <a:rPr lang="en-US" sz="1400" b="0" i="0" u="none" strike="noStrike">
                          <a:solidFill>
                            <a:srgbClr val="000000"/>
                          </a:solidFill>
                          <a:effectLst/>
                          <a:latin typeface="Calibri" panose="020F0502020204030204" pitchFamily="34" charset="0"/>
                        </a:rPr>
                        <a:t>Mitchell</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Audrey</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Business &amp; Financial Affairs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rPr>
                        <a:t>admitchell@una.edu</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4609</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284365"/>
                  </a:ext>
                </a:extLst>
              </a:tr>
              <a:tr h="238125">
                <a:tc>
                  <a:txBody>
                    <a:bodyPr/>
                    <a:lstStyle/>
                    <a:p>
                      <a:pPr algn="l" fontAlgn="b"/>
                      <a:r>
                        <a:rPr lang="en-US" sz="1400" b="0" i="0" u="none" strike="noStrike">
                          <a:solidFill>
                            <a:srgbClr val="000000"/>
                          </a:solidFill>
                          <a:effectLst/>
                          <a:latin typeface="Calibri" panose="020F0502020204030204" pitchFamily="34" charset="0"/>
                        </a:rPr>
                        <a:t>Mitchell</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Tracy</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Business &amp; Financial Affairs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rPr>
                        <a:t>tlmitchell1@una.edu</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4156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2547230"/>
                  </a:ext>
                </a:extLst>
              </a:tr>
              <a:tr h="238125">
                <a:tc>
                  <a:txBody>
                    <a:bodyPr/>
                    <a:lstStyle/>
                    <a:p>
                      <a:pPr algn="l" fontAlgn="b"/>
                      <a:r>
                        <a:rPr lang="en-US" sz="1400" b="0" i="0" u="none" strike="noStrike">
                          <a:solidFill>
                            <a:srgbClr val="000000"/>
                          </a:solidFill>
                          <a:effectLst/>
                          <a:latin typeface="Calibri" panose="020F0502020204030204" pitchFamily="34" charset="0"/>
                        </a:rPr>
                        <a:t>Nelson</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Mike</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Business &amp; Financial Affairs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rPr>
                        <a:t>mnelson7@una.edu</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4440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7164242"/>
                  </a:ext>
                </a:extLst>
              </a:tr>
              <a:tr h="238125">
                <a:tc>
                  <a:txBody>
                    <a:bodyPr/>
                    <a:lstStyle/>
                    <a:p>
                      <a:pPr algn="l" fontAlgn="b"/>
                      <a:r>
                        <a:rPr lang="en-US" sz="1400" b="0" i="0" u="none" strike="noStrike">
                          <a:solidFill>
                            <a:srgbClr val="000000"/>
                          </a:solidFill>
                          <a:effectLst/>
                          <a:latin typeface="Calibri" panose="020F0502020204030204" pitchFamily="34" charset="0"/>
                        </a:rPr>
                        <a:t>Peeden</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Dana</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Purchasing/Grants Accounting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10"/>
                        </a:rPr>
                        <a:t>dpeeden@una.edu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5091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963760"/>
                  </a:ext>
                </a:extLst>
              </a:tr>
              <a:tr h="238125">
                <a:tc>
                  <a:txBody>
                    <a:bodyPr/>
                    <a:lstStyle/>
                    <a:p>
                      <a:pPr algn="l" fontAlgn="b"/>
                      <a:r>
                        <a:rPr lang="en-US" sz="1400" b="0" i="0" u="none" strike="noStrike">
                          <a:solidFill>
                            <a:srgbClr val="000000"/>
                          </a:solidFill>
                          <a:effectLst/>
                          <a:latin typeface="Calibri" panose="020F0502020204030204" pitchFamily="34" charset="0"/>
                        </a:rPr>
                        <a:t>Rhodes</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Lisa</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Business &amp; Financial Affairs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11"/>
                        </a:rPr>
                        <a:t>tlrhodes@una.edu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rPr>
                        <a:t>4232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11576"/>
                  </a:ext>
                </a:extLst>
              </a:tr>
              <a:tr h="238125">
                <a:tc>
                  <a:txBody>
                    <a:bodyPr/>
                    <a:lstStyle/>
                    <a:p>
                      <a:pPr algn="l" fontAlgn="b"/>
                      <a:r>
                        <a:rPr lang="en-US" sz="1400" b="0" i="0" u="none" strike="noStrike">
                          <a:solidFill>
                            <a:srgbClr val="000000"/>
                          </a:solidFill>
                          <a:effectLst/>
                          <a:latin typeface="Calibri" panose="020F0502020204030204" pitchFamily="34" charset="0"/>
                        </a:rPr>
                        <a:t>Williams</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Melissa</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Business &amp; Financial Affairs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sng" strike="noStrike">
                          <a:solidFill>
                            <a:srgbClr val="0563C1"/>
                          </a:solidFill>
                          <a:effectLst/>
                          <a:latin typeface="Calibri" panose="020F0502020204030204" pitchFamily="34" charset="0"/>
                          <a:hlinkClick r:id="rId12"/>
                        </a:rPr>
                        <a:t>mdwilliams@una.edu</a:t>
                      </a:r>
                      <a:endParaRPr lang="en-US" sz="1100" b="0" i="0" u="sng" strike="noStrike">
                        <a:solidFill>
                          <a:srgbClr val="0563C1"/>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4720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336561"/>
                  </a:ext>
                </a:extLst>
              </a:tr>
            </a:tbl>
          </a:graphicData>
        </a:graphic>
      </p:graphicFrame>
    </p:spTree>
    <p:extLst>
      <p:ext uri="{BB962C8B-B14F-4D97-AF65-F5344CB8AC3E}">
        <p14:creationId xmlns:p14="http://schemas.microsoft.com/office/powerpoint/2010/main" val="139153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4389" y="513800"/>
            <a:ext cx="4927088" cy="1412269"/>
          </a:xfrm>
          <a:prstGeom prst="rect">
            <a:avLst/>
          </a:prstGeom>
        </p:spPr>
        <p:txBody>
          <a:bodyPr vert="horz" wrap="square" lIns="0" tIns="8659" rIns="0" bIns="0" rtlCol="0">
            <a:spAutoFit/>
          </a:bodyPr>
          <a:lstStyle/>
          <a:p>
            <a:pPr marL="8659" marR="3464">
              <a:lnSpc>
                <a:spcPct val="110200"/>
              </a:lnSpc>
              <a:spcBef>
                <a:spcPts val="68"/>
              </a:spcBef>
            </a:pPr>
            <a:r>
              <a:rPr sz="1400" b="1" dirty="0">
                <a:latin typeface="Arial"/>
                <a:cs typeface="Arial"/>
              </a:rPr>
              <a:t>9.</a:t>
            </a:r>
            <a:r>
              <a:rPr sz="1400" b="1" spc="7" dirty="0">
                <a:latin typeface="Arial"/>
                <a:cs typeface="Arial"/>
              </a:rPr>
              <a:t> </a:t>
            </a:r>
            <a:r>
              <a:rPr sz="1400" b="1" dirty="0">
                <a:latin typeface="Arial"/>
                <a:cs typeface="Arial"/>
              </a:rPr>
              <a:t>From the Select Query</a:t>
            </a:r>
            <a:r>
              <a:rPr sz="1400" b="1" spc="-3" dirty="0">
                <a:latin typeface="Arial"/>
                <a:cs typeface="Arial"/>
              </a:rPr>
              <a:t> </a:t>
            </a:r>
            <a:r>
              <a:rPr sz="1400" b="1" dirty="0">
                <a:cs typeface="Arial"/>
              </a:rPr>
              <a:t>Type</a:t>
            </a:r>
            <a:r>
              <a:rPr sz="1400" b="1" dirty="0">
                <a:latin typeface="Arial"/>
                <a:cs typeface="Arial"/>
              </a:rPr>
              <a:t> drop down </a:t>
            </a:r>
            <a:r>
              <a:rPr sz="1400" b="1" spc="-3" dirty="0">
                <a:latin typeface="Arial"/>
                <a:cs typeface="Arial"/>
              </a:rPr>
              <a:t>menu,</a:t>
            </a:r>
            <a:r>
              <a:rPr sz="1400" b="1" dirty="0">
                <a:latin typeface="Arial"/>
                <a:cs typeface="Arial"/>
              </a:rPr>
              <a:t> </a:t>
            </a:r>
            <a:r>
              <a:rPr sz="1400" b="1" spc="-3" dirty="0">
                <a:latin typeface="Arial"/>
                <a:cs typeface="Arial"/>
              </a:rPr>
              <a:t>select </a:t>
            </a:r>
            <a:r>
              <a:rPr sz="1400" b="1" dirty="0">
                <a:latin typeface="Arial"/>
                <a:cs typeface="Arial"/>
              </a:rPr>
              <a:t> "Encumbrance Query."</a:t>
            </a:r>
            <a:r>
              <a:rPr sz="1400" b="1" spc="34" dirty="0">
                <a:latin typeface="Arial"/>
                <a:cs typeface="Arial"/>
              </a:rPr>
              <a:t> </a:t>
            </a:r>
            <a:r>
              <a:rPr sz="1400" b="1" dirty="0">
                <a:latin typeface="Arial"/>
                <a:cs typeface="Arial"/>
              </a:rPr>
              <a:t>Under</a:t>
            </a:r>
            <a:r>
              <a:rPr sz="1400" b="1" spc="3" dirty="0">
                <a:latin typeface="Arial"/>
                <a:cs typeface="Arial"/>
              </a:rPr>
              <a:t> </a:t>
            </a:r>
            <a:r>
              <a:rPr sz="1400" b="1" dirty="0">
                <a:latin typeface="Arial"/>
                <a:cs typeface="Arial"/>
              </a:rPr>
              <a:t>the “Index”</a:t>
            </a:r>
            <a:r>
              <a:rPr sz="1400" b="1" spc="7" dirty="0">
                <a:latin typeface="Arial"/>
                <a:cs typeface="Arial"/>
              </a:rPr>
              <a:t> </a:t>
            </a:r>
            <a:r>
              <a:rPr sz="1400" b="1" dirty="0">
                <a:latin typeface="Arial"/>
                <a:cs typeface="Arial"/>
              </a:rPr>
              <a:t>drop</a:t>
            </a:r>
            <a:r>
              <a:rPr sz="1400" b="1" spc="-10" dirty="0">
                <a:latin typeface="Arial"/>
                <a:cs typeface="Arial"/>
              </a:rPr>
              <a:t> </a:t>
            </a:r>
            <a:r>
              <a:rPr sz="1400" b="1" dirty="0">
                <a:latin typeface="Arial"/>
                <a:cs typeface="Arial"/>
              </a:rPr>
              <a:t>down</a:t>
            </a:r>
            <a:r>
              <a:rPr sz="1400" b="1" spc="-3" dirty="0">
                <a:latin typeface="Arial"/>
                <a:cs typeface="Arial"/>
              </a:rPr>
              <a:t> </a:t>
            </a:r>
            <a:r>
              <a:rPr sz="1400" b="1" dirty="0">
                <a:latin typeface="Arial"/>
                <a:cs typeface="Arial"/>
              </a:rPr>
              <a:t>option,</a:t>
            </a:r>
            <a:r>
              <a:rPr sz="1400" b="1" spc="3" dirty="0">
                <a:latin typeface="Arial"/>
                <a:cs typeface="Arial"/>
              </a:rPr>
              <a:t> </a:t>
            </a:r>
            <a:r>
              <a:rPr sz="1400" b="1" spc="-3" dirty="0">
                <a:latin typeface="Arial"/>
                <a:cs typeface="Arial"/>
              </a:rPr>
              <a:t>either </a:t>
            </a:r>
            <a:r>
              <a:rPr sz="1400" b="1" dirty="0">
                <a:latin typeface="Arial"/>
                <a:cs typeface="Arial"/>
              </a:rPr>
              <a:t> input</a:t>
            </a:r>
            <a:r>
              <a:rPr sz="1400" b="1" spc="17" dirty="0">
                <a:latin typeface="Arial"/>
                <a:cs typeface="Arial"/>
              </a:rPr>
              <a:t> </a:t>
            </a:r>
            <a:r>
              <a:rPr sz="1400" b="1" spc="-3" dirty="0">
                <a:latin typeface="Arial"/>
                <a:cs typeface="Arial"/>
              </a:rPr>
              <a:t>your</a:t>
            </a:r>
            <a:r>
              <a:rPr sz="1400" b="1" spc="3" dirty="0">
                <a:latin typeface="Arial"/>
                <a:cs typeface="Arial"/>
              </a:rPr>
              <a:t> </a:t>
            </a:r>
            <a:r>
              <a:rPr sz="1400" b="1" dirty="0">
                <a:latin typeface="Arial"/>
                <a:cs typeface="Arial"/>
              </a:rPr>
              <a:t>Index</a:t>
            </a:r>
            <a:r>
              <a:rPr sz="1400" b="1" spc="3" dirty="0">
                <a:latin typeface="Arial"/>
                <a:cs typeface="Arial"/>
              </a:rPr>
              <a:t> </a:t>
            </a:r>
            <a:r>
              <a:rPr sz="1400" b="1" spc="-3" dirty="0">
                <a:latin typeface="Arial"/>
                <a:cs typeface="Arial"/>
              </a:rPr>
              <a:t>code</a:t>
            </a:r>
            <a:r>
              <a:rPr sz="1400" b="1" dirty="0">
                <a:latin typeface="Arial"/>
                <a:cs typeface="Arial"/>
              </a:rPr>
              <a:t> or</a:t>
            </a:r>
            <a:r>
              <a:rPr sz="1400" b="1" spc="10" dirty="0">
                <a:latin typeface="Arial"/>
                <a:cs typeface="Arial"/>
              </a:rPr>
              <a:t> </a:t>
            </a:r>
            <a:r>
              <a:rPr sz="1400" b="1" spc="-3" dirty="0">
                <a:latin typeface="Arial"/>
                <a:cs typeface="Arial"/>
              </a:rPr>
              <a:t>search</a:t>
            </a:r>
            <a:r>
              <a:rPr sz="1400" b="1" spc="-10" dirty="0">
                <a:latin typeface="Arial"/>
                <a:cs typeface="Arial"/>
              </a:rPr>
              <a:t> </a:t>
            </a:r>
            <a:r>
              <a:rPr sz="1400" b="1" dirty="0">
                <a:latin typeface="Arial"/>
                <a:cs typeface="Arial"/>
              </a:rPr>
              <a:t>for it in</a:t>
            </a:r>
            <a:r>
              <a:rPr sz="1400" b="1" spc="-3" dirty="0">
                <a:latin typeface="Arial"/>
                <a:cs typeface="Arial"/>
              </a:rPr>
              <a:t> </a:t>
            </a:r>
            <a:r>
              <a:rPr sz="1400" b="1" dirty="0">
                <a:latin typeface="Arial"/>
                <a:cs typeface="Arial"/>
              </a:rPr>
              <a:t>the</a:t>
            </a:r>
            <a:r>
              <a:rPr sz="1400" b="1" spc="-3" dirty="0">
                <a:latin typeface="Arial"/>
                <a:cs typeface="Arial"/>
              </a:rPr>
              <a:t> </a:t>
            </a:r>
            <a:r>
              <a:rPr sz="1400" b="1" dirty="0">
                <a:latin typeface="Arial"/>
                <a:cs typeface="Arial"/>
              </a:rPr>
              <a:t>drop</a:t>
            </a:r>
            <a:r>
              <a:rPr sz="1400" b="1" spc="-3" dirty="0">
                <a:latin typeface="Arial"/>
                <a:cs typeface="Arial"/>
              </a:rPr>
              <a:t> </a:t>
            </a:r>
            <a:r>
              <a:rPr sz="1400" b="1" dirty="0">
                <a:latin typeface="Arial"/>
                <a:cs typeface="Arial"/>
              </a:rPr>
              <a:t>down</a:t>
            </a:r>
            <a:r>
              <a:rPr sz="1400" b="1" spc="7" dirty="0">
                <a:latin typeface="Arial"/>
                <a:cs typeface="Arial"/>
              </a:rPr>
              <a:t> </a:t>
            </a:r>
            <a:r>
              <a:rPr sz="1400" b="1" dirty="0">
                <a:latin typeface="Arial"/>
                <a:cs typeface="Arial"/>
              </a:rPr>
              <a:t>menu.</a:t>
            </a:r>
            <a:r>
              <a:rPr sz="1400" b="1" spc="14" dirty="0">
                <a:latin typeface="Arial"/>
                <a:cs typeface="Arial"/>
              </a:rPr>
              <a:t> </a:t>
            </a:r>
            <a:r>
              <a:rPr sz="1400" b="1" dirty="0">
                <a:latin typeface="Arial"/>
                <a:cs typeface="Arial"/>
              </a:rPr>
              <a:t>Once </a:t>
            </a:r>
            <a:r>
              <a:rPr sz="1400" b="1" spc="3" dirty="0">
                <a:latin typeface="Arial"/>
                <a:cs typeface="Arial"/>
              </a:rPr>
              <a:t> </a:t>
            </a:r>
            <a:r>
              <a:rPr sz="1400" b="1" dirty="0">
                <a:latin typeface="Arial"/>
                <a:cs typeface="Arial"/>
              </a:rPr>
              <a:t>this</a:t>
            </a:r>
            <a:r>
              <a:rPr sz="1400" b="1" spc="3" dirty="0">
                <a:latin typeface="Arial"/>
                <a:cs typeface="Arial"/>
              </a:rPr>
              <a:t> </a:t>
            </a:r>
            <a:r>
              <a:rPr sz="1400" b="1" dirty="0">
                <a:latin typeface="Arial"/>
                <a:cs typeface="Arial"/>
              </a:rPr>
              <a:t>has been</a:t>
            </a:r>
            <a:r>
              <a:rPr sz="1400" b="1" spc="-7" dirty="0">
                <a:latin typeface="Arial"/>
                <a:cs typeface="Arial"/>
              </a:rPr>
              <a:t> </a:t>
            </a:r>
            <a:r>
              <a:rPr sz="1400" b="1" dirty="0">
                <a:latin typeface="Arial"/>
                <a:cs typeface="Arial"/>
              </a:rPr>
              <a:t>completed,</a:t>
            </a:r>
            <a:r>
              <a:rPr sz="1400" b="1" spc="3" dirty="0">
                <a:latin typeface="Arial"/>
                <a:cs typeface="Arial"/>
              </a:rPr>
              <a:t> </a:t>
            </a:r>
            <a:r>
              <a:rPr sz="1400" b="1" dirty="0">
                <a:latin typeface="Arial"/>
                <a:cs typeface="Arial"/>
              </a:rPr>
              <a:t>the</a:t>
            </a:r>
            <a:r>
              <a:rPr sz="1400" b="1" spc="-7" dirty="0">
                <a:latin typeface="Arial"/>
                <a:cs typeface="Arial"/>
              </a:rPr>
              <a:t> </a:t>
            </a:r>
            <a:r>
              <a:rPr sz="1400" b="1" dirty="0">
                <a:latin typeface="Arial"/>
                <a:cs typeface="Arial"/>
              </a:rPr>
              <a:t>system</a:t>
            </a:r>
            <a:r>
              <a:rPr sz="1400" b="1" spc="3" dirty="0">
                <a:latin typeface="Arial"/>
                <a:cs typeface="Arial"/>
              </a:rPr>
              <a:t> </a:t>
            </a:r>
            <a:r>
              <a:rPr sz="1400" b="1" dirty="0">
                <a:latin typeface="Arial"/>
                <a:cs typeface="Arial"/>
              </a:rPr>
              <a:t>will</a:t>
            </a:r>
            <a:r>
              <a:rPr sz="1400" b="1" spc="-3" dirty="0">
                <a:latin typeface="Arial"/>
                <a:cs typeface="Arial"/>
              </a:rPr>
              <a:t> </a:t>
            </a:r>
            <a:r>
              <a:rPr sz="1400" b="1" dirty="0">
                <a:latin typeface="Arial"/>
                <a:cs typeface="Arial"/>
              </a:rPr>
              <a:t>default</a:t>
            </a:r>
            <a:r>
              <a:rPr sz="1400" b="1" spc="-7" dirty="0">
                <a:latin typeface="Arial"/>
                <a:cs typeface="Arial"/>
              </a:rPr>
              <a:t> </a:t>
            </a:r>
            <a:r>
              <a:rPr sz="1400" b="1" dirty="0">
                <a:latin typeface="Arial"/>
                <a:cs typeface="Arial"/>
              </a:rPr>
              <a:t>to the</a:t>
            </a:r>
            <a:r>
              <a:rPr sz="1400" b="1" spc="-14" dirty="0">
                <a:latin typeface="Arial"/>
                <a:cs typeface="Arial"/>
              </a:rPr>
              <a:t> </a:t>
            </a:r>
            <a:r>
              <a:rPr sz="1400" b="1" dirty="0">
                <a:latin typeface="Arial"/>
                <a:cs typeface="Arial"/>
              </a:rPr>
              <a:t>correct</a:t>
            </a:r>
            <a:r>
              <a:rPr sz="1400" b="1" spc="-7" dirty="0">
                <a:latin typeface="Arial"/>
                <a:cs typeface="Arial"/>
              </a:rPr>
              <a:t> </a:t>
            </a:r>
            <a:r>
              <a:rPr sz="1400" b="1" dirty="0">
                <a:latin typeface="Arial"/>
                <a:cs typeface="Arial"/>
              </a:rPr>
              <a:t>Fund, </a:t>
            </a:r>
            <a:r>
              <a:rPr sz="1400" b="1" spc="-256" dirty="0">
                <a:latin typeface="Arial"/>
                <a:cs typeface="Arial"/>
              </a:rPr>
              <a:t> </a:t>
            </a:r>
            <a:r>
              <a:rPr sz="1400" b="1" dirty="0">
                <a:latin typeface="Arial"/>
                <a:cs typeface="Arial"/>
              </a:rPr>
              <a:t>Organization,</a:t>
            </a:r>
            <a:r>
              <a:rPr sz="1400" b="1" spc="-7" dirty="0">
                <a:latin typeface="Arial"/>
                <a:cs typeface="Arial"/>
              </a:rPr>
              <a:t> </a:t>
            </a:r>
            <a:r>
              <a:rPr sz="1400" b="1" dirty="0">
                <a:latin typeface="Arial"/>
                <a:cs typeface="Arial"/>
              </a:rPr>
              <a:t>and</a:t>
            </a:r>
            <a:r>
              <a:rPr sz="1400" b="1" spc="-3" dirty="0">
                <a:latin typeface="Arial"/>
                <a:cs typeface="Arial"/>
              </a:rPr>
              <a:t> </a:t>
            </a:r>
            <a:r>
              <a:rPr sz="1400" b="1" dirty="0">
                <a:latin typeface="Arial"/>
                <a:cs typeface="Arial"/>
              </a:rPr>
              <a:t>Program information.</a:t>
            </a:r>
            <a:endParaRPr sz="1400" dirty="0">
              <a:latin typeface="Arial"/>
              <a:cs typeface="Arial"/>
            </a:endParaRPr>
          </a:p>
        </p:txBody>
      </p:sp>
      <p:sp>
        <p:nvSpPr>
          <p:cNvPr id="3" name="object 3"/>
          <p:cNvSpPr txBox="1"/>
          <p:nvPr/>
        </p:nvSpPr>
        <p:spPr>
          <a:xfrm>
            <a:off x="6053391" y="513800"/>
            <a:ext cx="4309809" cy="1424837"/>
          </a:xfrm>
          <a:prstGeom prst="rect">
            <a:avLst/>
          </a:prstGeom>
        </p:spPr>
        <p:txBody>
          <a:bodyPr vert="horz" wrap="square" lIns="0" tIns="8659" rIns="0" bIns="0" rtlCol="0">
            <a:spAutoFit/>
          </a:bodyPr>
          <a:lstStyle/>
          <a:p>
            <a:pPr marL="8659" marR="3464">
              <a:lnSpc>
                <a:spcPct val="110700"/>
              </a:lnSpc>
              <a:spcBef>
                <a:spcPts val="68"/>
              </a:spcBef>
            </a:pPr>
            <a:r>
              <a:rPr sz="1400" b="1" dirty="0">
                <a:latin typeface="Arial"/>
                <a:cs typeface="Arial"/>
              </a:rPr>
              <a:t>10.</a:t>
            </a:r>
            <a:r>
              <a:rPr sz="1400" b="1" spc="10" dirty="0">
                <a:latin typeface="Arial"/>
                <a:cs typeface="Arial"/>
              </a:rPr>
              <a:t> </a:t>
            </a:r>
            <a:r>
              <a:rPr sz="1400" b="1" dirty="0">
                <a:latin typeface="Arial"/>
                <a:cs typeface="Arial"/>
              </a:rPr>
              <a:t>Next,</a:t>
            </a:r>
            <a:r>
              <a:rPr sz="1400" b="1" spc="7" dirty="0">
                <a:latin typeface="Arial"/>
                <a:cs typeface="Arial"/>
              </a:rPr>
              <a:t> </a:t>
            </a:r>
            <a:r>
              <a:rPr sz="1400" b="1" dirty="0">
                <a:latin typeface="Arial"/>
                <a:cs typeface="Arial"/>
              </a:rPr>
              <a:t>scroll</a:t>
            </a:r>
            <a:r>
              <a:rPr sz="1400" b="1" spc="-3" dirty="0">
                <a:latin typeface="Arial"/>
                <a:cs typeface="Arial"/>
              </a:rPr>
              <a:t> </a:t>
            </a:r>
            <a:r>
              <a:rPr sz="1400" b="1" dirty="0">
                <a:latin typeface="Arial"/>
                <a:cs typeface="Arial"/>
              </a:rPr>
              <a:t>down</a:t>
            </a:r>
            <a:r>
              <a:rPr sz="1400" b="1" spc="-3" dirty="0">
                <a:latin typeface="Arial"/>
                <a:cs typeface="Arial"/>
              </a:rPr>
              <a:t> </a:t>
            </a:r>
            <a:r>
              <a:rPr sz="1400" b="1" dirty="0">
                <a:latin typeface="Arial"/>
                <a:cs typeface="Arial"/>
              </a:rPr>
              <a:t>and</a:t>
            </a:r>
            <a:r>
              <a:rPr sz="1400" b="1" spc="-7" dirty="0">
                <a:latin typeface="Arial"/>
                <a:cs typeface="Arial"/>
              </a:rPr>
              <a:t> </a:t>
            </a:r>
            <a:r>
              <a:rPr sz="1400" b="1" dirty="0">
                <a:latin typeface="Arial"/>
                <a:cs typeface="Arial"/>
              </a:rPr>
              <a:t>select</a:t>
            </a:r>
            <a:r>
              <a:rPr sz="1400" b="1" spc="3" dirty="0">
                <a:latin typeface="Arial"/>
                <a:cs typeface="Arial"/>
              </a:rPr>
              <a:t> </a:t>
            </a:r>
            <a:r>
              <a:rPr sz="1400" b="1" dirty="0">
                <a:latin typeface="Arial"/>
                <a:cs typeface="Arial"/>
              </a:rPr>
              <a:t>the</a:t>
            </a:r>
            <a:r>
              <a:rPr sz="1400" b="1" spc="3" dirty="0">
                <a:latin typeface="Arial"/>
                <a:cs typeface="Arial"/>
              </a:rPr>
              <a:t> </a:t>
            </a:r>
            <a:r>
              <a:rPr sz="1400" b="1" dirty="0">
                <a:latin typeface="Arial"/>
                <a:cs typeface="Arial"/>
              </a:rPr>
              <a:t>appropriate</a:t>
            </a:r>
            <a:r>
              <a:rPr sz="1400" b="1" spc="3" dirty="0">
                <a:latin typeface="Arial"/>
                <a:cs typeface="Arial"/>
              </a:rPr>
              <a:t> </a:t>
            </a:r>
            <a:r>
              <a:rPr sz="1400" b="1" dirty="0">
                <a:latin typeface="Arial"/>
                <a:cs typeface="Arial"/>
              </a:rPr>
              <a:t>Fiscal</a:t>
            </a:r>
            <a:r>
              <a:rPr sz="1400" b="1" spc="3" dirty="0">
                <a:latin typeface="Arial"/>
                <a:cs typeface="Arial"/>
              </a:rPr>
              <a:t> </a:t>
            </a:r>
            <a:r>
              <a:rPr sz="1400" b="1" dirty="0">
                <a:latin typeface="Arial"/>
                <a:cs typeface="Arial"/>
              </a:rPr>
              <a:t>Year.</a:t>
            </a:r>
            <a:r>
              <a:rPr sz="1400" b="1" spc="3" dirty="0">
                <a:latin typeface="Arial"/>
                <a:cs typeface="Arial"/>
              </a:rPr>
              <a:t> </a:t>
            </a:r>
            <a:r>
              <a:rPr sz="1400" b="1" spc="-3" dirty="0">
                <a:latin typeface="Arial"/>
                <a:cs typeface="Arial"/>
              </a:rPr>
              <a:t>Always </a:t>
            </a:r>
            <a:r>
              <a:rPr sz="1400" b="1" spc="-256" dirty="0">
                <a:latin typeface="Arial"/>
                <a:cs typeface="Arial"/>
              </a:rPr>
              <a:t> </a:t>
            </a:r>
            <a:r>
              <a:rPr sz="1400" b="1" dirty="0">
                <a:latin typeface="Arial"/>
                <a:cs typeface="Arial"/>
              </a:rPr>
              <a:t>use</a:t>
            </a:r>
            <a:r>
              <a:rPr sz="1400" b="1" spc="7" dirty="0">
                <a:latin typeface="Arial"/>
                <a:cs typeface="Arial"/>
              </a:rPr>
              <a:t> </a:t>
            </a:r>
            <a:r>
              <a:rPr sz="1400" b="1" dirty="0">
                <a:latin typeface="Arial"/>
                <a:cs typeface="Arial"/>
              </a:rPr>
              <a:t>Fiscal</a:t>
            </a:r>
            <a:r>
              <a:rPr sz="1400" b="1" spc="7" dirty="0">
                <a:latin typeface="Arial"/>
                <a:cs typeface="Arial"/>
              </a:rPr>
              <a:t> </a:t>
            </a:r>
            <a:r>
              <a:rPr sz="1400" b="1" dirty="0">
                <a:latin typeface="Arial"/>
                <a:cs typeface="Arial"/>
              </a:rPr>
              <a:t>Period</a:t>
            </a:r>
            <a:r>
              <a:rPr sz="1400" b="1" spc="3" dirty="0">
                <a:latin typeface="Arial"/>
                <a:cs typeface="Arial"/>
              </a:rPr>
              <a:t> </a:t>
            </a:r>
            <a:r>
              <a:rPr sz="1400" b="1" spc="-3" dirty="0">
                <a:latin typeface="Arial"/>
                <a:cs typeface="Arial"/>
              </a:rPr>
              <a:t>"14"</a:t>
            </a:r>
            <a:r>
              <a:rPr sz="1400" b="1" spc="10" dirty="0">
                <a:latin typeface="Arial"/>
                <a:cs typeface="Arial"/>
              </a:rPr>
              <a:t> </a:t>
            </a:r>
            <a:r>
              <a:rPr sz="1400" b="1" spc="-3" dirty="0">
                <a:latin typeface="Arial"/>
                <a:cs typeface="Arial"/>
              </a:rPr>
              <a:t>and</a:t>
            </a:r>
            <a:r>
              <a:rPr sz="1400" b="1" spc="7" dirty="0">
                <a:latin typeface="Arial"/>
                <a:cs typeface="Arial"/>
              </a:rPr>
              <a:t> </a:t>
            </a:r>
            <a:r>
              <a:rPr sz="1400" b="1" spc="-3" dirty="0">
                <a:latin typeface="Arial"/>
                <a:cs typeface="Arial"/>
              </a:rPr>
              <a:t>"All"</a:t>
            </a:r>
            <a:r>
              <a:rPr sz="1400" b="1" spc="7" dirty="0">
                <a:latin typeface="Arial"/>
                <a:cs typeface="Arial"/>
              </a:rPr>
              <a:t> </a:t>
            </a:r>
            <a:r>
              <a:rPr sz="1400" b="1" dirty="0">
                <a:latin typeface="Arial"/>
                <a:cs typeface="Arial"/>
              </a:rPr>
              <a:t>for</a:t>
            </a:r>
            <a:r>
              <a:rPr sz="1400" b="1" spc="10" dirty="0">
                <a:latin typeface="Arial"/>
                <a:cs typeface="Arial"/>
              </a:rPr>
              <a:t> </a:t>
            </a:r>
            <a:r>
              <a:rPr sz="1400" b="1" spc="-3" dirty="0">
                <a:latin typeface="Arial"/>
                <a:cs typeface="Arial"/>
              </a:rPr>
              <a:t>Commitment</a:t>
            </a:r>
            <a:r>
              <a:rPr sz="1400" b="1" spc="7" dirty="0">
                <a:latin typeface="Arial"/>
                <a:cs typeface="Arial"/>
              </a:rPr>
              <a:t> </a:t>
            </a:r>
            <a:r>
              <a:rPr sz="1400" b="1" dirty="0">
                <a:latin typeface="Arial"/>
                <a:cs typeface="Arial"/>
              </a:rPr>
              <a:t>Type. </a:t>
            </a:r>
            <a:r>
              <a:rPr sz="1400" b="1" spc="3" dirty="0">
                <a:latin typeface="Arial"/>
                <a:cs typeface="Arial"/>
              </a:rPr>
              <a:t> </a:t>
            </a:r>
            <a:r>
              <a:rPr sz="1400" b="1" dirty="0">
                <a:latin typeface="Arial"/>
                <a:cs typeface="Arial"/>
              </a:rPr>
              <a:t>Encumbrance</a:t>
            </a:r>
            <a:r>
              <a:rPr sz="1400" b="1" spc="3" dirty="0">
                <a:latin typeface="Arial"/>
                <a:cs typeface="Arial"/>
              </a:rPr>
              <a:t> </a:t>
            </a:r>
            <a:r>
              <a:rPr sz="1400" b="1" dirty="0">
                <a:cs typeface="Arial"/>
              </a:rPr>
              <a:t>Status</a:t>
            </a:r>
            <a:r>
              <a:rPr sz="1400" b="1" spc="7" dirty="0">
                <a:latin typeface="Arial"/>
                <a:cs typeface="Arial"/>
              </a:rPr>
              <a:t> </a:t>
            </a:r>
            <a:r>
              <a:rPr sz="1400" b="1" spc="-3" dirty="0">
                <a:latin typeface="Arial"/>
                <a:cs typeface="Arial"/>
              </a:rPr>
              <a:t>can</a:t>
            </a:r>
            <a:r>
              <a:rPr sz="1400" b="1" spc="3" dirty="0">
                <a:latin typeface="Arial"/>
                <a:cs typeface="Arial"/>
              </a:rPr>
              <a:t> </a:t>
            </a:r>
            <a:r>
              <a:rPr sz="1400" b="1" dirty="0">
                <a:latin typeface="Arial"/>
                <a:cs typeface="Arial"/>
              </a:rPr>
              <a:t>be</a:t>
            </a:r>
            <a:r>
              <a:rPr sz="1400" b="1" spc="7" dirty="0">
                <a:latin typeface="Arial"/>
                <a:cs typeface="Arial"/>
              </a:rPr>
              <a:t> </a:t>
            </a:r>
            <a:r>
              <a:rPr sz="1400" b="1" spc="-3" dirty="0">
                <a:latin typeface="Arial"/>
                <a:cs typeface="Arial"/>
              </a:rPr>
              <a:t>All,</a:t>
            </a:r>
            <a:r>
              <a:rPr sz="1400" b="1" dirty="0">
                <a:latin typeface="Arial"/>
                <a:cs typeface="Arial"/>
              </a:rPr>
              <a:t> Open,</a:t>
            </a:r>
            <a:r>
              <a:rPr sz="1400" b="1" spc="7" dirty="0">
                <a:latin typeface="Arial"/>
                <a:cs typeface="Arial"/>
              </a:rPr>
              <a:t> </a:t>
            </a:r>
            <a:r>
              <a:rPr sz="1400" b="1" dirty="0">
                <a:latin typeface="Arial"/>
                <a:cs typeface="Arial"/>
              </a:rPr>
              <a:t>or</a:t>
            </a:r>
            <a:r>
              <a:rPr sz="1400" b="1" spc="3" dirty="0">
                <a:latin typeface="Arial"/>
                <a:cs typeface="Arial"/>
              </a:rPr>
              <a:t> </a:t>
            </a:r>
            <a:r>
              <a:rPr sz="1400" b="1" spc="-3" dirty="0">
                <a:latin typeface="Arial"/>
                <a:cs typeface="Arial"/>
              </a:rPr>
              <a:t>Closed.</a:t>
            </a:r>
            <a:r>
              <a:rPr sz="1400" b="1" spc="3" dirty="0">
                <a:latin typeface="Arial"/>
                <a:cs typeface="Arial"/>
              </a:rPr>
              <a:t> </a:t>
            </a:r>
            <a:r>
              <a:rPr sz="1400" b="1" dirty="0">
                <a:latin typeface="Arial"/>
                <a:cs typeface="Arial"/>
              </a:rPr>
              <a:t>To</a:t>
            </a:r>
            <a:r>
              <a:rPr sz="1400" b="1" spc="3" dirty="0">
                <a:latin typeface="Arial"/>
                <a:cs typeface="Arial"/>
              </a:rPr>
              <a:t> </a:t>
            </a:r>
            <a:r>
              <a:rPr sz="1400" b="1" spc="-3" dirty="0">
                <a:latin typeface="Arial"/>
                <a:cs typeface="Arial"/>
              </a:rPr>
              <a:t>see</a:t>
            </a:r>
            <a:r>
              <a:rPr sz="1400" b="1" spc="7" dirty="0">
                <a:latin typeface="Arial"/>
                <a:cs typeface="Arial"/>
              </a:rPr>
              <a:t> </a:t>
            </a:r>
            <a:r>
              <a:rPr sz="1400" b="1" dirty="0">
                <a:latin typeface="Arial"/>
                <a:cs typeface="Arial"/>
              </a:rPr>
              <a:t>only</a:t>
            </a:r>
            <a:r>
              <a:rPr sz="1400" b="1" spc="3" dirty="0">
                <a:latin typeface="Arial"/>
                <a:cs typeface="Arial"/>
              </a:rPr>
              <a:t> </a:t>
            </a:r>
            <a:r>
              <a:rPr sz="1400" b="1" dirty="0">
                <a:latin typeface="Arial"/>
                <a:cs typeface="Arial"/>
              </a:rPr>
              <a:t>open </a:t>
            </a:r>
            <a:r>
              <a:rPr sz="1400" b="1" spc="3" dirty="0">
                <a:latin typeface="Arial"/>
                <a:cs typeface="Arial"/>
              </a:rPr>
              <a:t> </a:t>
            </a:r>
            <a:r>
              <a:rPr sz="1400" b="1" dirty="0">
                <a:latin typeface="Arial"/>
                <a:cs typeface="Arial"/>
              </a:rPr>
              <a:t>purchase</a:t>
            </a:r>
            <a:r>
              <a:rPr sz="1400" b="1" spc="3" dirty="0">
                <a:latin typeface="Arial"/>
                <a:cs typeface="Arial"/>
              </a:rPr>
              <a:t> </a:t>
            </a:r>
            <a:r>
              <a:rPr sz="1400" b="1" dirty="0">
                <a:latin typeface="Arial"/>
                <a:cs typeface="Arial"/>
              </a:rPr>
              <a:t>orders,</a:t>
            </a:r>
            <a:r>
              <a:rPr sz="1400" b="1" spc="3" dirty="0">
                <a:latin typeface="Arial"/>
                <a:cs typeface="Arial"/>
              </a:rPr>
              <a:t> </a:t>
            </a:r>
            <a:r>
              <a:rPr sz="1400" b="1" spc="-3" dirty="0">
                <a:latin typeface="Arial"/>
                <a:cs typeface="Arial"/>
              </a:rPr>
              <a:t>choose</a:t>
            </a:r>
            <a:r>
              <a:rPr sz="1400" b="1" spc="3" dirty="0">
                <a:latin typeface="Arial"/>
                <a:cs typeface="Arial"/>
              </a:rPr>
              <a:t> </a:t>
            </a:r>
            <a:r>
              <a:rPr sz="1400" b="1" dirty="0">
                <a:latin typeface="Arial"/>
                <a:cs typeface="Arial"/>
              </a:rPr>
              <a:t>Open.</a:t>
            </a:r>
            <a:r>
              <a:rPr sz="1400" b="1" spc="14" dirty="0">
                <a:latin typeface="Arial"/>
                <a:cs typeface="Arial"/>
              </a:rPr>
              <a:t> </a:t>
            </a:r>
            <a:r>
              <a:rPr sz="1400" b="1" dirty="0">
                <a:latin typeface="Arial"/>
                <a:cs typeface="Arial"/>
              </a:rPr>
              <a:t>Otherwise,</a:t>
            </a:r>
            <a:r>
              <a:rPr sz="1400" b="1" spc="3" dirty="0">
                <a:latin typeface="Arial"/>
                <a:cs typeface="Arial"/>
              </a:rPr>
              <a:t> </a:t>
            </a:r>
            <a:r>
              <a:rPr sz="1400" b="1" spc="-3" dirty="0">
                <a:latin typeface="Arial"/>
                <a:cs typeface="Arial"/>
              </a:rPr>
              <a:t>choose</a:t>
            </a:r>
            <a:r>
              <a:rPr sz="1400" b="1" dirty="0">
                <a:latin typeface="Arial"/>
                <a:cs typeface="Arial"/>
              </a:rPr>
              <a:t> </a:t>
            </a:r>
            <a:r>
              <a:rPr sz="1400" b="1" spc="-3" dirty="0">
                <a:latin typeface="Arial"/>
                <a:cs typeface="Arial"/>
              </a:rPr>
              <a:t>All.</a:t>
            </a:r>
            <a:r>
              <a:rPr sz="1400" b="1" spc="7" dirty="0">
                <a:latin typeface="Arial"/>
                <a:cs typeface="Arial"/>
              </a:rPr>
              <a:t> </a:t>
            </a:r>
            <a:r>
              <a:rPr sz="1400" b="1" spc="-3" dirty="0">
                <a:latin typeface="Arial"/>
                <a:cs typeface="Arial"/>
              </a:rPr>
              <a:t>Click</a:t>
            </a:r>
            <a:r>
              <a:rPr sz="1400" b="1" spc="3" dirty="0">
                <a:latin typeface="Arial"/>
                <a:cs typeface="Arial"/>
              </a:rPr>
              <a:t> </a:t>
            </a:r>
            <a:r>
              <a:rPr sz="1400" b="1" dirty="0">
                <a:latin typeface="Arial"/>
                <a:cs typeface="Arial"/>
              </a:rPr>
              <a:t>on </a:t>
            </a:r>
            <a:r>
              <a:rPr sz="1400" b="1" spc="3" dirty="0">
                <a:latin typeface="Arial"/>
                <a:cs typeface="Arial"/>
              </a:rPr>
              <a:t> </a:t>
            </a:r>
            <a:r>
              <a:rPr sz="1400" b="1" dirty="0">
                <a:latin typeface="Arial"/>
                <a:cs typeface="Arial"/>
              </a:rPr>
              <a:t>“Submit”:</a:t>
            </a:r>
            <a:endParaRPr sz="1400" dirty="0">
              <a:latin typeface="Arial"/>
              <a:cs typeface="Arial"/>
            </a:endParaRPr>
          </a:p>
        </p:txBody>
      </p:sp>
      <p:grpSp>
        <p:nvGrpSpPr>
          <p:cNvPr id="4" name="object 4"/>
          <p:cNvGrpSpPr/>
          <p:nvPr/>
        </p:nvGrpSpPr>
        <p:grpSpPr>
          <a:xfrm>
            <a:off x="5993687" y="2132977"/>
            <a:ext cx="5693924" cy="3936074"/>
            <a:chOff x="1051338" y="6247955"/>
            <a:chExt cx="6232525" cy="2911475"/>
          </a:xfrm>
        </p:grpSpPr>
        <p:sp>
          <p:nvSpPr>
            <p:cNvPr id="5" name="object 5"/>
            <p:cNvSpPr/>
            <p:nvPr/>
          </p:nvSpPr>
          <p:spPr>
            <a:xfrm>
              <a:off x="3248025" y="7471028"/>
              <a:ext cx="1651000" cy="1252855"/>
            </a:xfrm>
            <a:custGeom>
              <a:avLst/>
              <a:gdLst/>
              <a:ahLst/>
              <a:cxnLst/>
              <a:rect l="l" t="t" r="r" b="b"/>
              <a:pathLst>
                <a:path w="1651000" h="1252854">
                  <a:moveTo>
                    <a:pt x="1025271" y="7620"/>
                  </a:moveTo>
                  <a:lnTo>
                    <a:pt x="1019429" y="0"/>
                  </a:lnTo>
                  <a:lnTo>
                    <a:pt x="58039" y="723747"/>
                  </a:lnTo>
                  <a:lnTo>
                    <a:pt x="37973" y="697103"/>
                  </a:lnTo>
                  <a:lnTo>
                    <a:pt x="0" y="773430"/>
                  </a:lnTo>
                  <a:lnTo>
                    <a:pt x="83820" y="757936"/>
                  </a:lnTo>
                  <a:lnTo>
                    <a:pt x="69557" y="739013"/>
                  </a:lnTo>
                  <a:lnTo>
                    <a:pt x="63779" y="731354"/>
                  </a:lnTo>
                  <a:lnTo>
                    <a:pt x="1025271" y="7620"/>
                  </a:lnTo>
                  <a:close/>
                </a:path>
                <a:path w="1651000" h="1252854">
                  <a:moveTo>
                    <a:pt x="1650746" y="487045"/>
                  </a:moveTo>
                  <a:lnTo>
                    <a:pt x="1644904" y="479425"/>
                  </a:lnTo>
                  <a:lnTo>
                    <a:pt x="683514" y="1203172"/>
                  </a:lnTo>
                  <a:lnTo>
                    <a:pt x="663448" y="1176528"/>
                  </a:lnTo>
                  <a:lnTo>
                    <a:pt x="625475" y="1252855"/>
                  </a:lnTo>
                  <a:lnTo>
                    <a:pt x="709295" y="1237361"/>
                  </a:lnTo>
                  <a:lnTo>
                    <a:pt x="695032" y="1218438"/>
                  </a:lnTo>
                  <a:lnTo>
                    <a:pt x="689254" y="1210779"/>
                  </a:lnTo>
                  <a:lnTo>
                    <a:pt x="1650746" y="487045"/>
                  </a:lnTo>
                  <a:close/>
                </a:path>
              </a:pathLst>
            </a:custGeom>
            <a:solidFill>
              <a:srgbClr val="FF0000"/>
            </a:solidFill>
          </p:spPr>
          <p:txBody>
            <a:bodyPr wrap="square" lIns="0" tIns="0" rIns="0" bIns="0" rtlCol="0"/>
            <a:lstStyle/>
            <a:p>
              <a:endParaRPr sz="1227"/>
            </a:p>
          </p:txBody>
        </p:sp>
        <p:pic>
          <p:nvPicPr>
            <p:cNvPr id="6" name="object 6"/>
            <p:cNvPicPr/>
            <p:nvPr/>
          </p:nvPicPr>
          <p:blipFill>
            <a:blip r:embed="rId2" cstate="print"/>
            <a:stretch>
              <a:fillRect/>
            </a:stretch>
          </p:blipFill>
          <p:spPr>
            <a:xfrm>
              <a:off x="1051338" y="6247955"/>
              <a:ext cx="6232330" cy="2890324"/>
            </a:xfrm>
            <a:prstGeom prst="rect">
              <a:avLst/>
            </a:prstGeom>
          </p:spPr>
        </p:pic>
        <p:sp>
          <p:nvSpPr>
            <p:cNvPr id="7" name="object 7"/>
            <p:cNvSpPr/>
            <p:nvPr/>
          </p:nvSpPr>
          <p:spPr>
            <a:xfrm>
              <a:off x="1736603" y="7844592"/>
              <a:ext cx="1034415" cy="509905"/>
            </a:xfrm>
            <a:custGeom>
              <a:avLst/>
              <a:gdLst/>
              <a:ahLst/>
              <a:cxnLst/>
              <a:rect l="l" t="t" r="r" b="b"/>
              <a:pathLst>
                <a:path w="1034414" h="509904">
                  <a:moveTo>
                    <a:pt x="265524" y="9282"/>
                  </a:moveTo>
                  <a:lnTo>
                    <a:pt x="253766" y="19267"/>
                  </a:lnTo>
                  <a:lnTo>
                    <a:pt x="226708" y="28592"/>
                  </a:lnTo>
                  <a:lnTo>
                    <a:pt x="196677" y="36400"/>
                  </a:lnTo>
                  <a:lnTo>
                    <a:pt x="175996" y="41837"/>
                  </a:lnTo>
                  <a:lnTo>
                    <a:pt x="135339" y="63963"/>
                  </a:lnTo>
                  <a:lnTo>
                    <a:pt x="97974" y="98666"/>
                  </a:lnTo>
                  <a:lnTo>
                    <a:pt x="65473" y="140212"/>
                  </a:lnTo>
                  <a:lnTo>
                    <a:pt x="39411" y="182865"/>
                  </a:lnTo>
                  <a:lnTo>
                    <a:pt x="21361" y="220889"/>
                  </a:lnTo>
                  <a:lnTo>
                    <a:pt x="4653" y="271672"/>
                  </a:lnTo>
                  <a:lnTo>
                    <a:pt x="0" y="302745"/>
                  </a:lnTo>
                  <a:lnTo>
                    <a:pt x="5084" y="326693"/>
                  </a:lnTo>
                  <a:lnTo>
                    <a:pt x="53118" y="379645"/>
                  </a:lnTo>
                  <a:lnTo>
                    <a:pt x="83012" y="404931"/>
                  </a:lnTo>
                  <a:lnTo>
                    <a:pt x="120631" y="427552"/>
                  </a:lnTo>
                  <a:lnTo>
                    <a:pt x="131366" y="428218"/>
                  </a:lnTo>
                  <a:lnTo>
                    <a:pt x="142035" y="428988"/>
                  </a:lnTo>
                  <a:lnTo>
                    <a:pt x="151581" y="432496"/>
                  </a:lnTo>
                  <a:lnTo>
                    <a:pt x="166945" y="446161"/>
                  </a:lnTo>
                  <a:lnTo>
                    <a:pt x="181805" y="462900"/>
                  </a:lnTo>
                  <a:lnTo>
                    <a:pt x="197831" y="478681"/>
                  </a:lnTo>
                  <a:lnTo>
                    <a:pt x="216691" y="489467"/>
                  </a:lnTo>
                  <a:lnTo>
                    <a:pt x="262787" y="500889"/>
                  </a:lnTo>
                  <a:lnTo>
                    <a:pt x="312045" y="506764"/>
                  </a:lnTo>
                  <a:lnTo>
                    <a:pt x="363321" y="508639"/>
                  </a:lnTo>
                  <a:lnTo>
                    <a:pt x="415472" y="508062"/>
                  </a:lnTo>
                  <a:lnTo>
                    <a:pt x="467354" y="506581"/>
                  </a:lnTo>
                  <a:lnTo>
                    <a:pt x="517823" y="505744"/>
                  </a:lnTo>
                  <a:lnTo>
                    <a:pt x="552169" y="506957"/>
                  </a:lnTo>
                  <a:lnTo>
                    <a:pt x="587531" y="508979"/>
                  </a:lnTo>
                  <a:lnTo>
                    <a:pt x="622629" y="509383"/>
                  </a:lnTo>
                  <a:lnTo>
                    <a:pt x="656182" y="505744"/>
                  </a:lnTo>
                  <a:lnTo>
                    <a:pt x="686263" y="496230"/>
                  </a:lnTo>
                  <a:lnTo>
                    <a:pt x="713900" y="482703"/>
                  </a:lnTo>
                  <a:lnTo>
                    <a:pt x="741164" y="468489"/>
                  </a:lnTo>
                  <a:lnTo>
                    <a:pt x="770124" y="456912"/>
                  </a:lnTo>
                  <a:lnTo>
                    <a:pt x="811232" y="443556"/>
                  </a:lnTo>
                  <a:lnTo>
                    <a:pt x="859335" y="425063"/>
                  </a:lnTo>
                  <a:lnTo>
                    <a:pt x="909062" y="401562"/>
                  </a:lnTo>
                  <a:lnTo>
                    <a:pt x="955043" y="373179"/>
                  </a:lnTo>
                  <a:lnTo>
                    <a:pt x="991908" y="340041"/>
                  </a:lnTo>
                  <a:lnTo>
                    <a:pt x="1014287" y="302276"/>
                  </a:lnTo>
                  <a:lnTo>
                    <a:pt x="1026643" y="255229"/>
                  </a:lnTo>
                  <a:lnTo>
                    <a:pt x="1033888" y="199908"/>
                  </a:lnTo>
                  <a:lnTo>
                    <a:pt x="1031332" y="144904"/>
                  </a:lnTo>
                  <a:lnTo>
                    <a:pt x="1014287" y="98808"/>
                  </a:lnTo>
                  <a:lnTo>
                    <a:pt x="1002439" y="89519"/>
                  </a:lnTo>
                  <a:lnTo>
                    <a:pt x="983851" y="81200"/>
                  </a:lnTo>
                  <a:lnTo>
                    <a:pt x="964203" y="73547"/>
                  </a:lnTo>
                  <a:lnTo>
                    <a:pt x="949176" y="66253"/>
                  </a:lnTo>
                  <a:lnTo>
                    <a:pt x="944534" y="60482"/>
                  </a:lnTo>
                  <a:lnTo>
                    <a:pt x="941545" y="52900"/>
                  </a:lnTo>
                  <a:lnTo>
                    <a:pt x="938302" y="45890"/>
                  </a:lnTo>
                  <a:lnTo>
                    <a:pt x="884116" y="30820"/>
                  </a:lnTo>
                  <a:lnTo>
                    <a:pt x="834806" y="21882"/>
                  </a:lnTo>
                  <a:lnTo>
                    <a:pt x="785026" y="14813"/>
                  </a:lnTo>
                  <a:lnTo>
                    <a:pt x="734831" y="9405"/>
                  </a:lnTo>
                  <a:lnTo>
                    <a:pt x="684277" y="5450"/>
                  </a:lnTo>
                  <a:lnTo>
                    <a:pt x="633421" y="2741"/>
                  </a:lnTo>
                  <a:lnTo>
                    <a:pt x="582318" y="1068"/>
                  </a:lnTo>
                  <a:lnTo>
                    <a:pt x="531025" y="223"/>
                  </a:lnTo>
                  <a:lnTo>
                    <a:pt x="479597" y="0"/>
                  </a:lnTo>
                  <a:lnTo>
                    <a:pt x="428091" y="188"/>
                  </a:lnTo>
                  <a:lnTo>
                    <a:pt x="376562" y="580"/>
                  </a:lnTo>
                  <a:lnTo>
                    <a:pt x="325067" y="968"/>
                  </a:lnTo>
                  <a:lnTo>
                    <a:pt x="273662" y="1143"/>
                  </a:lnTo>
                </a:path>
              </a:pathLst>
            </a:custGeom>
            <a:ln w="12700">
              <a:solidFill>
                <a:srgbClr val="E52136"/>
              </a:solidFill>
            </a:ln>
          </p:spPr>
          <p:txBody>
            <a:bodyPr wrap="square" lIns="0" tIns="0" rIns="0" bIns="0" rtlCol="0"/>
            <a:lstStyle/>
            <a:p>
              <a:endParaRPr sz="1227"/>
            </a:p>
          </p:txBody>
        </p:sp>
        <p:sp>
          <p:nvSpPr>
            <p:cNvPr id="8" name="object 8"/>
            <p:cNvSpPr/>
            <p:nvPr/>
          </p:nvSpPr>
          <p:spPr>
            <a:xfrm>
              <a:off x="3770954" y="8885217"/>
              <a:ext cx="588645" cy="267970"/>
            </a:xfrm>
            <a:custGeom>
              <a:avLst/>
              <a:gdLst/>
              <a:ahLst/>
              <a:cxnLst/>
              <a:rect l="l" t="t" r="r" b="b"/>
              <a:pathLst>
                <a:path w="588645" h="267970">
                  <a:moveTo>
                    <a:pt x="510016" y="2275"/>
                  </a:moveTo>
                  <a:lnTo>
                    <a:pt x="468532" y="3914"/>
                  </a:lnTo>
                  <a:lnTo>
                    <a:pt x="423032" y="8679"/>
                  </a:lnTo>
                  <a:lnTo>
                    <a:pt x="378296" y="16347"/>
                  </a:lnTo>
                  <a:lnTo>
                    <a:pt x="339104" y="26692"/>
                  </a:lnTo>
                  <a:lnTo>
                    <a:pt x="309125" y="27762"/>
                  </a:lnTo>
                  <a:lnTo>
                    <a:pt x="267071" y="23066"/>
                  </a:lnTo>
                  <a:lnTo>
                    <a:pt x="226444" y="20182"/>
                  </a:lnTo>
                  <a:lnTo>
                    <a:pt x="200745" y="26692"/>
                  </a:lnTo>
                  <a:lnTo>
                    <a:pt x="183077" y="36060"/>
                  </a:lnTo>
                  <a:lnTo>
                    <a:pt x="162314" y="37565"/>
                  </a:lnTo>
                  <a:lnTo>
                    <a:pt x="119358" y="42969"/>
                  </a:lnTo>
                  <a:lnTo>
                    <a:pt x="88253" y="65991"/>
                  </a:lnTo>
                  <a:lnTo>
                    <a:pt x="62387" y="91801"/>
                  </a:lnTo>
                  <a:lnTo>
                    <a:pt x="35514" y="117630"/>
                  </a:lnTo>
                  <a:lnTo>
                    <a:pt x="12375" y="145130"/>
                  </a:lnTo>
                  <a:lnTo>
                    <a:pt x="0" y="178521"/>
                  </a:lnTo>
                  <a:lnTo>
                    <a:pt x="5415" y="222021"/>
                  </a:lnTo>
                  <a:lnTo>
                    <a:pt x="22951" y="236281"/>
                  </a:lnTo>
                  <a:lnTo>
                    <a:pt x="54403" y="242312"/>
                  </a:lnTo>
                  <a:lnTo>
                    <a:pt x="87813" y="244302"/>
                  </a:lnTo>
                  <a:lnTo>
                    <a:pt x="111219" y="246438"/>
                  </a:lnTo>
                  <a:lnTo>
                    <a:pt x="151358" y="255124"/>
                  </a:lnTo>
                  <a:lnTo>
                    <a:pt x="195299" y="261885"/>
                  </a:lnTo>
                  <a:lnTo>
                    <a:pt x="241932" y="266176"/>
                  </a:lnTo>
                  <a:lnTo>
                    <a:pt x="290151" y="267452"/>
                  </a:lnTo>
                  <a:lnTo>
                    <a:pt x="338847" y="265170"/>
                  </a:lnTo>
                  <a:lnTo>
                    <a:pt x="386912" y="258785"/>
                  </a:lnTo>
                  <a:lnTo>
                    <a:pt x="433239" y="247753"/>
                  </a:lnTo>
                  <a:lnTo>
                    <a:pt x="476719" y="231529"/>
                  </a:lnTo>
                  <a:lnTo>
                    <a:pt x="516245" y="209568"/>
                  </a:lnTo>
                  <a:lnTo>
                    <a:pt x="550710" y="181328"/>
                  </a:lnTo>
                  <a:lnTo>
                    <a:pt x="578595" y="140603"/>
                  </a:lnTo>
                  <a:lnTo>
                    <a:pt x="588084" y="96827"/>
                  </a:lnTo>
                  <a:lnTo>
                    <a:pt x="582954" y="52573"/>
                  </a:lnTo>
                  <a:lnTo>
                    <a:pt x="566987" y="10415"/>
                  </a:lnTo>
                  <a:lnTo>
                    <a:pt x="562859" y="9389"/>
                  </a:lnTo>
                  <a:lnTo>
                    <a:pt x="555211" y="10213"/>
                  </a:lnTo>
                  <a:lnTo>
                    <a:pt x="547348" y="11138"/>
                  </a:lnTo>
                  <a:lnTo>
                    <a:pt x="542572" y="10415"/>
                  </a:lnTo>
                  <a:lnTo>
                    <a:pt x="521998" y="2004"/>
                  </a:lnTo>
                  <a:lnTo>
                    <a:pt x="490903" y="0"/>
                  </a:lnTo>
                  <a:lnTo>
                    <a:pt x="457157" y="1168"/>
                  </a:lnTo>
                  <a:lnTo>
                    <a:pt x="428630" y="2275"/>
                  </a:lnTo>
                </a:path>
              </a:pathLst>
            </a:custGeom>
            <a:ln w="12700">
              <a:solidFill>
                <a:srgbClr val="E52136"/>
              </a:solidFill>
            </a:ln>
          </p:spPr>
          <p:txBody>
            <a:bodyPr wrap="square" lIns="0" tIns="0" rIns="0" bIns="0" rtlCol="0"/>
            <a:lstStyle/>
            <a:p>
              <a:endParaRPr sz="1227"/>
            </a:p>
          </p:txBody>
        </p:sp>
      </p:grpSp>
      <p:pic>
        <p:nvPicPr>
          <p:cNvPr id="9" name="object 9"/>
          <p:cNvPicPr/>
          <p:nvPr/>
        </p:nvPicPr>
        <p:blipFill>
          <a:blip r:embed="rId3" cstate="print"/>
          <a:stretch>
            <a:fillRect/>
          </a:stretch>
        </p:blipFill>
        <p:spPr>
          <a:xfrm>
            <a:off x="504389" y="2132977"/>
            <a:ext cx="4927088" cy="39074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477" y="930032"/>
            <a:ext cx="3720811" cy="905336"/>
          </a:xfrm>
          <a:prstGeom prst="rect">
            <a:avLst/>
          </a:prstGeom>
        </p:spPr>
        <p:txBody>
          <a:bodyPr vert="horz" wrap="square" lIns="0" tIns="8659" rIns="0" bIns="0" rtlCol="0">
            <a:spAutoFit/>
          </a:bodyPr>
          <a:lstStyle/>
          <a:p>
            <a:pPr marL="8659" marR="3464">
              <a:lnSpc>
                <a:spcPct val="110700"/>
              </a:lnSpc>
              <a:spcBef>
                <a:spcPts val="68"/>
              </a:spcBef>
            </a:pPr>
            <a:r>
              <a:rPr b="1" dirty="0">
                <a:cs typeface="Arial"/>
              </a:rPr>
              <a:t>11.</a:t>
            </a:r>
            <a:r>
              <a:rPr b="1" spc="7" dirty="0">
                <a:cs typeface="Arial"/>
              </a:rPr>
              <a:t> </a:t>
            </a:r>
            <a:r>
              <a:rPr b="1" dirty="0">
                <a:cs typeface="Arial"/>
              </a:rPr>
              <a:t>The</a:t>
            </a:r>
            <a:r>
              <a:rPr b="1" spc="3" dirty="0">
                <a:cs typeface="Arial"/>
              </a:rPr>
              <a:t> </a:t>
            </a:r>
            <a:r>
              <a:rPr b="1" dirty="0">
                <a:cs typeface="Arial"/>
              </a:rPr>
              <a:t>next</a:t>
            </a:r>
            <a:r>
              <a:rPr b="1" spc="-7" dirty="0">
                <a:cs typeface="Arial"/>
              </a:rPr>
              <a:t> </a:t>
            </a:r>
            <a:r>
              <a:rPr b="1" dirty="0">
                <a:cs typeface="Arial"/>
              </a:rPr>
              <a:t>screen</a:t>
            </a:r>
            <a:r>
              <a:rPr b="1" spc="-3" dirty="0">
                <a:cs typeface="Arial"/>
              </a:rPr>
              <a:t> </a:t>
            </a:r>
            <a:r>
              <a:rPr b="1" dirty="0">
                <a:cs typeface="Arial"/>
              </a:rPr>
              <a:t>should</a:t>
            </a:r>
            <a:r>
              <a:rPr b="1" spc="-3" dirty="0">
                <a:cs typeface="Arial"/>
              </a:rPr>
              <a:t> </a:t>
            </a:r>
            <a:r>
              <a:rPr b="1" dirty="0">
                <a:cs typeface="Arial"/>
              </a:rPr>
              <a:t>be</a:t>
            </a:r>
            <a:r>
              <a:rPr b="1" spc="3" dirty="0">
                <a:cs typeface="Arial"/>
              </a:rPr>
              <a:t> </a:t>
            </a:r>
            <a:r>
              <a:rPr b="1" dirty="0">
                <a:cs typeface="Arial"/>
              </a:rPr>
              <a:t>a</a:t>
            </a:r>
            <a:r>
              <a:rPr b="1" spc="3" dirty="0">
                <a:cs typeface="Arial"/>
              </a:rPr>
              <a:t> </a:t>
            </a:r>
            <a:r>
              <a:rPr b="1" dirty="0">
                <a:cs typeface="Arial"/>
              </a:rPr>
              <a:t>listing of</a:t>
            </a:r>
            <a:r>
              <a:rPr b="1" spc="3" dirty="0">
                <a:cs typeface="Arial"/>
              </a:rPr>
              <a:t> </a:t>
            </a:r>
            <a:r>
              <a:rPr b="1" dirty="0">
                <a:cs typeface="Arial"/>
              </a:rPr>
              <a:t>purchase orders from </a:t>
            </a:r>
            <a:r>
              <a:rPr b="1" spc="-256" dirty="0">
                <a:cs typeface="Arial"/>
              </a:rPr>
              <a:t> </a:t>
            </a:r>
            <a:r>
              <a:rPr b="1" dirty="0">
                <a:cs typeface="Arial"/>
              </a:rPr>
              <a:t>the</a:t>
            </a:r>
            <a:r>
              <a:rPr b="1" spc="-3" dirty="0">
                <a:cs typeface="Arial"/>
              </a:rPr>
              <a:t> </a:t>
            </a:r>
            <a:r>
              <a:rPr sz="1600" b="1" dirty="0">
                <a:cs typeface="Arial"/>
              </a:rPr>
              <a:t>budget</a:t>
            </a:r>
            <a:r>
              <a:rPr b="1" dirty="0">
                <a:cs typeface="Arial"/>
              </a:rPr>
              <a:t> </a:t>
            </a:r>
            <a:r>
              <a:rPr b="1" spc="-3" dirty="0">
                <a:cs typeface="Arial"/>
              </a:rPr>
              <a:t>selected:</a:t>
            </a:r>
            <a:endParaRPr dirty="0">
              <a:cs typeface="Arial"/>
            </a:endParaRPr>
          </a:p>
        </p:txBody>
      </p:sp>
      <p:sp>
        <p:nvSpPr>
          <p:cNvPr id="3" name="object 3"/>
          <p:cNvSpPr txBox="1"/>
          <p:nvPr/>
        </p:nvSpPr>
        <p:spPr>
          <a:xfrm>
            <a:off x="216477" y="2777948"/>
            <a:ext cx="3853296" cy="3411867"/>
          </a:xfrm>
          <a:prstGeom prst="rect">
            <a:avLst/>
          </a:prstGeom>
        </p:spPr>
        <p:txBody>
          <a:bodyPr vert="horz" wrap="square" lIns="0" tIns="8226" rIns="0" bIns="0" rtlCol="0">
            <a:spAutoFit/>
          </a:bodyPr>
          <a:lstStyle/>
          <a:p>
            <a:pPr marL="8659" marR="3464">
              <a:lnSpc>
                <a:spcPct val="110500"/>
              </a:lnSpc>
              <a:spcBef>
                <a:spcPts val="65"/>
              </a:spcBef>
            </a:pPr>
            <a:r>
              <a:rPr sz="1200" b="1" dirty="0">
                <a:cs typeface="Arial"/>
              </a:rPr>
              <a:t>12.</a:t>
            </a:r>
            <a:r>
              <a:rPr sz="1200" b="1" spc="262" dirty="0">
                <a:cs typeface="Arial"/>
              </a:rPr>
              <a:t> </a:t>
            </a:r>
            <a:r>
              <a:rPr sz="1200" b="1" dirty="0">
                <a:cs typeface="Arial"/>
              </a:rPr>
              <a:t>The list</a:t>
            </a:r>
            <a:r>
              <a:rPr sz="1200" b="1" spc="3" dirty="0">
                <a:cs typeface="Arial"/>
              </a:rPr>
              <a:t> </a:t>
            </a:r>
            <a:r>
              <a:rPr sz="1200" b="1" dirty="0">
                <a:cs typeface="Arial"/>
              </a:rPr>
              <a:t>will </a:t>
            </a:r>
            <a:r>
              <a:rPr sz="1200" b="1" spc="-3" dirty="0">
                <a:cs typeface="Arial"/>
              </a:rPr>
              <a:t>show</a:t>
            </a:r>
            <a:r>
              <a:rPr sz="1200" b="1" spc="3" dirty="0">
                <a:cs typeface="Arial"/>
              </a:rPr>
              <a:t> </a:t>
            </a:r>
            <a:r>
              <a:rPr sz="1200" b="1" dirty="0">
                <a:cs typeface="Arial"/>
              </a:rPr>
              <a:t>PO number in</a:t>
            </a:r>
            <a:r>
              <a:rPr sz="1200" b="1" spc="3" dirty="0">
                <a:cs typeface="Arial"/>
              </a:rPr>
              <a:t> </a:t>
            </a:r>
            <a:r>
              <a:rPr sz="1200" b="1" dirty="0">
                <a:cs typeface="Arial"/>
              </a:rPr>
              <a:t>the </a:t>
            </a:r>
            <a:r>
              <a:rPr sz="1200" b="1" spc="-3" dirty="0">
                <a:cs typeface="Arial"/>
              </a:rPr>
              <a:t>"Document</a:t>
            </a:r>
            <a:r>
              <a:rPr sz="1200" b="1" dirty="0">
                <a:cs typeface="Arial"/>
              </a:rPr>
              <a:t> </a:t>
            </a:r>
            <a:r>
              <a:rPr sz="1200" b="1" spc="-3" dirty="0">
                <a:cs typeface="Arial"/>
              </a:rPr>
              <a:t>Code"</a:t>
            </a:r>
            <a:r>
              <a:rPr sz="1200" b="1" spc="3" dirty="0">
                <a:cs typeface="Arial"/>
              </a:rPr>
              <a:t> </a:t>
            </a:r>
            <a:r>
              <a:rPr sz="1200" b="1" spc="-3" dirty="0">
                <a:cs typeface="Arial"/>
              </a:rPr>
              <a:t>column. </a:t>
            </a:r>
            <a:r>
              <a:rPr sz="1200" b="1" dirty="0">
                <a:cs typeface="Arial"/>
              </a:rPr>
              <a:t> The</a:t>
            </a:r>
            <a:r>
              <a:rPr sz="1200" b="1" spc="3" dirty="0">
                <a:cs typeface="Arial"/>
              </a:rPr>
              <a:t> </a:t>
            </a:r>
            <a:r>
              <a:rPr sz="1200" b="1" spc="-3" dirty="0">
                <a:cs typeface="Arial"/>
              </a:rPr>
              <a:t>vendor</a:t>
            </a:r>
            <a:r>
              <a:rPr sz="1200" b="1" spc="7" dirty="0">
                <a:cs typeface="Arial"/>
              </a:rPr>
              <a:t> </a:t>
            </a:r>
            <a:r>
              <a:rPr sz="1200" b="1" dirty="0">
                <a:cs typeface="Arial"/>
              </a:rPr>
              <a:t>name</a:t>
            </a:r>
            <a:r>
              <a:rPr sz="1200" b="1" spc="3" dirty="0">
                <a:cs typeface="Arial"/>
              </a:rPr>
              <a:t> </a:t>
            </a:r>
            <a:r>
              <a:rPr sz="1200" b="1" dirty="0">
                <a:cs typeface="Arial"/>
              </a:rPr>
              <a:t>is</a:t>
            </a:r>
            <a:r>
              <a:rPr sz="1200" b="1" spc="7" dirty="0">
                <a:cs typeface="Arial"/>
              </a:rPr>
              <a:t> </a:t>
            </a:r>
            <a:r>
              <a:rPr sz="1200" b="1" dirty="0">
                <a:cs typeface="Arial"/>
              </a:rPr>
              <a:t>in</a:t>
            </a:r>
            <a:r>
              <a:rPr sz="1200" b="1" spc="7" dirty="0">
                <a:cs typeface="Arial"/>
              </a:rPr>
              <a:t> </a:t>
            </a:r>
            <a:r>
              <a:rPr sz="1200" b="1" dirty="0">
                <a:cs typeface="Arial"/>
              </a:rPr>
              <a:t>the</a:t>
            </a:r>
            <a:r>
              <a:rPr sz="1200" b="1" spc="3" dirty="0">
                <a:cs typeface="Arial"/>
              </a:rPr>
              <a:t> </a:t>
            </a:r>
            <a:r>
              <a:rPr sz="1200" b="1" spc="-3" dirty="0">
                <a:cs typeface="Arial"/>
              </a:rPr>
              <a:t>"Description"</a:t>
            </a:r>
            <a:r>
              <a:rPr sz="1200" b="1" spc="7" dirty="0">
                <a:cs typeface="Arial"/>
              </a:rPr>
              <a:t> </a:t>
            </a:r>
            <a:r>
              <a:rPr sz="1200" b="1" spc="-3" dirty="0">
                <a:cs typeface="Arial"/>
              </a:rPr>
              <a:t>column.</a:t>
            </a:r>
            <a:r>
              <a:rPr sz="1200" b="1" spc="273" dirty="0">
                <a:cs typeface="Arial"/>
              </a:rPr>
              <a:t> </a:t>
            </a:r>
            <a:r>
              <a:rPr sz="1200" b="1" dirty="0">
                <a:cs typeface="Arial"/>
              </a:rPr>
              <a:t>The</a:t>
            </a:r>
            <a:r>
              <a:rPr sz="1200" b="1" spc="7" dirty="0">
                <a:cs typeface="Arial"/>
              </a:rPr>
              <a:t> </a:t>
            </a:r>
            <a:r>
              <a:rPr sz="1200" b="1" dirty="0">
                <a:cs typeface="Arial"/>
              </a:rPr>
              <a:t>next</a:t>
            </a:r>
            <a:r>
              <a:rPr sz="1200" b="1" spc="3" dirty="0">
                <a:cs typeface="Arial"/>
              </a:rPr>
              <a:t> </a:t>
            </a:r>
            <a:r>
              <a:rPr sz="1200" b="1" dirty="0">
                <a:cs typeface="Arial"/>
              </a:rPr>
              <a:t>2 </a:t>
            </a:r>
            <a:r>
              <a:rPr sz="1200" b="1" spc="3" dirty="0">
                <a:cs typeface="Arial"/>
              </a:rPr>
              <a:t> </a:t>
            </a:r>
            <a:r>
              <a:rPr sz="1200" b="1" spc="-3" dirty="0">
                <a:cs typeface="Arial"/>
              </a:rPr>
              <a:t>columns</a:t>
            </a:r>
            <a:r>
              <a:rPr sz="1200" b="1" spc="3" dirty="0">
                <a:cs typeface="Arial"/>
              </a:rPr>
              <a:t> </a:t>
            </a:r>
            <a:r>
              <a:rPr sz="1200" b="1" spc="-3" dirty="0">
                <a:cs typeface="Arial"/>
              </a:rPr>
              <a:t>show</a:t>
            </a:r>
            <a:r>
              <a:rPr sz="1200" b="1" spc="3" dirty="0">
                <a:cs typeface="Arial"/>
              </a:rPr>
              <a:t> </a:t>
            </a:r>
            <a:r>
              <a:rPr sz="1200" b="1" spc="-3" dirty="0">
                <a:cs typeface="Arial"/>
              </a:rPr>
              <a:t>your</a:t>
            </a:r>
            <a:r>
              <a:rPr sz="1200" b="1" spc="3" dirty="0">
                <a:cs typeface="Arial"/>
              </a:rPr>
              <a:t> </a:t>
            </a:r>
            <a:r>
              <a:rPr sz="1600" b="1" dirty="0">
                <a:cs typeface="Arial"/>
              </a:rPr>
              <a:t>original</a:t>
            </a:r>
            <a:r>
              <a:rPr sz="1200" b="1" spc="3" dirty="0">
                <a:cs typeface="Arial"/>
              </a:rPr>
              <a:t> </a:t>
            </a:r>
            <a:r>
              <a:rPr sz="1200" b="1" dirty="0">
                <a:cs typeface="Arial"/>
              </a:rPr>
              <a:t>PO</a:t>
            </a:r>
            <a:r>
              <a:rPr sz="1200" b="1" spc="3" dirty="0">
                <a:cs typeface="Arial"/>
              </a:rPr>
              <a:t> </a:t>
            </a:r>
            <a:r>
              <a:rPr sz="1200" b="1" spc="-3" dirty="0">
                <a:cs typeface="Arial"/>
              </a:rPr>
              <a:t>amount</a:t>
            </a:r>
            <a:r>
              <a:rPr sz="1200" b="1" spc="3" dirty="0">
                <a:cs typeface="Arial"/>
              </a:rPr>
              <a:t> </a:t>
            </a:r>
            <a:r>
              <a:rPr sz="1200" b="1" dirty="0">
                <a:cs typeface="Arial"/>
              </a:rPr>
              <a:t>+/-</a:t>
            </a:r>
            <a:r>
              <a:rPr sz="1200" b="1" spc="3" dirty="0">
                <a:cs typeface="Arial"/>
              </a:rPr>
              <a:t> </a:t>
            </a:r>
            <a:r>
              <a:rPr sz="1200" b="1" spc="-3" dirty="0">
                <a:cs typeface="Arial"/>
              </a:rPr>
              <a:t>any</a:t>
            </a:r>
            <a:r>
              <a:rPr sz="1200" b="1" spc="7" dirty="0">
                <a:cs typeface="Arial"/>
              </a:rPr>
              <a:t> </a:t>
            </a:r>
            <a:r>
              <a:rPr sz="1200" b="1" spc="-3" dirty="0">
                <a:cs typeface="Arial"/>
              </a:rPr>
              <a:t>adjustments</a:t>
            </a:r>
            <a:r>
              <a:rPr sz="1200" b="1" spc="3" dirty="0">
                <a:cs typeface="Arial"/>
              </a:rPr>
              <a:t> </a:t>
            </a:r>
            <a:r>
              <a:rPr sz="1200" b="1" dirty="0">
                <a:cs typeface="Arial"/>
              </a:rPr>
              <a:t>(change </a:t>
            </a:r>
            <a:r>
              <a:rPr sz="1200" b="1" spc="-256" dirty="0">
                <a:cs typeface="Arial"/>
              </a:rPr>
              <a:t> </a:t>
            </a:r>
            <a:r>
              <a:rPr sz="1200" b="1" dirty="0">
                <a:cs typeface="Arial"/>
              </a:rPr>
              <a:t>orders).</a:t>
            </a:r>
            <a:r>
              <a:rPr sz="1200" b="1" spc="3" dirty="0">
                <a:cs typeface="Arial"/>
              </a:rPr>
              <a:t> </a:t>
            </a:r>
            <a:r>
              <a:rPr sz="1200" b="1" dirty="0">
                <a:cs typeface="Arial"/>
              </a:rPr>
              <a:t>The </a:t>
            </a:r>
            <a:r>
              <a:rPr sz="1200" b="1" spc="-3" dirty="0">
                <a:cs typeface="Arial"/>
              </a:rPr>
              <a:t>"Encumbrance</a:t>
            </a:r>
            <a:r>
              <a:rPr sz="1200" b="1" dirty="0">
                <a:cs typeface="Arial"/>
              </a:rPr>
              <a:t> Liquidations" </a:t>
            </a:r>
            <a:r>
              <a:rPr sz="1200" b="1" spc="-3" dirty="0">
                <a:cs typeface="Arial"/>
              </a:rPr>
              <a:t>and</a:t>
            </a:r>
            <a:r>
              <a:rPr sz="1200" b="1" spc="-7" dirty="0">
                <a:cs typeface="Arial"/>
              </a:rPr>
              <a:t> </a:t>
            </a:r>
            <a:r>
              <a:rPr sz="1200" b="1" spc="-3" dirty="0">
                <a:cs typeface="Arial"/>
              </a:rPr>
              <a:t>"Year</a:t>
            </a:r>
            <a:r>
              <a:rPr sz="1200" b="1" spc="3" dirty="0">
                <a:cs typeface="Arial"/>
              </a:rPr>
              <a:t> </a:t>
            </a:r>
            <a:r>
              <a:rPr sz="1200" b="1" dirty="0">
                <a:cs typeface="Arial"/>
              </a:rPr>
              <a:t>to </a:t>
            </a:r>
            <a:r>
              <a:rPr sz="1200" b="1" spc="-3" dirty="0">
                <a:cs typeface="Arial"/>
              </a:rPr>
              <a:t>Date" </a:t>
            </a:r>
            <a:r>
              <a:rPr sz="1200" b="1" dirty="0">
                <a:cs typeface="Arial"/>
              </a:rPr>
              <a:t> </a:t>
            </a:r>
            <a:r>
              <a:rPr sz="1200" b="1" spc="-3" dirty="0">
                <a:cs typeface="Arial"/>
              </a:rPr>
              <a:t>columns</a:t>
            </a:r>
            <a:r>
              <a:rPr sz="1200" b="1" dirty="0">
                <a:cs typeface="Arial"/>
              </a:rPr>
              <a:t> </a:t>
            </a:r>
            <a:r>
              <a:rPr sz="1200" b="1" spc="-3" dirty="0">
                <a:cs typeface="Arial"/>
              </a:rPr>
              <a:t>show</a:t>
            </a:r>
            <a:r>
              <a:rPr sz="1200" b="1" dirty="0">
                <a:cs typeface="Arial"/>
              </a:rPr>
              <a:t> the total</a:t>
            </a:r>
            <a:r>
              <a:rPr sz="1200" b="1" spc="3" dirty="0">
                <a:cs typeface="Arial"/>
              </a:rPr>
              <a:t> </a:t>
            </a:r>
            <a:r>
              <a:rPr sz="1200" b="1" dirty="0">
                <a:cs typeface="Arial"/>
              </a:rPr>
              <a:t>of </a:t>
            </a:r>
            <a:r>
              <a:rPr sz="1200" b="1" spc="-3" dirty="0">
                <a:cs typeface="Arial"/>
              </a:rPr>
              <a:t>amounts</a:t>
            </a:r>
            <a:r>
              <a:rPr sz="1200" b="1" dirty="0">
                <a:cs typeface="Arial"/>
              </a:rPr>
              <a:t> paid from</a:t>
            </a:r>
            <a:r>
              <a:rPr sz="1200" b="1" spc="3" dirty="0">
                <a:cs typeface="Arial"/>
              </a:rPr>
              <a:t> </a:t>
            </a:r>
            <a:r>
              <a:rPr sz="1200" b="1" dirty="0">
                <a:cs typeface="Arial"/>
              </a:rPr>
              <a:t>the PO to</a:t>
            </a:r>
            <a:r>
              <a:rPr sz="1200" b="1" spc="3" dirty="0">
                <a:cs typeface="Arial"/>
              </a:rPr>
              <a:t> </a:t>
            </a:r>
            <a:r>
              <a:rPr sz="1200" b="1" dirty="0">
                <a:cs typeface="Arial"/>
              </a:rPr>
              <a:t>date.</a:t>
            </a:r>
            <a:r>
              <a:rPr sz="1200" b="1" spc="3" dirty="0">
                <a:cs typeface="Arial"/>
              </a:rPr>
              <a:t> </a:t>
            </a:r>
            <a:r>
              <a:rPr sz="1200" b="1" dirty="0">
                <a:cs typeface="Arial"/>
              </a:rPr>
              <a:t>The </a:t>
            </a:r>
            <a:r>
              <a:rPr sz="1200" b="1" spc="3" dirty="0">
                <a:cs typeface="Arial"/>
              </a:rPr>
              <a:t> </a:t>
            </a:r>
            <a:r>
              <a:rPr sz="1200" b="1" spc="-3" dirty="0">
                <a:cs typeface="Arial"/>
              </a:rPr>
              <a:t>"Current</a:t>
            </a:r>
            <a:r>
              <a:rPr sz="1200" b="1" spc="3" dirty="0">
                <a:cs typeface="Arial"/>
              </a:rPr>
              <a:t> </a:t>
            </a:r>
            <a:r>
              <a:rPr sz="1200" b="1" spc="-3" dirty="0">
                <a:cs typeface="Arial"/>
              </a:rPr>
              <a:t>Commitments"</a:t>
            </a:r>
            <a:r>
              <a:rPr sz="1200" b="1" spc="3" dirty="0">
                <a:cs typeface="Arial"/>
              </a:rPr>
              <a:t> </a:t>
            </a:r>
            <a:r>
              <a:rPr sz="1200" b="1" spc="-3" dirty="0">
                <a:cs typeface="Arial"/>
              </a:rPr>
              <a:t>column</a:t>
            </a:r>
            <a:r>
              <a:rPr sz="1200" b="1" spc="3" dirty="0">
                <a:cs typeface="Arial"/>
              </a:rPr>
              <a:t> </a:t>
            </a:r>
            <a:r>
              <a:rPr sz="1200" b="1" spc="-3" dirty="0">
                <a:cs typeface="Arial"/>
              </a:rPr>
              <a:t>shows</a:t>
            </a:r>
            <a:r>
              <a:rPr sz="1200" b="1" spc="3" dirty="0">
                <a:cs typeface="Arial"/>
              </a:rPr>
              <a:t> </a:t>
            </a:r>
            <a:r>
              <a:rPr sz="1200" b="1" dirty="0">
                <a:cs typeface="Arial"/>
              </a:rPr>
              <a:t>the</a:t>
            </a:r>
            <a:r>
              <a:rPr sz="1200" b="1" spc="3" dirty="0">
                <a:cs typeface="Arial"/>
              </a:rPr>
              <a:t> </a:t>
            </a:r>
            <a:r>
              <a:rPr sz="1200" b="1" spc="-3" dirty="0">
                <a:cs typeface="Arial"/>
              </a:rPr>
              <a:t>amount</a:t>
            </a:r>
            <a:r>
              <a:rPr sz="1200" b="1" spc="7" dirty="0">
                <a:cs typeface="Arial"/>
              </a:rPr>
              <a:t> </a:t>
            </a:r>
            <a:r>
              <a:rPr sz="1200" b="1" spc="-3" dirty="0">
                <a:cs typeface="Arial"/>
              </a:rPr>
              <a:t>still</a:t>
            </a:r>
            <a:r>
              <a:rPr sz="1200" b="1" spc="14" dirty="0">
                <a:cs typeface="Arial"/>
              </a:rPr>
              <a:t> </a:t>
            </a:r>
            <a:r>
              <a:rPr sz="1200" b="1" spc="-3" dirty="0">
                <a:cs typeface="Arial"/>
              </a:rPr>
              <a:t>available</a:t>
            </a:r>
            <a:r>
              <a:rPr sz="1200" b="1" spc="3" dirty="0">
                <a:cs typeface="Arial"/>
              </a:rPr>
              <a:t> </a:t>
            </a:r>
            <a:r>
              <a:rPr sz="1200" b="1" dirty="0">
                <a:cs typeface="Arial"/>
              </a:rPr>
              <a:t>on </a:t>
            </a:r>
            <a:r>
              <a:rPr sz="1200" b="1" spc="3" dirty="0">
                <a:cs typeface="Arial"/>
              </a:rPr>
              <a:t> </a:t>
            </a:r>
            <a:r>
              <a:rPr sz="1200" b="1" dirty="0">
                <a:cs typeface="Arial"/>
              </a:rPr>
              <a:t>the</a:t>
            </a:r>
            <a:r>
              <a:rPr sz="1200" b="1" spc="-3" dirty="0">
                <a:cs typeface="Arial"/>
              </a:rPr>
              <a:t> </a:t>
            </a:r>
            <a:r>
              <a:rPr sz="1200" b="1" dirty="0">
                <a:cs typeface="Arial"/>
              </a:rPr>
              <a:t>PO.</a:t>
            </a:r>
            <a:endParaRPr sz="1200" dirty="0">
              <a:cs typeface="Arial"/>
            </a:endParaRPr>
          </a:p>
          <a:p>
            <a:pPr>
              <a:spcBef>
                <a:spcPts val="14"/>
              </a:spcBef>
            </a:pPr>
            <a:endParaRPr dirty="0">
              <a:cs typeface="Arial"/>
            </a:endParaRPr>
          </a:p>
          <a:p>
            <a:pPr marL="8659"/>
            <a:r>
              <a:rPr sz="1200" b="1" dirty="0">
                <a:cs typeface="Arial"/>
              </a:rPr>
              <a:t>You </a:t>
            </a:r>
            <a:r>
              <a:rPr sz="1200" b="1" spc="-3" dirty="0">
                <a:cs typeface="Arial"/>
              </a:rPr>
              <a:t>can</a:t>
            </a:r>
            <a:r>
              <a:rPr sz="1200" b="1" dirty="0">
                <a:cs typeface="Arial"/>
              </a:rPr>
              <a:t> </a:t>
            </a:r>
            <a:r>
              <a:rPr sz="1200" b="1" spc="-3" dirty="0">
                <a:cs typeface="Arial"/>
              </a:rPr>
              <a:t>see</a:t>
            </a:r>
            <a:r>
              <a:rPr sz="1200" b="1" spc="3" dirty="0">
                <a:cs typeface="Arial"/>
              </a:rPr>
              <a:t> </a:t>
            </a:r>
            <a:r>
              <a:rPr sz="1200" b="1" dirty="0">
                <a:cs typeface="Arial"/>
              </a:rPr>
              <a:t>a pdf</a:t>
            </a:r>
            <a:r>
              <a:rPr sz="1200" b="1" spc="3" dirty="0">
                <a:cs typeface="Arial"/>
              </a:rPr>
              <a:t> </a:t>
            </a:r>
            <a:r>
              <a:rPr sz="1200" b="1" dirty="0">
                <a:cs typeface="Arial"/>
              </a:rPr>
              <a:t>of the PO</a:t>
            </a:r>
            <a:r>
              <a:rPr sz="1200" b="1" spc="3" dirty="0">
                <a:cs typeface="Arial"/>
              </a:rPr>
              <a:t> </a:t>
            </a:r>
            <a:r>
              <a:rPr sz="1200" b="1" dirty="0">
                <a:cs typeface="Arial"/>
              </a:rPr>
              <a:t>by </a:t>
            </a:r>
            <a:r>
              <a:rPr sz="1200" b="1" spc="-3" dirty="0">
                <a:cs typeface="Arial"/>
              </a:rPr>
              <a:t>clicking</a:t>
            </a:r>
            <a:r>
              <a:rPr sz="1200" b="1" spc="3" dirty="0">
                <a:cs typeface="Arial"/>
              </a:rPr>
              <a:t> </a:t>
            </a:r>
            <a:r>
              <a:rPr sz="1200" b="1" dirty="0">
                <a:cs typeface="Arial"/>
              </a:rPr>
              <a:t>on the </a:t>
            </a:r>
            <a:r>
              <a:rPr sz="1200" b="1" spc="-3" dirty="0">
                <a:cs typeface="Arial"/>
              </a:rPr>
              <a:t>vendor</a:t>
            </a:r>
            <a:r>
              <a:rPr sz="1200" b="1" spc="3" dirty="0">
                <a:cs typeface="Arial"/>
              </a:rPr>
              <a:t> </a:t>
            </a:r>
            <a:r>
              <a:rPr sz="1200" b="1" dirty="0">
                <a:cs typeface="Arial"/>
              </a:rPr>
              <a:t>name in</a:t>
            </a:r>
            <a:r>
              <a:rPr sz="1200" b="1" spc="3" dirty="0">
                <a:cs typeface="Arial"/>
              </a:rPr>
              <a:t> </a:t>
            </a:r>
            <a:r>
              <a:rPr sz="1200" b="1" dirty="0">
                <a:cs typeface="Arial"/>
              </a:rPr>
              <a:t>blue.</a:t>
            </a:r>
            <a:endParaRPr sz="1200" dirty="0">
              <a:cs typeface="Arial"/>
            </a:endParaRPr>
          </a:p>
          <a:p>
            <a:pPr>
              <a:spcBef>
                <a:spcPts val="10"/>
              </a:spcBef>
            </a:pPr>
            <a:endParaRPr sz="1600" dirty="0">
              <a:cs typeface="Arial"/>
            </a:endParaRPr>
          </a:p>
          <a:p>
            <a:pPr marL="8659" marR="445065">
              <a:lnSpc>
                <a:spcPct val="110500"/>
              </a:lnSpc>
              <a:spcBef>
                <a:spcPts val="3"/>
              </a:spcBef>
            </a:pPr>
            <a:r>
              <a:rPr sz="1200" b="1" dirty="0">
                <a:cs typeface="Arial"/>
              </a:rPr>
              <a:t>By </a:t>
            </a:r>
            <a:r>
              <a:rPr sz="1200" b="1" spc="-3" dirty="0">
                <a:cs typeface="Arial"/>
              </a:rPr>
              <a:t>clicking</a:t>
            </a:r>
            <a:r>
              <a:rPr sz="1200" b="1" dirty="0">
                <a:cs typeface="Arial"/>
              </a:rPr>
              <a:t> on the PO number</a:t>
            </a:r>
            <a:r>
              <a:rPr sz="1200" b="1" spc="3" dirty="0">
                <a:cs typeface="Arial"/>
              </a:rPr>
              <a:t> </a:t>
            </a:r>
            <a:r>
              <a:rPr sz="1200" b="1" dirty="0">
                <a:cs typeface="Arial"/>
              </a:rPr>
              <a:t>(in blue), </a:t>
            </a:r>
            <a:r>
              <a:rPr sz="1200" b="1" spc="-3" dirty="0">
                <a:cs typeface="Arial"/>
              </a:rPr>
              <a:t>you</a:t>
            </a:r>
            <a:r>
              <a:rPr sz="1200" b="1" dirty="0">
                <a:cs typeface="Arial"/>
              </a:rPr>
              <a:t> </a:t>
            </a:r>
            <a:r>
              <a:rPr sz="1200" b="1" spc="-3" dirty="0">
                <a:cs typeface="Arial"/>
              </a:rPr>
              <a:t>can</a:t>
            </a:r>
            <a:r>
              <a:rPr sz="1200" b="1" dirty="0">
                <a:cs typeface="Arial"/>
              </a:rPr>
              <a:t> </a:t>
            </a:r>
            <a:r>
              <a:rPr sz="1200" b="1" spc="-3" dirty="0">
                <a:cs typeface="Arial"/>
              </a:rPr>
              <a:t>see</a:t>
            </a:r>
            <a:r>
              <a:rPr sz="1200" b="1" spc="3" dirty="0">
                <a:cs typeface="Arial"/>
              </a:rPr>
              <a:t> </a:t>
            </a:r>
            <a:r>
              <a:rPr sz="1200" b="1" dirty="0">
                <a:cs typeface="Arial"/>
              </a:rPr>
              <a:t>a list of </a:t>
            </a:r>
            <a:r>
              <a:rPr sz="1200" b="1" spc="3" dirty="0">
                <a:cs typeface="Arial"/>
              </a:rPr>
              <a:t> </a:t>
            </a:r>
            <a:r>
              <a:rPr sz="1200" b="1" dirty="0">
                <a:cs typeface="Arial"/>
              </a:rPr>
              <a:t>documents </a:t>
            </a:r>
            <a:r>
              <a:rPr sz="1200" b="1" spc="-3" dirty="0">
                <a:cs typeface="Arial"/>
              </a:rPr>
              <a:t>related</a:t>
            </a:r>
            <a:r>
              <a:rPr sz="1200" b="1" dirty="0">
                <a:cs typeface="Arial"/>
              </a:rPr>
              <a:t> to this</a:t>
            </a:r>
            <a:r>
              <a:rPr sz="1200" b="1" spc="3" dirty="0">
                <a:cs typeface="Arial"/>
              </a:rPr>
              <a:t> </a:t>
            </a:r>
            <a:r>
              <a:rPr sz="1200" b="1" dirty="0">
                <a:cs typeface="Arial"/>
              </a:rPr>
              <a:t>PO.</a:t>
            </a:r>
            <a:r>
              <a:rPr sz="1200" b="1" spc="3" dirty="0">
                <a:cs typeface="Arial"/>
              </a:rPr>
              <a:t> </a:t>
            </a:r>
            <a:r>
              <a:rPr sz="1200" b="1" dirty="0">
                <a:cs typeface="Arial"/>
              </a:rPr>
              <a:t>See </a:t>
            </a:r>
            <a:r>
              <a:rPr sz="1200" b="1" spc="-3" dirty="0">
                <a:cs typeface="Arial"/>
              </a:rPr>
              <a:t>example </a:t>
            </a:r>
            <a:r>
              <a:rPr sz="1200" b="1" dirty="0">
                <a:cs typeface="Arial"/>
              </a:rPr>
              <a:t>of</a:t>
            </a:r>
            <a:r>
              <a:rPr sz="1200" b="1" spc="3" dirty="0">
                <a:cs typeface="Arial"/>
              </a:rPr>
              <a:t> </a:t>
            </a:r>
            <a:r>
              <a:rPr sz="1200" b="1" spc="-3" dirty="0">
                <a:cs typeface="Arial"/>
              </a:rPr>
              <a:t>results</a:t>
            </a:r>
            <a:r>
              <a:rPr sz="1200" b="1" dirty="0">
                <a:cs typeface="Arial"/>
              </a:rPr>
              <a:t> below:</a:t>
            </a:r>
            <a:endParaRPr sz="1200" dirty="0">
              <a:cs typeface="Arial"/>
            </a:endParaRPr>
          </a:p>
        </p:txBody>
      </p:sp>
      <p:sp>
        <p:nvSpPr>
          <p:cNvPr id="4" name="object 4"/>
          <p:cNvSpPr/>
          <p:nvPr/>
        </p:nvSpPr>
        <p:spPr>
          <a:xfrm>
            <a:off x="4069773" y="6493833"/>
            <a:ext cx="549419" cy="7793"/>
          </a:xfrm>
          <a:custGeom>
            <a:avLst/>
            <a:gdLst/>
            <a:ahLst/>
            <a:cxnLst/>
            <a:rect l="l" t="t" r="r" b="b"/>
            <a:pathLst>
              <a:path w="805814" h="11429">
                <a:moveTo>
                  <a:pt x="0" y="0"/>
                </a:moveTo>
                <a:lnTo>
                  <a:pt x="805815" y="11430"/>
                </a:lnTo>
              </a:path>
            </a:pathLst>
          </a:custGeom>
          <a:ln w="9525">
            <a:solidFill>
              <a:srgbClr val="006F77"/>
            </a:solidFill>
          </a:ln>
        </p:spPr>
        <p:txBody>
          <a:bodyPr wrap="square" lIns="0" tIns="0" rIns="0" bIns="0" rtlCol="0"/>
          <a:lstStyle/>
          <a:p>
            <a:endParaRPr sz="1227"/>
          </a:p>
        </p:txBody>
      </p:sp>
      <p:pic>
        <p:nvPicPr>
          <p:cNvPr id="5" name="object 5"/>
          <p:cNvPicPr/>
          <p:nvPr/>
        </p:nvPicPr>
        <p:blipFill>
          <a:blip r:embed="rId2" cstate="print"/>
          <a:stretch>
            <a:fillRect/>
          </a:stretch>
        </p:blipFill>
        <p:spPr>
          <a:xfrm>
            <a:off x="4344482" y="892788"/>
            <a:ext cx="7301184" cy="1885160"/>
          </a:xfrm>
          <a:prstGeom prst="rect">
            <a:avLst/>
          </a:prstGeom>
        </p:spPr>
      </p:pic>
      <p:pic>
        <p:nvPicPr>
          <p:cNvPr id="6" name="object 6"/>
          <p:cNvPicPr/>
          <p:nvPr/>
        </p:nvPicPr>
        <p:blipFill>
          <a:blip r:embed="rId3" cstate="print"/>
          <a:stretch>
            <a:fillRect/>
          </a:stretch>
        </p:blipFill>
        <p:spPr>
          <a:xfrm>
            <a:off x="4344482" y="3164779"/>
            <a:ext cx="7226063" cy="280043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1475" y="494917"/>
            <a:ext cx="9661725" cy="1424516"/>
          </a:xfrm>
          <a:prstGeom prst="rect">
            <a:avLst/>
          </a:prstGeom>
        </p:spPr>
        <p:txBody>
          <a:bodyPr vert="horz" wrap="square" lIns="0" tIns="8659" rIns="0" bIns="0" rtlCol="0">
            <a:spAutoFit/>
          </a:bodyPr>
          <a:lstStyle/>
          <a:p>
            <a:pPr marL="8659" marR="3464">
              <a:spcBef>
                <a:spcPts val="68"/>
              </a:spcBef>
              <a:buAutoNum type="arabicPeriod" startAt="13"/>
              <a:tabLst>
                <a:tab pos="245479" algn="l"/>
              </a:tabLst>
            </a:pPr>
            <a:r>
              <a:rPr sz="1200" b="1" dirty="0">
                <a:cs typeface="Arial"/>
              </a:rPr>
              <a:t>The</a:t>
            </a:r>
            <a:r>
              <a:rPr sz="1200" b="1" spc="3" dirty="0">
                <a:cs typeface="Arial"/>
              </a:rPr>
              <a:t> </a:t>
            </a:r>
            <a:r>
              <a:rPr sz="1200" b="1" dirty="0">
                <a:cs typeface="Arial"/>
              </a:rPr>
              <a:t>document</a:t>
            </a:r>
            <a:r>
              <a:rPr sz="1200" b="1" spc="3" dirty="0">
                <a:cs typeface="Arial"/>
              </a:rPr>
              <a:t> </a:t>
            </a:r>
            <a:r>
              <a:rPr sz="1200" b="1" spc="-3" dirty="0">
                <a:cs typeface="Arial"/>
              </a:rPr>
              <a:t>codes</a:t>
            </a:r>
            <a:r>
              <a:rPr sz="1200" b="1" spc="3" dirty="0">
                <a:cs typeface="Arial"/>
              </a:rPr>
              <a:t> </a:t>
            </a:r>
            <a:r>
              <a:rPr sz="1200" b="1" spc="-3" dirty="0">
                <a:cs typeface="Arial"/>
              </a:rPr>
              <a:t>starting</a:t>
            </a:r>
            <a:r>
              <a:rPr sz="1200" b="1" spc="3" dirty="0">
                <a:cs typeface="Arial"/>
              </a:rPr>
              <a:t> </a:t>
            </a:r>
            <a:r>
              <a:rPr sz="1200" b="1" dirty="0">
                <a:cs typeface="Arial"/>
              </a:rPr>
              <a:t>with</a:t>
            </a:r>
            <a:r>
              <a:rPr sz="1200" b="1" spc="3" dirty="0">
                <a:cs typeface="Arial"/>
              </a:rPr>
              <a:t> </a:t>
            </a:r>
            <a:r>
              <a:rPr sz="1200" b="1" spc="-3" dirty="0">
                <a:cs typeface="Arial"/>
              </a:rPr>
              <a:t>an</a:t>
            </a:r>
            <a:r>
              <a:rPr sz="1200" b="1" spc="3" dirty="0">
                <a:cs typeface="Arial"/>
              </a:rPr>
              <a:t> </a:t>
            </a:r>
            <a:r>
              <a:rPr sz="1200" b="1" spc="-3" dirty="0">
                <a:cs typeface="Arial"/>
              </a:rPr>
              <a:t>"I"</a:t>
            </a:r>
            <a:r>
              <a:rPr sz="1200" b="1" spc="7" dirty="0">
                <a:cs typeface="Arial"/>
              </a:rPr>
              <a:t> </a:t>
            </a:r>
            <a:r>
              <a:rPr sz="1200" b="1" spc="-3" dirty="0">
                <a:cs typeface="Arial"/>
              </a:rPr>
              <a:t>are</a:t>
            </a:r>
            <a:r>
              <a:rPr sz="1200" b="1" dirty="0">
                <a:cs typeface="Arial"/>
              </a:rPr>
              <a:t> </a:t>
            </a:r>
            <a:r>
              <a:rPr sz="1200" b="1" spc="-3" dirty="0">
                <a:cs typeface="Arial"/>
              </a:rPr>
              <a:t>Banner</a:t>
            </a:r>
            <a:r>
              <a:rPr sz="1200" b="1" spc="3" dirty="0">
                <a:cs typeface="Arial"/>
              </a:rPr>
              <a:t> </a:t>
            </a:r>
            <a:r>
              <a:rPr sz="1200" b="1" spc="-3" dirty="0">
                <a:cs typeface="Arial"/>
              </a:rPr>
              <a:t>reference</a:t>
            </a:r>
            <a:r>
              <a:rPr sz="1200" b="1" spc="3" dirty="0">
                <a:cs typeface="Arial"/>
              </a:rPr>
              <a:t> </a:t>
            </a:r>
            <a:r>
              <a:rPr sz="1200" b="1" dirty="0">
                <a:cs typeface="Arial"/>
              </a:rPr>
              <a:t>numbers </a:t>
            </a:r>
            <a:r>
              <a:rPr sz="1200" b="1" spc="-256" dirty="0">
                <a:cs typeface="Arial"/>
              </a:rPr>
              <a:t> </a:t>
            </a:r>
            <a:r>
              <a:rPr sz="1200" b="1" dirty="0">
                <a:cs typeface="Arial"/>
              </a:rPr>
              <a:t>for invoice payments </a:t>
            </a:r>
            <a:r>
              <a:rPr sz="1200" b="1" spc="-3" dirty="0">
                <a:cs typeface="Arial"/>
              </a:rPr>
              <a:t>keyed</a:t>
            </a:r>
            <a:r>
              <a:rPr sz="1200" b="1" dirty="0">
                <a:cs typeface="Arial"/>
              </a:rPr>
              <a:t> to</a:t>
            </a:r>
            <a:r>
              <a:rPr sz="1200" b="1" spc="3" dirty="0">
                <a:cs typeface="Arial"/>
              </a:rPr>
              <a:t> </a:t>
            </a:r>
            <a:r>
              <a:rPr sz="1200" b="1" dirty="0">
                <a:cs typeface="Arial"/>
              </a:rPr>
              <a:t>the PO.</a:t>
            </a:r>
            <a:r>
              <a:rPr sz="1200" b="1" spc="7" dirty="0">
                <a:cs typeface="Arial"/>
              </a:rPr>
              <a:t> </a:t>
            </a:r>
            <a:r>
              <a:rPr sz="1200" b="1" dirty="0">
                <a:cs typeface="Arial"/>
              </a:rPr>
              <a:t>If </a:t>
            </a:r>
            <a:r>
              <a:rPr sz="1200" b="1" spc="-3" dirty="0">
                <a:cs typeface="Arial"/>
              </a:rPr>
              <a:t>you</a:t>
            </a:r>
            <a:r>
              <a:rPr sz="1200" b="1" dirty="0">
                <a:cs typeface="Arial"/>
              </a:rPr>
              <a:t> </a:t>
            </a:r>
            <a:r>
              <a:rPr sz="1200" b="1" spc="-3" dirty="0">
                <a:cs typeface="Arial"/>
              </a:rPr>
              <a:t>click</a:t>
            </a:r>
            <a:r>
              <a:rPr sz="1200" b="1" spc="3" dirty="0">
                <a:cs typeface="Arial"/>
              </a:rPr>
              <a:t> </a:t>
            </a:r>
            <a:r>
              <a:rPr sz="1200" b="1" dirty="0">
                <a:cs typeface="Arial"/>
              </a:rPr>
              <a:t>on the I document </a:t>
            </a:r>
            <a:r>
              <a:rPr sz="1200" b="1" spc="3" dirty="0">
                <a:cs typeface="Arial"/>
              </a:rPr>
              <a:t> </a:t>
            </a:r>
            <a:r>
              <a:rPr sz="1200" b="1" dirty="0">
                <a:cs typeface="Arial"/>
              </a:rPr>
              <a:t>number</a:t>
            </a:r>
            <a:r>
              <a:rPr sz="1200" b="1" spc="10" dirty="0">
                <a:cs typeface="Arial"/>
              </a:rPr>
              <a:t> </a:t>
            </a:r>
            <a:r>
              <a:rPr sz="1200" b="1" dirty="0">
                <a:cs typeface="Arial"/>
              </a:rPr>
              <a:t>(in</a:t>
            </a:r>
            <a:r>
              <a:rPr sz="1200" b="1" spc="10" dirty="0">
                <a:cs typeface="Arial"/>
              </a:rPr>
              <a:t> </a:t>
            </a:r>
            <a:r>
              <a:rPr sz="1200" b="1" dirty="0">
                <a:cs typeface="Arial"/>
              </a:rPr>
              <a:t>blue),</a:t>
            </a:r>
            <a:r>
              <a:rPr sz="1200" b="1" spc="10" dirty="0">
                <a:cs typeface="Arial"/>
              </a:rPr>
              <a:t> </a:t>
            </a:r>
            <a:r>
              <a:rPr sz="1200" b="1" spc="-3" dirty="0">
                <a:cs typeface="Arial"/>
              </a:rPr>
              <a:t>you</a:t>
            </a:r>
            <a:r>
              <a:rPr sz="1200" b="1" spc="14" dirty="0">
                <a:cs typeface="Arial"/>
              </a:rPr>
              <a:t> </a:t>
            </a:r>
            <a:r>
              <a:rPr sz="1200" b="1" dirty="0">
                <a:cs typeface="Arial"/>
              </a:rPr>
              <a:t>will</a:t>
            </a:r>
            <a:r>
              <a:rPr sz="1200" b="1" spc="3" dirty="0">
                <a:cs typeface="Arial"/>
              </a:rPr>
              <a:t> </a:t>
            </a:r>
            <a:r>
              <a:rPr sz="1200" b="1" spc="-3" dirty="0">
                <a:cs typeface="Arial"/>
              </a:rPr>
              <a:t>receive</a:t>
            </a:r>
            <a:r>
              <a:rPr sz="1200" b="1" spc="10" dirty="0">
                <a:cs typeface="Arial"/>
              </a:rPr>
              <a:t> </a:t>
            </a:r>
            <a:r>
              <a:rPr sz="1200" b="1" dirty="0">
                <a:cs typeface="Arial"/>
              </a:rPr>
              <a:t>a</a:t>
            </a:r>
            <a:r>
              <a:rPr sz="1200" b="1" spc="14" dirty="0">
                <a:cs typeface="Arial"/>
              </a:rPr>
              <a:t> </a:t>
            </a:r>
            <a:r>
              <a:rPr sz="1200" b="1" dirty="0">
                <a:cs typeface="Arial"/>
              </a:rPr>
              <a:t>pdf</a:t>
            </a:r>
            <a:r>
              <a:rPr sz="1200" b="1" spc="10" dirty="0">
                <a:cs typeface="Arial"/>
              </a:rPr>
              <a:t> </a:t>
            </a:r>
            <a:r>
              <a:rPr sz="1200" b="1" dirty="0">
                <a:cs typeface="Arial"/>
              </a:rPr>
              <a:t>listing</a:t>
            </a:r>
            <a:r>
              <a:rPr sz="1200" b="1" spc="10" dirty="0">
                <a:cs typeface="Arial"/>
              </a:rPr>
              <a:t> </a:t>
            </a:r>
            <a:r>
              <a:rPr sz="1200" b="1" spc="-3" dirty="0">
                <a:cs typeface="Arial"/>
              </a:rPr>
              <a:t>vendor</a:t>
            </a:r>
            <a:r>
              <a:rPr sz="1200" b="1" spc="14" dirty="0">
                <a:cs typeface="Arial"/>
              </a:rPr>
              <a:t> </a:t>
            </a:r>
            <a:r>
              <a:rPr sz="1200" b="1" dirty="0">
                <a:cs typeface="Arial"/>
              </a:rPr>
              <a:t>invoice</a:t>
            </a:r>
            <a:r>
              <a:rPr sz="1200" b="1" spc="10" dirty="0">
                <a:cs typeface="Arial"/>
              </a:rPr>
              <a:t> </a:t>
            </a:r>
            <a:r>
              <a:rPr sz="1200" b="1" dirty="0">
                <a:cs typeface="Arial"/>
              </a:rPr>
              <a:t>number(s) </a:t>
            </a:r>
            <a:r>
              <a:rPr sz="1200" b="1" spc="3" dirty="0">
                <a:cs typeface="Arial"/>
              </a:rPr>
              <a:t> </a:t>
            </a:r>
            <a:r>
              <a:rPr sz="1200" b="1" spc="-3" dirty="0">
                <a:cs typeface="Arial"/>
              </a:rPr>
              <a:t>and amount(s)</a:t>
            </a:r>
            <a:r>
              <a:rPr sz="1200" b="1" dirty="0">
                <a:cs typeface="Arial"/>
              </a:rPr>
              <a:t> paid.</a:t>
            </a:r>
            <a:endParaRPr sz="1200" dirty="0">
              <a:cs typeface="Arial"/>
            </a:endParaRPr>
          </a:p>
          <a:p>
            <a:pPr>
              <a:spcBef>
                <a:spcPts val="27"/>
              </a:spcBef>
              <a:buFont typeface="Arial"/>
              <a:buAutoNum type="arabicPeriod" startAt="13"/>
            </a:pPr>
            <a:endParaRPr sz="1200" dirty="0">
              <a:cs typeface="Arial"/>
            </a:endParaRPr>
          </a:p>
          <a:p>
            <a:pPr marL="8659"/>
            <a:r>
              <a:rPr sz="1200" b="1" spc="-3" dirty="0">
                <a:cs typeface="Arial"/>
              </a:rPr>
              <a:t>Document</a:t>
            </a:r>
            <a:r>
              <a:rPr sz="1200" b="1" spc="3" dirty="0">
                <a:cs typeface="Arial"/>
              </a:rPr>
              <a:t> </a:t>
            </a:r>
            <a:r>
              <a:rPr sz="1200" b="1" spc="-3" dirty="0">
                <a:cs typeface="Arial"/>
              </a:rPr>
              <a:t>codes</a:t>
            </a:r>
            <a:r>
              <a:rPr sz="1200" b="1" spc="3" dirty="0">
                <a:cs typeface="Arial"/>
              </a:rPr>
              <a:t> </a:t>
            </a:r>
            <a:r>
              <a:rPr sz="1200" b="1" spc="-3" dirty="0">
                <a:cs typeface="Arial"/>
              </a:rPr>
              <a:t>starting</a:t>
            </a:r>
            <a:r>
              <a:rPr sz="1200" b="1" spc="3" dirty="0">
                <a:cs typeface="Arial"/>
              </a:rPr>
              <a:t> </a:t>
            </a:r>
            <a:r>
              <a:rPr sz="1200" b="1" dirty="0">
                <a:cs typeface="Arial"/>
              </a:rPr>
              <a:t>with</a:t>
            </a:r>
            <a:r>
              <a:rPr sz="1200" b="1" spc="3" dirty="0">
                <a:cs typeface="Arial"/>
              </a:rPr>
              <a:t> </a:t>
            </a:r>
            <a:r>
              <a:rPr sz="1200" b="1" spc="-3" dirty="0">
                <a:cs typeface="Arial"/>
              </a:rPr>
              <a:t>"007"</a:t>
            </a:r>
            <a:r>
              <a:rPr sz="1200" b="1" spc="3" dirty="0">
                <a:cs typeface="Arial"/>
              </a:rPr>
              <a:t> </a:t>
            </a:r>
            <a:r>
              <a:rPr sz="1200" b="1" spc="-3" dirty="0">
                <a:cs typeface="Arial"/>
              </a:rPr>
              <a:t>are</a:t>
            </a:r>
            <a:r>
              <a:rPr sz="1200" b="1" spc="3" dirty="0">
                <a:cs typeface="Arial"/>
              </a:rPr>
              <a:t> </a:t>
            </a:r>
            <a:r>
              <a:rPr sz="1200" b="1" spc="-3" dirty="0">
                <a:cs typeface="Arial"/>
              </a:rPr>
              <a:t>check</a:t>
            </a:r>
            <a:r>
              <a:rPr sz="1200" b="1" spc="7" dirty="0">
                <a:cs typeface="Arial"/>
              </a:rPr>
              <a:t> </a:t>
            </a:r>
            <a:r>
              <a:rPr sz="1200" b="1" dirty="0">
                <a:cs typeface="Arial"/>
              </a:rPr>
              <a:t>numbers</a:t>
            </a:r>
            <a:r>
              <a:rPr sz="1200" b="1" spc="3" dirty="0">
                <a:cs typeface="Arial"/>
              </a:rPr>
              <a:t> </a:t>
            </a:r>
            <a:r>
              <a:rPr sz="1200" b="1" spc="-3" dirty="0">
                <a:cs typeface="Arial"/>
              </a:rPr>
              <a:t>and</a:t>
            </a:r>
            <a:r>
              <a:rPr sz="1200" b="1" spc="3" dirty="0">
                <a:cs typeface="Arial"/>
              </a:rPr>
              <a:t> </a:t>
            </a:r>
            <a:r>
              <a:rPr sz="1200" b="1" spc="-3" dirty="0">
                <a:cs typeface="Arial"/>
              </a:rPr>
              <a:t>should</a:t>
            </a:r>
            <a:r>
              <a:rPr sz="1200" b="1" spc="3" dirty="0">
                <a:cs typeface="Arial"/>
              </a:rPr>
              <a:t> </a:t>
            </a:r>
            <a:r>
              <a:rPr sz="1200" b="1" dirty="0">
                <a:cs typeface="Arial"/>
              </a:rPr>
              <a:t>have</a:t>
            </a:r>
            <a:r>
              <a:rPr sz="1200" b="1" spc="3" dirty="0">
                <a:cs typeface="Arial"/>
              </a:rPr>
              <a:t> </a:t>
            </a:r>
            <a:r>
              <a:rPr sz="1200" b="1" dirty="0">
                <a:cs typeface="Arial"/>
              </a:rPr>
              <a:t>a</a:t>
            </a:r>
            <a:endParaRPr sz="1200" dirty="0">
              <a:cs typeface="Arial"/>
            </a:endParaRPr>
          </a:p>
          <a:p>
            <a:pPr marL="8659" marR="200020">
              <a:spcBef>
                <a:spcPts val="3"/>
              </a:spcBef>
            </a:pPr>
            <a:r>
              <a:rPr sz="1200" b="1" spc="-3" dirty="0">
                <a:cs typeface="Arial"/>
              </a:rPr>
              <a:t>$0</a:t>
            </a:r>
            <a:r>
              <a:rPr sz="1200" b="1" dirty="0">
                <a:cs typeface="Arial"/>
              </a:rPr>
              <a:t> </a:t>
            </a:r>
            <a:r>
              <a:rPr sz="1200" b="1" spc="-3" dirty="0">
                <a:cs typeface="Arial"/>
              </a:rPr>
              <a:t>amount,</a:t>
            </a:r>
            <a:r>
              <a:rPr sz="1200" b="1" spc="3" dirty="0">
                <a:cs typeface="Arial"/>
              </a:rPr>
              <a:t> </a:t>
            </a:r>
            <a:r>
              <a:rPr sz="1200" b="1" spc="-3" dirty="0">
                <a:cs typeface="Arial"/>
              </a:rPr>
              <a:t>since</a:t>
            </a:r>
            <a:r>
              <a:rPr sz="1200" b="1" spc="3" dirty="0">
                <a:cs typeface="Arial"/>
              </a:rPr>
              <a:t> </a:t>
            </a:r>
            <a:r>
              <a:rPr sz="1200" b="1" dirty="0">
                <a:cs typeface="Arial"/>
              </a:rPr>
              <a:t>the</a:t>
            </a:r>
            <a:r>
              <a:rPr sz="1200" b="1" spc="3" dirty="0">
                <a:cs typeface="Arial"/>
              </a:rPr>
              <a:t> </a:t>
            </a:r>
            <a:r>
              <a:rPr sz="1200" b="1" spc="-3" dirty="0">
                <a:cs typeface="Arial"/>
              </a:rPr>
              <a:t>amount</a:t>
            </a:r>
            <a:r>
              <a:rPr sz="1200" b="1" dirty="0">
                <a:cs typeface="Arial"/>
              </a:rPr>
              <a:t> paid</a:t>
            </a:r>
            <a:r>
              <a:rPr sz="1200" b="1" spc="3" dirty="0">
                <a:cs typeface="Arial"/>
              </a:rPr>
              <a:t> </a:t>
            </a:r>
            <a:r>
              <a:rPr sz="1200" b="1" dirty="0">
                <a:cs typeface="Arial"/>
              </a:rPr>
              <a:t>is</a:t>
            </a:r>
            <a:r>
              <a:rPr sz="1200" b="1" spc="3" dirty="0">
                <a:cs typeface="Arial"/>
              </a:rPr>
              <a:t> </a:t>
            </a:r>
            <a:r>
              <a:rPr sz="1200" b="1" spc="-3" dirty="0">
                <a:cs typeface="Arial"/>
              </a:rPr>
              <a:t>already</a:t>
            </a:r>
            <a:r>
              <a:rPr sz="1200" b="1" spc="3" dirty="0">
                <a:cs typeface="Arial"/>
              </a:rPr>
              <a:t> </a:t>
            </a:r>
            <a:r>
              <a:rPr sz="1200" b="1" spc="-3" dirty="0">
                <a:cs typeface="Arial"/>
              </a:rPr>
              <a:t>shown</a:t>
            </a:r>
            <a:r>
              <a:rPr sz="1200" b="1" spc="3" dirty="0">
                <a:cs typeface="Arial"/>
              </a:rPr>
              <a:t> </a:t>
            </a:r>
            <a:r>
              <a:rPr sz="1200" b="1" dirty="0">
                <a:cs typeface="Arial"/>
              </a:rPr>
              <a:t>on the</a:t>
            </a:r>
            <a:r>
              <a:rPr sz="1200" b="1" spc="3" dirty="0">
                <a:cs typeface="Arial"/>
              </a:rPr>
              <a:t> </a:t>
            </a:r>
            <a:r>
              <a:rPr sz="1200" b="1" spc="-3" dirty="0">
                <a:cs typeface="Arial"/>
              </a:rPr>
              <a:t>row</a:t>
            </a:r>
            <a:r>
              <a:rPr sz="1200" b="1" spc="3" dirty="0">
                <a:cs typeface="Arial"/>
              </a:rPr>
              <a:t> </a:t>
            </a:r>
            <a:r>
              <a:rPr sz="1200" b="1" dirty="0">
                <a:cs typeface="Arial"/>
              </a:rPr>
              <a:t>of</a:t>
            </a:r>
            <a:r>
              <a:rPr sz="1200" b="1" spc="3" dirty="0">
                <a:cs typeface="Arial"/>
              </a:rPr>
              <a:t> </a:t>
            </a:r>
            <a:r>
              <a:rPr sz="1200" b="1" dirty="0">
                <a:cs typeface="Arial"/>
              </a:rPr>
              <a:t>the </a:t>
            </a:r>
            <a:r>
              <a:rPr sz="1200" b="1" spc="-3" dirty="0">
                <a:cs typeface="Arial"/>
              </a:rPr>
              <a:t>"I" </a:t>
            </a:r>
            <a:r>
              <a:rPr sz="1200" b="1" spc="-252" dirty="0">
                <a:cs typeface="Arial"/>
              </a:rPr>
              <a:t> </a:t>
            </a:r>
            <a:r>
              <a:rPr sz="1200" b="1" dirty="0">
                <a:cs typeface="Arial"/>
              </a:rPr>
              <a:t>document.</a:t>
            </a:r>
            <a:endParaRPr sz="1200" dirty="0">
              <a:cs typeface="Arial"/>
            </a:endParaRPr>
          </a:p>
          <a:p>
            <a:pPr>
              <a:spcBef>
                <a:spcPts val="10"/>
              </a:spcBef>
            </a:pPr>
            <a:endParaRPr sz="2000" dirty="0">
              <a:cs typeface="Arial"/>
            </a:endParaRPr>
          </a:p>
          <a:p>
            <a:pPr marL="244180" indent="-235954">
              <a:buAutoNum type="arabicPeriod" startAt="14"/>
              <a:tabLst>
                <a:tab pos="244613" algn="l"/>
              </a:tabLst>
            </a:pPr>
            <a:r>
              <a:rPr sz="1200" b="1" spc="-3" dirty="0">
                <a:cs typeface="Arial"/>
              </a:rPr>
              <a:t>Click </a:t>
            </a:r>
            <a:r>
              <a:rPr sz="1200" b="1" dirty="0">
                <a:cs typeface="Arial"/>
              </a:rPr>
              <a:t>the &lt; </a:t>
            </a:r>
            <a:r>
              <a:rPr sz="1200" b="1" spc="-3" dirty="0">
                <a:cs typeface="Arial"/>
              </a:rPr>
              <a:t>at</a:t>
            </a:r>
            <a:r>
              <a:rPr sz="1200" b="1" dirty="0">
                <a:cs typeface="Arial"/>
              </a:rPr>
              <a:t> the top left to</a:t>
            </a:r>
            <a:r>
              <a:rPr sz="1200" b="1" spc="-3" dirty="0">
                <a:cs typeface="Arial"/>
              </a:rPr>
              <a:t> </a:t>
            </a:r>
            <a:r>
              <a:rPr sz="1200" b="1" dirty="0">
                <a:cs typeface="Arial"/>
              </a:rPr>
              <a:t>go back to the PO list.</a:t>
            </a:r>
            <a:endParaRPr sz="1200" dirty="0">
              <a:cs typeface="Arial"/>
            </a:endParaRPr>
          </a:p>
        </p:txBody>
      </p:sp>
      <p:grpSp>
        <p:nvGrpSpPr>
          <p:cNvPr id="3" name="object 3"/>
          <p:cNvGrpSpPr/>
          <p:nvPr/>
        </p:nvGrpSpPr>
        <p:grpSpPr>
          <a:xfrm>
            <a:off x="701475" y="2052072"/>
            <a:ext cx="10145489" cy="2109983"/>
            <a:chOff x="908835" y="3063901"/>
            <a:chExt cx="6547484" cy="1730375"/>
          </a:xfrm>
        </p:grpSpPr>
        <p:pic>
          <p:nvPicPr>
            <p:cNvPr id="4" name="object 4"/>
            <p:cNvPicPr/>
            <p:nvPr/>
          </p:nvPicPr>
          <p:blipFill>
            <a:blip r:embed="rId2" cstate="print"/>
            <a:stretch>
              <a:fillRect/>
            </a:stretch>
          </p:blipFill>
          <p:spPr>
            <a:xfrm>
              <a:off x="953714" y="3063901"/>
              <a:ext cx="6502425" cy="1729895"/>
            </a:xfrm>
            <a:prstGeom prst="rect">
              <a:avLst/>
            </a:prstGeom>
          </p:spPr>
        </p:pic>
        <p:sp>
          <p:nvSpPr>
            <p:cNvPr id="5" name="object 5"/>
            <p:cNvSpPr/>
            <p:nvPr/>
          </p:nvSpPr>
          <p:spPr>
            <a:xfrm>
              <a:off x="915185" y="3077827"/>
              <a:ext cx="511175" cy="346710"/>
            </a:xfrm>
            <a:custGeom>
              <a:avLst/>
              <a:gdLst/>
              <a:ahLst/>
              <a:cxnLst/>
              <a:rect l="l" t="t" r="r" b="b"/>
              <a:pathLst>
                <a:path w="511175" h="346710">
                  <a:moveTo>
                    <a:pt x="370734" y="6750"/>
                  </a:moveTo>
                  <a:lnTo>
                    <a:pt x="336856" y="4500"/>
                  </a:lnTo>
                  <a:lnTo>
                    <a:pt x="295719" y="750"/>
                  </a:lnTo>
                  <a:lnTo>
                    <a:pt x="255465" y="0"/>
                  </a:lnTo>
                  <a:lnTo>
                    <a:pt x="186673" y="25231"/>
                  </a:lnTo>
                  <a:lnTo>
                    <a:pt x="145673" y="46603"/>
                  </a:lnTo>
                  <a:lnTo>
                    <a:pt x="104910" y="71701"/>
                  </a:lnTo>
                  <a:lnTo>
                    <a:pt x="68056" y="101355"/>
                  </a:lnTo>
                  <a:lnTo>
                    <a:pt x="38784" y="136399"/>
                  </a:lnTo>
                  <a:lnTo>
                    <a:pt x="20769" y="177664"/>
                  </a:lnTo>
                  <a:lnTo>
                    <a:pt x="4790" y="229164"/>
                  </a:lnTo>
                  <a:lnTo>
                    <a:pt x="0" y="258219"/>
                  </a:lnTo>
                  <a:lnTo>
                    <a:pt x="4491" y="283467"/>
                  </a:lnTo>
                  <a:lnTo>
                    <a:pt x="12707" y="293855"/>
                  </a:lnTo>
                  <a:lnTo>
                    <a:pt x="23669" y="301637"/>
                  </a:lnTo>
                  <a:lnTo>
                    <a:pt x="35215" y="308472"/>
                  </a:lnTo>
                  <a:lnTo>
                    <a:pt x="45185" y="316022"/>
                  </a:lnTo>
                  <a:lnTo>
                    <a:pt x="76867" y="335134"/>
                  </a:lnTo>
                  <a:lnTo>
                    <a:pt x="120507" y="344904"/>
                  </a:lnTo>
                  <a:lnTo>
                    <a:pt x="171664" y="346650"/>
                  </a:lnTo>
                  <a:lnTo>
                    <a:pt x="225893" y="341689"/>
                  </a:lnTo>
                  <a:lnTo>
                    <a:pt x="278754" y="331339"/>
                  </a:lnTo>
                  <a:lnTo>
                    <a:pt x="325802" y="316918"/>
                  </a:lnTo>
                  <a:lnTo>
                    <a:pt x="362596" y="299744"/>
                  </a:lnTo>
                  <a:lnTo>
                    <a:pt x="381191" y="290268"/>
                  </a:lnTo>
                  <a:lnTo>
                    <a:pt x="400366" y="281836"/>
                  </a:lnTo>
                  <a:lnTo>
                    <a:pt x="435843" y="259051"/>
                  </a:lnTo>
                  <a:lnTo>
                    <a:pt x="462240" y="216124"/>
                  </a:lnTo>
                  <a:lnTo>
                    <a:pt x="476195" y="165800"/>
                  </a:lnTo>
                  <a:lnTo>
                    <a:pt x="488286" y="117338"/>
                  </a:lnTo>
                  <a:lnTo>
                    <a:pt x="509093" y="79999"/>
                  </a:lnTo>
                  <a:lnTo>
                    <a:pt x="510575" y="69837"/>
                  </a:lnTo>
                  <a:lnTo>
                    <a:pt x="510608" y="50591"/>
                  </a:lnTo>
                  <a:lnTo>
                    <a:pt x="509883" y="31806"/>
                  </a:lnTo>
                  <a:lnTo>
                    <a:pt x="509093" y="23028"/>
                  </a:lnTo>
                  <a:lnTo>
                    <a:pt x="488494" y="15399"/>
                  </a:lnTo>
                  <a:lnTo>
                    <a:pt x="449637" y="6974"/>
                  </a:lnTo>
                  <a:lnTo>
                    <a:pt x="412022" y="4542"/>
                  </a:lnTo>
                  <a:lnTo>
                    <a:pt x="395150" y="14890"/>
                  </a:lnTo>
                </a:path>
              </a:pathLst>
            </a:custGeom>
            <a:ln w="12700">
              <a:solidFill>
                <a:srgbClr val="E52136"/>
              </a:solidFill>
            </a:ln>
          </p:spPr>
          <p:txBody>
            <a:bodyPr wrap="square" lIns="0" tIns="0" rIns="0" bIns="0" rtlCol="0"/>
            <a:lstStyle/>
            <a:p>
              <a:endParaRPr sz="1227"/>
            </a:p>
          </p:txBody>
        </p:sp>
      </p:grpSp>
      <p:sp>
        <p:nvSpPr>
          <p:cNvPr id="6" name="object 6"/>
          <p:cNvSpPr txBox="1"/>
          <p:nvPr/>
        </p:nvSpPr>
        <p:spPr>
          <a:xfrm>
            <a:off x="701474" y="4444564"/>
            <a:ext cx="9661725" cy="1660158"/>
          </a:xfrm>
          <a:prstGeom prst="rect">
            <a:avLst/>
          </a:prstGeom>
        </p:spPr>
        <p:txBody>
          <a:bodyPr vert="horz" wrap="square" lIns="0" tIns="8659" rIns="0" bIns="0" rtlCol="0">
            <a:spAutoFit/>
          </a:bodyPr>
          <a:lstStyle/>
          <a:p>
            <a:pPr marL="8659" marR="3464">
              <a:lnSpc>
                <a:spcPct val="110400"/>
              </a:lnSpc>
              <a:spcBef>
                <a:spcPts val="68"/>
              </a:spcBef>
            </a:pPr>
            <a:r>
              <a:rPr sz="1200" b="1" dirty="0">
                <a:cs typeface="Arial"/>
              </a:rPr>
              <a:t>15.</a:t>
            </a:r>
            <a:r>
              <a:rPr sz="1200" b="1" spc="262" dirty="0">
                <a:cs typeface="Arial"/>
              </a:rPr>
              <a:t> </a:t>
            </a:r>
            <a:r>
              <a:rPr sz="1200" b="1" dirty="0">
                <a:cs typeface="Arial"/>
              </a:rPr>
              <a:t>Please note that the </a:t>
            </a:r>
            <a:r>
              <a:rPr sz="1200" b="1" spc="-3" dirty="0">
                <a:cs typeface="Arial"/>
              </a:rPr>
              <a:t>encumbrance</a:t>
            </a:r>
            <a:r>
              <a:rPr sz="1200" b="1" spc="3" dirty="0">
                <a:cs typeface="Arial"/>
              </a:rPr>
              <a:t> </a:t>
            </a:r>
            <a:r>
              <a:rPr sz="1200" b="1" dirty="0">
                <a:cs typeface="Arial"/>
              </a:rPr>
              <a:t>query </a:t>
            </a:r>
            <a:r>
              <a:rPr sz="1200" b="1" spc="-3" dirty="0">
                <a:cs typeface="Arial"/>
              </a:rPr>
              <a:t>can</a:t>
            </a:r>
            <a:r>
              <a:rPr sz="1200" b="1" dirty="0">
                <a:cs typeface="Arial"/>
              </a:rPr>
              <a:t> be used for both </a:t>
            </a:r>
            <a:r>
              <a:rPr sz="1200" b="1" spc="3" dirty="0">
                <a:cs typeface="Arial"/>
              </a:rPr>
              <a:t> </a:t>
            </a:r>
            <a:r>
              <a:rPr sz="1200" b="1" dirty="0">
                <a:cs typeface="Arial"/>
              </a:rPr>
              <a:t>general fund</a:t>
            </a:r>
            <a:r>
              <a:rPr sz="1200" b="1" spc="3" dirty="0">
                <a:cs typeface="Arial"/>
              </a:rPr>
              <a:t> </a:t>
            </a:r>
            <a:r>
              <a:rPr sz="1200" b="1" spc="-3" dirty="0">
                <a:cs typeface="Arial"/>
              </a:rPr>
              <a:t>and</a:t>
            </a:r>
            <a:r>
              <a:rPr sz="1200" b="1" dirty="0">
                <a:cs typeface="Arial"/>
              </a:rPr>
              <a:t> </a:t>
            </a:r>
            <a:r>
              <a:rPr sz="1200" b="1" spc="-3" dirty="0">
                <a:cs typeface="Arial"/>
              </a:rPr>
              <a:t>auxiliary</a:t>
            </a:r>
            <a:r>
              <a:rPr sz="1200" b="1" spc="3" dirty="0">
                <a:cs typeface="Arial"/>
              </a:rPr>
              <a:t> </a:t>
            </a:r>
            <a:r>
              <a:rPr sz="1200" b="1" dirty="0">
                <a:cs typeface="Arial"/>
              </a:rPr>
              <a:t>fund</a:t>
            </a:r>
            <a:r>
              <a:rPr sz="1200" b="1" spc="3" dirty="0">
                <a:cs typeface="Arial"/>
              </a:rPr>
              <a:t> </a:t>
            </a:r>
            <a:r>
              <a:rPr sz="1200" b="1" dirty="0">
                <a:cs typeface="Arial"/>
              </a:rPr>
              <a:t>purchase orders,</a:t>
            </a:r>
            <a:r>
              <a:rPr sz="1200" b="1" spc="3" dirty="0">
                <a:cs typeface="Arial"/>
              </a:rPr>
              <a:t> </a:t>
            </a:r>
            <a:r>
              <a:rPr sz="1200" b="1" spc="-3" dirty="0">
                <a:cs typeface="Arial"/>
              </a:rPr>
              <a:t>as</a:t>
            </a:r>
            <a:r>
              <a:rPr sz="1200" b="1" dirty="0">
                <a:cs typeface="Arial"/>
              </a:rPr>
              <a:t> well</a:t>
            </a:r>
            <a:r>
              <a:rPr sz="1200" b="1" spc="3" dirty="0">
                <a:cs typeface="Arial"/>
              </a:rPr>
              <a:t> </a:t>
            </a:r>
            <a:r>
              <a:rPr sz="1200" b="1" spc="-3" dirty="0">
                <a:cs typeface="Arial"/>
              </a:rPr>
              <a:t>as</a:t>
            </a:r>
            <a:r>
              <a:rPr sz="1200" b="1" spc="3" dirty="0">
                <a:cs typeface="Arial"/>
              </a:rPr>
              <a:t> </a:t>
            </a:r>
            <a:r>
              <a:rPr sz="1200" b="1" dirty="0">
                <a:cs typeface="Arial"/>
              </a:rPr>
              <a:t>purchase </a:t>
            </a:r>
            <a:r>
              <a:rPr sz="1200" b="1" spc="3" dirty="0">
                <a:cs typeface="Arial"/>
              </a:rPr>
              <a:t> </a:t>
            </a:r>
            <a:r>
              <a:rPr sz="1200" b="1" dirty="0">
                <a:cs typeface="Arial"/>
              </a:rPr>
              <a:t>orders from grant funds.</a:t>
            </a:r>
            <a:r>
              <a:rPr sz="1200" b="1" spc="3" dirty="0">
                <a:cs typeface="Arial"/>
              </a:rPr>
              <a:t> </a:t>
            </a:r>
            <a:r>
              <a:rPr sz="1200" b="1" spc="-3" dirty="0">
                <a:cs typeface="Arial"/>
              </a:rPr>
              <a:t>However,</a:t>
            </a:r>
            <a:r>
              <a:rPr sz="1200" b="1" dirty="0">
                <a:cs typeface="Arial"/>
              </a:rPr>
              <a:t> this query will </a:t>
            </a:r>
            <a:r>
              <a:rPr sz="1200" b="1" spc="-3" dirty="0">
                <a:cs typeface="Arial"/>
              </a:rPr>
              <a:t>NOT</a:t>
            </a:r>
            <a:r>
              <a:rPr sz="1200" b="1" dirty="0">
                <a:cs typeface="Arial"/>
              </a:rPr>
              <a:t> list open </a:t>
            </a:r>
            <a:r>
              <a:rPr sz="1200" b="1" spc="3" dirty="0">
                <a:cs typeface="Arial"/>
              </a:rPr>
              <a:t> </a:t>
            </a:r>
            <a:r>
              <a:rPr sz="1200" b="1" dirty="0">
                <a:cs typeface="Arial"/>
              </a:rPr>
              <a:t>purchase </a:t>
            </a:r>
            <a:r>
              <a:rPr sz="1200" b="1" spc="-3" dirty="0">
                <a:cs typeface="Arial"/>
              </a:rPr>
              <a:t>requisitions.</a:t>
            </a:r>
            <a:r>
              <a:rPr sz="1200" b="1" spc="14" dirty="0">
                <a:cs typeface="Arial"/>
              </a:rPr>
              <a:t> </a:t>
            </a:r>
            <a:r>
              <a:rPr sz="1200" b="1" dirty="0">
                <a:cs typeface="Arial"/>
              </a:rPr>
              <a:t>To</a:t>
            </a:r>
            <a:r>
              <a:rPr sz="1200" b="1" spc="3" dirty="0">
                <a:cs typeface="Arial"/>
              </a:rPr>
              <a:t> </a:t>
            </a:r>
            <a:r>
              <a:rPr sz="1200" b="1" spc="-3" dirty="0">
                <a:cs typeface="Arial"/>
              </a:rPr>
              <a:t>see</a:t>
            </a:r>
            <a:r>
              <a:rPr sz="1200" b="1" spc="3" dirty="0">
                <a:cs typeface="Arial"/>
              </a:rPr>
              <a:t> </a:t>
            </a:r>
            <a:r>
              <a:rPr sz="1200" b="1" dirty="0">
                <a:cs typeface="Arial"/>
              </a:rPr>
              <a:t>purchase </a:t>
            </a:r>
            <a:r>
              <a:rPr sz="1200" b="1" spc="-3" dirty="0">
                <a:cs typeface="Arial"/>
              </a:rPr>
              <a:t>requisitions</a:t>
            </a:r>
            <a:r>
              <a:rPr sz="1200" b="1" spc="3" dirty="0">
                <a:cs typeface="Arial"/>
              </a:rPr>
              <a:t> </a:t>
            </a:r>
            <a:r>
              <a:rPr sz="1200" b="1" dirty="0">
                <a:cs typeface="Arial"/>
              </a:rPr>
              <a:t>that</a:t>
            </a:r>
            <a:r>
              <a:rPr sz="1200" b="1" spc="3" dirty="0">
                <a:cs typeface="Arial"/>
              </a:rPr>
              <a:t> </a:t>
            </a:r>
            <a:r>
              <a:rPr sz="1200" b="1" dirty="0">
                <a:cs typeface="Arial"/>
              </a:rPr>
              <a:t>have</a:t>
            </a:r>
            <a:r>
              <a:rPr sz="1200" b="1" spc="3" dirty="0">
                <a:cs typeface="Arial"/>
              </a:rPr>
              <a:t> </a:t>
            </a:r>
            <a:r>
              <a:rPr sz="1200" b="1" dirty="0">
                <a:cs typeface="Arial"/>
              </a:rPr>
              <a:t>not </a:t>
            </a:r>
            <a:r>
              <a:rPr sz="1200" b="1" spc="-3" dirty="0">
                <a:cs typeface="Arial"/>
              </a:rPr>
              <a:t>yet </a:t>
            </a:r>
            <a:r>
              <a:rPr sz="1200" b="1" spc="-256" dirty="0">
                <a:cs typeface="Arial"/>
              </a:rPr>
              <a:t> </a:t>
            </a:r>
            <a:r>
              <a:rPr sz="1200" b="1" dirty="0">
                <a:cs typeface="Arial"/>
              </a:rPr>
              <a:t>been </a:t>
            </a:r>
            <a:r>
              <a:rPr sz="1200" b="1" spc="-3" dirty="0">
                <a:cs typeface="Arial"/>
              </a:rPr>
              <a:t>converted</a:t>
            </a:r>
            <a:r>
              <a:rPr sz="1200" b="1" dirty="0">
                <a:cs typeface="Arial"/>
              </a:rPr>
              <a:t> to a</a:t>
            </a:r>
            <a:r>
              <a:rPr sz="1200" b="1" spc="3" dirty="0">
                <a:cs typeface="Arial"/>
              </a:rPr>
              <a:t> </a:t>
            </a:r>
            <a:r>
              <a:rPr sz="1200" b="1" dirty="0">
                <a:cs typeface="Arial"/>
              </a:rPr>
              <a:t>PO, please use </a:t>
            </a:r>
            <a:r>
              <a:rPr sz="1200" b="1" spc="-3" dirty="0">
                <a:cs typeface="Arial"/>
              </a:rPr>
              <a:t>either</a:t>
            </a:r>
            <a:r>
              <a:rPr sz="1200" b="1" dirty="0">
                <a:cs typeface="Arial"/>
              </a:rPr>
              <a:t> the *My </a:t>
            </a:r>
            <a:r>
              <a:rPr sz="1200" b="1" spc="-3" dirty="0">
                <a:cs typeface="Arial"/>
              </a:rPr>
              <a:t>Requisitions</a:t>
            </a:r>
            <a:r>
              <a:rPr sz="1200" b="1" spc="3" dirty="0">
                <a:cs typeface="Arial"/>
              </a:rPr>
              <a:t> </a:t>
            </a:r>
            <a:r>
              <a:rPr sz="1200" b="1" dirty="0">
                <a:cs typeface="Arial"/>
              </a:rPr>
              <a:t>tab </a:t>
            </a:r>
            <a:r>
              <a:rPr sz="1200" b="1" spc="3" dirty="0">
                <a:cs typeface="Arial"/>
              </a:rPr>
              <a:t> </a:t>
            </a:r>
            <a:r>
              <a:rPr sz="1200" b="1" dirty="0">
                <a:cs typeface="Arial"/>
              </a:rPr>
              <a:t>(Draft</a:t>
            </a:r>
            <a:r>
              <a:rPr sz="1200" b="1" spc="3" dirty="0">
                <a:cs typeface="Arial"/>
              </a:rPr>
              <a:t> </a:t>
            </a:r>
            <a:r>
              <a:rPr sz="1200" b="1" dirty="0">
                <a:cs typeface="Arial"/>
              </a:rPr>
              <a:t>or</a:t>
            </a:r>
            <a:r>
              <a:rPr sz="1200" b="1" spc="3" dirty="0">
                <a:cs typeface="Arial"/>
              </a:rPr>
              <a:t> </a:t>
            </a:r>
            <a:r>
              <a:rPr sz="1200" b="1" dirty="0">
                <a:cs typeface="Arial"/>
              </a:rPr>
              <a:t>Pending</a:t>
            </a:r>
            <a:r>
              <a:rPr sz="1200" b="1" spc="3" dirty="0">
                <a:cs typeface="Arial"/>
              </a:rPr>
              <a:t> </a:t>
            </a:r>
            <a:r>
              <a:rPr sz="1200" b="1" spc="-3" dirty="0">
                <a:cs typeface="Arial"/>
              </a:rPr>
              <a:t>Requisitions</a:t>
            </a:r>
            <a:r>
              <a:rPr sz="1200" b="1" spc="3" dirty="0">
                <a:cs typeface="Arial"/>
              </a:rPr>
              <a:t> </a:t>
            </a:r>
            <a:r>
              <a:rPr sz="1200" b="1" spc="-3" dirty="0">
                <a:cs typeface="Arial"/>
              </a:rPr>
              <a:t>sections)</a:t>
            </a:r>
            <a:r>
              <a:rPr sz="1200" b="1" spc="3" dirty="0">
                <a:cs typeface="Arial"/>
              </a:rPr>
              <a:t> </a:t>
            </a:r>
            <a:r>
              <a:rPr sz="1200" b="1" dirty="0">
                <a:cs typeface="Arial"/>
              </a:rPr>
              <a:t>for</a:t>
            </a:r>
            <a:r>
              <a:rPr sz="1200" b="1" spc="3" dirty="0">
                <a:cs typeface="Arial"/>
              </a:rPr>
              <a:t> </a:t>
            </a:r>
            <a:r>
              <a:rPr sz="1200" b="1" spc="-3" dirty="0">
                <a:cs typeface="Arial"/>
              </a:rPr>
              <a:t>requisitions</a:t>
            </a:r>
            <a:r>
              <a:rPr sz="1200" b="1" spc="3" dirty="0">
                <a:cs typeface="Arial"/>
              </a:rPr>
              <a:t> </a:t>
            </a:r>
            <a:r>
              <a:rPr sz="1200" b="1" spc="-3" dirty="0">
                <a:cs typeface="Arial"/>
              </a:rPr>
              <a:t>you</a:t>
            </a:r>
            <a:r>
              <a:rPr sz="1200" b="1" spc="7" dirty="0">
                <a:cs typeface="Arial"/>
              </a:rPr>
              <a:t> </a:t>
            </a:r>
            <a:r>
              <a:rPr sz="1200" b="1" spc="-3" dirty="0">
                <a:cs typeface="Arial"/>
              </a:rPr>
              <a:t>created, </a:t>
            </a:r>
            <a:r>
              <a:rPr sz="1200" b="1" dirty="0">
                <a:cs typeface="Arial"/>
              </a:rPr>
              <a:t> or</a:t>
            </a:r>
            <a:r>
              <a:rPr sz="1200" b="1" spc="-3" dirty="0">
                <a:cs typeface="Arial"/>
              </a:rPr>
              <a:t> </a:t>
            </a:r>
            <a:r>
              <a:rPr sz="1200" b="1" dirty="0">
                <a:cs typeface="Arial"/>
              </a:rPr>
              <a:t>drill down into the</a:t>
            </a:r>
            <a:endParaRPr sz="1200" dirty="0">
              <a:cs typeface="Arial"/>
            </a:endParaRPr>
          </a:p>
          <a:p>
            <a:pPr marL="8659" marR="199154">
              <a:lnSpc>
                <a:spcPct val="110400"/>
              </a:lnSpc>
            </a:pPr>
            <a:r>
              <a:rPr sz="1200" b="1" spc="-3" dirty="0">
                <a:cs typeface="Arial"/>
              </a:rPr>
              <a:t>"Reservations"</a:t>
            </a:r>
            <a:r>
              <a:rPr sz="1200" b="1" spc="3" dirty="0">
                <a:cs typeface="Arial"/>
              </a:rPr>
              <a:t> </a:t>
            </a:r>
            <a:r>
              <a:rPr sz="1200" b="1" spc="-3" dirty="0">
                <a:cs typeface="Arial"/>
              </a:rPr>
              <a:t>column</a:t>
            </a:r>
            <a:r>
              <a:rPr sz="1200" b="1" spc="3" dirty="0">
                <a:cs typeface="Arial"/>
              </a:rPr>
              <a:t> </a:t>
            </a:r>
            <a:r>
              <a:rPr sz="1200" b="1" dirty="0">
                <a:cs typeface="Arial"/>
              </a:rPr>
              <a:t>of</a:t>
            </a:r>
            <a:r>
              <a:rPr sz="1200" b="1" spc="3" dirty="0">
                <a:cs typeface="Arial"/>
              </a:rPr>
              <a:t> </a:t>
            </a:r>
            <a:r>
              <a:rPr sz="1200" b="1" spc="-3" dirty="0">
                <a:cs typeface="Arial"/>
              </a:rPr>
              <a:t>your</a:t>
            </a:r>
            <a:r>
              <a:rPr sz="1200" b="1" spc="3" dirty="0">
                <a:cs typeface="Arial"/>
              </a:rPr>
              <a:t> </a:t>
            </a:r>
            <a:r>
              <a:rPr sz="1200" b="1" dirty="0">
                <a:cs typeface="Arial"/>
              </a:rPr>
              <a:t>budget</a:t>
            </a:r>
            <a:r>
              <a:rPr sz="1200" b="1" spc="-3" dirty="0">
                <a:cs typeface="Arial"/>
              </a:rPr>
              <a:t> </a:t>
            </a:r>
            <a:r>
              <a:rPr sz="1200" b="1" dirty="0">
                <a:cs typeface="Arial"/>
              </a:rPr>
              <a:t>query</a:t>
            </a:r>
            <a:r>
              <a:rPr sz="1200" b="1" spc="3" dirty="0">
                <a:cs typeface="Arial"/>
              </a:rPr>
              <a:t> </a:t>
            </a:r>
            <a:r>
              <a:rPr sz="1200" b="1" dirty="0">
                <a:cs typeface="Arial"/>
              </a:rPr>
              <a:t>to</a:t>
            </a:r>
            <a:r>
              <a:rPr sz="1200" b="1" spc="3" dirty="0">
                <a:cs typeface="Arial"/>
              </a:rPr>
              <a:t> </a:t>
            </a:r>
            <a:r>
              <a:rPr sz="1200" b="1" spc="-3" dirty="0">
                <a:cs typeface="Arial"/>
              </a:rPr>
              <a:t>see</a:t>
            </a:r>
            <a:r>
              <a:rPr sz="1200" b="1" spc="3" dirty="0">
                <a:cs typeface="Arial"/>
              </a:rPr>
              <a:t> </a:t>
            </a:r>
            <a:r>
              <a:rPr sz="1200" b="1" dirty="0">
                <a:cs typeface="Arial"/>
              </a:rPr>
              <a:t>the </a:t>
            </a:r>
            <a:r>
              <a:rPr sz="1200" b="1" spc="-3" dirty="0">
                <a:cs typeface="Arial"/>
              </a:rPr>
              <a:t>requisition </a:t>
            </a:r>
            <a:r>
              <a:rPr sz="1200" b="1" spc="-252" dirty="0">
                <a:cs typeface="Arial"/>
              </a:rPr>
              <a:t> </a:t>
            </a:r>
            <a:r>
              <a:rPr sz="1200" b="1" dirty="0">
                <a:cs typeface="Arial"/>
              </a:rPr>
              <a:t>number(s)</a:t>
            </a:r>
            <a:r>
              <a:rPr sz="1200" b="1" spc="-7" dirty="0">
                <a:cs typeface="Arial"/>
              </a:rPr>
              <a:t> </a:t>
            </a:r>
            <a:r>
              <a:rPr sz="1200" b="1" spc="-3" dirty="0">
                <a:cs typeface="Arial"/>
              </a:rPr>
              <a:t>created</a:t>
            </a:r>
            <a:r>
              <a:rPr sz="1200" b="1" dirty="0">
                <a:cs typeface="Arial"/>
              </a:rPr>
              <a:t> by </a:t>
            </a:r>
            <a:r>
              <a:rPr sz="1200" b="1" spc="-3" dirty="0">
                <a:cs typeface="Arial"/>
              </a:rPr>
              <a:t>any</a:t>
            </a:r>
            <a:r>
              <a:rPr sz="1200" b="1" dirty="0">
                <a:cs typeface="Arial"/>
              </a:rPr>
              <a:t> user.</a:t>
            </a:r>
            <a:endParaRPr sz="1200" dirty="0">
              <a:cs typeface="Arial"/>
            </a:endParaRPr>
          </a:p>
          <a:p>
            <a:pPr>
              <a:spcBef>
                <a:spcPts val="10"/>
              </a:spcBef>
            </a:pPr>
            <a:endParaRPr sz="1600" dirty="0">
              <a:cs typeface="Arial"/>
            </a:endParaRPr>
          </a:p>
          <a:p>
            <a:pPr marL="8659" marR="104772">
              <a:lnSpc>
                <a:spcPct val="110400"/>
              </a:lnSpc>
            </a:pPr>
            <a:r>
              <a:rPr sz="1200" b="1" spc="-3" dirty="0">
                <a:cs typeface="Arial"/>
              </a:rPr>
              <a:t>*The</a:t>
            </a:r>
            <a:r>
              <a:rPr sz="1200" b="1" dirty="0">
                <a:cs typeface="Arial"/>
              </a:rPr>
              <a:t> My </a:t>
            </a:r>
            <a:r>
              <a:rPr sz="1200" b="1" spc="-3" dirty="0">
                <a:cs typeface="Arial"/>
              </a:rPr>
              <a:t>Requisitions</a:t>
            </a:r>
            <a:r>
              <a:rPr sz="1200" b="1" spc="3" dirty="0">
                <a:cs typeface="Arial"/>
              </a:rPr>
              <a:t> </a:t>
            </a:r>
            <a:r>
              <a:rPr sz="1200" b="1" dirty="0">
                <a:cs typeface="Arial"/>
              </a:rPr>
              <a:t>tab </a:t>
            </a:r>
            <a:r>
              <a:rPr sz="1200" b="1" spc="-3" dirty="0">
                <a:cs typeface="Arial"/>
              </a:rPr>
              <a:t>can</a:t>
            </a:r>
            <a:r>
              <a:rPr sz="1200" b="1" spc="3" dirty="0">
                <a:cs typeface="Arial"/>
              </a:rPr>
              <a:t> </a:t>
            </a:r>
            <a:r>
              <a:rPr sz="1200" b="1" dirty="0">
                <a:cs typeface="Arial"/>
              </a:rPr>
              <a:t>be </a:t>
            </a:r>
            <a:r>
              <a:rPr sz="1200" b="1" spc="-3" dirty="0">
                <a:cs typeface="Arial"/>
              </a:rPr>
              <a:t>accessed</a:t>
            </a:r>
            <a:r>
              <a:rPr sz="1200" b="1" dirty="0">
                <a:cs typeface="Arial"/>
              </a:rPr>
              <a:t> </a:t>
            </a:r>
            <a:r>
              <a:rPr sz="1200" b="1" spc="-3" dirty="0">
                <a:cs typeface="Arial"/>
              </a:rPr>
              <a:t>either</a:t>
            </a:r>
            <a:r>
              <a:rPr sz="1200" b="1" spc="3" dirty="0">
                <a:cs typeface="Arial"/>
              </a:rPr>
              <a:t> </a:t>
            </a:r>
            <a:r>
              <a:rPr sz="1200" b="1" dirty="0">
                <a:cs typeface="Arial"/>
              </a:rPr>
              <a:t>by </a:t>
            </a:r>
            <a:r>
              <a:rPr sz="1200" b="1" spc="-3" dirty="0">
                <a:cs typeface="Arial"/>
              </a:rPr>
              <a:t>clicking</a:t>
            </a:r>
            <a:r>
              <a:rPr sz="1200" b="1" spc="3" dirty="0">
                <a:cs typeface="Arial"/>
              </a:rPr>
              <a:t> </a:t>
            </a:r>
            <a:r>
              <a:rPr sz="1200" b="1" dirty="0">
                <a:cs typeface="Arial"/>
              </a:rPr>
              <a:t>on </a:t>
            </a:r>
            <a:r>
              <a:rPr sz="1200" b="1" spc="3" dirty="0">
                <a:cs typeface="Arial"/>
              </a:rPr>
              <a:t> </a:t>
            </a:r>
            <a:r>
              <a:rPr sz="1200" b="1" spc="-3" dirty="0">
                <a:cs typeface="Arial"/>
              </a:rPr>
              <a:t>"Create</a:t>
            </a:r>
            <a:r>
              <a:rPr sz="1200" b="1" dirty="0">
                <a:cs typeface="Arial"/>
              </a:rPr>
              <a:t> a</a:t>
            </a:r>
            <a:r>
              <a:rPr sz="1200" b="1" spc="3" dirty="0">
                <a:cs typeface="Arial"/>
              </a:rPr>
              <a:t> </a:t>
            </a:r>
            <a:r>
              <a:rPr sz="1200" b="1" dirty="0">
                <a:cs typeface="Arial"/>
              </a:rPr>
              <a:t>Purchase</a:t>
            </a:r>
            <a:r>
              <a:rPr sz="1200" b="1" spc="3" dirty="0">
                <a:cs typeface="Arial"/>
              </a:rPr>
              <a:t> </a:t>
            </a:r>
            <a:r>
              <a:rPr sz="1200" b="1" spc="-3" dirty="0">
                <a:cs typeface="Arial"/>
              </a:rPr>
              <a:t>Requisition"</a:t>
            </a:r>
            <a:r>
              <a:rPr sz="1200" b="1" spc="3" dirty="0">
                <a:cs typeface="Arial"/>
              </a:rPr>
              <a:t> </a:t>
            </a:r>
            <a:r>
              <a:rPr sz="1200" b="1" dirty="0">
                <a:cs typeface="Arial"/>
              </a:rPr>
              <a:t>from</a:t>
            </a:r>
            <a:r>
              <a:rPr sz="1200" b="1" spc="3" dirty="0">
                <a:cs typeface="Arial"/>
              </a:rPr>
              <a:t> </a:t>
            </a:r>
            <a:r>
              <a:rPr sz="1200" b="1" dirty="0">
                <a:cs typeface="Arial"/>
              </a:rPr>
              <a:t>the</a:t>
            </a:r>
            <a:r>
              <a:rPr sz="1200" b="1" spc="3" dirty="0">
                <a:cs typeface="Arial"/>
              </a:rPr>
              <a:t> </a:t>
            </a:r>
            <a:r>
              <a:rPr sz="1200" b="1" spc="-3" dirty="0">
                <a:cs typeface="Arial"/>
              </a:rPr>
              <a:t>Budget</a:t>
            </a:r>
            <a:r>
              <a:rPr sz="1200" b="1" dirty="0">
                <a:cs typeface="Arial"/>
              </a:rPr>
              <a:t> </a:t>
            </a:r>
            <a:r>
              <a:rPr sz="1200" b="1" spc="-3" dirty="0">
                <a:cs typeface="Arial"/>
              </a:rPr>
              <a:t>and</a:t>
            </a:r>
            <a:r>
              <a:rPr sz="1200" b="1" spc="3" dirty="0">
                <a:cs typeface="Arial"/>
              </a:rPr>
              <a:t> </a:t>
            </a:r>
            <a:r>
              <a:rPr sz="1200" b="1" dirty="0">
                <a:cs typeface="Arial"/>
              </a:rPr>
              <a:t>Finance</a:t>
            </a:r>
            <a:r>
              <a:rPr sz="1200" b="1" spc="3" dirty="0">
                <a:cs typeface="Arial"/>
              </a:rPr>
              <a:t> </a:t>
            </a:r>
            <a:r>
              <a:rPr sz="1200" b="1" dirty="0">
                <a:cs typeface="Arial"/>
              </a:rPr>
              <a:t>home </a:t>
            </a:r>
            <a:r>
              <a:rPr sz="1200" b="1" spc="-256" dirty="0">
                <a:cs typeface="Arial"/>
              </a:rPr>
              <a:t> </a:t>
            </a:r>
            <a:r>
              <a:rPr sz="1200" b="1" dirty="0">
                <a:cs typeface="Arial"/>
              </a:rPr>
              <a:t>page of Portal, or by</a:t>
            </a:r>
            <a:r>
              <a:rPr sz="1200" b="1" spc="3" dirty="0">
                <a:cs typeface="Arial"/>
              </a:rPr>
              <a:t> </a:t>
            </a:r>
            <a:r>
              <a:rPr sz="1200" b="1" spc="-3" dirty="0">
                <a:cs typeface="Arial"/>
              </a:rPr>
              <a:t>clicking</a:t>
            </a:r>
            <a:r>
              <a:rPr sz="1200" b="1" dirty="0">
                <a:cs typeface="Arial"/>
              </a:rPr>
              <a:t> on </a:t>
            </a:r>
            <a:r>
              <a:rPr sz="1200" b="1" spc="-3" dirty="0">
                <a:cs typeface="Arial"/>
              </a:rPr>
              <a:t>"My</a:t>
            </a:r>
            <a:r>
              <a:rPr sz="1200" b="1" dirty="0">
                <a:cs typeface="Arial"/>
              </a:rPr>
              <a:t> </a:t>
            </a:r>
            <a:r>
              <a:rPr sz="1200" b="1" spc="-3" dirty="0">
                <a:cs typeface="Arial"/>
              </a:rPr>
              <a:t>Requisitions"</a:t>
            </a:r>
            <a:r>
              <a:rPr sz="1200" b="1" spc="3" dirty="0">
                <a:cs typeface="Arial"/>
              </a:rPr>
              <a:t> </a:t>
            </a:r>
            <a:r>
              <a:rPr sz="1200" b="1" dirty="0">
                <a:cs typeface="Arial"/>
              </a:rPr>
              <a:t>from the My </a:t>
            </a:r>
            <a:r>
              <a:rPr sz="1200" b="1" spc="3" dirty="0">
                <a:cs typeface="Arial"/>
              </a:rPr>
              <a:t> </a:t>
            </a:r>
            <a:r>
              <a:rPr sz="1200" b="1" dirty="0">
                <a:cs typeface="Arial"/>
              </a:rPr>
              <a:t>Finance</a:t>
            </a:r>
            <a:r>
              <a:rPr sz="1200" b="1" spc="-3" dirty="0">
                <a:cs typeface="Arial"/>
              </a:rPr>
              <a:t> Dashboard.</a:t>
            </a:r>
            <a:endParaRPr sz="1200" dirty="0">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9757"/>
            <a:ext cx="10972800" cy="677108"/>
          </a:xfrm>
        </p:spPr>
        <p:txBody>
          <a:bodyPr/>
          <a:lstStyle/>
          <a:p>
            <a:r>
              <a:rPr lang="en-US" sz="4400" dirty="0">
                <a:latin typeface="Times New Roman" panose="02020603050405020304" pitchFamily="18" charset="0"/>
                <a:cs typeface="Times New Roman" panose="02020603050405020304" pitchFamily="18" charset="0"/>
              </a:rPr>
              <a:t>Business and Financial Affairs</a:t>
            </a:r>
            <a:br>
              <a:rPr lang="en-US" sz="4400" dirty="0">
                <a:latin typeface="Times New Roman" panose="02020603050405020304" pitchFamily="18" charset="0"/>
                <a:cs typeface="Times New Roman" panose="02020603050405020304" pitchFamily="18" charset="0"/>
              </a:rPr>
            </a:br>
            <a:r>
              <a:rPr lang="en-US" dirty="0">
                <a:solidFill>
                  <a:schemeClr val="tx2">
                    <a:lumMod val="40000"/>
                    <a:lumOff val="6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www.una.edu/vpbusiness</a:t>
            </a:r>
            <a:r>
              <a:rPr lang="en-US" dirty="0">
                <a:solidFill>
                  <a:schemeClr val="tx2">
                    <a:lumMod val="40000"/>
                    <a:lumOff val="60000"/>
                  </a:schemeClr>
                </a:solidFill>
                <a:latin typeface="Times New Roman" panose="02020603050405020304" pitchFamily="18" charset="0"/>
                <a:cs typeface="Times New Roman" panose="02020603050405020304" pitchFamily="18" charset="0"/>
              </a:rPr>
              <a:t> </a:t>
            </a:r>
            <a:endParaRPr lang="en-US" sz="4400"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374294"/>
            <a:ext cx="10972800" cy="3262432"/>
          </a:xfrm>
        </p:spPr>
        <p:txBody>
          <a:bodyPr/>
          <a:lstStyle/>
          <a:p>
            <a:pPr lvl="1">
              <a:buFont typeface="Wingdings" panose="05000000000000000000" pitchFamily="2" charset="2"/>
              <a:buChar char="Ø"/>
            </a:pPr>
            <a:r>
              <a:rPr lang="en-US" sz="2400" b="1" u="sng" dirty="0">
                <a:latin typeface="Times New Roman" panose="02020603050405020304" pitchFamily="18" charset="0"/>
                <a:cs typeface="Times New Roman" panose="02020603050405020304" pitchFamily="18" charset="0"/>
              </a:rPr>
              <a:t>Lisa Rhodes </a:t>
            </a:r>
            <a:r>
              <a:rPr lang="en-US" sz="24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Assistant to the Vice President of Business and Financial Affairs </a:t>
            </a:r>
            <a:r>
              <a:rPr lang="en-US" sz="2400"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tlrhodes@una.edu</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p>
          <a:p>
            <a:pPr marL="1226119" lvl="2"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Travel forms</a:t>
            </a:r>
          </a:p>
          <a:p>
            <a:pPr marL="1226119" lvl="2"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Budget Transfers</a:t>
            </a:r>
          </a:p>
          <a:p>
            <a:pPr marL="1226119" lvl="2"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Agency Accounts</a:t>
            </a:r>
          </a:p>
          <a:p>
            <a:pPr marL="1226119" lvl="2"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Payment requisitions</a:t>
            </a:r>
          </a:p>
          <a:p>
            <a:pPr marL="914400" lvl="1" indent="-457200">
              <a:buFont typeface="Arial" panose="020B0604020202020204" pitchFamily="34" charset="0"/>
              <a:buChar char="•"/>
            </a:pPr>
            <a:endParaRPr lang="en-US" sz="2800" dirty="0"/>
          </a:p>
          <a:p>
            <a:pPr lvl="1"/>
            <a:endParaRPr lang="en-US" dirty="0"/>
          </a:p>
          <a:p>
            <a:endParaRPr lang="en-US" dirty="0"/>
          </a:p>
        </p:txBody>
      </p:sp>
    </p:spTree>
    <p:extLst>
      <p:ext uri="{BB962C8B-B14F-4D97-AF65-F5344CB8AC3E}">
        <p14:creationId xmlns:p14="http://schemas.microsoft.com/office/powerpoint/2010/main" val="394449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527" y="846262"/>
            <a:ext cx="11720946" cy="5165476"/>
          </a:xfrm>
          <a:prstGeom prst="rect">
            <a:avLst/>
          </a:prstGeom>
        </p:spPr>
        <p:txBody>
          <a:bodyPr vert="horz" wrap="square" lIns="0" tIns="8659" rIns="0" bIns="0" rtlCol="0">
            <a:spAutoFit/>
          </a:bodyPr>
          <a:lstStyle/>
          <a:p>
            <a:pPr defTabSz="623438"/>
            <a:endParaRPr sz="682" dirty="0">
              <a:solidFill>
                <a:prstClr val="black"/>
              </a:solidFill>
              <a:latin typeface="Calibri"/>
              <a:cs typeface="Calibri"/>
            </a:endParaRPr>
          </a:p>
          <a:p>
            <a:pPr marL="5195" algn="ctr" defTabSz="623438">
              <a:spcBef>
                <a:spcPts val="3"/>
              </a:spcBef>
            </a:pPr>
            <a:r>
              <a:rPr sz="4400" spc="-3" dirty="0">
                <a:solidFill>
                  <a:prstClr val="black"/>
                </a:solidFill>
                <a:latin typeface="Times New Roman" panose="02020603050405020304" pitchFamily="18" charset="0"/>
                <a:cs typeface="Times New Roman" panose="02020603050405020304" pitchFamily="18" charset="0"/>
              </a:rPr>
              <a:t>Payment</a:t>
            </a:r>
            <a:r>
              <a:rPr sz="4400" spc="3" dirty="0">
                <a:solidFill>
                  <a:prstClr val="black"/>
                </a:solidFill>
                <a:latin typeface="Times New Roman" panose="02020603050405020304" pitchFamily="18" charset="0"/>
                <a:cs typeface="Times New Roman" panose="02020603050405020304" pitchFamily="18" charset="0"/>
              </a:rPr>
              <a:t> </a:t>
            </a:r>
            <a:r>
              <a:rPr sz="4400" spc="-3" dirty="0">
                <a:solidFill>
                  <a:prstClr val="black"/>
                </a:solidFill>
                <a:latin typeface="Times New Roman" panose="02020603050405020304" pitchFamily="18" charset="0"/>
                <a:cs typeface="Times New Roman" panose="02020603050405020304" pitchFamily="18" charset="0"/>
              </a:rPr>
              <a:t>requisitions/travel</a:t>
            </a:r>
            <a:r>
              <a:rPr sz="4400" dirty="0">
                <a:solidFill>
                  <a:prstClr val="black"/>
                </a:solidFill>
                <a:latin typeface="Times New Roman" panose="02020603050405020304" pitchFamily="18" charset="0"/>
                <a:cs typeface="Times New Roman" panose="02020603050405020304" pitchFamily="18" charset="0"/>
              </a:rPr>
              <a:t> </a:t>
            </a:r>
            <a:r>
              <a:rPr sz="4400" spc="-3" dirty="0">
                <a:solidFill>
                  <a:prstClr val="black"/>
                </a:solidFill>
                <a:latin typeface="Times New Roman" panose="02020603050405020304" pitchFamily="18" charset="0"/>
                <a:cs typeface="Times New Roman" panose="02020603050405020304" pitchFamily="18" charset="0"/>
              </a:rPr>
              <a:t>forms–reference</a:t>
            </a:r>
            <a:r>
              <a:rPr sz="4400" spc="3" dirty="0">
                <a:solidFill>
                  <a:prstClr val="black"/>
                </a:solidFill>
                <a:latin typeface="Times New Roman" panose="02020603050405020304" pitchFamily="18" charset="0"/>
                <a:cs typeface="Times New Roman" panose="02020603050405020304" pitchFamily="18" charset="0"/>
              </a:rPr>
              <a:t> </a:t>
            </a:r>
            <a:r>
              <a:rPr sz="4400" spc="-3" dirty="0">
                <a:solidFill>
                  <a:prstClr val="black"/>
                </a:solidFill>
                <a:latin typeface="Times New Roman" panose="02020603050405020304" pitchFamily="18" charset="0"/>
                <a:cs typeface="Times New Roman" panose="02020603050405020304" pitchFamily="18" charset="0"/>
              </a:rPr>
              <a:t>guide:</a:t>
            </a:r>
            <a:endParaRPr lang="en-US" sz="4400" spc="-3" dirty="0">
              <a:solidFill>
                <a:prstClr val="black"/>
              </a:solidFill>
              <a:latin typeface="Times New Roman" panose="02020603050405020304" pitchFamily="18" charset="0"/>
              <a:cs typeface="Times New Roman" panose="02020603050405020304" pitchFamily="18" charset="0"/>
            </a:endParaRPr>
          </a:p>
          <a:p>
            <a:pPr marL="5195" algn="ctr" defTabSz="623438">
              <a:spcBef>
                <a:spcPts val="3"/>
              </a:spcBef>
            </a:pPr>
            <a:endParaRPr sz="4800" dirty="0">
              <a:solidFill>
                <a:prstClr val="black"/>
              </a:solidFill>
              <a:latin typeface="Times New Roman" panose="02020603050405020304" pitchFamily="18" charset="0"/>
              <a:cs typeface="Times New Roman" panose="02020603050405020304" pitchFamily="18" charset="0"/>
            </a:endParaRPr>
          </a:p>
          <a:p>
            <a:pPr marL="8659" defTabSz="623438"/>
            <a:r>
              <a:rPr sz="1400" spc="-3" dirty="0">
                <a:solidFill>
                  <a:prstClr val="black"/>
                </a:solidFill>
                <a:latin typeface="Times New Roman" panose="02020603050405020304" pitchFamily="18" charset="0"/>
                <a:cs typeface="Times New Roman" panose="02020603050405020304" pitchFamily="18" charset="0"/>
              </a:rPr>
              <a:t>Contact</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Lisa</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Rhodes</a:t>
            </a:r>
            <a:r>
              <a:rPr sz="1400" dirty="0">
                <a:solidFill>
                  <a:prstClr val="black"/>
                </a:solidFill>
                <a:latin typeface="Times New Roman" panose="02020603050405020304" pitchFamily="18" charset="0"/>
                <a:cs typeface="Times New Roman" panose="02020603050405020304" pitchFamily="18" charset="0"/>
              </a:rPr>
              <a:t> </a:t>
            </a:r>
            <a:r>
              <a:rPr lang="en-US" sz="1400"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tlrhodes@una.edu</a:t>
            </a:r>
            <a:r>
              <a:rPr lang="en-US" sz="1400" dirty="0">
                <a:solidFill>
                  <a:schemeClr val="accent1">
                    <a:lumMod val="75000"/>
                  </a:schemeClr>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for</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questions</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regarding</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travel </a:t>
            </a:r>
            <a:r>
              <a:rPr sz="1400" dirty="0">
                <a:solidFill>
                  <a:prstClr val="black"/>
                </a:solidFill>
                <a:latin typeface="Times New Roman" panose="02020603050405020304" pitchFamily="18" charset="0"/>
                <a:cs typeface="Times New Roman" panose="02020603050405020304" pitchFamily="18" charset="0"/>
              </a:rPr>
              <a:t>forms.</a:t>
            </a:r>
            <a:endParaRPr lang="en-US" sz="1400" dirty="0">
              <a:solidFill>
                <a:prstClr val="black"/>
              </a:solidFill>
              <a:latin typeface="Times New Roman" panose="02020603050405020304" pitchFamily="18" charset="0"/>
              <a:cs typeface="Times New Roman" panose="02020603050405020304" pitchFamily="18" charset="0"/>
            </a:endParaRPr>
          </a:p>
          <a:p>
            <a:pPr marL="8659" defTabSz="623438"/>
            <a:endParaRPr lang="en-US" sz="1400" dirty="0">
              <a:solidFill>
                <a:prstClr val="black"/>
              </a:solidFill>
              <a:latin typeface="Times New Roman" panose="02020603050405020304" pitchFamily="18" charset="0"/>
              <a:cs typeface="Times New Roman" panose="02020603050405020304" pitchFamily="18" charset="0"/>
            </a:endParaRPr>
          </a:p>
          <a:p>
            <a:pPr marL="8659" defTabSz="623438"/>
            <a:r>
              <a:rPr sz="1400" spc="-3" dirty="0">
                <a:solidFill>
                  <a:prstClr val="black"/>
                </a:solidFill>
                <a:latin typeface="Times New Roman" panose="02020603050405020304" pitchFamily="18" charset="0"/>
                <a:cs typeface="Times New Roman" panose="02020603050405020304" pitchFamily="18" charset="0"/>
              </a:rPr>
              <a:t>Submit</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completed</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Payment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Requisitions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and</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travel</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forms</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spc="10" dirty="0">
                <a:solidFill>
                  <a:prstClr val="black"/>
                </a:solidFill>
                <a:latin typeface="Times New Roman" panose="02020603050405020304" pitchFamily="18" charset="0"/>
                <a:cs typeface="Times New Roman" panose="02020603050405020304" pitchFamily="18" charset="0"/>
              </a:rPr>
              <a:t> </a:t>
            </a:r>
            <a:r>
              <a:rPr sz="14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Controller’s</a:t>
            </a:r>
            <a:r>
              <a:rPr sz="1400" u="sng" spc="7" dirty="0">
                <a:solidFill>
                  <a:prstClr val="black"/>
                </a:solidFill>
                <a:uFill>
                  <a:solidFill>
                    <a:srgbClr val="000000"/>
                  </a:solidFill>
                </a:uFill>
                <a:latin typeface="Times New Roman" panose="02020603050405020304" pitchFamily="18" charset="0"/>
                <a:cs typeface="Times New Roman" panose="02020603050405020304" pitchFamily="18" charset="0"/>
              </a:rPr>
              <a:t> </a:t>
            </a:r>
            <a:r>
              <a:rPr sz="1400" u="sng" spc="-3" dirty="0">
                <a:solidFill>
                  <a:prstClr val="black"/>
                </a:solidFill>
                <a:uFill>
                  <a:solidFill>
                    <a:srgbClr val="000000"/>
                  </a:solidFill>
                </a:uFill>
                <a:latin typeface="Times New Roman" panose="02020603050405020304" pitchFamily="18" charset="0"/>
                <a:cs typeface="Times New Roman" panose="02020603050405020304" pitchFamily="18" charset="0"/>
              </a:rPr>
              <a:t>office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(Room</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103</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or</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Box</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5001</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t>
            </a:r>
            <a:r>
              <a:rPr lang="en-US"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Lisa</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Rhodes)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with</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original</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receipts</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or</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invoices</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attached.</a:t>
            </a:r>
            <a:endParaRPr lang="en-US" sz="1400" spc="-3" dirty="0">
              <a:solidFill>
                <a:prstClr val="black"/>
              </a:solidFill>
              <a:latin typeface="Times New Roman" panose="02020603050405020304" pitchFamily="18" charset="0"/>
              <a:cs typeface="Times New Roman" panose="02020603050405020304" pitchFamily="18" charset="0"/>
            </a:endParaRPr>
          </a:p>
          <a:p>
            <a:pPr marL="8659" defTabSz="623438"/>
            <a:r>
              <a:rPr sz="1400" spc="-3" dirty="0">
                <a:solidFill>
                  <a:prstClr val="black"/>
                </a:solidFill>
                <a:latin typeface="Times New Roman" panose="02020603050405020304" pitchFamily="18" charset="0"/>
                <a:cs typeface="Times New Roman" panose="02020603050405020304" pitchFamily="18" charset="0"/>
              </a:rPr>
              <a:t>The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payee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name,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address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and</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L#</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or</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SSN/EIN</a:t>
            </a:r>
            <a:r>
              <a:rPr sz="1400" spc="3" dirty="0">
                <a:solidFill>
                  <a:prstClr val="black"/>
                </a:solidFill>
                <a:latin typeface="Times New Roman" panose="02020603050405020304" pitchFamily="18" charset="0"/>
                <a:cs typeface="Times New Roman" panose="02020603050405020304" pitchFamily="18" charset="0"/>
              </a:rPr>
              <a:t> </a:t>
            </a:r>
            <a:r>
              <a:rPr sz="1400" dirty="0">
                <a:solidFill>
                  <a:prstClr val="black"/>
                </a:solidFill>
                <a:latin typeface="Times New Roman" panose="02020603050405020304" pitchFamily="18" charset="0"/>
                <a:cs typeface="Times New Roman" panose="02020603050405020304" pitchFamily="18" charset="0"/>
              </a:rPr>
              <a:t>must </a:t>
            </a:r>
            <a:r>
              <a:rPr sz="1400" spc="-3" dirty="0">
                <a:solidFill>
                  <a:prstClr val="black"/>
                </a:solidFill>
                <a:latin typeface="Times New Roman" panose="02020603050405020304" pitchFamily="18" charset="0"/>
                <a:cs typeface="Times New Roman" panose="02020603050405020304" pitchFamily="18" charset="0"/>
              </a:rPr>
              <a:t>be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on</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 requisition</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form</a:t>
            </a:r>
            <a:r>
              <a:rPr sz="1400" spc="3" dirty="0">
                <a:solidFill>
                  <a:prstClr val="black"/>
                </a:solidFill>
                <a:latin typeface="Times New Roman" panose="02020603050405020304" pitchFamily="18" charset="0"/>
                <a:cs typeface="Times New Roman" panose="02020603050405020304" pitchFamily="18" charset="0"/>
              </a:rPr>
              <a:t> </a:t>
            </a:r>
            <a:r>
              <a:rPr sz="1400" dirty="0">
                <a:solidFill>
                  <a:prstClr val="black"/>
                </a:solidFill>
                <a:latin typeface="Times New Roman" panose="02020603050405020304" pitchFamily="18" charset="0"/>
                <a:cs typeface="Times New Roman" panose="02020603050405020304" pitchFamily="18" charset="0"/>
              </a:rPr>
              <a:t>or</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W9</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attached.</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This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is especially</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important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when</a:t>
            </a:r>
            <a:r>
              <a:rPr sz="1400" spc="7" dirty="0">
                <a:solidFill>
                  <a:prstClr val="black"/>
                </a:solidFill>
                <a:latin typeface="Times New Roman" panose="02020603050405020304" pitchFamily="18" charset="0"/>
                <a:cs typeface="Times New Roman" panose="02020603050405020304" pitchFamily="18" charset="0"/>
              </a:rPr>
              <a:t> </a:t>
            </a:r>
            <a:r>
              <a:rPr sz="1400" spc="-7" dirty="0">
                <a:solidFill>
                  <a:prstClr val="black"/>
                </a:solidFill>
                <a:latin typeface="Times New Roman" panose="02020603050405020304" pitchFamily="18" charset="0"/>
                <a:cs typeface="Times New Roman" panose="02020603050405020304" pitchFamily="18" charset="0"/>
              </a:rPr>
              <a:t>paying</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an</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individual.</a:t>
            </a:r>
            <a:r>
              <a:rPr sz="1400" spc="1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We</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have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many</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individuals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with</a:t>
            </a:r>
            <a:r>
              <a:rPr lang="en-US" sz="1400" spc="-3" dirty="0">
                <a:solidFill>
                  <a:prstClr val="black"/>
                </a:solidFill>
                <a:latin typeface="Times New Roman" panose="02020603050405020304" pitchFamily="18" charset="0"/>
                <a:cs typeface="Times New Roman" panose="02020603050405020304" pitchFamily="18" charset="0"/>
              </a:rPr>
              <a:t>                                             the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same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name</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in</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the</a:t>
            </a:r>
            <a:r>
              <a:rPr lang="en-US" sz="1400" spc="7"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system,</a:t>
            </a:r>
            <a:r>
              <a:rPr lang="en-US" sz="1400" spc="3"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and</a:t>
            </a:r>
            <a:r>
              <a:rPr lang="en-US" sz="1400" spc="3" dirty="0">
                <a:solidFill>
                  <a:prstClr val="black"/>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the </a:t>
            </a:r>
            <a:r>
              <a:rPr lang="en-US" sz="1400" spc="-16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individual’s</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address may</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have</a:t>
            </a:r>
            <a:r>
              <a:rPr lang="en-US"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changed.</a:t>
            </a:r>
            <a:endParaRPr sz="1400" dirty="0">
              <a:solidFill>
                <a:prstClr val="black"/>
              </a:solidFill>
              <a:latin typeface="Times New Roman" panose="02020603050405020304" pitchFamily="18" charset="0"/>
              <a:cs typeface="Times New Roman" panose="02020603050405020304" pitchFamily="18" charset="0"/>
            </a:endParaRPr>
          </a:p>
          <a:p>
            <a:pPr defTabSz="623438">
              <a:spcBef>
                <a:spcPts val="17"/>
              </a:spcBef>
            </a:pPr>
            <a:endParaRPr sz="1400" dirty="0">
              <a:solidFill>
                <a:prstClr val="black"/>
              </a:solidFill>
              <a:latin typeface="Times New Roman" panose="02020603050405020304" pitchFamily="18" charset="0"/>
              <a:cs typeface="Times New Roman" panose="02020603050405020304" pitchFamily="18" charset="0"/>
            </a:endParaRPr>
          </a:p>
          <a:p>
            <a:pPr marL="8659" marR="139408" defTabSz="623438">
              <a:lnSpc>
                <a:spcPct val="116799"/>
              </a:lnSpc>
            </a:pPr>
            <a:r>
              <a:rPr sz="1400" spc="-3" dirty="0">
                <a:solidFill>
                  <a:prstClr val="black"/>
                </a:solidFill>
                <a:latin typeface="Times New Roman" panose="02020603050405020304" pitchFamily="18" charset="0"/>
                <a:cs typeface="Times New Roman" panose="02020603050405020304" pitchFamily="18" charset="0"/>
              </a:rPr>
              <a:t>Notes: Processing</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times</a:t>
            </a:r>
            <a:r>
              <a:rPr sz="1400" spc="7" dirty="0">
                <a:solidFill>
                  <a:prstClr val="black"/>
                </a:solidFill>
                <a:latin typeface="Times New Roman" panose="02020603050405020304" pitchFamily="18" charset="0"/>
                <a:cs typeface="Times New Roman" panose="02020603050405020304" pitchFamily="18" charset="0"/>
              </a:rPr>
              <a:t> </a:t>
            </a:r>
            <a:r>
              <a:rPr sz="1400" dirty="0">
                <a:solidFill>
                  <a:prstClr val="black"/>
                </a:solidFill>
                <a:latin typeface="Times New Roman" panose="02020603050405020304" pitchFamily="18" charset="0"/>
                <a:cs typeface="Times New Roman" panose="02020603050405020304" pitchFamily="18" charset="0"/>
              </a:rPr>
              <a:t>vary</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please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allow</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up</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2</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weeks</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from</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date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requisition</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is</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received</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in</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Controller’s </a:t>
            </a:r>
            <a:r>
              <a:rPr sz="1400" spc="-156"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office for</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payment.</a:t>
            </a:r>
            <a:r>
              <a:rPr sz="1400" spc="14"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If</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there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is</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an</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urgent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request,</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please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use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a:t>
            </a:r>
            <a:r>
              <a:rPr sz="1400" spc="3" dirty="0">
                <a:solidFill>
                  <a:prstClr val="black"/>
                </a:solidFill>
                <a:latin typeface="Times New Roman" panose="02020603050405020304" pitchFamily="18" charset="0"/>
                <a:cs typeface="Times New Roman" panose="02020603050405020304" pitchFamily="18" charset="0"/>
              </a:rPr>
              <a:t> </a:t>
            </a:r>
            <a:r>
              <a:rPr sz="1400" dirty="0">
                <a:solidFill>
                  <a:prstClr val="black"/>
                </a:solidFill>
                <a:latin typeface="Times New Roman" panose="02020603050405020304" pitchFamily="18" charset="0"/>
                <a:cs typeface="Times New Roman" panose="02020603050405020304" pitchFamily="18" charset="0"/>
              </a:rPr>
              <a:t>post-it </a:t>
            </a:r>
            <a:r>
              <a:rPr sz="1400" spc="-3" dirty="0">
                <a:solidFill>
                  <a:prstClr val="black"/>
                </a:solidFill>
                <a:latin typeface="Times New Roman" panose="02020603050405020304" pitchFamily="18" charset="0"/>
                <a:cs typeface="Times New Roman" panose="02020603050405020304" pitchFamily="18" charset="0"/>
              </a:rPr>
              <a:t>note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identify</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it as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urgent and</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provide </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explanation</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and requested</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payment date.</a:t>
            </a:r>
            <a:endParaRPr sz="1400" dirty="0">
              <a:solidFill>
                <a:prstClr val="black"/>
              </a:solidFill>
              <a:latin typeface="Times New Roman" panose="02020603050405020304" pitchFamily="18" charset="0"/>
              <a:cs typeface="Times New Roman" panose="02020603050405020304" pitchFamily="18" charset="0"/>
            </a:endParaRPr>
          </a:p>
          <a:p>
            <a:pPr defTabSz="623438">
              <a:spcBef>
                <a:spcPts val="14"/>
              </a:spcBef>
            </a:pPr>
            <a:endParaRPr sz="1400" dirty="0">
              <a:solidFill>
                <a:prstClr val="black"/>
              </a:solidFill>
              <a:latin typeface="Times New Roman" panose="02020603050405020304" pitchFamily="18" charset="0"/>
              <a:cs typeface="Times New Roman" panose="02020603050405020304" pitchFamily="18" charset="0"/>
            </a:endParaRPr>
          </a:p>
          <a:p>
            <a:pPr marL="8659" marR="11689" defTabSz="623438">
              <a:lnSpc>
                <a:spcPct val="117300"/>
              </a:lnSpc>
            </a:pPr>
            <a:r>
              <a:rPr sz="1400" spc="-3" dirty="0">
                <a:solidFill>
                  <a:prstClr val="black"/>
                </a:solidFill>
                <a:latin typeface="Times New Roman" panose="02020603050405020304" pitchFamily="18" charset="0"/>
                <a:cs typeface="Times New Roman" panose="02020603050405020304" pitchFamily="18" charset="0"/>
              </a:rPr>
              <a:t>Attach</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contracts,</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completed</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IRS</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Form</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W9,</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and</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TRS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declaration</a:t>
            </a:r>
            <a:r>
              <a:rPr sz="1400" spc="3" dirty="0">
                <a:solidFill>
                  <a:prstClr val="black"/>
                </a:solidFill>
                <a:latin typeface="Times New Roman" panose="02020603050405020304" pitchFamily="18" charset="0"/>
                <a:cs typeface="Times New Roman" panose="02020603050405020304" pitchFamily="18" charset="0"/>
              </a:rPr>
              <a:t> </a:t>
            </a:r>
            <a:r>
              <a:rPr sz="1400" dirty="0">
                <a:solidFill>
                  <a:prstClr val="black"/>
                </a:solidFill>
                <a:latin typeface="Times New Roman" panose="02020603050405020304" pitchFamily="18" charset="0"/>
                <a:cs typeface="Times New Roman" panose="02020603050405020304" pitchFamily="18" charset="0"/>
              </a:rPr>
              <a:t>statement</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for</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all</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contract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services.</a:t>
            </a:r>
            <a:r>
              <a:rPr sz="1400" spc="1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If</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amount of</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contract </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is</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greater</a:t>
            </a:r>
            <a:r>
              <a:rPr sz="1400" spc="3" dirty="0">
                <a:solidFill>
                  <a:prstClr val="black"/>
                </a:solidFill>
                <a:latin typeface="Times New Roman" panose="02020603050405020304" pitchFamily="18" charset="0"/>
                <a:cs typeface="Times New Roman" panose="02020603050405020304" pitchFamily="18" charset="0"/>
              </a:rPr>
              <a:t> </a:t>
            </a:r>
            <a:r>
              <a:rPr sz="1400" dirty="0">
                <a:solidFill>
                  <a:prstClr val="black"/>
                </a:solidFill>
                <a:latin typeface="Times New Roman" panose="02020603050405020304" pitchFamily="18" charset="0"/>
                <a:cs typeface="Times New Roman" panose="02020603050405020304" pitchFamily="18" charset="0"/>
              </a:rPr>
              <a:t>than </a:t>
            </a:r>
            <a:r>
              <a:rPr sz="1400" spc="-3" dirty="0">
                <a:solidFill>
                  <a:prstClr val="black"/>
                </a:solidFill>
                <a:latin typeface="Times New Roman" panose="02020603050405020304" pitchFamily="18" charset="0"/>
                <a:cs typeface="Times New Roman" panose="02020603050405020304" pitchFamily="18" charset="0"/>
              </a:rPr>
              <a:t>$5,000,</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vendor</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will</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also</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be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required</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complete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AL</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Statement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of</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Disclosure</a:t>
            </a:r>
            <a:r>
              <a:rPr sz="1400" spc="3" dirty="0">
                <a:solidFill>
                  <a:prstClr val="black"/>
                </a:solidFill>
                <a:latin typeface="Times New Roman" panose="02020603050405020304" pitchFamily="18" charset="0"/>
                <a:cs typeface="Times New Roman" panose="02020603050405020304" pitchFamily="18" charset="0"/>
              </a:rPr>
              <a:t> </a:t>
            </a:r>
            <a:r>
              <a:rPr sz="1400" spc="-7" dirty="0">
                <a:solidFill>
                  <a:prstClr val="black"/>
                </a:solidFill>
                <a:latin typeface="Times New Roman" panose="02020603050405020304" pitchFamily="18" charset="0"/>
                <a:cs typeface="Times New Roman" panose="02020603050405020304" pitchFamily="18" charset="0"/>
              </a:rPr>
              <a:t>form.</a:t>
            </a:r>
            <a:endParaRPr sz="1400" dirty="0">
              <a:solidFill>
                <a:prstClr val="black"/>
              </a:solidFill>
              <a:latin typeface="Times New Roman" panose="02020603050405020304" pitchFamily="18" charset="0"/>
              <a:cs typeface="Times New Roman" panose="02020603050405020304" pitchFamily="18" charset="0"/>
            </a:endParaRPr>
          </a:p>
          <a:p>
            <a:pPr defTabSz="623438">
              <a:spcBef>
                <a:spcPts val="17"/>
              </a:spcBef>
            </a:pPr>
            <a:endParaRPr sz="1400" dirty="0">
              <a:solidFill>
                <a:prstClr val="black"/>
              </a:solidFill>
              <a:latin typeface="Times New Roman" panose="02020603050405020304" pitchFamily="18" charset="0"/>
              <a:cs typeface="Times New Roman" panose="02020603050405020304" pitchFamily="18" charset="0"/>
            </a:endParaRPr>
          </a:p>
          <a:p>
            <a:pPr marL="8659" marR="60179" defTabSz="623438">
              <a:lnSpc>
                <a:spcPct val="116799"/>
              </a:lnSpc>
            </a:pPr>
            <a:r>
              <a:rPr sz="1400" spc="-3" dirty="0">
                <a:solidFill>
                  <a:prstClr val="black"/>
                </a:solidFill>
                <a:latin typeface="Times New Roman" panose="02020603050405020304" pitchFamily="18" charset="0"/>
                <a:cs typeface="Times New Roman" panose="02020603050405020304" pitchFamily="18" charset="0"/>
              </a:rPr>
              <a:t>Payment</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Requisitions</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from</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Agency</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Funds</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are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NOT</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be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sent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Controller’s</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office.</a:t>
            </a:r>
            <a:r>
              <a:rPr sz="1400" spc="1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Please</a:t>
            </a:r>
            <a:r>
              <a:rPr sz="1400" spc="1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take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those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cashier </a:t>
            </a:r>
            <a:r>
              <a:rPr sz="1400" spc="-16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window</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in</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basement</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of</a:t>
            </a:r>
            <a:r>
              <a:rPr sz="1400" dirty="0">
                <a:solidFill>
                  <a:prstClr val="black"/>
                </a:solidFill>
                <a:latin typeface="Times New Roman" panose="02020603050405020304" pitchFamily="18" charset="0"/>
                <a:cs typeface="Times New Roman" panose="02020603050405020304" pitchFamily="18" charset="0"/>
              </a:rPr>
              <a:t> </a:t>
            </a:r>
            <a:r>
              <a:rPr lang="en-US" sz="1400" spc="-3" dirty="0">
                <a:solidFill>
                  <a:prstClr val="black"/>
                </a:solidFill>
                <a:latin typeface="Times New Roman" panose="02020603050405020304" pitchFamily="18" charset="0"/>
                <a:cs typeface="Times New Roman" panose="02020603050405020304" pitchFamily="18" charset="0"/>
              </a:rPr>
              <a:t>601 Cramer Way</a:t>
            </a:r>
            <a:r>
              <a:rPr sz="1400" spc="-3" dirty="0">
                <a:solidFill>
                  <a:prstClr val="black"/>
                </a:solidFill>
                <a:latin typeface="Times New Roman" panose="02020603050405020304" pitchFamily="18" charset="0"/>
                <a:cs typeface="Times New Roman" panose="02020603050405020304" pitchFamily="18" charset="0"/>
              </a:rPr>
              <a:t>.</a:t>
            </a:r>
            <a:r>
              <a:rPr sz="1400" spc="7"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They</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can</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be</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put</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in</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campus mail</a:t>
            </a:r>
            <a:r>
              <a:rPr sz="1400"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to</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Box 5001</a:t>
            </a:r>
            <a:r>
              <a:rPr sz="1400" spc="3" dirty="0">
                <a:solidFill>
                  <a:prstClr val="black"/>
                </a:solidFill>
                <a:latin typeface="Times New Roman" panose="02020603050405020304" pitchFamily="18" charset="0"/>
                <a:cs typeface="Times New Roman" panose="02020603050405020304" pitchFamily="18" charset="0"/>
              </a:rPr>
              <a:t> </a:t>
            </a:r>
            <a:r>
              <a:rPr sz="1400" spc="-3" dirty="0">
                <a:solidFill>
                  <a:prstClr val="black"/>
                </a:solidFill>
                <a:latin typeface="Times New Roman" panose="02020603050405020304" pitchFamily="18" charset="0"/>
                <a:cs typeface="Times New Roman" panose="02020603050405020304" pitchFamily="18" charset="0"/>
              </a:rPr>
              <a:t>as well.</a:t>
            </a:r>
            <a:endParaRPr sz="1400" dirty="0">
              <a:solidFill>
                <a:prstClr val="black"/>
              </a:solidFill>
              <a:latin typeface="Times New Roman" panose="02020603050405020304" pitchFamily="18" charset="0"/>
              <a:cs typeface="Times New Roman" panose="02020603050405020304" pitchFamily="18" charset="0"/>
            </a:endParaRPr>
          </a:p>
          <a:p>
            <a:pPr defTabSz="623438"/>
            <a:endParaRPr sz="1200" dirty="0">
              <a:solidFill>
                <a:prstClr val="black"/>
              </a:solidFill>
              <a:latin typeface="Calibri"/>
              <a:cs typeface="Calibri"/>
            </a:endParaRPr>
          </a:p>
        </p:txBody>
      </p:sp>
    </p:spTree>
    <p:extLst>
      <p:ext uri="{BB962C8B-B14F-4D97-AF65-F5344CB8AC3E}">
        <p14:creationId xmlns:p14="http://schemas.microsoft.com/office/powerpoint/2010/main" val="42293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014F-D5AC-43E8-868D-F1D85CC3A4B4}"/>
              </a:ext>
            </a:extLst>
          </p:cNvPr>
          <p:cNvSpPr>
            <a:spLocks noGrp="1"/>
          </p:cNvSpPr>
          <p:nvPr>
            <p:ph type="ctrTitle"/>
          </p:nvPr>
        </p:nvSpPr>
        <p:spPr>
          <a:xfrm>
            <a:off x="1154955" y="982133"/>
            <a:ext cx="8825658" cy="2677648"/>
          </a:xfrm>
        </p:spPr>
        <p:txBody>
          <a:bodyPr/>
          <a:lstStyle/>
          <a:p>
            <a:r>
              <a:rPr lang="en-US" dirty="0">
                <a:latin typeface="Times New Roman" panose="02020603050405020304" pitchFamily="18" charset="0"/>
                <a:cs typeface="Times New Roman" panose="02020603050405020304" pitchFamily="18" charset="0"/>
              </a:rPr>
              <a:t>Helpful Reference Guides &amp; Forms	</a:t>
            </a:r>
          </a:p>
        </p:txBody>
      </p:sp>
      <p:sp>
        <p:nvSpPr>
          <p:cNvPr id="3" name="Subtitle 2">
            <a:extLst>
              <a:ext uri="{FF2B5EF4-FFF2-40B4-BE49-F238E27FC236}">
                <a16:creationId xmlns:a16="http://schemas.microsoft.com/office/drawing/2014/main" id="{15E4E7EF-390B-430B-8A13-0E1CD6D35732}"/>
              </a:ext>
            </a:extLst>
          </p:cNvPr>
          <p:cNvSpPr>
            <a:spLocks noGrp="1"/>
          </p:cNvSpPr>
          <p:nvPr>
            <p:ph type="subTitle" idx="1"/>
          </p:nvPr>
        </p:nvSpPr>
        <p:spPr>
          <a:xfrm>
            <a:off x="1154955" y="3875680"/>
            <a:ext cx="8825658" cy="861420"/>
          </a:xfrm>
        </p:spPr>
        <p:txBody>
          <a:bodyPr>
            <a:normAutofit/>
          </a:bodyPr>
          <a:lstStyle/>
          <a:p>
            <a:r>
              <a:rPr lang="en-US" sz="2000" dirty="0">
                <a:solidFill>
                  <a:schemeClr val="bg2"/>
                </a:solidFill>
                <a:latin typeface="Times New Roman" panose="02020603050405020304" pitchFamily="18" charset="0"/>
                <a:cs typeface="Times New Roman" panose="02020603050405020304" pitchFamily="18" charset="0"/>
              </a:rPr>
              <a:t>Located on the Controllers Website </a:t>
            </a:r>
          </a:p>
          <a:p>
            <a:r>
              <a:rPr lang="en-US" sz="2000" dirty="0">
                <a:solidFill>
                  <a:schemeClr val="tx2">
                    <a:lumMod val="40000"/>
                    <a:lumOff val="6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www.una.edu/controller</a:t>
            </a:r>
            <a:r>
              <a:rPr lang="en-US" sz="2000" dirty="0">
                <a:solidFill>
                  <a:schemeClr val="tx2">
                    <a:lumMod val="40000"/>
                    <a:lumOff val="6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1789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7337AE-84C4-48D7-BEDA-53A4D6165D89}"/>
              </a:ext>
            </a:extLst>
          </p:cNvPr>
          <p:cNvSpPr/>
          <p:nvPr/>
        </p:nvSpPr>
        <p:spPr>
          <a:xfrm>
            <a:off x="6812710" y="5582335"/>
            <a:ext cx="5527325" cy="646331"/>
          </a:xfrm>
          <a:prstGeom prst="rect">
            <a:avLst/>
          </a:prstGeom>
        </p:spPr>
        <p:txBody>
          <a:bodyPr wrap="square">
            <a:spAutoFit/>
          </a:bodyPr>
          <a:lstStyle/>
          <a:p>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https://www.una.edu/controller/una-expenditure-guide-6-21-2021.pdf</a:t>
            </a:r>
            <a:r>
              <a:rPr lang="en-US" dirty="0">
                <a:solidFill>
                  <a:schemeClr val="accent1">
                    <a:lumMod val="75000"/>
                  </a:schemeClr>
                </a:solidFill>
              </a:rPr>
              <a:t> </a:t>
            </a:r>
          </a:p>
        </p:txBody>
      </p:sp>
      <p:sp>
        <p:nvSpPr>
          <p:cNvPr id="4" name="Rectangle 3">
            <a:extLst>
              <a:ext uri="{FF2B5EF4-FFF2-40B4-BE49-F238E27FC236}">
                <a16:creationId xmlns:a16="http://schemas.microsoft.com/office/drawing/2014/main" id="{872DDA53-9588-42C7-8700-30B4A4A4520A}"/>
              </a:ext>
            </a:extLst>
          </p:cNvPr>
          <p:cNvSpPr/>
          <p:nvPr/>
        </p:nvSpPr>
        <p:spPr>
          <a:xfrm>
            <a:off x="6932700" y="4660900"/>
            <a:ext cx="4064000" cy="781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go to Expenditure Guide</a:t>
            </a:r>
          </a:p>
        </p:txBody>
      </p:sp>
      <p:pic>
        <p:nvPicPr>
          <p:cNvPr id="5" name="Picture 4">
            <a:extLst>
              <a:ext uri="{FF2B5EF4-FFF2-40B4-BE49-F238E27FC236}">
                <a16:creationId xmlns:a16="http://schemas.microsoft.com/office/drawing/2014/main" id="{FD963CC7-2B94-4EE3-8344-7B15A922E695}"/>
              </a:ext>
            </a:extLst>
          </p:cNvPr>
          <p:cNvPicPr>
            <a:picLocks noChangeAspect="1"/>
          </p:cNvPicPr>
          <p:nvPr/>
        </p:nvPicPr>
        <p:blipFill>
          <a:blip r:embed="rId3"/>
          <a:stretch>
            <a:fillRect/>
          </a:stretch>
        </p:blipFill>
        <p:spPr>
          <a:xfrm>
            <a:off x="266700" y="282195"/>
            <a:ext cx="5651500" cy="6182105"/>
          </a:xfrm>
          <a:prstGeom prst="rect">
            <a:avLst/>
          </a:prstGeom>
        </p:spPr>
      </p:pic>
      <p:pic>
        <p:nvPicPr>
          <p:cNvPr id="6" name="Picture 5">
            <a:extLst>
              <a:ext uri="{FF2B5EF4-FFF2-40B4-BE49-F238E27FC236}">
                <a16:creationId xmlns:a16="http://schemas.microsoft.com/office/drawing/2014/main" id="{A2C7203B-0FB2-4B9C-AEFA-9D22A85DF943}"/>
              </a:ext>
            </a:extLst>
          </p:cNvPr>
          <p:cNvPicPr>
            <a:picLocks noChangeAspect="1"/>
          </p:cNvPicPr>
          <p:nvPr/>
        </p:nvPicPr>
        <p:blipFill>
          <a:blip r:embed="rId4"/>
          <a:stretch>
            <a:fillRect/>
          </a:stretch>
        </p:blipFill>
        <p:spPr>
          <a:xfrm>
            <a:off x="6096000" y="282195"/>
            <a:ext cx="5651500" cy="4239005"/>
          </a:xfrm>
          <a:prstGeom prst="rect">
            <a:avLst/>
          </a:prstGeom>
        </p:spPr>
      </p:pic>
    </p:spTree>
    <p:extLst>
      <p:ext uri="{BB962C8B-B14F-4D97-AF65-F5344CB8AC3E}">
        <p14:creationId xmlns:p14="http://schemas.microsoft.com/office/powerpoint/2010/main" val="203784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1F0CEB-A91F-4D67-8549-78F0CAA4892E}"/>
              </a:ext>
            </a:extLst>
          </p:cNvPr>
          <p:cNvPicPr>
            <a:picLocks noChangeAspect="1"/>
          </p:cNvPicPr>
          <p:nvPr/>
        </p:nvPicPr>
        <p:blipFill>
          <a:blip r:embed="rId2"/>
          <a:stretch>
            <a:fillRect/>
          </a:stretch>
        </p:blipFill>
        <p:spPr>
          <a:xfrm>
            <a:off x="889000" y="196850"/>
            <a:ext cx="6985000" cy="6464300"/>
          </a:xfrm>
          <a:prstGeom prst="rect">
            <a:avLst/>
          </a:prstGeom>
        </p:spPr>
      </p:pic>
      <p:sp>
        <p:nvSpPr>
          <p:cNvPr id="3" name="Rectangle 2">
            <a:extLst>
              <a:ext uri="{FF2B5EF4-FFF2-40B4-BE49-F238E27FC236}">
                <a16:creationId xmlns:a16="http://schemas.microsoft.com/office/drawing/2014/main" id="{9A6AC52B-3852-4BC6-B753-1D43930BB8AD}"/>
              </a:ext>
            </a:extLst>
          </p:cNvPr>
          <p:cNvSpPr/>
          <p:nvPr/>
        </p:nvSpPr>
        <p:spPr>
          <a:xfrm>
            <a:off x="8305800" y="1460500"/>
            <a:ext cx="3556000"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go to </a:t>
            </a:r>
          </a:p>
          <a:p>
            <a:pPr algn="ctr"/>
            <a:r>
              <a:rPr lang="en-US" dirty="0"/>
              <a:t>Travel Spend Guide</a:t>
            </a:r>
          </a:p>
        </p:txBody>
      </p:sp>
      <p:sp>
        <p:nvSpPr>
          <p:cNvPr id="4" name="Rectangle 3">
            <a:extLst>
              <a:ext uri="{FF2B5EF4-FFF2-40B4-BE49-F238E27FC236}">
                <a16:creationId xmlns:a16="http://schemas.microsoft.com/office/drawing/2014/main" id="{46A5C0D4-9D86-4401-B9E9-3C7A0868C690}"/>
              </a:ext>
            </a:extLst>
          </p:cNvPr>
          <p:cNvSpPr/>
          <p:nvPr/>
        </p:nvSpPr>
        <p:spPr>
          <a:xfrm>
            <a:off x="7994650" y="2534335"/>
            <a:ext cx="4178300" cy="646331"/>
          </a:xfrm>
          <a:prstGeom prst="rect">
            <a:avLst/>
          </a:prstGeom>
        </p:spPr>
        <p:txBody>
          <a:bodyPr wrap="square">
            <a:spAutoFit/>
          </a:bodyPr>
          <a:lstStyle/>
          <a:p>
            <a:r>
              <a:rPr lang="en-US" dirty="0">
                <a:solidFill>
                  <a:schemeClr val="accent1">
                    <a:lumMod val="50000"/>
                  </a:schemeClr>
                </a:solidFill>
                <a:hlinkClick r:id="rId3">
                  <a:extLst>
                    <a:ext uri="{A12FA001-AC4F-418D-AE19-62706E023703}">
                      <ahyp:hlinkClr xmlns:ahyp="http://schemas.microsoft.com/office/drawing/2018/hyperlinkcolor" val="tx"/>
                    </a:ext>
                  </a:extLst>
                </a:hlinkClick>
              </a:rPr>
              <a:t>https://www.una.edu/controller/una-travel-spend-guide-6-23-2021.pdf</a:t>
            </a:r>
            <a:r>
              <a:rPr lang="en-US" dirty="0">
                <a:solidFill>
                  <a:schemeClr val="accent1">
                    <a:lumMod val="50000"/>
                  </a:schemeClr>
                </a:solidFill>
              </a:rPr>
              <a:t> </a:t>
            </a:r>
          </a:p>
        </p:txBody>
      </p:sp>
    </p:spTree>
    <p:extLst>
      <p:ext uri="{BB962C8B-B14F-4D97-AF65-F5344CB8AC3E}">
        <p14:creationId xmlns:p14="http://schemas.microsoft.com/office/powerpoint/2010/main" val="1849128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F60E0-74D5-4835-A1A0-66203E15DC86}"/>
              </a:ext>
            </a:extLst>
          </p:cNvPr>
          <p:cNvPicPr>
            <a:picLocks noChangeAspect="1"/>
          </p:cNvPicPr>
          <p:nvPr/>
        </p:nvPicPr>
        <p:blipFill>
          <a:blip r:embed="rId2"/>
          <a:stretch>
            <a:fillRect/>
          </a:stretch>
        </p:blipFill>
        <p:spPr>
          <a:xfrm>
            <a:off x="490537" y="157162"/>
            <a:ext cx="5114925" cy="6543675"/>
          </a:xfrm>
          <a:prstGeom prst="rect">
            <a:avLst/>
          </a:prstGeom>
        </p:spPr>
      </p:pic>
      <p:sp>
        <p:nvSpPr>
          <p:cNvPr id="2" name="Rectangle 1">
            <a:extLst>
              <a:ext uri="{FF2B5EF4-FFF2-40B4-BE49-F238E27FC236}">
                <a16:creationId xmlns:a16="http://schemas.microsoft.com/office/drawing/2014/main" id="{1711D08A-7E67-4D3C-AEA9-0A3A4B2450E1}"/>
              </a:ext>
            </a:extLst>
          </p:cNvPr>
          <p:cNvSpPr/>
          <p:nvPr/>
        </p:nvSpPr>
        <p:spPr>
          <a:xfrm>
            <a:off x="6096000" y="3214468"/>
            <a:ext cx="5114925" cy="646331"/>
          </a:xfrm>
          <a:prstGeom prst="rect">
            <a:avLst/>
          </a:prstGeom>
        </p:spPr>
        <p:txBody>
          <a:bodyPr wrap="square">
            <a:spAutoFit/>
          </a:bodyPr>
          <a:lstStyle/>
          <a:p>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https://www.una.edu/controller/docs/PAYMENT%20REQ%20GUIDELINES%201-3-14.DOCX</a:t>
            </a:r>
            <a:r>
              <a:rPr lang="en-US" dirty="0">
                <a:solidFill>
                  <a:schemeClr val="accent1">
                    <a:lumMod val="75000"/>
                  </a:schemeClr>
                </a:solidFill>
              </a:rPr>
              <a:t> </a:t>
            </a:r>
          </a:p>
        </p:txBody>
      </p:sp>
      <p:sp>
        <p:nvSpPr>
          <p:cNvPr id="4" name="Rectangle 3">
            <a:extLst>
              <a:ext uri="{FF2B5EF4-FFF2-40B4-BE49-F238E27FC236}">
                <a16:creationId xmlns:a16="http://schemas.microsoft.com/office/drawing/2014/main" id="{3080836C-BC32-46CA-A8FD-AE78B4F259A0}"/>
              </a:ext>
            </a:extLst>
          </p:cNvPr>
          <p:cNvSpPr/>
          <p:nvPr/>
        </p:nvSpPr>
        <p:spPr>
          <a:xfrm>
            <a:off x="6096000" y="2108200"/>
            <a:ext cx="511492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get </a:t>
            </a:r>
          </a:p>
          <a:p>
            <a:pPr algn="ctr"/>
            <a:r>
              <a:rPr lang="en-US" dirty="0"/>
              <a:t>Payment Requisition Guidelines</a:t>
            </a:r>
          </a:p>
        </p:txBody>
      </p:sp>
    </p:spTree>
    <p:extLst>
      <p:ext uri="{BB962C8B-B14F-4D97-AF65-F5344CB8AC3E}">
        <p14:creationId xmlns:p14="http://schemas.microsoft.com/office/powerpoint/2010/main" val="2015862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0FBE4-B62C-44D6-8FC5-2CB01C5F3885}"/>
              </a:ext>
            </a:extLst>
          </p:cNvPr>
          <p:cNvPicPr>
            <a:picLocks noChangeAspect="1"/>
          </p:cNvPicPr>
          <p:nvPr/>
        </p:nvPicPr>
        <p:blipFill>
          <a:blip r:embed="rId2"/>
          <a:stretch>
            <a:fillRect/>
          </a:stretch>
        </p:blipFill>
        <p:spPr>
          <a:xfrm>
            <a:off x="3095625" y="152400"/>
            <a:ext cx="5086350" cy="6553200"/>
          </a:xfrm>
          <a:prstGeom prst="rect">
            <a:avLst/>
          </a:prstGeom>
        </p:spPr>
      </p:pic>
    </p:spTree>
    <p:extLst>
      <p:ext uri="{BB962C8B-B14F-4D97-AF65-F5344CB8AC3E}">
        <p14:creationId xmlns:p14="http://schemas.microsoft.com/office/powerpoint/2010/main" val="225581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13368"/>
            <a:ext cx="8761413" cy="706964"/>
          </a:xfrm>
        </p:spPr>
        <p:txBody>
          <a:bodyPr/>
          <a:lstStyle/>
          <a:p>
            <a:r>
              <a:rPr lang="en-US" dirty="0">
                <a:latin typeface="Times New Roman" panose="02020603050405020304" pitchFamily="18" charset="0"/>
                <a:cs typeface="Times New Roman" panose="02020603050405020304" pitchFamily="18" charset="0"/>
              </a:rPr>
              <a:t>Procurement/Purchasing</a:t>
            </a:r>
            <a:br>
              <a:rPr lang="en-US" dirty="0"/>
            </a:br>
            <a:r>
              <a:rPr lang="en-US" sz="2000" dirty="0">
                <a:solidFill>
                  <a:schemeClr val="tx2">
                    <a:lumMod val="40000"/>
                    <a:lumOff val="6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www.una.edu/</a:t>
            </a:r>
            <a:r>
              <a:rPr lang="en-US" sz="2400" dirty="0">
                <a:solidFill>
                  <a:schemeClr val="tx2">
                    <a:lumMod val="40000"/>
                    <a:lumOff val="6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purchasing</a:t>
            </a:r>
            <a:r>
              <a:rPr lang="en-US" sz="2000" dirty="0">
                <a:solidFill>
                  <a:schemeClr val="tx2">
                    <a:lumMod val="40000"/>
                    <a:lumOff val="60000"/>
                  </a:schemeClr>
                </a:solidFill>
                <a:latin typeface="Times New Roman" panose="02020603050405020304" pitchFamily="18" charset="0"/>
                <a:cs typeface="Times New Roman" panose="02020603050405020304" pitchFamily="18" charset="0"/>
              </a:rPr>
              <a:t> </a:t>
            </a:r>
            <a:br>
              <a:rPr lang="en-US" dirty="0"/>
            </a:br>
            <a:endParaRPr lang="en-US" dirty="0"/>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Heather Cole </a:t>
            </a:r>
            <a:r>
              <a:rPr lang="en-US" dirty="0">
                <a:latin typeface="Times New Roman" panose="02020603050405020304" pitchFamily="18" charset="0"/>
                <a:cs typeface="Times New Roman" panose="02020603050405020304" pitchFamily="18" charset="0"/>
              </a:rPr>
              <a:t>-Senior Buyer </a:t>
            </a:r>
            <a:r>
              <a:rPr lang="en-US"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hcole@una.edu</a:t>
            </a:r>
            <a:r>
              <a:rPr lang="en-US" dirty="0">
                <a:solidFill>
                  <a:schemeClr val="accent1">
                    <a:lumMod val="75000"/>
                  </a:schemeClr>
                </a:solidFill>
                <a:latin typeface="Times New Roman" panose="02020603050405020304" pitchFamily="18" charset="0"/>
                <a:cs typeface="Times New Roman" panose="02020603050405020304" pitchFamily="18" charset="0"/>
              </a:rPr>
              <a:t> </a:t>
            </a:r>
          </a:p>
          <a:p>
            <a:r>
              <a:rPr lang="en-US" sz="1700" b="1" dirty="0">
                <a:solidFill>
                  <a:prstClr val="black">
                    <a:lumMod val="75000"/>
                    <a:lumOff val="25000"/>
                  </a:prstClr>
                </a:solidFill>
                <a:latin typeface="Times New Roman" panose="02020603050405020304" pitchFamily="18" charset="0"/>
                <a:cs typeface="Times New Roman" panose="02020603050405020304" pitchFamily="18" charset="0"/>
              </a:rPr>
              <a:t>Dana Peeden </a:t>
            </a:r>
            <a:r>
              <a:rPr lang="en-US" sz="1700" dirty="0">
                <a:solidFill>
                  <a:prstClr val="black">
                    <a:lumMod val="75000"/>
                    <a:lumOff val="25000"/>
                  </a:prstClr>
                </a:solidFill>
                <a:latin typeface="Times New Roman" panose="02020603050405020304" pitchFamily="18" charset="0"/>
                <a:cs typeface="Times New Roman" panose="02020603050405020304" pitchFamily="18" charset="0"/>
              </a:rPr>
              <a:t>-Buyer </a:t>
            </a:r>
            <a:r>
              <a:rPr lang="en-US" sz="1700" dirty="0">
                <a:solidFill>
                  <a:srgbClr val="92278F">
                    <a:lumMod val="75000"/>
                  </a:srgb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dpeeden@una.edu</a:t>
            </a:r>
            <a:r>
              <a:rPr lang="en-US" sz="1700" dirty="0">
                <a:solidFill>
                  <a:srgbClr val="92278F">
                    <a:lumMod val="75000"/>
                  </a:srgbClr>
                </a:solidFill>
                <a:latin typeface="Times New Roman" panose="02020603050405020304" pitchFamily="18" charset="0"/>
                <a:cs typeface="Times New Roman" panose="02020603050405020304" pitchFamily="18" charset="0"/>
              </a:rPr>
              <a:t> </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Approves all purchases made on P-card</a:t>
            </a:r>
          </a:p>
          <a:p>
            <a:pPr lvl="1"/>
            <a:r>
              <a:rPr lang="en-US" dirty="0">
                <a:latin typeface="Times New Roman" panose="02020603050405020304" pitchFamily="18" charset="0"/>
                <a:cs typeface="Times New Roman" panose="02020603050405020304" pitchFamily="18" charset="0"/>
              </a:rPr>
              <a:t>Manages fixed assets, inventory and inventory disposal</a:t>
            </a:r>
          </a:p>
          <a:p>
            <a:pPr lvl="1"/>
            <a:r>
              <a:rPr lang="en-US" dirty="0">
                <a:latin typeface="Times New Roman" panose="02020603050405020304" pitchFamily="18" charset="0"/>
                <a:cs typeface="Times New Roman" panose="02020603050405020304" pitchFamily="18" charset="0"/>
              </a:rPr>
              <a:t>Processes requests for POs and change orders for Facilities and IT</a:t>
            </a:r>
          </a:p>
          <a:p>
            <a:pPr lvl="1"/>
            <a:r>
              <a:rPr lang="en-US" dirty="0">
                <a:latin typeface="Times New Roman" panose="02020603050405020304" pitchFamily="18" charset="0"/>
                <a:cs typeface="Times New Roman" panose="02020603050405020304" pitchFamily="18" charset="0"/>
              </a:rPr>
              <a:t>Sam’s card account</a:t>
            </a:r>
          </a:p>
          <a:p>
            <a:pPr lvl="1"/>
            <a:r>
              <a:rPr lang="en-US" dirty="0">
                <a:latin typeface="Times New Roman" panose="02020603050405020304" pitchFamily="18" charset="0"/>
                <a:cs typeface="Times New Roman" panose="02020603050405020304" pitchFamily="18" charset="0"/>
              </a:rPr>
              <a:t>Manages </a:t>
            </a:r>
            <a:r>
              <a:rPr lang="en-US" dirty="0" err="1">
                <a:latin typeface="Times New Roman" panose="02020603050405020304" pitchFamily="18" charset="0"/>
                <a:cs typeface="Times New Roman" panose="02020603050405020304" pitchFamily="18" charset="0"/>
              </a:rPr>
              <a:t>GovDeals</a:t>
            </a:r>
            <a:r>
              <a:rPr lang="en-US" dirty="0">
                <a:latin typeface="Times New Roman" panose="02020603050405020304" pitchFamily="18" charset="0"/>
                <a:cs typeface="Times New Roman" panose="02020603050405020304" pitchFamily="18" charset="0"/>
              </a:rPr>
              <a:t>-listing and selling of university assets </a:t>
            </a:r>
          </a:p>
          <a:p>
            <a:pPr lvl="1"/>
            <a:r>
              <a:rPr lang="en-US" dirty="0">
                <a:latin typeface="Times New Roman" panose="02020603050405020304" pitchFamily="18" charset="0"/>
                <a:cs typeface="Times New Roman" panose="02020603050405020304" pitchFamily="18" charset="0"/>
              </a:rPr>
              <a:t>University owned vehicle registration </a:t>
            </a:r>
          </a:p>
          <a:p>
            <a:pPr lvl="1"/>
            <a:r>
              <a:rPr lang="en-US" dirty="0">
                <a:latin typeface="Times New Roman" panose="02020603050405020304" pitchFamily="18" charset="0"/>
                <a:cs typeface="Times New Roman" panose="02020603050405020304" pitchFamily="18" charset="0"/>
              </a:rPr>
              <a:t>Insurance renewals </a:t>
            </a:r>
          </a:p>
          <a:p>
            <a:pPr lvl="1"/>
            <a:endParaRPr lang="en-US" sz="2800" dirty="0"/>
          </a:p>
          <a:p>
            <a:pPr lvl="1"/>
            <a:endParaRPr lang="en-US" dirty="0"/>
          </a:p>
          <a:p>
            <a:endParaRPr lang="en-US" dirty="0"/>
          </a:p>
        </p:txBody>
      </p:sp>
    </p:spTree>
    <p:extLst>
      <p:ext uri="{BB962C8B-B14F-4D97-AF65-F5344CB8AC3E}">
        <p14:creationId xmlns:p14="http://schemas.microsoft.com/office/powerpoint/2010/main" val="213709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0495A-322D-45F0-963F-D2A5E4DAB002}"/>
              </a:ext>
            </a:extLst>
          </p:cNvPr>
          <p:cNvPicPr>
            <a:picLocks noChangeAspect="1"/>
          </p:cNvPicPr>
          <p:nvPr/>
        </p:nvPicPr>
        <p:blipFill>
          <a:blip r:embed="rId2"/>
          <a:stretch>
            <a:fillRect/>
          </a:stretch>
        </p:blipFill>
        <p:spPr>
          <a:xfrm>
            <a:off x="291755" y="195055"/>
            <a:ext cx="5569056" cy="6467889"/>
          </a:xfrm>
          <a:prstGeom prst="rect">
            <a:avLst/>
          </a:prstGeom>
        </p:spPr>
      </p:pic>
      <p:pic>
        <p:nvPicPr>
          <p:cNvPr id="6" name="Picture 5">
            <a:extLst>
              <a:ext uri="{FF2B5EF4-FFF2-40B4-BE49-F238E27FC236}">
                <a16:creationId xmlns:a16="http://schemas.microsoft.com/office/drawing/2014/main" id="{14A03E65-944E-4B68-8A80-8F28DB4D59AF}"/>
              </a:ext>
            </a:extLst>
          </p:cNvPr>
          <p:cNvPicPr>
            <a:picLocks noChangeAspect="1"/>
          </p:cNvPicPr>
          <p:nvPr/>
        </p:nvPicPr>
        <p:blipFill>
          <a:blip r:embed="rId3"/>
          <a:stretch>
            <a:fillRect/>
          </a:stretch>
        </p:blipFill>
        <p:spPr>
          <a:xfrm>
            <a:off x="6096000" y="195520"/>
            <a:ext cx="5327374" cy="6467424"/>
          </a:xfrm>
          <a:prstGeom prst="rect">
            <a:avLst/>
          </a:prstGeom>
        </p:spPr>
      </p:pic>
    </p:spTree>
    <p:extLst>
      <p:ext uri="{BB962C8B-B14F-4D97-AF65-F5344CB8AC3E}">
        <p14:creationId xmlns:p14="http://schemas.microsoft.com/office/powerpoint/2010/main" val="3837044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32AF0-6111-4C9A-AFAB-93EC5EA961BF}"/>
              </a:ext>
            </a:extLst>
          </p:cNvPr>
          <p:cNvPicPr>
            <a:picLocks noChangeAspect="1"/>
          </p:cNvPicPr>
          <p:nvPr/>
        </p:nvPicPr>
        <p:blipFill>
          <a:blip r:embed="rId2"/>
          <a:stretch>
            <a:fillRect/>
          </a:stretch>
        </p:blipFill>
        <p:spPr>
          <a:xfrm>
            <a:off x="3616897" y="147293"/>
            <a:ext cx="4745225" cy="6563413"/>
          </a:xfrm>
          <a:prstGeom prst="rect">
            <a:avLst/>
          </a:prstGeom>
        </p:spPr>
      </p:pic>
    </p:spTree>
    <p:extLst>
      <p:ext uri="{BB962C8B-B14F-4D97-AF65-F5344CB8AC3E}">
        <p14:creationId xmlns:p14="http://schemas.microsoft.com/office/powerpoint/2010/main" val="1524103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2F983-922F-4ECC-886B-27CA56ACA76F}"/>
              </a:ext>
            </a:extLst>
          </p:cNvPr>
          <p:cNvPicPr>
            <a:picLocks noChangeAspect="1"/>
          </p:cNvPicPr>
          <p:nvPr/>
        </p:nvPicPr>
        <p:blipFill>
          <a:blip r:embed="rId2"/>
          <a:stretch>
            <a:fillRect/>
          </a:stretch>
        </p:blipFill>
        <p:spPr>
          <a:xfrm>
            <a:off x="3458422" y="155713"/>
            <a:ext cx="4985006" cy="6546574"/>
          </a:xfrm>
          <a:prstGeom prst="rect">
            <a:avLst/>
          </a:prstGeom>
        </p:spPr>
      </p:pic>
    </p:spTree>
    <p:extLst>
      <p:ext uri="{BB962C8B-B14F-4D97-AF65-F5344CB8AC3E}">
        <p14:creationId xmlns:p14="http://schemas.microsoft.com/office/powerpoint/2010/main" val="152450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7" y="1208560"/>
            <a:ext cx="8761413" cy="706964"/>
          </a:xfrm>
        </p:spPr>
        <p:txBody>
          <a:bodyPr/>
          <a:lstStyle/>
          <a:p>
            <a:r>
              <a:rPr lang="en-US" dirty="0">
                <a:latin typeface="Times New Roman" panose="02020603050405020304" pitchFamily="18" charset="0"/>
                <a:cs typeface="Times New Roman" panose="02020603050405020304" pitchFamily="18" charset="0"/>
              </a:rPr>
              <a:t>Grants Accounting</a:t>
            </a:r>
            <a:br>
              <a:rPr lang="en-US" dirty="0">
                <a:latin typeface="Times New Roman" panose="02020603050405020304" pitchFamily="18" charset="0"/>
                <a:cs typeface="Times New Roman" panose="02020603050405020304" pitchFamily="18" charset="0"/>
              </a:rPr>
            </a:br>
            <a:r>
              <a:rPr lang="en-US" sz="2400" dirty="0">
                <a:solidFill>
                  <a:schemeClr val="tx2">
                    <a:lumMod val="40000"/>
                    <a:lumOff val="6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www.una.edu/grants-contracts</a:t>
            </a:r>
            <a:r>
              <a:rPr lang="en-US" sz="2400" dirty="0">
                <a:solidFill>
                  <a:schemeClr val="tx2">
                    <a:lumMod val="40000"/>
                    <a:lumOff val="60000"/>
                  </a:schemeClr>
                </a:solidFill>
                <a:latin typeface="Times New Roman" panose="02020603050405020304" pitchFamily="18" charset="0"/>
                <a:cs typeface="Times New Roman" panose="02020603050405020304" pitchFamily="18" charset="0"/>
              </a:rPr>
              <a:t>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sz="2400" b="1" u="sng" dirty="0">
                <a:latin typeface="Times New Roman" panose="02020603050405020304" pitchFamily="18" charset="0"/>
                <a:cs typeface="Times New Roman" panose="02020603050405020304" pitchFamily="18" charset="0"/>
              </a:rPr>
              <a:t>Anita Holcombe </a:t>
            </a:r>
            <a:r>
              <a:rPr lang="en-US" sz="2400"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Assistant Controller; Purchasing/Grants &amp; Contracts</a:t>
            </a:r>
            <a:r>
              <a:rPr lang="en-US" sz="1500" dirty="0">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agholcombe@una.edu</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Manages all External Grants</a:t>
            </a:r>
          </a:p>
          <a:p>
            <a:pPr lvl="2"/>
            <a:r>
              <a:rPr lang="en-US" sz="1800" dirty="0">
                <a:latin typeface="Times New Roman" panose="02020603050405020304" pitchFamily="18" charset="0"/>
                <a:cs typeface="Times New Roman" panose="02020603050405020304" pitchFamily="18" charset="0"/>
              </a:rPr>
              <a:t>Budget Monitoring</a:t>
            </a:r>
          </a:p>
          <a:p>
            <a:pPr lvl="2"/>
            <a:r>
              <a:rPr lang="en-US" sz="1800" dirty="0">
                <a:latin typeface="Times New Roman" panose="02020603050405020304" pitchFamily="18" charset="0"/>
                <a:cs typeface="Times New Roman" panose="02020603050405020304" pitchFamily="18" charset="0"/>
              </a:rPr>
              <a:t>Financial Reporting</a:t>
            </a:r>
          </a:p>
          <a:p>
            <a:pPr lvl="2"/>
            <a:r>
              <a:rPr lang="en-US" sz="1800" dirty="0">
                <a:latin typeface="Times New Roman" panose="02020603050405020304" pitchFamily="18" charset="0"/>
                <a:cs typeface="Times New Roman" panose="02020603050405020304" pitchFamily="18" charset="0"/>
              </a:rPr>
              <a:t>Agency Invoicing 	</a:t>
            </a:r>
          </a:p>
          <a:p>
            <a:r>
              <a:rPr lang="en-US" sz="2400" b="1" u="sng" dirty="0">
                <a:latin typeface="Times New Roman" panose="02020603050405020304" pitchFamily="18" charset="0"/>
                <a:cs typeface="Times New Roman" panose="02020603050405020304" pitchFamily="18" charset="0"/>
              </a:rPr>
              <a:t>Melissa Bolton </a:t>
            </a:r>
            <a:r>
              <a:rPr lang="en-US" sz="2400" dirty="0">
                <a:latin typeface="Times New Roman" panose="02020603050405020304" pitchFamily="18" charset="0"/>
                <a:cs typeface="Times New Roman" panose="02020603050405020304" pitchFamily="18" charset="0"/>
              </a:rPr>
              <a:t>-Grants, Contracts, &amp; Buyer Coordinator </a:t>
            </a:r>
            <a:r>
              <a:rPr lang="en-US" sz="2400" dirty="0">
                <a:solidFill>
                  <a:schemeClr val="accent1">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mjbolton@una.edu</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p>
            <a:pPr lvl="2"/>
            <a:r>
              <a:rPr lang="en-US" sz="1800" dirty="0">
                <a:latin typeface="Times New Roman" panose="02020603050405020304" pitchFamily="18" charset="0"/>
                <a:cs typeface="Times New Roman" panose="02020603050405020304" pitchFamily="18" charset="0"/>
              </a:rPr>
              <a:t>Time and Effort Reporting on Grants</a:t>
            </a:r>
          </a:p>
          <a:p>
            <a:pPr lvl="2"/>
            <a:r>
              <a:rPr lang="en-US" sz="1800" dirty="0">
                <a:latin typeface="Times New Roman" panose="02020603050405020304" pitchFamily="18" charset="0"/>
                <a:cs typeface="Times New Roman" panose="02020603050405020304" pitchFamily="18" charset="0"/>
              </a:rPr>
              <a:t>Workflow Management</a:t>
            </a:r>
          </a:p>
          <a:p>
            <a:pPr lvl="2"/>
            <a:r>
              <a:rPr lang="en-US" sz="1800" dirty="0">
                <a:latin typeface="Times New Roman" panose="02020603050405020304" pitchFamily="18" charset="0"/>
                <a:cs typeface="Times New Roman" panose="02020603050405020304" pitchFamily="18" charset="0"/>
              </a:rPr>
              <a:t>Reporting</a:t>
            </a:r>
          </a:p>
          <a:p>
            <a:pPr lvl="2"/>
            <a:r>
              <a:rPr lang="en-US" sz="1800" dirty="0">
                <a:latin typeface="Times New Roman" panose="02020603050405020304" pitchFamily="18" charset="0"/>
                <a:cs typeface="Times New Roman" panose="02020603050405020304" pitchFamily="18" charset="0"/>
              </a:rPr>
              <a:t>Processes Grant Related Purchase Orders</a:t>
            </a:r>
          </a:p>
          <a:p>
            <a:pPr marL="342900" lvl="1" indent="-342900"/>
            <a:r>
              <a:rPr lang="en-US" sz="2400" b="1" u="sng" dirty="0">
                <a:latin typeface="Times New Roman" panose="02020603050405020304" pitchFamily="18" charset="0"/>
                <a:cs typeface="Times New Roman" panose="02020603050405020304" pitchFamily="18" charset="0"/>
              </a:rPr>
              <a:t>Johnny Maplesden –</a:t>
            </a:r>
            <a:r>
              <a:rPr lang="en-US" sz="2400" dirty="0">
                <a:latin typeface="Times New Roman" panose="02020603050405020304" pitchFamily="18" charset="0"/>
                <a:cs typeface="Times New Roman" panose="02020603050405020304" pitchFamily="18" charset="0"/>
              </a:rPr>
              <a:t>Accountant II </a:t>
            </a:r>
            <a:r>
              <a:rPr lang="en-US" sz="2400" dirty="0">
                <a:solidFill>
                  <a:schemeClr val="accent1">
                    <a:lumMod val="7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jmaplesden@una.edu</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p>
          <a:p>
            <a:pPr lvl="2"/>
            <a:r>
              <a:rPr lang="en-US" sz="1800" dirty="0">
                <a:latin typeface="Times New Roman" panose="02020603050405020304" pitchFamily="18" charset="0"/>
                <a:cs typeface="Times New Roman" panose="02020603050405020304" pitchFamily="18" charset="0"/>
              </a:rPr>
              <a:t>Budget Monitoring/Financial Reporting-AMSTI, ASIM, ATIM, NBC, Inservice Center</a:t>
            </a:r>
          </a:p>
          <a:p>
            <a:pPr lvl="1"/>
            <a:endParaRPr lang="en-US" dirty="0"/>
          </a:p>
          <a:p>
            <a:pPr marL="457200" lvl="1" indent="0">
              <a:buNone/>
            </a:pPr>
            <a:endParaRPr lang="en-US" sz="2800" dirty="0"/>
          </a:p>
          <a:p>
            <a:pPr lvl="1"/>
            <a:endParaRPr lang="en-US" dirty="0"/>
          </a:p>
          <a:p>
            <a:endParaRPr lang="en-US" dirty="0"/>
          </a:p>
        </p:txBody>
      </p:sp>
    </p:spTree>
    <p:extLst>
      <p:ext uri="{BB962C8B-B14F-4D97-AF65-F5344CB8AC3E}">
        <p14:creationId xmlns:p14="http://schemas.microsoft.com/office/powerpoint/2010/main" val="421935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6" y="73793"/>
            <a:ext cx="11804072" cy="6583680"/>
          </a:xfrm>
          <a:prstGeom prst="rect">
            <a:avLst/>
          </a:prstGeom>
        </p:spPr>
      </p:pic>
    </p:spTree>
    <p:extLst>
      <p:ext uri="{BB962C8B-B14F-4D97-AF65-F5344CB8AC3E}">
        <p14:creationId xmlns:p14="http://schemas.microsoft.com/office/powerpoint/2010/main" val="342211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87774"/>
            <a:ext cx="7147111" cy="1780902"/>
          </a:xfrm>
          <a:prstGeom prst="rect">
            <a:avLst/>
          </a:prstGeom>
        </p:spPr>
        <p:txBody>
          <a:bodyPr vert="horz" wrap="square" lIns="0" tIns="11206" rIns="0" bIns="0" rtlCol="0">
            <a:spAutoFit/>
          </a:bodyPr>
          <a:lstStyle/>
          <a:p>
            <a:pPr marL="216845" algn="ctr">
              <a:spcBef>
                <a:spcPts val="88"/>
              </a:spcBef>
            </a:pPr>
            <a:r>
              <a:rPr sz="1200" b="1" u="sng" spc="-4" dirty="0">
                <a:uFill>
                  <a:solidFill>
                    <a:srgbClr val="000000"/>
                  </a:solidFill>
                </a:uFill>
                <a:latin typeface="Calibri"/>
                <a:cs typeface="Calibri"/>
              </a:rPr>
              <a:t>Contractor/Consultant</a:t>
            </a:r>
            <a:r>
              <a:rPr sz="1200" b="1" u="sng" spc="4" dirty="0">
                <a:uFill>
                  <a:solidFill>
                    <a:srgbClr val="000000"/>
                  </a:solidFill>
                </a:uFill>
                <a:latin typeface="Calibri"/>
                <a:cs typeface="Calibri"/>
              </a:rPr>
              <a:t> </a:t>
            </a:r>
            <a:r>
              <a:rPr sz="1200" b="1" u="sng" spc="-4" dirty="0">
                <a:uFill>
                  <a:solidFill>
                    <a:srgbClr val="000000"/>
                  </a:solidFill>
                </a:uFill>
                <a:latin typeface="Calibri"/>
                <a:cs typeface="Calibri"/>
              </a:rPr>
              <a:t>Agreement</a:t>
            </a:r>
            <a:r>
              <a:rPr sz="1200" b="1" u="sng" spc="13" dirty="0">
                <a:uFill>
                  <a:solidFill>
                    <a:srgbClr val="000000"/>
                  </a:solidFill>
                </a:uFill>
                <a:latin typeface="Calibri"/>
                <a:cs typeface="Calibri"/>
              </a:rPr>
              <a:t> </a:t>
            </a:r>
            <a:r>
              <a:rPr sz="1200" b="1" u="sng" spc="-4" dirty="0">
                <a:uFill>
                  <a:solidFill>
                    <a:srgbClr val="000000"/>
                  </a:solidFill>
                </a:uFill>
                <a:latin typeface="Calibri"/>
                <a:cs typeface="Calibri"/>
              </a:rPr>
              <a:t>Workflow</a:t>
            </a:r>
            <a:r>
              <a:rPr sz="1200" b="1" u="sng" spc="4" dirty="0">
                <a:uFill>
                  <a:solidFill>
                    <a:srgbClr val="000000"/>
                  </a:solidFill>
                </a:uFill>
                <a:latin typeface="Calibri"/>
                <a:cs typeface="Calibri"/>
              </a:rPr>
              <a:t> </a:t>
            </a:r>
            <a:r>
              <a:rPr sz="1200" b="1" u="sng" spc="-4" dirty="0">
                <a:uFill>
                  <a:solidFill>
                    <a:srgbClr val="000000"/>
                  </a:solidFill>
                </a:uFill>
                <a:latin typeface="Calibri"/>
                <a:cs typeface="Calibri"/>
              </a:rPr>
              <a:t>Tutorial</a:t>
            </a:r>
            <a:r>
              <a:rPr sz="1200" b="1" u="sng" spc="9" dirty="0">
                <a:uFill>
                  <a:solidFill>
                    <a:srgbClr val="000000"/>
                  </a:solidFill>
                </a:uFill>
                <a:latin typeface="Calibri"/>
                <a:cs typeface="Calibri"/>
              </a:rPr>
              <a:t> </a:t>
            </a:r>
            <a:r>
              <a:rPr sz="1200" b="1" u="sng" dirty="0">
                <a:uFill>
                  <a:solidFill>
                    <a:srgbClr val="000000"/>
                  </a:solidFill>
                </a:uFill>
                <a:latin typeface="Calibri"/>
                <a:cs typeface="Calibri"/>
              </a:rPr>
              <a:t>– </a:t>
            </a:r>
            <a:r>
              <a:rPr sz="1200" b="1" u="sng" spc="-4" dirty="0">
                <a:uFill>
                  <a:solidFill>
                    <a:srgbClr val="000000"/>
                  </a:solidFill>
                </a:uFill>
                <a:latin typeface="Calibri"/>
                <a:cs typeface="Calibri"/>
              </a:rPr>
              <a:t>Non-Grant</a:t>
            </a:r>
            <a:r>
              <a:rPr sz="1200" b="1" u="sng" spc="9" dirty="0">
                <a:uFill>
                  <a:solidFill>
                    <a:srgbClr val="000000"/>
                  </a:solidFill>
                </a:uFill>
                <a:latin typeface="Calibri"/>
                <a:cs typeface="Calibri"/>
              </a:rPr>
              <a:t> </a:t>
            </a:r>
            <a:r>
              <a:rPr sz="1200" b="1" u="sng" spc="-4" dirty="0">
                <a:uFill>
                  <a:solidFill>
                    <a:srgbClr val="000000"/>
                  </a:solidFill>
                </a:uFill>
                <a:latin typeface="Calibri"/>
                <a:cs typeface="Calibri"/>
              </a:rPr>
              <a:t>Funded</a:t>
            </a:r>
            <a:endParaRPr sz="1200" dirty="0">
              <a:latin typeface="Calibri"/>
              <a:cs typeface="Calibri"/>
            </a:endParaRPr>
          </a:p>
          <a:p>
            <a:pPr marL="11206">
              <a:spcBef>
                <a:spcPts val="816"/>
              </a:spcBef>
            </a:pPr>
            <a:r>
              <a:rPr sz="971" b="1" u="sng" spc="-4" dirty="0">
                <a:uFill>
                  <a:solidFill>
                    <a:srgbClr val="000000"/>
                  </a:solidFill>
                </a:uFill>
                <a:latin typeface="Calibri"/>
                <a:cs typeface="Calibri"/>
              </a:rPr>
              <a:t>Step</a:t>
            </a:r>
            <a:r>
              <a:rPr sz="971" b="1" u="sng" spc="-9" dirty="0">
                <a:uFill>
                  <a:solidFill>
                    <a:srgbClr val="000000"/>
                  </a:solidFill>
                </a:uFill>
                <a:latin typeface="Calibri"/>
                <a:cs typeface="Calibri"/>
              </a:rPr>
              <a:t> </a:t>
            </a:r>
            <a:r>
              <a:rPr sz="971" b="1" u="sng" dirty="0">
                <a:uFill>
                  <a:solidFill>
                    <a:srgbClr val="000000"/>
                  </a:solidFill>
                </a:uFill>
                <a:latin typeface="Calibri"/>
                <a:cs typeface="Calibri"/>
              </a:rPr>
              <a:t>1:</a:t>
            </a:r>
            <a:r>
              <a:rPr sz="971" b="1" spc="4" dirty="0">
                <a:latin typeface="Calibri"/>
                <a:cs typeface="Calibri"/>
              </a:rPr>
              <a:t> </a:t>
            </a:r>
            <a:r>
              <a:rPr sz="971" b="1" spc="-4" dirty="0">
                <a:latin typeface="Calibri"/>
                <a:cs typeface="Calibri"/>
              </a:rPr>
              <a:t>Have</a:t>
            </a:r>
            <a:r>
              <a:rPr sz="971" b="1" dirty="0">
                <a:latin typeface="Calibri"/>
                <a:cs typeface="Calibri"/>
              </a:rPr>
              <a:t> a</a:t>
            </a:r>
            <a:r>
              <a:rPr sz="971" b="1" spc="4" dirty="0">
                <a:latin typeface="Calibri"/>
                <a:cs typeface="Calibri"/>
              </a:rPr>
              <a:t> </a:t>
            </a:r>
            <a:r>
              <a:rPr sz="971" b="1" spc="-4" dirty="0">
                <a:latin typeface="Calibri"/>
                <a:cs typeface="Calibri"/>
              </a:rPr>
              <a:t>Purchase</a:t>
            </a:r>
            <a:r>
              <a:rPr sz="971" b="1" spc="-9" dirty="0">
                <a:latin typeface="Calibri"/>
                <a:cs typeface="Calibri"/>
              </a:rPr>
              <a:t> </a:t>
            </a:r>
            <a:r>
              <a:rPr sz="971" b="1" spc="-4" dirty="0">
                <a:latin typeface="Calibri"/>
                <a:cs typeface="Calibri"/>
              </a:rPr>
              <a:t>Requisition</a:t>
            </a:r>
            <a:r>
              <a:rPr sz="971" b="1" dirty="0">
                <a:latin typeface="Calibri"/>
                <a:cs typeface="Calibri"/>
              </a:rPr>
              <a:t> </a:t>
            </a:r>
            <a:r>
              <a:rPr sz="971" b="1" spc="-4" dirty="0">
                <a:latin typeface="Calibri"/>
                <a:cs typeface="Calibri"/>
              </a:rPr>
              <a:t>Number assigned</a:t>
            </a:r>
            <a:endParaRPr sz="971" dirty="0">
              <a:latin typeface="Calibri"/>
              <a:cs typeface="Calibri"/>
            </a:endParaRPr>
          </a:p>
          <a:p>
            <a:pPr marL="11206" marR="4483">
              <a:lnSpc>
                <a:spcPct val="109100"/>
              </a:lnSpc>
              <a:spcBef>
                <a:spcPts val="732"/>
              </a:spcBef>
            </a:pPr>
            <a:r>
              <a:rPr sz="971" dirty="0">
                <a:latin typeface="Calibri"/>
                <a:cs typeface="Calibri"/>
              </a:rPr>
              <a:t>You</a:t>
            </a:r>
            <a:r>
              <a:rPr sz="971" spc="-4" dirty="0">
                <a:latin typeface="Calibri"/>
                <a:cs typeface="Calibri"/>
              </a:rPr>
              <a:t> </a:t>
            </a:r>
            <a:r>
              <a:rPr sz="971" dirty="0">
                <a:latin typeface="Calibri"/>
                <a:cs typeface="Calibri"/>
              </a:rPr>
              <a:t>will</a:t>
            </a:r>
            <a:r>
              <a:rPr sz="971" spc="9" dirty="0">
                <a:latin typeface="Calibri"/>
                <a:cs typeface="Calibri"/>
              </a:rPr>
              <a:t> </a:t>
            </a:r>
            <a:r>
              <a:rPr sz="971" spc="-4" dirty="0">
                <a:latin typeface="Calibri"/>
                <a:cs typeface="Calibri"/>
              </a:rPr>
              <a:t>be</a:t>
            </a:r>
            <a:r>
              <a:rPr sz="971" spc="13" dirty="0">
                <a:latin typeface="Calibri"/>
                <a:cs typeface="Calibri"/>
              </a:rPr>
              <a:t> </a:t>
            </a:r>
            <a:r>
              <a:rPr sz="971" spc="-4" dirty="0">
                <a:latin typeface="Calibri"/>
                <a:cs typeface="Calibri"/>
              </a:rPr>
              <a:t>required</a:t>
            </a:r>
            <a:r>
              <a:rPr sz="971" spc="4" dirty="0">
                <a:latin typeface="Calibri"/>
                <a:cs typeface="Calibri"/>
              </a:rPr>
              <a:t> </a:t>
            </a:r>
            <a:r>
              <a:rPr sz="971" spc="-4" dirty="0">
                <a:latin typeface="Calibri"/>
                <a:cs typeface="Calibri"/>
              </a:rPr>
              <a:t>to</a:t>
            </a:r>
            <a:r>
              <a:rPr sz="971" spc="18" dirty="0">
                <a:latin typeface="Calibri"/>
                <a:cs typeface="Calibri"/>
              </a:rPr>
              <a:t> </a:t>
            </a:r>
            <a:r>
              <a:rPr sz="971" spc="-4" dirty="0">
                <a:latin typeface="Calibri"/>
                <a:cs typeface="Calibri"/>
              </a:rPr>
              <a:t>include</a:t>
            </a:r>
            <a:r>
              <a:rPr sz="971" spc="13" dirty="0">
                <a:latin typeface="Calibri"/>
                <a:cs typeface="Calibri"/>
              </a:rPr>
              <a:t> </a:t>
            </a:r>
            <a:r>
              <a:rPr sz="971" dirty="0">
                <a:latin typeface="Calibri"/>
                <a:cs typeface="Calibri"/>
              </a:rPr>
              <a:t>the</a:t>
            </a:r>
            <a:r>
              <a:rPr sz="971" spc="9" dirty="0">
                <a:latin typeface="Calibri"/>
                <a:cs typeface="Calibri"/>
              </a:rPr>
              <a:t> </a:t>
            </a:r>
            <a:r>
              <a:rPr sz="971" spc="-4" dirty="0">
                <a:latin typeface="Calibri"/>
                <a:cs typeface="Calibri"/>
              </a:rPr>
              <a:t>purchase</a:t>
            </a:r>
            <a:r>
              <a:rPr sz="971" spc="18" dirty="0">
                <a:latin typeface="Calibri"/>
                <a:cs typeface="Calibri"/>
              </a:rPr>
              <a:t> </a:t>
            </a:r>
            <a:r>
              <a:rPr sz="971" spc="-4" dirty="0">
                <a:latin typeface="Calibri"/>
                <a:cs typeface="Calibri"/>
              </a:rPr>
              <a:t>requisition</a:t>
            </a:r>
            <a:r>
              <a:rPr sz="971" spc="4" dirty="0">
                <a:latin typeface="Calibri"/>
                <a:cs typeface="Calibri"/>
              </a:rPr>
              <a:t> </a:t>
            </a:r>
            <a:r>
              <a:rPr sz="971" spc="-4" dirty="0">
                <a:latin typeface="Calibri"/>
                <a:cs typeface="Calibri"/>
              </a:rPr>
              <a:t>number</a:t>
            </a:r>
            <a:r>
              <a:rPr sz="971" spc="4" dirty="0">
                <a:latin typeface="Calibri"/>
                <a:cs typeface="Calibri"/>
              </a:rPr>
              <a:t> </a:t>
            </a:r>
            <a:r>
              <a:rPr sz="971" dirty="0">
                <a:latin typeface="Calibri"/>
                <a:cs typeface="Calibri"/>
              </a:rPr>
              <a:t>on</a:t>
            </a:r>
            <a:r>
              <a:rPr sz="971" spc="4" dirty="0">
                <a:latin typeface="Calibri"/>
                <a:cs typeface="Calibri"/>
              </a:rPr>
              <a:t> </a:t>
            </a:r>
            <a:r>
              <a:rPr sz="971" dirty="0">
                <a:latin typeface="Calibri"/>
                <a:cs typeface="Calibri"/>
              </a:rPr>
              <a:t>the </a:t>
            </a:r>
            <a:r>
              <a:rPr sz="971" spc="-4" dirty="0">
                <a:latin typeface="Calibri"/>
                <a:cs typeface="Calibri"/>
              </a:rPr>
              <a:t>agreement</a:t>
            </a:r>
            <a:r>
              <a:rPr sz="971" spc="13" dirty="0">
                <a:latin typeface="Calibri"/>
                <a:cs typeface="Calibri"/>
              </a:rPr>
              <a:t> </a:t>
            </a:r>
            <a:r>
              <a:rPr sz="971" spc="-4" dirty="0">
                <a:latin typeface="Calibri"/>
                <a:cs typeface="Calibri"/>
              </a:rPr>
              <a:t>form. Purchasing</a:t>
            </a:r>
            <a:r>
              <a:rPr sz="971" spc="4" dirty="0">
                <a:latin typeface="Calibri"/>
                <a:cs typeface="Calibri"/>
              </a:rPr>
              <a:t> </a:t>
            </a:r>
            <a:r>
              <a:rPr sz="971" dirty="0">
                <a:latin typeface="Calibri"/>
                <a:cs typeface="Calibri"/>
              </a:rPr>
              <a:t>is</a:t>
            </a:r>
            <a:r>
              <a:rPr sz="971" spc="9" dirty="0">
                <a:latin typeface="Calibri"/>
                <a:cs typeface="Calibri"/>
              </a:rPr>
              <a:t> </a:t>
            </a:r>
            <a:r>
              <a:rPr sz="971" spc="-4" dirty="0">
                <a:latin typeface="Calibri"/>
                <a:cs typeface="Calibri"/>
              </a:rPr>
              <a:t>the</a:t>
            </a:r>
            <a:r>
              <a:rPr sz="971" spc="18" dirty="0">
                <a:latin typeface="Calibri"/>
                <a:cs typeface="Calibri"/>
              </a:rPr>
              <a:t> </a:t>
            </a:r>
            <a:r>
              <a:rPr sz="971" spc="-4" dirty="0">
                <a:latin typeface="Calibri"/>
                <a:cs typeface="Calibri"/>
              </a:rPr>
              <a:t>last</a:t>
            </a:r>
            <a:r>
              <a:rPr sz="971" spc="9" dirty="0">
                <a:latin typeface="Calibri"/>
                <a:cs typeface="Calibri"/>
              </a:rPr>
              <a:t> </a:t>
            </a:r>
            <a:r>
              <a:rPr sz="971" spc="-4" dirty="0">
                <a:latin typeface="Calibri"/>
                <a:cs typeface="Calibri"/>
              </a:rPr>
              <a:t>recipient</a:t>
            </a:r>
            <a:r>
              <a:rPr sz="971" dirty="0">
                <a:latin typeface="Calibri"/>
                <a:cs typeface="Calibri"/>
              </a:rPr>
              <a:t> of</a:t>
            </a:r>
            <a:r>
              <a:rPr sz="971" spc="9" dirty="0">
                <a:latin typeface="Calibri"/>
                <a:cs typeface="Calibri"/>
              </a:rPr>
              <a:t> </a:t>
            </a:r>
            <a:r>
              <a:rPr sz="971" dirty="0">
                <a:latin typeface="Calibri"/>
                <a:cs typeface="Calibri"/>
              </a:rPr>
              <a:t>the </a:t>
            </a:r>
            <a:r>
              <a:rPr sz="971" spc="-4" dirty="0">
                <a:latin typeface="Calibri"/>
                <a:cs typeface="Calibri"/>
              </a:rPr>
              <a:t>fully</a:t>
            </a:r>
            <a:r>
              <a:rPr sz="971" spc="4" dirty="0">
                <a:latin typeface="Calibri"/>
                <a:cs typeface="Calibri"/>
              </a:rPr>
              <a:t> </a:t>
            </a:r>
            <a:r>
              <a:rPr sz="971" dirty="0">
                <a:latin typeface="Calibri"/>
                <a:cs typeface="Calibri"/>
              </a:rPr>
              <a:t>executed </a:t>
            </a:r>
            <a:r>
              <a:rPr sz="971" spc="-207" dirty="0">
                <a:latin typeface="Calibri"/>
                <a:cs typeface="Calibri"/>
              </a:rPr>
              <a:t> </a:t>
            </a:r>
            <a:r>
              <a:rPr sz="971" dirty="0">
                <a:latin typeface="Calibri"/>
                <a:cs typeface="Calibri"/>
              </a:rPr>
              <a:t>agreement,</a:t>
            </a:r>
            <a:r>
              <a:rPr sz="971" spc="-4" dirty="0">
                <a:latin typeface="Calibri"/>
                <a:cs typeface="Calibri"/>
              </a:rPr>
              <a:t> </a:t>
            </a:r>
            <a:r>
              <a:rPr sz="971" dirty="0">
                <a:latin typeface="Calibri"/>
                <a:cs typeface="Calibri"/>
              </a:rPr>
              <a:t>which</a:t>
            </a:r>
            <a:r>
              <a:rPr sz="971" spc="-9" dirty="0">
                <a:latin typeface="Calibri"/>
                <a:cs typeface="Calibri"/>
              </a:rPr>
              <a:t> </a:t>
            </a:r>
            <a:r>
              <a:rPr sz="971" dirty="0">
                <a:latin typeface="Calibri"/>
                <a:cs typeface="Calibri"/>
              </a:rPr>
              <a:t>will</a:t>
            </a:r>
            <a:r>
              <a:rPr sz="971" spc="4" dirty="0">
                <a:latin typeface="Calibri"/>
                <a:cs typeface="Calibri"/>
              </a:rPr>
              <a:t> </a:t>
            </a:r>
            <a:r>
              <a:rPr sz="971" spc="-4" dirty="0">
                <a:latin typeface="Calibri"/>
                <a:cs typeface="Calibri"/>
              </a:rPr>
              <a:t>trigger</a:t>
            </a:r>
            <a:r>
              <a:rPr sz="971" spc="4" dirty="0">
                <a:latin typeface="Calibri"/>
                <a:cs typeface="Calibri"/>
              </a:rPr>
              <a:t> </a:t>
            </a:r>
            <a:r>
              <a:rPr sz="971" spc="-4" dirty="0">
                <a:latin typeface="Calibri"/>
                <a:cs typeface="Calibri"/>
              </a:rPr>
              <a:t>them</a:t>
            </a:r>
            <a:r>
              <a:rPr sz="971" dirty="0">
                <a:latin typeface="Calibri"/>
                <a:cs typeface="Calibri"/>
              </a:rPr>
              <a:t> to</a:t>
            </a:r>
            <a:r>
              <a:rPr sz="971" spc="13" dirty="0">
                <a:latin typeface="Calibri"/>
                <a:cs typeface="Calibri"/>
              </a:rPr>
              <a:t> </a:t>
            </a:r>
            <a:r>
              <a:rPr sz="971" spc="-4" dirty="0">
                <a:latin typeface="Calibri"/>
                <a:cs typeface="Calibri"/>
              </a:rPr>
              <a:t>begin</a:t>
            </a:r>
            <a:r>
              <a:rPr sz="971" dirty="0">
                <a:latin typeface="Calibri"/>
                <a:cs typeface="Calibri"/>
              </a:rPr>
              <a:t> the</a:t>
            </a:r>
            <a:r>
              <a:rPr sz="971" spc="9" dirty="0">
                <a:latin typeface="Calibri"/>
                <a:cs typeface="Calibri"/>
              </a:rPr>
              <a:t> </a:t>
            </a:r>
            <a:r>
              <a:rPr sz="971" spc="-4" dirty="0">
                <a:latin typeface="Calibri"/>
                <a:cs typeface="Calibri"/>
              </a:rPr>
              <a:t>process</a:t>
            </a:r>
            <a:r>
              <a:rPr sz="971" spc="4" dirty="0">
                <a:latin typeface="Calibri"/>
                <a:cs typeface="Calibri"/>
              </a:rPr>
              <a:t> </a:t>
            </a:r>
            <a:r>
              <a:rPr sz="971" dirty="0">
                <a:latin typeface="Calibri"/>
                <a:cs typeface="Calibri"/>
              </a:rPr>
              <a:t>of</a:t>
            </a:r>
            <a:r>
              <a:rPr sz="971" spc="-4" dirty="0">
                <a:latin typeface="Calibri"/>
                <a:cs typeface="Calibri"/>
              </a:rPr>
              <a:t> creating</a:t>
            </a:r>
            <a:r>
              <a:rPr sz="971" dirty="0">
                <a:latin typeface="Calibri"/>
                <a:cs typeface="Calibri"/>
              </a:rPr>
              <a:t> the</a:t>
            </a:r>
            <a:r>
              <a:rPr sz="971" spc="-4" dirty="0">
                <a:latin typeface="Calibri"/>
                <a:cs typeface="Calibri"/>
              </a:rPr>
              <a:t> </a:t>
            </a:r>
            <a:r>
              <a:rPr sz="971" dirty="0">
                <a:latin typeface="Calibri"/>
                <a:cs typeface="Calibri"/>
              </a:rPr>
              <a:t>Purchase</a:t>
            </a:r>
            <a:r>
              <a:rPr sz="971" spc="-13" dirty="0">
                <a:latin typeface="Calibri"/>
                <a:cs typeface="Calibri"/>
              </a:rPr>
              <a:t> </a:t>
            </a:r>
            <a:r>
              <a:rPr sz="971" spc="-4" dirty="0">
                <a:latin typeface="Calibri"/>
                <a:cs typeface="Calibri"/>
              </a:rPr>
              <a:t>Order.</a:t>
            </a:r>
            <a:r>
              <a:rPr sz="971" spc="4" dirty="0">
                <a:latin typeface="Calibri"/>
                <a:cs typeface="Calibri"/>
              </a:rPr>
              <a:t> </a:t>
            </a:r>
            <a:r>
              <a:rPr sz="971" spc="-4" dirty="0">
                <a:latin typeface="Calibri"/>
                <a:cs typeface="Calibri"/>
              </a:rPr>
              <a:t>Therefore, </a:t>
            </a:r>
            <a:r>
              <a:rPr sz="971" dirty="0">
                <a:latin typeface="Calibri"/>
                <a:cs typeface="Calibri"/>
              </a:rPr>
              <a:t>the</a:t>
            </a:r>
            <a:r>
              <a:rPr sz="971" spc="9" dirty="0">
                <a:latin typeface="Calibri"/>
                <a:cs typeface="Calibri"/>
              </a:rPr>
              <a:t> </a:t>
            </a:r>
            <a:r>
              <a:rPr sz="971" spc="-4" dirty="0">
                <a:latin typeface="Calibri"/>
                <a:cs typeface="Calibri"/>
              </a:rPr>
              <a:t>first thing</a:t>
            </a:r>
            <a:r>
              <a:rPr sz="971" dirty="0">
                <a:latin typeface="Calibri"/>
                <a:cs typeface="Calibri"/>
              </a:rPr>
              <a:t> </a:t>
            </a:r>
            <a:r>
              <a:rPr sz="971" spc="4" dirty="0">
                <a:latin typeface="Calibri"/>
                <a:cs typeface="Calibri"/>
              </a:rPr>
              <a:t>you</a:t>
            </a:r>
            <a:r>
              <a:rPr sz="971" dirty="0">
                <a:latin typeface="Calibri"/>
                <a:cs typeface="Calibri"/>
              </a:rPr>
              <a:t> </a:t>
            </a:r>
            <a:r>
              <a:rPr sz="971" spc="-4" dirty="0">
                <a:latin typeface="Calibri"/>
                <a:cs typeface="Calibri"/>
              </a:rPr>
              <a:t>should</a:t>
            </a:r>
            <a:r>
              <a:rPr sz="971" spc="22" dirty="0">
                <a:latin typeface="Calibri"/>
                <a:cs typeface="Calibri"/>
              </a:rPr>
              <a:t> </a:t>
            </a:r>
            <a:r>
              <a:rPr sz="971" spc="-4" dirty="0">
                <a:latin typeface="Calibri"/>
                <a:cs typeface="Calibri"/>
              </a:rPr>
              <a:t>do</a:t>
            </a:r>
            <a:r>
              <a:rPr sz="971" spc="9" dirty="0">
                <a:latin typeface="Calibri"/>
                <a:cs typeface="Calibri"/>
              </a:rPr>
              <a:t> </a:t>
            </a:r>
            <a:r>
              <a:rPr sz="971" dirty="0">
                <a:latin typeface="Calibri"/>
                <a:cs typeface="Calibri"/>
              </a:rPr>
              <a:t>is</a:t>
            </a:r>
            <a:r>
              <a:rPr sz="971" spc="-4" dirty="0">
                <a:latin typeface="Calibri"/>
                <a:cs typeface="Calibri"/>
              </a:rPr>
              <a:t> submit</a:t>
            </a:r>
            <a:r>
              <a:rPr sz="971" spc="4" dirty="0">
                <a:latin typeface="Calibri"/>
                <a:cs typeface="Calibri"/>
              </a:rPr>
              <a:t> </a:t>
            </a:r>
            <a:r>
              <a:rPr sz="971" dirty="0">
                <a:latin typeface="Calibri"/>
                <a:cs typeface="Calibri"/>
              </a:rPr>
              <a:t>a </a:t>
            </a:r>
            <a:r>
              <a:rPr sz="971" spc="4" dirty="0">
                <a:latin typeface="Calibri"/>
                <a:cs typeface="Calibri"/>
              </a:rPr>
              <a:t> </a:t>
            </a:r>
            <a:r>
              <a:rPr sz="971" dirty="0">
                <a:latin typeface="Calibri"/>
                <a:cs typeface="Calibri"/>
              </a:rPr>
              <a:t>purchase </a:t>
            </a:r>
            <a:r>
              <a:rPr sz="971" spc="-4" dirty="0">
                <a:latin typeface="Calibri"/>
                <a:cs typeface="Calibri"/>
              </a:rPr>
              <a:t>requisition through </a:t>
            </a:r>
            <a:r>
              <a:rPr sz="971" dirty="0">
                <a:latin typeface="Calibri"/>
                <a:cs typeface="Calibri"/>
              </a:rPr>
              <a:t>the</a:t>
            </a:r>
            <a:r>
              <a:rPr sz="971" spc="9" dirty="0">
                <a:latin typeface="Calibri"/>
                <a:cs typeface="Calibri"/>
              </a:rPr>
              <a:t> </a:t>
            </a:r>
            <a:r>
              <a:rPr sz="971" spc="-4" dirty="0">
                <a:latin typeface="Calibri"/>
                <a:cs typeface="Calibri"/>
              </a:rPr>
              <a:t>purchase</a:t>
            </a:r>
            <a:r>
              <a:rPr sz="971" spc="4" dirty="0">
                <a:latin typeface="Calibri"/>
                <a:cs typeface="Calibri"/>
              </a:rPr>
              <a:t> </a:t>
            </a:r>
            <a:r>
              <a:rPr sz="971" spc="-4" dirty="0">
                <a:latin typeface="Calibri"/>
                <a:cs typeface="Calibri"/>
              </a:rPr>
              <a:t>requisition process</a:t>
            </a:r>
            <a:r>
              <a:rPr sz="971" spc="4" dirty="0">
                <a:latin typeface="Calibri"/>
                <a:cs typeface="Calibri"/>
              </a:rPr>
              <a:t> </a:t>
            </a:r>
            <a:r>
              <a:rPr sz="971" spc="-4" dirty="0">
                <a:latin typeface="Calibri"/>
                <a:cs typeface="Calibri"/>
              </a:rPr>
              <a:t>for</a:t>
            </a:r>
            <a:r>
              <a:rPr sz="971" dirty="0">
                <a:latin typeface="Calibri"/>
                <a:cs typeface="Calibri"/>
              </a:rPr>
              <a:t> </a:t>
            </a:r>
            <a:r>
              <a:rPr sz="971" spc="-4" dirty="0">
                <a:latin typeface="Calibri"/>
                <a:cs typeface="Calibri"/>
              </a:rPr>
              <a:t>the</a:t>
            </a:r>
            <a:r>
              <a:rPr sz="971" spc="4" dirty="0">
                <a:latin typeface="Calibri"/>
                <a:cs typeface="Calibri"/>
              </a:rPr>
              <a:t> </a:t>
            </a:r>
            <a:r>
              <a:rPr sz="971" spc="-4" dirty="0">
                <a:latin typeface="Calibri"/>
                <a:cs typeface="Calibri"/>
              </a:rPr>
              <a:t>amount </a:t>
            </a:r>
            <a:r>
              <a:rPr sz="971" dirty="0">
                <a:latin typeface="Calibri"/>
                <a:cs typeface="Calibri"/>
              </a:rPr>
              <a:t>of</a:t>
            </a:r>
            <a:r>
              <a:rPr sz="971" spc="-9" dirty="0">
                <a:latin typeface="Calibri"/>
                <a:cs typeface="Calibri"/>
              </a:rPr>
              <a:t> </a:t>
            </a:r>
            <a:r>
              <a:rPr sz="971" dirty="0">
                <a:latin typeface="Calibri"/>
                <a:cs typeface="Calibri"/>
              </a:rPr>
              <a:t>the </a:t>
            </a:r>
            <a:r>
              <a:rPr sz="971" spc="-4" dirty="0">
                <a:latin typeface="Calibri"/>
                <a:cs typeface="Calibri"/>
              </a:rPr>
              <a:t>agreement.</a:t>
            </a:r>
            <a:endParaRPr sz="971" dirty="0">
              <a:latin typeface="Calibri"/>
              <a:cs typeface="Calibri"/>
            </a:endParaRPr>
          </a:p>
          <a:p>
            <a:pPr>
              <a:lnSpc>
                <a:spcPct val="100000"/>
              </a:lnSpc>
            </a:pPr>
            <a:endParaRPr sz="971" dirty="0">
              <a:latin typeface="Calibri"/>
              <a:cs typeface="Calibri"/>
            </a:endParaRPr>
          </a:p>
          <a:p>
            <a:pPr>
              <a:spcBef>
                <a:spcPts val="9"/>
              </a:spcBef>
            </a:pPr>
            <a:endParaRPr sz="1324" dirty="0">
              <a:latin typeface="Calibri"/>
              <a:cs typeface="Calibri"/>
            </a:endParaRPr>
          </a:p>
          <a:p>
            <a:pPr marL="11206"/>
            <a:r>
              <a:rPr sz="971" b="1" u="sng" spc="-4" dirty="0">
                <a:uFill>
                  <a:solidFill>
                    <a:srgbClr val="000000"/>
                  </a:solidFill>
                </a:uFill>
                <a:latin typeface="Calibri"/>
                <a:cs typeface="Calibri"/>
              </a:rPr>
              <a:t>Step</a:t>
            </a:r>
            <a:r>
              <a:rPr sz="971" b="1" u="sng" spc="-9" dirty="0">
                <a:uFill>
                  <a:solidFill>
                    <a:srgbClr val="000000"/>
                  </a:solidFill>
                </a:uFill>
                <a:latin typeface="Calibri"/>
                <a:cs typeface="Calibri"/>
              </a:rPr>
              <a:t> </a:t>
            </a:r>
            <a:r>
              <a:rPr sz="971" b="1" u="sng" dirty="0">
                <a:uFill>
                  <a:solidFill>
                    <a:srgbClr val="000000"/>
                  </a:solidFill>
                </a:uFill>
                <a:latin typeface="Calibri"/>
                <a:cs typeface="Calibri"/>
              </a:rPr>
              <a:t>2:</a:t>
            </a:r>
            <a:r>
              <a:rPr sz="971" b="1" spc="13" dirty="0">
                <a:latin typeface="Calibri"/>
                <a:cs typeface="Calibri"/>
              </a:rPr>
              <a:t> </a:t>
            </a:r>
            <a:r>
              <a:rPr sz="971" b="1" spc="-4" dirty="0">
                <a:latin typeface="Calibri"/>
                <a:cs typeface="Calibri"/>
              </a:rPr>
              <a:t>Create,</a:t>
            </a:r>
            <a:r>
              <a:rPr sz="971" b="1" dirty="0">
                <a:latin typeface="Calibri"/>
                <a:cs typeface="Calibri"/>
              </a:rPr>
              <a:t> </a:t>
            </a:r>
            <a:r>
              <a:rPr sz="971" b="1" spc="-4" dirty="0">
                <a:latin typeface="Calibri"/>
                <a:cs typeface="Calibri"/>
              </a:rPr>
              <a:t>send,</a:t>
            </a:r>
            <a:r>
              <a:rPr sz="971" b="1" spc="4" dirty="0">
                <a:latin typeface="Calibri"/>
                <a:cs typeface="Calibri"/>
              </a:rPr>
              <a:t> </a:t>
            </a:r>
            <a:r>
              <a:rPr sz="971" b="1" spc="-4" dirty="0">
                <a:latin typeface="Calibri"/>
                <a:cs typeface="Calibri"/>
              </a:rPr>
              <a:t>and</a:t>
            </a:r>
            <a:r>
              <a:rPr sz="971" b="1" spc="-9" dirty="0">
                <a:latin typeface="Calibri"/>
                <a:cs typeface="Calibri"/>
              </a:rPr>
              <a:t> </a:t>
            </a:r>
            <a:r>
              <a:rPr sz="971" b="1" dirty="0">
                <a:latin typeface="Calibri"/>
                <a:cs typeface="Calibri"/>
              </a:rPr>
              <a:t>submit</a:t>
            </a:r>
            <a:r>
              <a:rPr sz="971" b="1" spc="-9" dirty="0">
                <a:latin typeface="Calibri"/>
                <a:cs typeface="Calibri"/>
              </a:rPr>
              <a:t> </a:t>
            </a:r>
            <a:r>
              <a:rPr sz="971" b="1" dirty="0">
                <a:latin typeface="Calibri"/>
                <a:cs typeface="Calibri"/>
              </a:rPr>
              <a:t>the</a:t>
            </a:r>
            <a:r>
              <a:rPr sz="971" b="1" spc="-4" dirty="0">
                <a:latin typeface="Calibri"/>
                <a:cs typeface="Calibri"/>
              </a:rPr>
              <a:t> agreement</a:t>
            </a:r>
            <a:endParaRPr sz="971" dirty="0">
              <a:latin typeface="Calibri"/>
              <a:cs typeface="Calibri"/>
            </a:endParaRPr>
          </a:p>
          <a:p>
            <a:pPr marL="11206">
              <a:spcBef>
                <a:spcPts val="825"/>
              </a:spcBef>
            </a:pPr>
            <a:r>
              <a:rPr sz="971" spc="-4" dirty="0">
                <a:latin typeface="Calibri"/>
                <a:cs typeface="Calibri"/>
              </a:rPr>
              <a:t>This</a:t>
            </a:r>
            <a:r>
              <a:rPr sz="971" spc="9" dirty="0">
                <a:latin typeface="Calibri"/>
                <a:cs typeface="Calibri"/>
              </a:rPr>
              <a:t> </a:t>
            </a:r>
            <a:r>
              <a:rPr sz="971" dirty="0">
                <a:latin typeface="Calibri"/>
                <a:cs typeface="Calibri"/>
              </a:rPr>
              <a:t>workflow</a:t>
            </a:r>
            <a:r>
              <a:rPr sz="971" spc="4" dirty="0">
                <a:latin typeface="Calibri"/>
                <a:cs typeface="Calibri"/>
              </a:rPr>
              <a:t> </a:t>
            </a:r>
            <a:r>
              <a:rPr sz="971" dirty="0">
                <a:latin typeface="Calibri"/>
                <a:cs typeface="Calibri"/>
              </a:rPr>
              <a:t>will</a:t>
            </a:r>
            <a:r>
              <a:rPr sz="971" spc="9" dirty="0">
                <a:latin typeface="Calibri"/>
                <a:cs typeface="Calibri"/>
              </a:rPr>
              <a:t> </a:t>
            </a:r>
            <a:r>
              <a:rPr sz="971" spc="-4" dirty="0">
                <a:latin typeface="Calibri"/>
                <a:cs typeface="Calibri"/>
              </a:rPr>
              <a:t>guide</a:t>
            </a:r>
            <a:r>
              <a:rPr sz="971" spc="4" dirty="0">
                <a:latin typeface="Calibri"/>
                <a:cs typeface="Calibri"/>
              </a:rPr>
              <a:t> </a:t>
            </a:r>
            <a:r>
              <a:rPr sz="971" spc="-4" dirty="0">
                <a:latin typeface="Calibri"/>
                <a:cs typeface="Calibri"/>
              </a:rPr>
              <a:t>you</a:t>
            </a:r>
            <a:r>
              <a:rPr sz="971" spc="9" dirty="0">
                <a:latin typeface="Calibri"/>
                <a:cs typeface="Calibri"/>
              </a:rPr>
              <a:t> </a:t>
            </a:r>
            <a:r>
              <a:rPr sz="971" spc="-4" dirty="0">
                <a:latin typeface="Calibri"/>
                <a:cs typeface="Calibri"/>
              </a:rPr>
              <a:t>through</a:t>
            </a:r>
            <a:r>
              <a:rPr sz="971" spc="4" dirty="0">
                <a:latin typeface="Calibri"/>
                <a:cs typeface="Calibri"/>
              </a:rPr>
              <a:t> </a:t>
            </a:r>
            <a:r>
              <a:rPr sz="971" spc="-4" dirty="0">
                <a:latin typeface="Calibri"/>
                <a:cs typeface="Calibri"/>
              </a:rPr>
              <a:t>creating</a:t>
            </a:r>
            <a:r>
              <a:rPr sz="971" spc="18" dirty="0">
                <a:latin typeface="Calibri"/>
                <a:cs typeface="Calibri"/>
              </a:rPr>
              <a:t> </a:t>
            </a:r>
            <a:r>
              <a:rPr sz="971" spc="-4" dirty="0">
                <a:latin typeface="Calibri"/>
                <a:cs typeface="Calibri"/>
              </a:rPr>
              <a:t>your</a:t>
            </a:r>
            <a:r>
              <a:rPr sz="971" spc="9" dirty="0">
                <a:latin typeface="Calibri"/>
                <a:cs typeface="Calibri"/>
              </a:rPr>
              <a:t> </a:t>
            </a:r>
            <a:r>
              <a:rPr sz="971" spc="-4" dirty="0">
                <a:latin typeface="Calibri"/>
                <a:cs typeface="Calibri"/>
              </a:rPr>
              <a:t>agreement,</a:t>
            </a:r>
            <a:r>
              <a:rPr sz="971" spc="4" dirty="0">
                <a:latin typeface="Calibri"/>
                <a:cs typeface="Calibri"/>
              </a:rPr>
              <a:t> </a:t>
            </a:r>
            <a:r>
              <a:rPr sz="971" spc="-4" dirty="0">
                <a:latin typeface="Calibri"/>
                <a:cs typeface="Calibri"/>
              </a:rPr>
              <a:t>sending</a:t>
            </a:r>
            <a:r>
              <a:rPr sz="971" spc="9" dirty="0">
                <a:latin typeface="Calibri"/>
                <a:cs typeface="Calibri"/>
              </a:rPr>
              <a:t> </a:t>
            </a:r>
            <a:r>
              <a:rPr sz="971" dirty="0">
                <a:latin typeface="Calibri"/>
                <a:cs typeface="Calibri"/>
              </a:rPr>
              <a:t>it</a:t>
            </a:r>
            <a:r>
              <a:rPr sz="971" spc="13" dirty="0">
                <a:latin typeface="Calibri"/>
                <a:cs typeface="Calibri"/>
              </a:rPr>
              <a:t> </a:t>
            </a:r>
            <a:r>
              <a:rPr sz="971" spc="-4" dirty="0">
                <a:latin typeface="Calibri"/>
                <a:cs typeface="Calibri"/>
              </a:rPr>
              <a:t>for</a:t>
            </a:r>
            <a:r>
              <a:rPr sz="971" spc="13" dirty="0">
                <a:latin typeface="Calibri"/>
                <a:cs typeface="Calibri"/>
              </a:rPr>
              <a:t> </a:t>
            </a:r>
            <a:r>
              <a:rPr sz="971" spc="-4" dirty="0">
                <a:latin typeface="Calibri"/>
                <a:cs typeface="Calibri"/>
              </a:rPr>
              <a:t>signatures,</a:t>
            </a:r>
            <a:r>
              <a:rPr sz="971" spc="18" dirty="0">
                <a:latin typeface="Calibri"/>
                <a:cs typeface="Calibri"/>
              </a:rPr>
              <a:t> </a:t>
            </a:r>
            <a:r>
              <a:rPr sz="971" dirty="0">
                <a:latin typeface="Calibri"/>
                <a:cs typeface="Calibri"/>
              </a:rPr>
              <a:t>and</a:t>
            </a:r>
            <a:r>
              <a:rPr sz="971" spc="4" dirty="0">
                <a:latin typeface="Calibri"/>
                <a:cs typeface="Calibri"/>
              </a:rPr>
              <a:t> </a:t>
            </a:r>
            <a:r>
              <a:rPr sz="971" spc="-4" dirty="0">
                <a:latin typeface="Calibri"/>
                <a:cs typeface="Calibri"/>
              </a:rPr>
              <a:t>submitting</a:t>
            </a:r>
            <a:r>
              <a:rPr sz="971" spc="4" dirty="0">
                <a:latin typeface="Calibri"/>
                <a:cs typeface="Calibri"/>
              </a:rPr>
              <a:t> </a:t>
            </a:r>
            <a:r>
              <a:rPr sz="971" spc="-4" dirty="0">
                <a:latin typeface="Calibri"/>
                <a:cs typeface="Calibri"/>
              </a:rPr>
              <a:t>for</a:t>
            </a:r>
            <a:r>
              <a:rPr sz="971" dirty="0">
                <a:latin typeface="Calibri"/>
                <a:cs typeface="Calibri"/>
              </a:rPr>
              <a:t> </a:t>
            </a:r>
            <a:r>
              <a:rPr sz="971" spc="-4" dirty="0">
                <a:latin typeface="Calibri"/>
                <a:cs typeface="Calibri"/>
              </a:rPr>
              <a:t>processing.</a:t>
            </a:r>
            <a:endParaRPr sz="971" dirty="0">
              <a:latin typeface="Calibri"/>
              <a:cs typeface="Calibri"/>
            </a:endParaRPr>
          </a:p>
        </p:txBody>
      </p:sp>
      <p:pic>
        <p:nvPicPr>
          <p:cNvPr id="3" name="object 3"/>
          <p:cNvPicPr/>
          <p:nvPr/>
        </p:nvPicPr>
        <p:blipFill>
          <a:blip r:embed="rId2" cstate="print"/>
          <a:stretch>
            <a:fillRect/>
          </a:stretch>
        </p:blipFill>
        <p:spPr>
          <a:xfrm>
            <a:off x="2637237" y="2763185"/>
            <a:ext cx="6400800" cy="3593165"/>
          </a:xfrm>
          <a:prstGeom prst="rect">
            <a:avLst/>
          </a:prstGeom>
        </p:spPr>
      </p:pic>
      <p:sp>
        <p:nvSpPr>
          <p:cNvPr id="4" name="object 4"/>
          <p:cNvSpPr txBox="1"/>
          <p:nvPr/>
        </p:nvSpPr>
        <p:spPr>
          <a:xfrm>
            <a:off x="2637237" y="3425145"/>
            <a:ext cx="962585" cy="830631"/>
          </a:xfrm>
          <a:prstGeom prst="rect">
            <a:avLst/>
          </a:prstGeom>
        </p:spPr>
        <p:txBody>
          <a:bodyPr vert="horz" wrap="square" lIns="0" tIns="11766" rIns="0" bIns="0" rtlCol="0">
            <a:spAutoFit/>
          </a:bodyPr>
          <a:lstStyle/>
          <a:p>
            <a:pPr marL="11206" marR="26896">
              <a:lnSpc>
                <a:spcPct val="109600"/>
              </a:lnSpc>
              <a:spcBef>
                <a:spcPts val="93"/>
              </a:spcBef>
            </a:pPr>
            <a:r>
              <a:rPr sz="971" spc="-4" dirty="0">
                <a:latin typeface="Calibri"/>
                <a:cs typeface="Calibri"/>
              </a:rPr>
              <a:t>**Please</a:t>
            </a:r>
            <a:r>
              <a:rPr sz="971" spc="-31" dirty="0">
                <a:latin typeface="Calibri"/>
                <a:cs typeface="Calibri"/>
              </a:rPr>
              <a:t> </a:t>
            </a:r>
            <a:r>
              <a:rPr sz="971" spc="-4" dirty="0">
                <a:latin typeface="Calibri"/>
                <a:cs typeface="Calibri"/>
              </a:rPr>
              <a:t>note</a:t>
            </a:r>
            <a:r>
              <a:rPr sz="971" spc="-22" dirty="0">
                <a:latin typeface="Calibri"/>
                <a:cs typeface="Calibri"/>
              </a:rPr>
              <a:t> </a:t>
            </a:r>
            <a:r>
              <a:rPr sz="971" dirty="0">
                <a:latin typeface="Calibri"/>
                <a:cs typeface="Calibri"/>
              </a:rPr>
              <a:t>this </a:t>
            </a:r>
            <a:r>
              <a:rPr sz="971" spc="-202" dirty="0">
                <a:latin typeface="Calibri"/>
                <a:cs typeface="Calibri"/>
              </a:rPr>
              <a:t> </a:t>
            </a:r>
            <a:r>
              <a:rPr sz="971" dirty="0">
                <a:latin typeface="Calibri"/>
                <a:cs typeface="Calibri"/>
              </a:rPr>
              <a:t>statement </a:t>
            </a:r>
            <a:r>
              <a:rPr sz="971" spc="4" dirty="0">
                <a:latin typeface="Calibri"/>
                <a:cs typeface="Calibri"/>
              </a:rPr>
              <a:t> </a:t>
            </a:r>
            <a:r>
              <a:rPr sz="971" dirty="0">
                <a:latin typeface="Calibri"/>
                <a:cs typeface="Calibri"/>
              </a:rPr>
              <a:t>concerning</a:t>
            </a:r>
            <a:r>
              <a:rPr sz="971" spc="-18" dirty="0">
                <a:latin typeface="Calibri"/>
                <a:cs typeface="Calibri"/>
              </a:rPr>
              <a:t> </a:t>
            </a:r>
            <a:r>
              <a:rPr sz="971" spc="-4" dirty="0">
                <a:latin typeface="Calibri"/>
                <a:cs typeface="Calibri"/>
              </a:rPr>
              <a:t>the</a:t>
            </a:r>
            <a:endParaRPr sz="971">
              <a:latin typeface="Calibri"/>
              <a:cs typeface="Calibri"/>
            </a:endParaRPr>
          </a:p>
          <a:p>
            <a:pPr marL="11206" marR="4483">
              <a:lnSpc>
                <a:spcPct val="109100"/>
              </a:lnSpc>
              <a:spcBef>
                <a:spcPts val="13"/>
              </a:spcBef>
            </a:pPr>
            <a:r>
              <a:rPr sz="971" dirty="0">
                <a:latin typeface="Calibri"/>
                <a:cs typeface="Calibri"/>
              </a:rPr>
              <a:t>c</a:t>
            </a:r>
            <a:r>
              <a:rPr sz="971" spc="4" dirty="0">
                <a:latin typeface="Calibri"/>
                <a:cs typeface="Calibri"/>
              </a:rPr>
              <a:t>o</a:t>
            </a:r>
            <a:r>
              <a:rPr sz="971" spc="-4" dirty="0">
                <a:latin typeface="Calibri"/>
                <a:cs typeface="Calibri"/>
              </a:rPr>
              <a:t>nsu</a:t>
            </a:r>
            <a:r>
              <a:rPr sz="971" spc="-9" dirty="0">
                <a:latin typeface="Calibri"/>
                <a:cs typeface="Calibri"/>
              </a:rPr>
              <a:t>l</a:t>
            </a:r>
            <a:r>
              <a:rPr sz="971" dirty="0">
                <a:latin typeface="Calibri"/>
                <a:cs typeface="Calibri"/>
              </a:rPr>
              <a:t>tant’s</a:t>
            </a:r>
            <a:r>
              <a:rPr sz="971" spc="-13" dirty="0">
                <a:latin typeface="Calibri"/>
                <a:cs typeface="Calibri"/>
              </a:rPr>
              <a:t> </a:t>
            </a:r>
            <a:r>
              <a:rPr sz="971" spc="-4" dirty="0">
                <a:latin typeface="Calibri"/>
                <a:cs typeface="Calibri"/>
              </a:rPr>
              <a:t>s</a:t>
            </a:r>
            <a:r>
              <a:rPr sz="971" dirty="0">
                <a:latin typeface="Calibri"/>
                <a:cs typeface="Calibri"/>
              </a:rPr>
              <a:t>t</a:t>
            </a:r>
            <a:r>
              <a:rPr sz="971" spc="-13" dirty="0">
                <a:latin typeface="Calibri"/>
                <a:cs typeface="Calibri"/>
              </a:rPr>
              <a:t>a</a:t>
            </a:r>
            <a:r>
              <a:rPr sz="971" dirty="0">
                <a:latin typeface="Calibri"/>
                <a:cs typeface="Calibri"/>
              </a:rPr>
              <a:t>tus  at</a:t>
            </a:r>
            <a:r>
              <a:rPr sz="971" spc="-9" dirty="0">
                <a:latin typeface="Calibri"/>
                <a:cs typeface="Calibri"/>
              </a:rPr>
              <a:t> </a:t>
            </a:r>
            <a:r>
              <a:rPr sz="971" spc="-4" dirty="0">
                <a:latin typeface="Calibri"/>
                <a:cs typeface="Calibri"/>
              </a:rPr>
              <a:t>UNA.**</a:t>
            </a:r>
            <a:endParaRPr sz="971">
              <a:latin typeface="Calibri"/>
              <a:cs typeface="Calibri"/>
            </a:endParaRPr>
          </a:p>
        </p:txBody>
      </p:sp>
      <p:grpSp>
        <p:nvGrpSpPr>
          <p:cNvPr id="5" name="object 5"/>
          <p:cNvGrpSpPr/>
          <p:nvPr/>
        </p:nvGrpSpPr>
        <p:grpSpPr>
          <a:xfrm>
            <a:off x="3265506" y="4069080"/>
            <a:ext cx="740149" cy="160804"/>
            <a:chOff x="1821307" y="4611623"/>
            <a:chExt cx="838835" cy="182245"/>
          </a:xfrm>
        </p:grpSpPr>
        <p:sp>
          <p:nvSpPr>
            <p:cNvPr id="6" name="object 6"/>
            <p:cNvSpPr/>
            <p:nvPr/>
          </p:nvSpPr>
          <p:spPr>
            <a:xfrm>
              <a:off x="1827657" y="4617973"/>
              <a:ext cx="826135" cy="169545"/>
            </a:xfrm>
            <a:custGeom>
              <a:avLst/>
              <a:gdLst/>
              <a:ahLst/>
              <a:cxnLst/>
              <a:rect l="l" t="t" r="r" b="b"/>
              <a:pathLst>
                <a:path w="826135" h="169545">
                  <a:moveTo>
                    <a:pt x="741426" y="0"/>
                  </a:moveTo>
                  <a:lnTo>
                    <a:pt x="741426" y="42290"/>
                  </a:lnTo>
                  <a:lnTo>
                    <a:pt x="0" y="42290"/>
                  </a:lnTo>
                  <a:lnTo>
                    <a:pt x="0" y="127000"/>
                  </a:lnTo>
                  <a:lnTo>
                    <a:pt x="741426" y="127000"/>
                  </a:lnTo>
                  <a:lnTo>
                    <a:pt x="741426" y="169290"/>
                  </a:lnTo>
                  <a:lnTo>
                    <a:pt x="826007" y="84708"/>
                  </a:lnTo>
                  <a:lnTo>
                    <a:pt x="741426" y="0"/>
                  </a:lnTo>
                  <a:close/>
                </a:path>
              </a:pathLst>
            </a:custGeom>
            <a:solidFill>
              <a:srgbClr val="5B9BD4"/>
            </a:solidFill>
          </p:spPr>
          <p:txBody>
            <a:bodyPr wrap="square" lIns="0" tIns="0" rIns="0" bIns="0" rtlCol="0"/>
            <a:lstStyle/>
            <a:p>
              <a:endParaRPr sz="1588"/>
            </a:p>
          </p:txBody>
        </p:sp>
        <p:sp>
          <p:nvSpPr>
            <p:cNvPr id="7" name="object 7"/>
            <p:cNvSpPr/>
            <p:nvPr/>
          </p:nvSpPr>
          <p:spPr>
            <a:xfrm>
              <a:off x="1827657" y="4617973"/>
              <a:ext cx="826135" cy="169545"/>
            </a:xfrm>
            <a:custGeom>
              <a:avLst/>
              <a:gdLst/>
              <a:ahLst/>
              <a:cxnLst/>
              <a:rect l="l" t="t" r="r" b="b"/>
              <a:pathLst>
                <a:path w="826135" h="169545">
                  <a:moveTo>
                    <a:pt x="0" y="42290"/>
                  </a:moveTo>
                  <a:lnTo>
                    <a:pt x="741426" y="42290"/>
                  </a:lnTo>
                  <a:lnTo>
                    <a:pt x="741426" y="0"/>
                  </a:lnTo>
                  <a:lnTo>
                    <a:pt x="826007" y="84708"/>
                  </a:lnTo>
                  <a:lnTo>
                    <a:pt x="741426" y="169290"/>
                  </a:lnTo>
                  <a:lnTo>
                    <a:pt x="741426" y="127000"/>
                  </a:lnTo>
                  <a:lnTo>
                    <a:pt x="0" y="127000"/>
                  </a:lnTo>
                  <a:lnTo>
                    <a:pt x="0" y="42290"/>
                  </a:lnTo>
                  <a:close/>
                </a:path>
              </a:pathLst>
            </a:custGeom>
            <a:ln w="12700">
              <a:solidFill>
                <a:srgbClr val="41709C"/>
              </a:solidFill>
            </a:ln>
          </p:spPr>
          <p:txBody>
            <a:bodyPr wrap="square" lIns="0" tIns="0" rIns="0" bIns="0" rtlCol="0"/>
            <a:lstStyle/>
            <a:p>
              <a:endParaRPr sz="1588"/>
            </a:p>
          </p:txBody>
        </p:sp>
      </p:grpSp>
    </p:spTree>
    <p:extLst>
      <p:ext uri="{BB962C8B-B14F-4D97-AF65-F5344CB8AC3E}">
        <p14:creationId xmlns:p14="http://schemas.microsoft.com/office/powerpoint/2010/main" val="2496293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CEA26F-6559-4EDD-B37D-168B3E9E159B}"/>
              </a:ext>
            </a:extLst>
          </p:cNvPr>
          <p:cNvPicPr>
            <a:picLocks noChangeAspect="1"/>
          </p:cNvPicPr>
          <p:nvPr/>
        </p:nvPicPr>
        <p:blipFill>
          <a:blip r:embed="rId2"/>
          <a:stretch>
            <a:fillRect/>
          </a:stretch>
        </p:blipFill>
        <p:spPr>
          <a:xfrm>
            <a:off x="788566" y="554912"/>
            <a:ext cx="9598272" cy="5901160"/>
          </a:xfrm>
          <a:prstGeom prst="rect">
            <a:avLst/>
          </a:prstGeom>
        </p:spPr>
      </p:pic>
    </p:spTree>
    <p:extLst>
      <p:ext uri="{BB962C8B-B14F-4D97-AF65-F5344CB8AC3E}">
        <p14:creationId xmlns:p14="http://schemas.microsoft.com/office/powerpoint/2010/main" val="3974435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596DC6-53AE-4CF9-B119-E9748E0C0401}"/>
              </a:ext>
            </a:extLst>
          </p:cNvPr>
          <p:cNvPicPr>
            <a:picLocks noChangeAspect="1"/>
          </p:cNvPicPr>
          <p:nvPr/>
        </p:nvPicPr>
        <p:blipFill>
          <a:blip r:embed="rId2"/>
          <a:stretch>
            <a:fillRect/>
          </a:stretch>
        </p:blipFill>
        <p:spPr>
          <a:xfrm>
            <a:off x="1186048" y="671118"/>
            <a:ext cx="9080610" cy="5100507"/>
          </a:xfrm>
          <a:prstGeom prst="rect">
            <a:avLst/>
          </a:prstGeom>
        </p:spPr>
      </p:pic>
    </p:spTree>
    <p:extLst>
      <p:ext uri="{BB962C8B-B14F-4D97-AF65-F5344CB8AC3E}">
        <p14:creationId xmlns:p14="http://schemas.microsoft.com/office/powerpoint/2010/main" val="2125373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F97BC-2D7E-456D-AA19-8EDCEE20700E}"/>
              </a:ext>
            </a:extLst>
          </p:cNvPr>
          <p:cNvPicPr>
            <a:picLocks noChangeAspect="1"/>
          </p:cNvPicPr>
          <p:nvPr/>
        </p:nvPicPr>
        <p:blipFill>
          <a:blip r:embed="rId2"/>
          <a:stretch>
            <a:fillRect/>
          </a:stretch>
        </p:blipFill>
        <p:spPr>
          <a:xfrm>
            <a:off x="1115402" y="654342"/>
            <a:ext cx="9109686" cy="5074946"/>
          </a:xfrm>
          <a:prstGeom prst="rect">
            <a:avLst/>
          </a:prstGeom>
        </p:spPr>
      </p:pic>
    </p:spTree>
    <p:extLst>
      <p:ext uri="{BB962C8B-B14F-4D97-AF65-F5344CB8AC3E}">
        <p14:creationId xmlns:p14="http://schemas.microsoft.com/office/powerpoint/2010/main" val="577633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82400D-39FC-429A-8258-34F8F7B57700}"/>
              </a:ext>
            </a:extLst>
          </p:cNvPr>
          <p:cNvPicPr>
            <a:picLocks noChangeAspect="1"/>
          </p:cNvPicPr>
          <p:nvPr/>
        </p:nvPicPr>
        <p:blipFill>
          <a:blip r:embed="rId2"/>
          <a:stretch>
            <a:fillRect/>
          </a:stretch>
        </p:blipFill>
        <p:spPr>
          <a:xfrm>
            <a:off x="897622" y="654497"/>
            <a:ext cx="9416118" cy="5304702"/>
          </a:xfrm>
          <a:prstGeom prst="rect">
            <a:avLst/>
          </a:prstGeom>
        </p:spPr>
      </p:pic>
    </p:spTree>
    <p:extLst>
      <p:ext uri="{BB962C8B-B14F-4D97-AF65-F5344CB8AC3E}">
        <p14:creationId xmlns:p14="http://schemas.microsoft.com/office/powerpoint/2010/main" val="135088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Procurement/Purchasing</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Procurement/Purchasing cont.	</a:t>
            </a:r>
          </a:p>
          <a:p>
            <a:pPr lvl="1"/>
            <a:r>
              <a:rPr lang="en-US" dirty="0">
                <a:latin typeface="Times New Roman" panose="02020603050405020304" pitchFamily="18" charset="0"/>
                <a:cs typeface="Times New Roman" panose="02020603050405020304" pitchFamily="18" charset="0"/>
              </a:rPr>
              <a:t>Manages university copiers</a:t>
            </a:r>
          </a:p>
          <a:p>
            <a:pPr lvl="1">
              <a:lnSpc>
                <a:spcPct val="100000"/>
              </a:lnSpc>
            </a:pPr>
            <a:r>
              <a:rPr lang="en-US" dirty="0">
                <a:latin typeface="Times New Roman" panose="02020603050405020304" pitchFamily="18" charset="0"/>
                <a:cs typeface="Times New Roman" panose="02020603050405020304" pitchFamily="18" charset="0"/>
              </a:rPr>
              <a:t>Processes all departmental POs and change order requests</a:t>
            </a:r>
          </a:p>
          <a:p>
            <a:pPr lvl="1">
              <a:lnSpc>
                <a:spcPct val="100000"/>
              </a:lnSpc>
            </a:pPr>
            <a:r>
              <a:rPr lang="en-US" dirty="0">
                <a:latin typeface="Times New Roman" panose="02020603050405020304" pitchFamily="18" charset="0"/>
                <a:cs typeface="Times New Roman" panose="02020603050405020304" pitchFamily="18" charset="0"/>
              </a:rPr>
              <a:t>Manages AT&amp;T/First Net, </a:t>
            </a:r>
            <a:r>
              <a:rPr lang="en-US" dirty="0" err="1">
                <a:latin typeface="Times New Roman" panose="02020603050405020304" pitchFamily="18" charset="0"/>
                <a:cs typeface="Times New Roman" panose="02020603050405020304" pitchFamily="18" charset="0"/>
              </a:rPr>
              <a:t>Scantron</a:t>
            </a:r>
            <a:r>
              <a:rPr lang="en-US" dirty="0">
                <a:latin typeface="Times New Roman" panose="02020603050405020304" pitchFamily="18" charset="0"/>
                <a:cs typeface="Times New Roman" panose="02020603050405020304" pitchFamily="18" charset="0"/>
              </a:rPr>
              <a:t>, Enterprise accounts</a:t>
            </a:r>
          </a:p>
          <a:p>
            <a:pPr lvl="1">
              <a:lnSpc>
                <a:spcPct val="100000"/>
              </a:lnSpc>
            </a:pPr>
            <a:r>
              <a:rPr lang="en-US" dirty="0">
                <a:latin typeface="Times New Roman" panose="02020603050405020304" pitchFamily="18" charset="0"/>
                <a:cs typeface="Times New Roman" panose="02020603050405020304" pitchFamily="18" charset="0"/>
              </a:rPr>
              <a:t>Manages VRC campus shred bins</a:t>
            </a:r>
          </a:p>
          <a:p>
            <a:pPr lvl="1">
              <a:lnSpc>
                <a:spcPct val="100000"/>
              </a:lnSpc>
            </a:pPr>
            <a:r>
              <a:rPr lang="en-US" dirty="0">
                <a:latin typeface="Times New Roman" panose="02020603050405020304" pitchFamily="18" charset="0"/>
                <a:cs typeface="Times New Roman" panose="02020603050405020304" pitchFamily="18" charset="0"/>
              </a:rPr>
              <a:t>Trains all new employees on Purchasing related Banner </a:t>
            </a:r>
          </a:p>
          <a:p>
            <a:pPr lvl="1">
              <a:buClr>
                <a:srgbClr val="92278F"/>
              </a:buClr>
            </a:pPr>
            <a:r>
              <a:rPr lang="en-US" dirty="0">
                <a:solidFill>
                  <a:prstClr val="black">
                    <a:lumMod val="75000"/>
                    <a:lumOff val="25000"/>
                  </a:prstClr>
                </a:solidFill>
                <a:latin typeface="Times New Roman" panose="02020603050405020304" pitchFamily="18" charset="0"/>
                <a:cs typeface="Times New Roman" panose="02020603050405020304" pitchFamily="18" charset="0"/>
              </a:rPr>
              <a:t>Maintains Consultant database</a:t>
            </a:r>
          </a:p>
          <a:p>
            <a:pPr lvl="1">
              <a:buClr>
                <a:srgbClr val="92278F"/>
              </a:buClr>
            </a:pPr>
            <a:r>
              <a:rPr lang="en-US" dirty="0">
                <a:solidFill>
                  <a:prstClr val="black">
                    <a:lumMod val="75000"/>
                    <a:lumOff val="25000"/>
                  </a:prstClr>
                </a:solidFill>
                <a:latin typeface="Times New Roman" panose="02020603050405020304" pitchFamily="18" charset="0"/>
                <a:cs typeface="Times New Roman" panose="02020603050405020304" pitchFamily="18" charset="0"/>
              </a:rPr>
              <a:t>Approves all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GovConnection</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Amazon and Staples online orders</a:t>
            </a:r>
          </a:p>
          <a:p>
            <a:pPr lvl="1">
              <a:buClr>
                <a:srgbClr val="92278F"/>
              </a:buClr>
            </a:pPr>
            <a:r>
              <a:rPr lang="en-US" dirty="0">
                <a:solidFill>
                  <a:prstClr val="black">
                    <a:lumMod val="75000"/>
                    <a:lumOff val="25000"/>
                  </a:prstClr>
                </a:solidFill>
                <a:latin typeface="Times New Roman" panose="02020603050405020304" pitchFamily="18" charset="0"/>
                <a:cs typeface="Times New Roman" panose="02020603050405020304" pitchFamily="18" charset="0"/>
              </a:rPr>
              <a:t>Prepares tax-exemption certificates for vendors</a:t>
            </a:r>
          </a:p>
          <a:p>
            <a:pPr lvl="1">
              <a:buClr>
                <a:srgbClr val="92278F"/>
              </a:buClr>
            </a:pPr>
            <a:r>
              <a:rPr lang="en-US" dirty="0">
                <a:solidFill>
                  <a:prstClr val="black">
                    <a:lumMod val="75000"/>
                    <a:lumOff val="25000"/>
                  </a:prstClr>
                </a:solidFill>
                <a:latin typeface="Times New Roman" panose="02020603050405020304" pitchFamily="18" charset="0"/>
                <a:cs typeface="Times New Roman" panose="02020603050405020304" pitchFamily="18" charset="0"/>
              </a:rPr>
              <a:t>Sets up credit accounts with vendors</a:t>
            </a:r>
          </a:p>
          <a:p>
            <a:pPr marL="457200" lvl="1" indent="0">
              <a:buNone/>
            </a:pPr>
            <a:endParaRPr lang="en-US" sz="2800" dirty="0"/>
          </a:p>
          <a:p>
            <a:pPr lvl="1"/>
            <a:endParaRPr lang="en-US" dirty="0"/>
          </a:p>
          <a:p>
            <a:pPr marL="0" indent="0">
              <a:buNone/>
            </a:pPr>
            <a:endParaRPr lang="en-US" dirty="0"/>
          </a:p>
        </p:txBody>
      </p:sp>
    </p:spTree>
    <p:extLst>
      <p:ext uri="{BB962C8B-B14F-4D97-AF65-F5344CB8AC3E}">
        <p14:creationId xmlns:p14="http://schemas.microsoft.com/office/powerpoint/2010/main" val="407449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BA2374-FE76-4A9D-B010-A78AD9536F33}"/>
              </a:ext>
            </a:extLst>
          </p:cNvPr>
          <p:cNvPicPr>
            <a:picLocks noChangeAspect="1"/>
          </p:cNvPicPr>
          <p:nvPr/>
        </p:nvPicPr>
        <p:blipFill>
          <a:blip r:embed="rId2"/>
          <a:stretch>
            <a:fillRect/>
          </a:stretch>
        </p:blipFill>
        <p:spPr>
          <a:xfrm>
            <a:off x="971255" y="868565"/>
            <a:ext cx="9366104" cy="5120870"/>
          </a:xfrm>
          <a:prstGeom prst="rect">
            <a:avLst/>
          </a:prstGeom>
        </p:spPr>
      </p:pic>
    </p:spTree>
    <p:extLst>
      <p:ext uri="{BB962C8B-B14F-4D97-AF65-F5344CB8AC3E}">
        <p14:creationId xmlns:p14="http://schemas.microsoft.com/office/powerpoint/2010/main" val="2763483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389E0D-7E98-444E-996E-C659AAE48756}"/>
              </a:ext>
            </a:extLst>
          </p:cNvPr>
          <p:cNvPicPr>
            <a:picLocks noChangeAspect="1"/>
          </p:cNvPicPr>
          <p:nvPr/>
        </p:nvPicPr>
        <p:blipFill>
          <a:blip r:embed="rId2"/>
          <a:stretch>
            <a:fillRect/>
          </a:stretch>
        </p:blipFill>
        <p:spPr>
          <a:xfrm>
            <a:off x="824828" y="583165"/>
            <a:ext cx="9518821" cy="5389796"/>
          </a:xfrm>
          <a:prstGeom prst="rect">
            <a:avLst/>
          </a:prstGeom>
        </p:spPr>
      </p:pic>
    </p:spTree>
    <p:extLst>
      <p:ext uri="{BB962C8B-B14F-4D97-AF65-F5344CB8AC3E}">
        <p14:creationId xmlns:p14="http://schemas.microsoft.com/office/powerpoint/2010/main" val="2258901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DDDE94-4D93-4DA7-94E7-D641167C297D}"/>
              </a:ext>
            </a:extLst>
          </p:cNvPr>
          <p:cNvPicPr>
            <a:picLocks noChangeAspect="1"/>
          </p:cNvPicPr>
          <p:nvPr/>
        </p:nvPicPr>
        <p:blipFill>
          <a:blip r:embed="rId2"/>
          <a:stretch>
            <a:fillRect/>
          </a:stretch>
        </p:blipFill>
        <p:spPr>
          <a:xfrm>
            <a:off x="1233183" y="688537"/>
            <a:ext cx="9096680" cy="5126475"/>
          </a:xfrm>
          <a:prstGeom prst="rect">
            <a:avLst/>
          </a:prstGeom>
        </p:spPr>
      </p:pic>
    </p:spTree>
    <p:extLst>
      <p:ext uri="{BB962C8B-B14F-4D97-AF65-F5344CB8AC3E}">
        <p14:creationId xmlns:p14="http://schemas.microsoft.com/office/powerpoint/2010/main" val="1227628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76209"/>
            <a:ext cx="7149912" cy="337046"/>
          </a:xfrm>
          <a:prstGeom prst="rect">
            <a:avLst/>
          </a:prstGeom>
        </p:spPr>
        <p:txBody>
          <a:bodyPr vert="horz" wrap="square" lIns="0" tIns="11206" rIns="0" bIns="0" rtlCol="0">
            <a:spAutoFit/>
          </a:bodyPr>
          <a:lstStyle/>
          <a:p>
            <a:pPr marL="11206" marR="4483">
              <a:lnSpc>
                <a:spcPct val="109100"/>
              </a:lnSpc>
              <a:spcBef>
                <a:spcPts val="88"/>
              </a:spcBef>
            </a:pPr>
            <a:r>
              <a:rPr sz="971" b="1" dirty="0">
                <a:latin typeface="Calibri"/>
                <a:cs typeface="Calibri"/>
              </a:rPr>
              <a:t>The </a:t>
            </a:r>
            <a:r>
              <a:rPr sz="971" b="1" spc="-4" dirty="0">
                <a:latin typeface="Calibri"/>
                <a:cs typeface="Calibri"/>
              </a:rPr>
              <a:t>submitter</a:t>
            </a:r>
            <a:r>
              <a:rPr sz="971" b="1" dirty="0">
                <a:latin typeface="Calibri"/>
                <a:cs typeface="Calibri"/>
              </a:rPr>
              <a:t> </a:t>
            </a:r>
            <a:r>
              <a:rPr sz="971" b="1" spc="-4" dirty="0">
                <a:latin typeface="Calibri"/>
                <a:cs typeface="Calibri"/>
              </a:rPr>
              <a:t>will</a:t>
            </a:r>
            <a:r>
              <a:rPr sz="971" b="1" spc="4" dirty="0">
                <a:latin typeface="Calibri"/>
                <a:cs typeface="Calibri"/>
              </a:rPr>
              <a:t> </a:t>
            </a:r>
            <a:r>
              <a:rPr sz="971" b="1" spc="-4" dirty="0">
                <a:latin typeface="Calibri"/>
                <a:cs typeface="Calibri"/>
              </a:rPr>
              <a:t>receive</a:t>
            </a:r>
            <a:r>
              <a:rPr sz="971" b="1" spc="-9" dirty="0">
                <a:latin typeface="Calibri"/>
                <a:cs typeface="Calibri"/>
              </a:rPr>
              <a:t> </a:t>
            </a:r>
            <a:r>
              <a:rPr sz="971" b="1" spc="-4" dirty="0">
                <a:latin typeface="Calibri"/>
                <a:cs typeface="Calibri"/>
              </a:rPr>
              <a:t>an</a:t>
            </a:r>
            <a:r>
              <a:rPr sz="971" b="1" spc="4" dirty="0">
                <a:latin typeface="Calibri"/>
                <a:cs typeface="Calibri"/>
              </a:rPr>
              <a:t> </a:t>
            </a:r>
            <a:r>
              <a:rPr sz="971" b="1" spc="-4" dirty="0">
                <a:latin typeface="Calibri"/>
                <a:cs typeface="Calibri"/>
              </a:rPr>
              <a:t>email </a:t>
            </a:r>
            <a:r>
              <a:rPr sz="971" b="1" dirty="0">
                <a:latin typeface="Calibri"/>
                <a:cs typeface="Calibri"/>
              </a:rPr>
              <a:t>like</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one</a:t>
            </a:r>
            <a:r>
              <a:rPr sz="971" b="1" dirty="0">
                <a:latin typeface="Calibri"/>
                <a:cs typeface="Calibri"/>
              </a:rPr>
              <a:t> </a:t>
            </a:r>
            <a:r>
              <a:rPr sz="971" b="1" spc="-4" dirty="0">
                <a:latin typeface="Calibri"/>
                <a:cs typeface="Calibri"/>
              </a:rPr>
              <a:t>below</a:t>
            </a:r>
            <a:r>
              <a:rPr sz="971" b="1" spc="13" dirty="0">
                <a:latin typeface="Calibri"/>
                <a:cs typeface="Calibri"/>
              </a:rPr>
              <a:t> </a:t>
            </a:r>
            <a:r>
              <a:rPr sz="971" b="1" spc="-4" dirty="0">
                <a:latin typeface="Calibri"/>
                <a:cs typeface="Calibri"/>
              </a:rPr>
              <a:t>from</a:t>
            </a:r>
            <a:r>
              <a:rPr sz="971" b="1" spc="4" dirty="0">
                <a:latin typeface="Calibri"/>
                <a:cs typeface="Calibri"/>
              </a:rPr>
              <a:t> </a:t>
            </a:r>
            <a:r>
              <a:rPr sz="971" b="1" spc="-4" dirty="0">
                <a:latin typeface="Calibri"/>
                <a:cs typeface="Calibri"/>
              </a:rPr>
              <a:t>“Purchasing</a:t>
            </a:r>
            <a:r>
              <a:rPr sz="971" b="1" dirty="0">
                <a:latin typeface="Calibri"/>
                <a:cs typeface="Calibri"/>
              </a:rPr>
              <a:t> </a:t>
            </a:r>
            <a:r>
              <a:rPr sz="971" b="1" spc="-4" dirty="0">
                <a:latin typeface="Calibri"/>
                <a:cs typeface="Calibri"/>
              </a:rPr>
              <a:t>Grant Contract</a:t>
            </a:r>
            <a:r>
              <a:rPr sz="971" b="1" dirty="0">
                <a:latin typeface="Calibri"/>
                <a:cs typeface="Calibri"/>
              </a:rPr>
              <a:t> </a:t>
            </a:r>
            <a:r>
              <a:rPr sz="971" b="1" spc="-4" dirty="0">
                <a:latin typeface="Calibri"/>
                <a:cs typeface="Calibri"/>
              </a:rPr>
              <a:t>UNA”</a:t>
            </a:r>
            <a:r>
              <a:rPr sz="971" b="1" spc="9" dirty="0">
                <a:latin typeface="Calibri"/>
                <a:cs typeface="Calibri"/>
              </a:rPr>
              <a:t> </a:t>
            </a:r>
            <a:r>
              <a:rPr sz="971" b="1" spc="-4" dirty="0">
                <a:latin typeface="Calibri"/>
                <a:cs typeface="Calibri"/>
              </a:rPr>
              <a:t>notifying</a:t>
            </a:r>
            <a:r>
              <a:rPr sz="971" b="1" spc="9" dirty="0">
                <a:latin typeface="Calibri"/>
                <a:cs typeface="Calibri"/>
              </a:rPr>
              <a:t> </a:t>
            </a:r>
            <a:r>
              <a:rPr sz="971" b="1" spc="-4" dirty="0">
                <a:latin typeface="Calibri"/>
                <a:cs typeface="Calibri"/>
              </a:rPr>
              <a:t>them</a:t>
            </a:r>
            <a:r>
              <a:rPr sz="971" b="1" spc="4" dirty="0">
                <a:latin typeface="Calibri"/>
                <a:cs typeface="Calibri"/>
              </a:rPr>
              <a:t> </a:t>
            </a:r>
            <a:r>
              <a:rPr sz="971" b="1" spc="-4" dirty="0">
                <a:latin typeface="Calibri"/>
                <a:cs typeface="Calibri"/>
              </a:rPr>
              <a:t>that</a:t>
            </a:r>
            <a:r>
              <a:rPr sz="971" b="1" spc="9" dirty="0">
                <a:latin typeface="Calibri"/>
                <a:cs typeface="Calibri"/>
              </a:rPr>
              <a:t> </a:t>
            </a:r>
            <a:r>
              <a:rPr sz="971" b="1" spc="-4" dirty="0">
                <a:latin typeface="Calibri"/>
                <a:cs typeface="Calibri"/>
              </a:rPr>
              <a:t>they</a:t>
            </a:r>
            <a:r>
              <a:rPr sz="971" b="1" spc="4" dirty="0">
                <a:latin typeface="Calibri"/>
                <a:cs typeface="Calibri"/>
              </a:rPr>
              <a:t> </a:t>
            </a:r>
            <a:r>
              <a:rPr sz="971" b="1" spc="-4" dirty="0">
                <a:latin typeface="Calibri"/>
                <a:cs typeface="Calibri"/>
              </a:rPr>
              <a:t>have</a:t>
            </a:r>
            <a:r>
              <a:rPr sz="971" b="1" spc="4" dirty="0">
                <a:latin typeface="Calibri"/>
                <a:cs typeface="Calibri"/>
              </a:rPr>
              <a:t> </a:t>
            </a:r>
            <a:r>
              <a:rPr sz="971" b="1" dirty="0">
                <a:latin typeface="Calibri"/>
                <a:cs typeface="Calibri"/>
              </a:rPr>
              <a:t>a</a:t>
            </a:r>
            <a:r>
              <a:rPr sz="971" b="1" spc="4" dirty="0">
                <a:latin typeface="Calibri"/>
                <a:cs typeface="Calibri"/>
              </a:rPr>
              <a:t> </a:t>
            </a:r>
            <a:r>
              <a:rPr sz="971" b="1" dirty="0">
                <a:latin typeface="Calibri"/>
                <a:cs typeface="Calibri"/>
              </a:rPr>
              <a:t>document</a:t>
            </a:r>
            <a:r>
              <a:rPr sz="971" b="1" spc="9" dirty="0">
                <a:latin typeface="Calibri"/>
                <a:cs typeface="Calibri"/>
              </a:rPr>
              <a:t> </a:t>
            </a:r>
            <a:r>
              <a:rPr sz="971" b="1" dirty="0">
                <a:latin typeface="Calibri"/>
                <a:cs typeface="Calibri"/>
              </a:rPr>
              <a:t>to </a:t>
            </a:r>
            <a:r>
              <a:rPr sz="971" b="1" spc="4" dirty="0">
                <a:latin typeface="Calibri"/>
                <a:cs typeface="Calibri"/>
              </a:rPr>
              <a:t> </a:t>
            </a:r>
            <a:r>
              <a:rPr sz="971" b="1" spc="-4" dirty="0">
                <a:latin typeface="Calibri"/>
                <a:cs typeface="Calibri"/>
              </a:rPr>
              <a:t>review</a:t>
            </a:r>
            <a:r>
              <a:rPr sz="971" b="1" dirty="0">
                <a:latin typeface="Calibri"/>
                <a:cs typeface="Calibri"/>
              </a:rPr>
              <a:t> </a:t>
            </a:r>
            <a:r>
              <a:rPr sz="971" b="1" spc="-4" dirty="0">
                <a:latin typeface="Calibri"/>
                <a:cs typeface="Calibri"/>
              </a:rPr>
              <a:t>and fill</a:t>
            </a:r>
            <a:r>
              <a:rPr sz="971" b="1" spc="-9" dirty="0">
                <a:latin typeface="Calibri"/>
                <a:cs typeface="Calibri"/>
              </a:rPr>
              <a:t> </a:t>
            </a:r>
            <a:r>
              <a:rPr sz="971" b="1" spc="-4" dirty="0">
                <a:latin typeface="Calibri"/>
                <a:cs typeface="Calibri"/>
              </a:rPr>
              <a:t>out.</a:t>
            </a:r>
            <a:endParaRPr sz="971">
              <a:latin typeface="Calibri"/>
              <a:cs typeface="Calibri"/>
            </a:endParaRPr>
          </a:p>
        </p:txBody>
      </p:sp>
      <p:grpSp>
        <p:nvGrpSpPr>
          <p:cNvPr id="3" name="object 3"/>
          <p:cNvGrpSpPr/>
          <p:nvPr/>
        </p:nvGrpSpPr>
        <p:grpSpPr>
          <a:xfrm>
            <a:off x="2465294" y="1044164"/>
            <a:ext cx="6460751" cy="5154706"/>
            <a:chOff x="914400" y="1183386"/>
            <a:chExt cx="7322184" cy="5842000"/>
          </a:xfrm>
        </p:grpSpPr>
        <p:pic>
          <p:nvPicPr>
            <p:cNvPr id="4" name="object 4"/>
            <p:cNvPicPr/>
            <p:nvPr/>
          </p:nvPicPr>
          <p:blipFill>
            <a:blip r:embed="rId2" cstate="print"/>
            <a:stretch>
              <a:fillRect/>
            </a:stretch>
          </p:blipFill>
          <p:spPr>
            <a:xfrm>
              <a:off x="914400" y="1394218"/>
              <a:ext cx="7322058" cy="5630545"/>
            </a:xfrm>
            <a:prstGeom prst="rect">
              <a:avLst/>
            </a:prstGeom>
          </p:spPr>
        </p:pic>
        <p:sp>
          <p:nvSpPr>
            <p:cNvPr id="5" name="object 5"/>
            <p:cNvSpPr/>
            <p:nvPr/>
          </p:nvSpPr>
          <p:spPr>
            <a:xfrm>
              <a:off x="1298194" y="1183385"/>
              <a:ext cx="4224655" cy="4204335"/>
            </a:xfrm>
            <a:custGeom>
              <a:avLst/>
              <a:gdLst/>
              <a:ahLst/>
              <a:cxnLst/>
              <a:rect l="l" t="t" r="r" b="b"/>
              <a:pathLst>
                <a:path w="4224655" h="4204335">
                  <a:moveTo>
                    <a:pt x="622046" y="4203827"/>
                  </a:moveTo>
                  <a:lnTo>
                    <a:pt x="618832" y="4148963"/>
                  </a:lnTo>
                  <a:lnTo>
                    <a:pt x="616458" y="4108069"/>
                  </a:lnTo>
                  <a:lnTo>
                    <a:pt x="591667" y="4122356"/>
                  </a:lnTo>
                  <a:lnTo>
                    <a:pt x="24892" y="3136773"/>
                  </a:lnTo>
                  <a:lnTo>
                    <a:pt x="0" y="3150997"/>
                  </a:lnTo>
                  <a:lnTo>
                    <a:pt x="566928" y="4136606"/>
                  </a:lnTo>
                  <a:lnTo>
                    <a:pt x="542163" y="4150868"/>
                  </a:lnTo>
                  <a:lnTo>
                    <a:pt x="622046" y="4203827"/>
                  </a:lnTo>
                  <a:close/>
                </a:path>
                <a:path w="4224655" h="4204335">
                  <a:moveTo>
                    <a:pt x="4224528" y="25908"/>
                  </a:moveTo>
                  <a:lnTo>
                    <a:pt x="4212844" y="0"/>
                  </a:lnTo>
                  <a:lnTo>
                    <a:pt x="1821942" y="1084681"/>
                  </a:lnTo>
                  <a:lnTo>
                    <a:pt x="1810131" y="1058672"/>
                  </a:lnTo>
                  <a:lnTo>
                    <a:pt x="1749806" y="1133094"/>
                  </a:lnTo>
                  <a:lnTo>
                    <a:pt x="1845564" y="1136650"/>
                  </a:lnTo>
                  <a:lnTo>
                    <a:pt x="1836445" y="1116584"/>
                  </a:lnTo>
                  <a:lnTo>
                    <a:pt x="1833765" y="1110703"/>
                  </a:lnTo>
                  <a:lnTo>
                    <a:pt x="4224528" y="25908"/>
                  </a:lnTo>
                  <a:close/>
                </a:path>
              </a:pathLst>
            </a:custGeom>
            <a:solidFill>
              <a:srgbClr val="5B9BD4"/>
            </a:solidFill>
          </p:spPr>
          <p:txBody>
            <a:bodyPr wrap="square" lIns="0" tIns="0" rIns="0" bIns="0" rtlCol="0"/>
            <a:lstStyle/>
            <a:p>
              <a:endParaRPr sz="1588"/>
            </a:p>
          </p:txBody>
        </p:sp>
      </p:grpSp>
      <p:sp>
        <p:nvSpPr>
          <p:cNvPr id="6" name="object 6"/>
          <p:cNvSpPr txBox="1"/>
          <p:nvPr/>
        </p:nvSpPr>
        <p:spPr>
          <a:xfrm>
            <a:off x="2101775" y="3229859"/>
            <a:ext cx="725021" cy="1206001"/>
          </a:xfrm>
          <a:prstGeom prst="rect">
            <a:avLst/>
          </a:prstGeom>
        </p:spPr>
        <p:txBody>
          <a:bodyPr vert="horz" wrap="square" lIns="0" tIns="11206" rIns="0" bIns="0" rtlCol="0">
            <a:spAutoFit/>
          </a:bodyPr>
          <a:lstStyle/>
          <a:p>
            <a:pPr marL="11206" marR="4483">
              <a:lnSpc>
                <a:spcPct val="109600"/>
              </a:lnSpc>
              <a:spcBef>
                <a:spcPts val="88"/>
              </a:spcBef>
            </a:pPr>
            <a:r>
              <a:rPr sz="882" spc="-4" dirty="0">
                <a:latin typeface="Calibri"/>
                <a:cs typeface="Calibri"/>
              </a:rPr>
              <a:t>Shows what </a:t>
            </a:r>
            <a:r>
              <a:rPr sz="882" dirty="0">
                <a:latin typeface="Calibri"/>
                <a:cs typeface="Calibri"/>
              </a:rPr>
              <a:t> </a:t>
            </a:r>
            <a:r>
              <a:rPr sz="882" spc="-4" dirty="0">
                <a:latin typeface="Calibri"/>
                <a:cs typeface="Calibri"/>
              </a:rPr>
              <a:t>d</a:t>
            </a:r>
            <a:r>
              <a:rPr sz="882" spc="-9" dirty="0">
                <a:latin typeface="Calibri"/>
                <a:cs typeface="Calibri"/>
              </a:rPr>
              <a:t>oc</a:t>
            </a:r>
            <a:r>
              <a:rPr sz="882" spc="-4" dirty="0">
                <a:latin typeface="Calibri"/>
                <a:cs typeface="Calibri"/>
              </a:rPr>
              <a:t>u</a:t>
            </a:r>
            <a:r>
              <a:rPr sz="882" spc="-13" dirty="0">
                <a:latin typeface="Calibri"/>
                <a:cs typeface="Calibri"/>
              </a:rPr>
              <a:t>m</a:t>
            </a:r>
            <a:r>
              <a:rPr sz="882" spc="-9" dirty="0">
                <a:latin typeface="Calibri"/>
                <a:cs typeface="Calibri"/>
              </a:rPr>
              <a:t>e</a:t>
            </a:r>
            <a:r>
              <a:rPr sz="882" spc="-4" dirty="0">
                <a:latin typeface="Calibri"/>
                <a:cs typeface="Calibri"/>
              </a:rPr>
              <a:t>nts</a:t>
            </a:r>
            <a:r>
              <a:rPr sz="882" spc="-9" dirty="0">
                <a:latin typeface="Calibri"/>
                <a:cs typeface="Calibri"/>
              </a:rPr>
              <a:t> </a:t>
            </a:r>
            <a:r>
              <a:rPr sz="882" dirty="0">
                <a:latin typeface="Calibri"/>
                <a:cs typeface="Calibri"/>
              </a:rPr>
              <a:t>y</a:t>
            </a:r>
            <a:r>
              <a:rPr sz="882" spc="-9" dirty="0">
                <a:latin typeface="Calibri"/>
                <a:cs typeface="Calibri"/>
              </a:rPr>
              <a:t>ou  </a:t>
            </a:r>
            <a:r>
              <a:rPr sz="882" spc="-4" dirty="0">
                <a:latin typeface="Calibri"/>
                <a:cs typeface="Calibri"/>
              </a:rPr>
              <a:t>will</a:t>
            </a:r>
            <a:r>
              <a:rPr sz="882" spc="190" dirty="0">
                <a:latin typeface="Calibri"/>
                <a:cs typeface="Calibri"/>
              </a:rPr>
              <a:t> </a:t>
            </a:r>
            <a:r>
              <a:rPr sz="882" dirty="0">
                <a:latin typeface="Calibri"/>
                <a:cs typeface="Calibri"/>
              </a:rPr>
              <a:t>be</a:t>
            </a:r>
            <a:r>
              <a:rPr sz="882" spc="199" dirty="0">
                <a:latin typeface="Calibri"/>
                <a:cs typeface="Calibri"/>
              </a:rPr>
              <a:t> </a:t>
            </a:r>
            <a:r>
              <a:rPr sz="882" spc="-4" dirty="0">
                <a:latin typeface="Calibri"/>
                <a:cs typeface="Calibri"/>
              </a:rPr>
              <a:t>asked </a:t>
            </a:r>
            <a:r>
              <a:rPr sz="882" dirty="0">
                <a:latin typeface="Calibri"/>
                <a:cs typeface="Calibri"/>
              </a:rPr>
              <a:t> </a:t>
            </a:r>
            <a:r>
              <a:rPr sz="882" spc="-4" dirty="0">
                <a:latin typeface="Calibri"/>
                <a:cs typeface="Calibri"/>
              </a:rPr>
              <a:t>to</a:t>
            </a:r>
            <a:r>
              <a:rPr sz="882" spc="9" dirty="0">
                <a:latin typeface="Calibri"/>
                <a:cs typeface="Calibri"/>
              </a:rPr>
              <a:t> </a:t>
            </a:r>
            <a:r>
              <a:rPr sz="882" spc="-4" dirty="0">
                <a:latin typeface="Calibri"/>
                <a:cs typeface="Calibri"/>
              </a:rPr>
              <a:t>attach</a:t>
            </a:r>
            <a:r>
              <a:rPr sz="882" spc="9" dirty="0">
                <a:latin typeface="Calibri"/>
                <a:cs typeface="Calibri"/>
              </a:rPr>
              <a:t> </a:t>
            </a:r>
            <a:r>
              <a:rPr sz="882" spc="-4" dirty="0">
                <a:latin typeface="Calibri"/>
                <a:cs typeface="Calibri"/>
              </a:rPr>
              <a:t>so </a:t>
            </a:r>
            <a:r>
              <a:rPr sz="882" dirty="0">
                <a:latin typeface="Calibri"/>
                <a:cs typeface="Calibri"/>
              </a:rPr>
              <a:t> </a:t>
            </a:r>
            <a:r>
              <a:rPr sz="882" spc="-4" dirty="0">
                <a:latin typeface="Calibri"/>
                <a:cs typeface="Calibri"/>
              </a:rPr>
              <a:t>you can have </a:t>
            </a:r>
            <a:r>
              <a:rPr sz="882" dirty="0">
                <a:latin typeface="Calibri"/>
                <a:cs typeface="Calibri"/>
              </a:rPr>
              <a:t> </a:t>
            </a:r>
            <a:r>
              <a:rPr sz="882" spc="-4" dirty="0">
                <a:latin typeface="Calibri"/>
                <a:cs typeface="Calibri"/>
              </a:rPr>
              <a:t>them ready </a:t>
            </a:r>
            <a:r>
              <a:rPr sz="882" dirty="0">
                <a:latin typeface="Calibri"/>
                <a:cs typeface="Calibri"/>
              </a:rPr>
              <a:t> </a:t>
            </a:r>
            <a:r>
              <a:rPr sz="882" spc="-4" dirty="0">
                <a:latin typeface="Calibri"/>
                <a:cs typeface="Calibri"/>
              </a:rPr>
              <a:t>b</a:t>
            </a:r>
            <a:r>
              <a:rPr sz="882" spc="-9" dirty="0">
                <a:latin typeface="Calibri"/>
                <a:cs typeface="Calibri"/>
              </a:rPr>
              <a:t>ef</a:t>
            </a:r>
            <a:r>
              <a:rPr sz="882" spc="-4" dirty="0">
                <a:latin typeface="Calibri"/>
                <a:cs typeface="Calibri"/>
              </a:rPr>
              <a:t>ore op</a:t>
            </a:r>
            <a:r>
              <a:rPr sz="882" spc="-9" dirty="0">
                <a:latin typeface="Calibri"/>
                <a:cs typeface="Calibri"/>
              </a:rPr>
              <a:t>e</a:t>
            </a:r>
            <a:r>
              <a:rPr sz="882" spc="-4" dirty="0">
                <a:latin typeface="Calibri"/>
                <a:cs typeface="Calibri"/>
              </a:rPr>
              <a:t>ning  to</a:t>
            </a:r>
            <a:r>
              <a:rPr sz="882" spc="-9" dirty="0">
                <a:latin typeface="Calibri"/>
                <a:cs typeface="Calibri"/>
              </a:rPr>
              <a:t> </a:t>
            </a:r>
            <a:r>
              <a:rPr sz="882" spc="-4" dirty="0">
                <a:latin typeface="Calibri"/>
                <a:cs typeface="Calibri"/>
              </a:rPr>
              <a:t>review.</a:t>
            </a:r>
            <a:endParaRPr sz="882">
              <a:latin typeface="Calibri"/>
              <a:cs typeface="Calibri"/>
            </a:endParaRPr>
          </a:p>
        </p:txBody>
      </p:sp>
      <p:sp>
        <p:nvSpPr>
          <p:cNvPr id="7" name="object 7"/>
          <p:cNvSpPr/>
          <p:nvPr/>
        </p:nvSpPr>
        <p:spPr>
          <a:xfrm>
            <a:off x="5970830" y="4444028"/>
            <a:ext cx="2347632" cy="458881"/>
          </a:xfrm>
          <a:custGeom>
            <a:avLst/>
            <a:gdLst/>
            <a:ahLst/>
            <a:cxnLst/>
            <a:rect l="l" t="t" r="r" b="b"/>
            <a:pathLst>
              <a:path w="2660650" h="520064">
                <a:moveTo>
                  <a:pt x="2660650" y="126"/>
                </a:moveTo>
                <a:lnTo>
                  <a:pt x="2659099" y="69213"/>
                </a:lnTo>
                <a:lnTo>
                  <a:pt x="2654723" y="131308"/>
                </a:lnTo>
                <a:lnTo>
                  <a:pt x="2647934" y="183927"/>
                </a:lnTo>
                <a:lnTo>
                  <a:pt x="2639144" y="224587"/>
                </a:lnTo>
                <a:lnTo>
                  <a:pt x="2617216" y="260095"/>
                </a:lnTo>
                <a:lnTo>
                  <a:pt x="1456436" y="260095"/>
                </a:lnTo>
                <a:lnTo>
                  <a:pt x="1444884" y="269378"/>
                </a:lnTo>
                <a:lnTo>
                  <a:pt x="1425717" y="336216"/>
                </a:lnTo>
                <a:lnTo>
                  <a:pt x="1418928" y="388826"/>
                </a:lnTo>
                <a:lnTo>
                  <a:pt x="1414552" y="450934"/>
                </a:lnTo>
                <a:lnTo>
                  <a:pt x="1413002" y="520064"/>
                </a:lnTo>
                <a:lnTo>
                  <a:pt x="1411460" y="450934"/>
                </a:lnTo>
                <a:lnTo>
                  <a:pt x="1407108" y="388826"/>
                </a:lnTo>
                <a:lnTo>
                  <a:pt x="1400349" y="336216"/>
                </a:lnTo>
                <a:lnTo>
                  <a:pt x="1391590" y="295576"/>
                </a:lnTo>
                <a:lnTo>
                  <a:pt x="1369695" y="260095"/>
                </a:lnTo>
                <a:lnTo>
                  <a:pt x="43307" y="260095"/>
                </a:lnTo>
                <a:lnTo>
                  <a:pt x="31764" y="250804"/>
                </a:lnTo>
                <a:lnTo>
                  <a:pt x="21411" y="224583"/>
                </a:lnTo>
                <a:lnTo>
                  <a:pt x="12652" y="183911"/>
                </a:lnTo>
                <a:lnTo>
                  <a:pt x="5893" y="131270"/>
                </a:lnTo>
                <a:lnTo>
                  <a:pt x="1541" y="69140"/>
                </a:lnTo>
                <a:lnTo>
                  <a:pt x="0" y="0"/>
                </a:lnTo>
              </a:path>
            </a:pathLst>
          </a:custGeom>
          <a:ln w="19050">
            <a:solidFill>
              <a:srgbClr val="5B9BD4"/>
            </a:solidFill>
          </a:ln>
        </p:spPr>
        <p:txBody>
          <a:bodyPr wrap="square" lIns="0" tIns="0" rIns="0" bIns="0" rtlCol="0"/>
          <a:lstStyle/>
          <a:p>
            <a:endParaRPr sz="1588"/>
          </a:p>
        </p:txBody>
      </p:sp>
      <p:sp>
        <p:nvSpPr>
          <p:cNvPr id="8" name="object 8"/>
          <p:cNvSpPr txBox="1"/>
          <p:nvPr/>
        </p:nvSpPr>
        <p:spPr>
          <a:xfrm>
            <a:off x="5800276" y="4918800"/>
            <a:ext cx="2681568" cy="987941"/>
          </a:xfrm>
          <a:prstGeom prst="rect">
            <a:avLst/>
          </a:prstGeom>
        </p:spPr>
        <p:txBody>
          <a:bodyPr vert="horz" wrap="square" lIns="0" tIns="10646" rIns="0" bIns="0" rtlCol="0">
            <a:spAutoFit/>
          </a:bodyPr>
          <a:lstStyle/>
          <a:p>
            <a:pPr marL="11206" marR="4483">
              <a:lnSpc>
                <a:spcPct val="109400"/>
              </a:lnSpc>
              <a:spcBef>
                <a:spcPts val="84"/>
              </a:spcBef>
            </a:pPr>
            <a:r>
              <a:rPr sz="971" spc="-4" dirty="0">
                <a:latin typeface="Calibri"/>
                <a:cs typeface="Calibri"/>
              </a:rPr>
              <a:t>This shows the </a:t>
            </a:r>
            <a:r>
              <a:rPr sz="971" dirty="0">
                <a:latin typeface="Calibri"/>
                <a:cs typeface="Calibri"/>
              </a:rPr>
              <a:t>order of </a:t>
            </a:r>
            <a:r>
              <a:rPr sz="971" spc="-4" dirty="0">
                <a:latin typeface="Calibri"/>
                <a:cs typeface="Calibri"/>
              </a:rPr>
              <a:t>the </a:t>
            </a:r>
            <a:r>
              <a:rPr sz="971" dirty="0">
                <a:latin typeface="Calibri"/>
                <a:cs typeface="Calibri"/>
              </a:rPr>
              <a:t>recipients </a:t>
            </a:r>
            <a:r>
              <a:rPr sz="971" spc="-4" dirty="0">
                <a:latin typeface="Calibri"/>
                <a:cs typeface="Calibri"/>
              </a:rPr>
              <a:t>who </a:t>
            </a:r>
            <a:r>
              <a:rPr sz="971" dirty="0">
                <a:latin typeface="Calibri"/>
                <a:cs typeface="Calibri"/>
              </a:rPr>
              <a:t>will </a:t>
            </a:r>
            <a:r>
              <a:rPr sz="971" spc="-9" dirty="0">
                <a:latin typeface="Calibri"/>
                <a:cs typeface="Calibri"/>
              </a:rPr>
              <a:t>be </a:t>
            </a:r>
            <a:r>
              <a:rPr sz="971" spc="-4" dirty="0">
                <a:latin typeface="Calibri"/>
                <a:cs typeface="Calibri"/>
              </a:rPr>
              <a:t> receiving </a:t>
            </a:r>
            <a:r>
              <a:rPr sz="971" dirty="0">
                <a:latin typeface="Calibri"/>
                <a:cs typeface="Calibri"/>
              </a:rPr>
              <a:t>the</a:t>
            </a:r>
            <a:r>
              <a:rPr sz="971" spc="9" dirty="0">
                <a:latin typeface="Calibri"/>
                <a:cs typeface="Calibri"/>
              </a:rPr>
              <a:t> </a:t>
            </a:r>
            <a:r>
              <a:rPr sz="971" spc="-4" dirty="0">
                <a:latin typeface="Calibri"/>
                <a:cs typeface="Calibri"/>
              </a:rPr>
              <a:t>document:</a:t>
            </a:r>
            <a:r>
              <a:rPr sz="971" spc="4" dirty="0">
                <a:latin typeface="Calibri"/>
                <a:cs typeface="Calibri"/>
              </a:rPr>
              <a:t> </a:t>
            </a:r>
            <a:r>
              <a:rPr sz="971" spc="-4" dirty="0">
                <a:latin typeface="Calibri"/>
                <a:cs typeface="Calibri"/>
              </a:rPr>
              <a:t>Consultant </a:t>
            </a:r>
            <a:r>
              <a:rPr sz="971" dirty="0">
                <a:latin typeface="Calibri"/>
                <a:cs typeface="Calibri"/>
              </a:rPr>
              <a:t>–</a:t>
            </a:r>
            <a:r>
              <a:rPr sz="971" spc="9" dirty="0">
                <a:latin typeface="Calibri"/>
                <a:cs typeface="Calibri"/>
              </a:rPr>
              <a:t> </a:t>
            </a:r>
            <a:r>
              <a:rPr sz="971" spc="-4" dirty="0">
                <a:latin typeface="Calibri"/>
                <a:cs typeface="Calibri"/>
              </a:rPr>
              <a:t>Department </a:t>
            </a:r>
            <a:r>
              <a:rPr sz="971" dirty="0">
                <a:latin typeface="Calibri"/>
                <a:cs typeface="Calibri"/>
              </a:rPr>
              <a:t> Head – Dean – </a:t>
            </a:r>
            <a:r>
              <a:rPr sz="971" spc="-4" dirty="0">
                <a:latin typeface="Calibri"/>
                <a:cs typeface="Calibri"/>
              </a:rPr>
              <a:t>Assistant to </a:t>
            </a:r>
            <a:r>
              <a:rPr sz="971" dirty="0">
                <a:latin typeface="Calibri"/>
                <a:cs typeface="Calibri"/>
              </a:rPr>
              <a:t>the </a:t>
            </a:r>
            <a:r>
              <a:rPr sz="971" spc="-4" dirty="0">
                <a:latin typeface="Calibri"/>
                <a:cs typeface="Calibri"/>
              </a:rPr>
              <a:t>VP </a:t>
            </a:r>
            <a:r>
              <a:rPr sz="971" dirty="0">
                <a:latin typeface="Calibri"/>
                <a:cs typeface="Calibri"/>
              </a:rPr>
              <a:t>of Business &amp; </a:t>
            </a:r>
            <a:r>
              <a:rPr sz="971" spc="4" dirty="0">
                <a:latin typeface="Calibri"/>
                <a:cs typeface="Calibri"/>
              </a:rPr>
              <a:t> </a:t>
            </a:r>
            <a:r>
              <a:rPr sz="971" spc="-4" dirty="0">
                <a:latin typeface="Calibri"/>
                <a:cs typeface="Calibri"/>
              </a:rPr>
              <a:t>Financial </a:t>
            </a:r>
            <a:r>
              <a:rPr sz="971" dirty="0">
                <a:latin typeface="Calibri"/>
                <a:cs typeface="Calibri"/>
              </a:rPr>
              <a:t>Affairs</a:t>
            </a:r>
            <a:r>
              <a:rPr sz="971" spc="4" dirty="0">
                <a:latin typeface="Calibri"/>
                <a:cs typeface="Calibri"/>
              </a:rPr>
              <a:t> </a:t>
            </a:r>
            <a:r>
              <a:rPr sz="971" dirty="0">
                <a:latin typeface="Calibri"/>
                <a:cs typeface="Calibri"/>
              </a:rPr>
              <a:t>–</a:t>
            </a:r>
            <a:r>
              <a:rPr sz="971" spc="4" dirty="0">
                <a:latin typeface="Calibri"/>
                <a:cs typeface="Calibri"/>
              </a:rPr>
              <a:t> </a:t>
            </a:r>
            <a:r>
              <a:rPr sz="971" spc="-9" dirty="0">
                <a:latin typeface="Calibri"/>
                <a:cs typeface="Calibri"/>
              </a:rPr>
              <a:t>VP</a:t>
            </a:r>
            <a:r>
              <a:rPr sz="971" dirty="0">
                <a:latin typeface="Calibri"/>
                <a:cs typeface="Calibri"/>
              </a:rPr>
              <a:t> of</a:t>
            </a:r>
            <a:r>
              <a:rPr sz="971" spc="4" dirty="0">
                <a:latin typeface="Calibri"/>
                <a:cs typeface="Calibri"/>
              </a:rPr>
              <a:t> </a:t>
            </a:r>
            <a:r>
              <a:rPr sz="971" spc="-4" dirty="0">
                <a:latin typeface="Calibri"/>
                <a:cs typeface="Calibri"/>
              </a:rPr>
              <a:t>Business</a:t>
            </a:r>
            <a:r>
              <a:rPr sz="971" spc="4" dirty="0">
                <a:latin typeface="Calibri"/>
                <a:cs typeface="Calibri"/>
              </a:rPr>
              <a:t> </a:t>
            </a:r>
            <a:r>
              <a:rPr sz="971" dirty="0">
                <a:latin typeface="Calibri"/>
                <a:cs typeface="Calibri"/>
              </a:rPr>
              <a:t>&amp;</a:t>
            </a:r>
            <a:r>
              <a:rPr sz="971" spc="-4" dirty="0">
                <a:latin typeface="Calibri"/>
                <a:cs typeface="Calibri"/>
              </a:rPr>
              <a:t> Financial </a:t>
            </a:r>
            <a:r>
              <a:rPr sz="971" dirty="0">
                <a:latin typeface="Calibri"/>
                <a:cs typeface="Calibri"/>
              </a:rPr>
              <a:t>Affairs</a:t>
            </a:r>
            <a:r>
              <a:rPr sz="971" spc="-4" dirty="0">
                <a:latin typeface="Calibri"/>
                <a:cs typeface="Calibri"/>
              </a:rPr>
              <a:t> </a:t>
            </a:r>
            <a:r>
              <a:rPr sz="971" dirty="0">
                <a:latin typeface="Calibri"/>
                <a:cs typeface="Calibri"/>
              </a:rPr>
              <a:t>– </a:t>
            </a:r>
            <a:r>
              <a:rPr sz="971" spc="-207" dirty="0">
                <a:latin typeface="Calibri"/>
                <a:cs typeface="Calibri"/>
              </a:rPr>
              <a:t> </a:t>
            </a:r>
            <a:r>
              <a:rPr sz="971" spc="-4" dirty="0">
                <a:latin typeface="Calibri"/>
                <a:cs typeface="Calibri"/>
              </a:rPr>
              <a:t>Purchasing. All</a:t>
            </a:r>
            <a:r>
              <a:rPr sz="971" spc="4" dirty="0">
                <a:latin typeface="Calibri"/>
                <a:cs typeface="Calibri"/>
              </a:rPr>
              <a:t> </a:t>
            </a:r>
            <a:r>
              <a:rPr sz="971" spc="-4" dirty="0">
                <a:latin typeface="Calibri"/>
                <a:cs typeface="Calibri"/>
              </a:rPr>
              <a:t>parties</a:t>
            </a:r>
            <a:r>
              <a:rPr sz="971" spc="4" dirty="0">
                <a:latin typeface="Calibri"/>
                <a:cs typeface="Calibri"/>
              </a:rPr>
              <a:t> </a:t>
            </a:r>
            <a:r>
              <a:rPr sz="971" dirty="0">
                <a:latin typeface="Calibri"/>
                <a:cs typeface="Calibri"/>
              </a:rPr>
              <a:t>are</a:t>
            </a:r>
            <a:r>
              <a:rPr sz="971" spc="-18" dirty="0">
                <a:latin typeface="Calibri"/>
                <a:cs typeface="Calibri"/>
              </a:rPr>
              <a:t> </a:t>
            </a:r>
            <a:r>
              <a:rPr sz="971" dirty="0">
                <a:latin typeface="Calibri"/>
                <a:cs typeface="Calibri"/>
              </a:rPr>
              <a:t>not</a:t>
            </a:r>
            <a:r>
              <a:rPr sz="971" spc="4" dirty="0">
                <a:latin typeface="Calibri"/>
                <a:cs typeface="Calibri"/>
              </a:rPr>
              <a:t> </a:t>
            </a:r>
            <a:r>
              <a:rPr sz="971" spc="-4" dirty="0">
                <a:latin typeface="Calibri"/>
                <a:cs typeface="Calibri"/>
              </a:rPr>
              <a:t>considered</a:t>
            </a:r>
            <a:r>
              <a:rPr sz="971" spc="4" dirty="0">
                <a:latin typeface="Calibri"/>
                <a:cs typeface="Calibri"/>
              </a:rPr>
              <a:t> </a:t>
            </a:r>
            <a:r>
              <a:rPr sz="971" spc="-4" dirty="0">
                <a:latin typeface="Calibri"/>
                <a:cs typeface="Calibri"/>
              </a:rPr>
              <a:t>signers, </a:t>
            </a:r>
            <a:r>
              <a:rPr sz="971" dirty="0">
                <a:latin typeface="Calibri"/>
                <a:cs typeface="Calibri"/>
              </a:rPr>
              <a:t> </a:t>
            </a:r>
            <a:r>
              <a:rPr sz="971" spc="-4" dirty="0">
                <a:latin typeface="Calibri"/>
                <a:cs typeface="Calibri"/>
              </a:rPr>
              <a:t>some</a:t>
            </a:r>
            <a:r>
              <a:rPr sz="971" spc="4" dirty="0">
                <a:latin typeface="Calibri"/>
                <a:cs typeface="Calibri"/>
              </a:rPr>
              <a:t> </a:t>
            </a:r>
            <a:r>
              <a:rPr sz="971" spc="-4" dirty="0">
                <a:latin typeface="Calibri"/>
                <a:cs typeface="Calibri"/>
              </a:rPr>
              <a:t>are</a:t>
            </a:r>
            <a:r>
              <a:rPr sz="971" spc="4" dirty="0">
                <a:latin typeface="Calibri"/>
                <a:cs typeface="Calibri"/>
              </a:rPr>
              <a:t> </a:t>
            </a:r>
            <a:r>
              <a:rPr sz="971" spc="-4" dirty="0">
                <a:latin typeface="Calibri"/>
                <a:cs typeface="Calibri"/>
              </a:rPr>
              <a:t>document</a:t>
            </a:r>
            <a:r>
              <a:rPr sz="971" spc="4" dirty="0">
                <a:latin typeface="Calibri"/>
                <a:cs typeface="Calibri"/>
              </a:rPr>
              <a:t> </a:t>
            </a:r>
            <a:r>
              <a:rPr sz="971" spc="-4" dirty="0">
                <a:latin typeface="Calibri"/>
                <a:cs typeface="Calibri"/>
              </a:rPr>
              <a:t>approvers</a:t>
            </a:r>
            <a:r>
              <a:rPr sz="971" spc="-9" dirty="0">
                <a:latin typeface="Calibri"/>
                <a:cs typeface="Calibri"/>
              </a:rPr>
              <a:t> </a:t>
            </a:r>
            <a:r>
              <a:rPr sz="971" dirty="0">
                <a:latin typeface="Calibri"/>
                <a:cs typeface="Calibri"/>
              </a:rPr>
              <a:t>or</a:t>
            </a:r>
            <a:r>
              <a:rPr sz="971" spc="4" dirty="0">
                <a:latin typeface="Calibri"/>
                <a:cs typeface="Calibri"/>
              </a:rPr>
              <a:t> </a:t>
            </a:r>
            <a:r>
              <a:rPr sz="971" spc="-4" dirty="0">
                <a:latin typeface="Calibri"/>
                <a:cs typeface="Calibri"/>
              </a:rPr>
              <a:t>recipients.</a:t>
            </a:r>
            <a:endParaRPr sz="971">
              <a:latin typeface="Calibri"/>
              <a:cs typeface="Calibri"/>
            </a:endParaRPr>
          </a:p>
        </p:txBody>
      </p:sp>
      <p:sp>
        <p:nvSpPr>
          <p:cNvPr id="9" name="object 9"/>
          <p:cNvSpPr/>
          <p:nvPr/>
        </p:nvSpPr>
        <p:spPr>
          <a:xfrm>
            <a:off x="4529417" y="3848212"/>
            <a:ext cx="705971" cy="75640"/>
          </a:xfrm>
          <a:custGeom>
            <a:avLst/>
            <a:gdLst/>
            <a:ahLst/>
            <a:cxnLst/>
            <a:rect l="l" t="t" r="r" b="b"/>
            <a:pathLst>
              <a:path w="800100" h="85725">
                <a:moveTo>
                  <a:pt x="714375" y="0"/>
                </a:moveTo>
                <a:lnTo>
                  <a:pt x="714375" y="85725"/>
                </a:lnTo>
                <a:lnTo>
                  <a:pt x="771440" y="57150"/>
                </a:lnTo>
                <a:lnTo>
                  <a:pt x="728599" y="57150"/>
                </a:lnTo>
                <a:lnTo>
                  <a:pt x="728599" y="28575"/>
                </a:lnTo>
                <a:lnTo>
                  <a:pt x="771609" y="28575"/>
                </a:lnTo>
                <a:lnTo>
                  <a:pt x="714375" y="0"/>
                </a:lnTo>
                <a:close/>
              </a:path>
              <a:path w="800100" h="85725">
                <a:moveTo>
                  <a:pt x="714375" y="28575"/>
                </a:moveTo>
                <a:lnTo>
                  <a:pt x="0" y="28575"/>
                </a:lnTo>
                <a:lnTo>
                  <a:pt x="0" y="57150"/>
                </a:lnTo>
                <a:lnTo>
                  <a:pt x="714375" y="57150"/>
                </a:lnTo>
                <a:lnTo>
                  <a:pt x="714375" y="28575"/>
                </a:lnTo>
                <a:close/>
              </a:path>
              <a:path w="800100" h="85725">
                <a:moveTo>
                  <a:pt x="771609" y="28575"/>
                </a:moveTo>
                <a:lnTo>
                  <a:pt x="728599" y="28575"/>
                </a:lnTo>
                <a:lnTo>
                  <a:pt x="728599" y="57150"/>
                </a:lnTo>
                <a:lnTo>
                  <a:pt x="771440" y="57150"/>
                </a:lnTo>
                <a:lnTo>
                  <a:pt x="800100" y="42798"/>
                </a:lnTo>
                <a:lnTo>
                  <a:pt x="771609" y="28575"/>
                </a:lnTo>
                <a:close/>
              </a:path>
            </a:pathLst>
          </a:custGeom>
          <a:solidFill>
            <a:srgbClr val="5B9BD4"/>
          </a:solidFill>
        </p:spPr>
        <p:txBody>
          <a:bodyPr wrap="square" lIns="0" tIns="0" rIns="0" bIns="0" rtlCol="0"/>
          <a:lstStyle/>
          <a:p>
            <a:endParaRPr sz="1588"/>
          </a:p>
        </p:txBody>
      </p:sp>
      <p:sp>
        <p:nvSpPr>
          <p:cNvPr id="10" name="object 10"/>
          <p:cNvSpPr txBox="1"/>
          <p:nvPr/>
        </p:nvSpPr>
        <p:spPr>
          <a:xfrm>
            <a:off x="3278617" y="3522659"/>
            <a:ext cx="1240491" cy="504901"/>
          </a:xfrm>
          <a:prstGeom prst="rect">
            <a:avLst/>
          </a:prstGeom>
        </p:spPr>
        <p:txBody>
          <a:bodyPr vert="horz" wrap="square" lIns="0" tIns="11766" rIns="0" bIns="0" rtlCol="0">
            <a:spAutoFit/>
          </a:bodyPr>
          <a:lstStyle/>
          <a:p>
            <a:pPr marL="11206" marR="4483">
              <a:lnSpc>
                <a:spcPct val="109500"/>
              </a:lnSpc>
              <a:spcBef>
                <a:spcPts val="93"/>
              </a:spcBef>
            </a:pPr>
            <a:r>
              <a:rPr sz="971" spc="-4" dirty="0">
                <a:latin typeface="Calibri"/>
                <a:cs typeface="Calibri"/>
              </a:rPr>
              <a:t>This </a:t>
            </a:r>
            <a:r>
              <a:rPr sz="971" dirty="0">
                <a:latin typeface="Calibri"/>
                <a:cs typeface="Calibri"/>
              </a:rPr>
              <a:t>is </a:t>
            </a:r>
            <a:r>
              <a:rPr sz="971" spc="-4" dirty="0">
                <a:latin typeface="Calibri"/>
                <a:cs typeface="Calibri"/>
              </a:rPr>
              <a:t>where </a:t>
            </a:r>
            <a:r>
              <a:rPr sz="971" dirty="0">
                <a:latin typeface="Calibri"/>
                <a:cs typeface="Calibri"/>
              </a:rPr>
              <a:t>you will </a:t>
            </a:r>
            <a:r>
              <a:rPr sz="971" spc="4" dirty="0">
                <a:latin typeface="Calibri"/>
                <a:cs typeface="Calibri"/>
              </a:rPr>
              <a:t> </a:t>
            </a:r>
            <a:r>
              <a:rPr sz="971" dirty="0">
                <a:latin typeface="Calibri"/>
                <a:cs typeface="Calibri"/>
              </a:rPr>
              <a:t>click</a:t>
            </a:r>
            <a:r>
              <a:rPr sz="971" spc="-13" dirty="0">
                <a:latin typeface="Calibri"/>
                <a:cs typeface="Calibri"/>
              </a:rPr>
              <a:t> </a:t>
            </a:r>
            <a:r>
              <a:rPr sz="971" spc="-4" dirty="0">
                <a:latin typeface="Calibri"/>
                <a:cs typeface="Calibri"/>
              </a:rPr>
              <a:t>to</a:t>
            </a:r>
            <a:r>
              <a:rPr sz="971" spc="-18" dirty="0">
                <a:latin typeface="Calibri"/>
                <a:cs typeface="Calibri"/>
              </a:rPr>
              <a:t> </a:t>
            </a:r>
            <a:r>
              <a:rPr sz="971" dirty="0">
                <a:latin typeface="Calibri"/>
                <a:cs typeface="Calibri"/>
              </a:rPr>
              <a:t>open</a:t>
            </a:r>
            <a:r>
              <a:rPr sz="971" spc="-13" dirty="0">
                <a:latin typeface="Calibri"/>
                <a:cs typeface="Calibri"/>
              </a:rPr>
              <a:t> </a:t>
            </a:r>
            <a:r>
              <a:rPr sz="971" dirty="0">
                <a:latin typeface="Calibri"/>
                <a:cs typeface="Calibri"/>
              </a:rPr>
              <a:t>and</a:t>
            </a:r>
            <a:r>
              <a:rPr sz="971" spc="-22" dirty="0">
                <a:latin typeface="Calibri"/>
                <a:cs typeface="Calibri"/>
              </a:rPr>
              <a:t> </a:t>
            </a:r>
            <a:r>
              <a:rPr sz="971" spc="-4" dirty="0">
                <a:latin typeface="Calibri"/>
                <a:cs typeface="Calibri"/>
              </a:rPr>
              <a:t>review </a:t>
            </a:r>
            <a:r>
              <a:rPr sz="971" spc="-207" dirty="0">
                <a:latin typeface="Calibri"/>
                <a:cs typeface="Calibri"/>
              </a:rPr>
              <a:t> </a:t>
            </a:r>
            <a:r>
              <a:rPr sz="971" dirty="0">
                <a:latin typeface="Calibri"/>
                <a:cs typeface="Calibri"/>
              </a:rPr>
              <a:t>the</a:t>
            </a:r>
            <a:r>
              <a:rPr sz="971" spc="-4" dirty="0">
                <a:latin typeface="Calibri"/>
                <a:cs typeface="Calibri"/>
              </a:rPr>
              <a:t> document.</a:t>
            </a:r>
            <a:endParaRPr sz="971">
              <a:latin typeface="Calibri"/>
              <a:cs typeface="Calibri"/>
            </a:endParaRPr>
          </a:p>
        </p:txBody>
      </p:sp>
    </p:spTree>
    <p:extLst>
      <p:ext uri="{BB962C8B-B14F-4D97-AF65-F5344CB8AC3E}">
        <p14:creationId xmlns:p14="http://schemas.microsoft.com/office/powerpoint/2010/main" val="1947745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74865"/>
            <a:ext cx="7245724" cy="504901"/>
          </a:xfrm>
          <a:prstGeom prst="rect">
            <a:avLst/>
          </a:prstGeom>
        </p:spPr>
        <p:txBody>
          <a:bodyPr vert="horz" wrap="square" lIns="0" tIns="11766" rIns="0" bIns="0" rtlCol="0">
            <a:spAutoFit/>
          </a:bodyPr>
          <a:lstStyle/>
          <a:p>
            <a:pPr marL="11206" marR="4483">
              <a:lnSpc>
                <a:spcPct val="109500"/>
              </a:lnSpc>
              <a:spcBef>
                <a:spcPts val="93"/>
              </a:spcBef>
            </a:pPr>
            <a:r>
              <a:rPr sz="971" b="1" dirty="0">
                <a:latin typeface="Calibri"/>
                <a:cs typeface="Calibri"/>
              </a:rPr>
              <a:t>After</a:t>
            </a:r>
            <a:r>
              <a:rPr sz="971" b="1" spc="-4" dirty="0">
                <a:latin typeface="Calibri"/>
                <a:cs typeface="Calibri"/>
              </a:rPr>
              <a:t> clicking </a:t>
            </a:r>
            <a:r>
              <a:rPr sz="971" b="1" dirty="0">
                <a:latin typeface="Calibri"/>
                <a:cs typeface="Calibri"/>
              </a:rPr>
              <a:t>the </a:t>
            </a:r>
            <a:r>
              <a:rPr sz="971" b="1" spc="-4" dirty="0">
                <a:latin typeface="Calibri"/>
                <a:cs typeface="Calibri"/>
              </a:rPr>
              <a:t>“Review</a:t>
            </a:r>
            <a:r>
              <a:rPr sz="971" b="1" spc="4" dirty="0">
                <a:latin typeface="Calibri"/>
                <a:cs typeface="Calibri"/>
              </a:rPr>
              <a:t> </a:t>
            </a:r>
            <a:r>
              <a:rPr sz="971" b="1" spc="-4" dirty="0">
                <a:latin typeface="Calibri"/>
                <a:cs typeface="Calibri"/>
              </a:rPr>
              <a:t>and</a:t>
            </a:r>
            <a:r>
              <a:rPr sz="971" b="1" dirty="0">
                <a:latin typeface="Calibri"/>
                <a:cs typeface="Calibri"/>
              </a:rPr>
              <a:t> </a:t>
            </a:r>
            <a:r>
              <a:rPr sz="971" b="1" spc="-4" dirty="0">
                <a:latin typeface="Calibri"/>
                <a:cs typeface="Calibri"/>
              </a:rPr>
              <a:t>fill</a:t>
            </a:r>
            <a:r>
              <a:rPr sz="971" b="1" spc="9" dirty="0">
                <a:latin typeface="Calibri"/>
                <a:cs typeface="Calibri"/>
              </a:rPr>
              <a:t> </a:t>
            </a:r>
            <a:r>
              <a:rPr sz="971" b="1" spc="-4" dirty="0">
                <a:latin typeface="Calibri"/>
                <a:cs typeface="Calibri"/>
              </a:rPr>
              <a:t>out”</a:t>
            </a:r>
            <a:r>
              <a:rPr sz="971" b="1" spc="4" dirty="0">
                <a:latin typeface="Calibri"/>
                <a:cs typeface="Calibri"/>
              </a:rPr>
              <a:t> </a:t>
            </a:r>
            <a:r>
              <a:rPr sz="971" b="1" spc="-4" dirty="0">
                <a:latin typeface="Calibri"/>
                <a:cs typeface="Calibri"/>
              </a:rPr>
              <a:t>button</a:t>
            </a:r>
            <a:r>
              <a:rPr sz="971" b="1" dirty="0">
                <a:latin typeface="Calibri"/>
                <a:cs typeface="Calibri"/>
              </a:rPr>
              <a:t> in</a:t>
            </a:r>
            <a:r>
              <a:rPr sz="971" b="1" spc="4"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email </a:t>
            </a:r>
            <a:r>
              <a:rPr sz="971" b="1" dirty="0">
                <a:latin typeface="Calibri"/>
                <a:cs typeface="Calibri"/>
              </a:rPr>
              <a:t>it</a:t>
            </a:r>
            <a:r>
              <a:rPr sz="971" b="1" spc="-4" dirty="0">
                <a:latin typeface="Calibri"/>
                <a:cs typeface="Calibri"/>
              </a:rPr>
              <a:t> will</a:t>
            </a:r>
            <a:r>
              <a:rPr sz="971" b="1" dirty="0">
                <a:latin typeface="Calibri"/>
                <a:cs typeface="Calibri"/>
              </a:rPr>
              <a:t> </a:t>
            </a:r>
            <a:r>
              <a:rPr sz="971" b="1" spc="-4" dirty="0">
                <a:latin typeface="Calibri"/>
                <a:cs typeface="Calibri"/>
              </a:rPr>
              <a:t>open</a:t>
            </a:r>
            <a:r>
              <a:rPr sz="971" b="1" dirty="0">
                <a:latin typeface="Calibri"/>
                <a:cs typeface="Calibri"/>
              </a:rPr>
              <a:t> up</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filled</a:t>
            </a:r>
            <a:r>
              <a:rPr sz="971" b="1" dirty="0">
                <a:latin typeface="Calibri"/>
                <a:cs typeface="Calibri"/>
              </a:rPr>
              <a:t> in</a:t>
            </a:r>
            <a:r>
              <a:rPr sz="971" b="1" spc="40" dirty="0">
                <a:latin typeface="Calibri"/>
                <a:cs typeface="Calibri"/>
              </a:rPr>
              <a:t> </a:t>
            </a:r>
            <a:r>
              <a:rPr sz="971" b="1" spc="-4" dirty="0">
                <a:latin typeface="Calibri"/>
                <a:cs typeface="Calibri"/>
              </a:rPr>
              <a:t>document.</a:t>
            </a:r>
            <a:r>
              <a:rPr sz="971" b="1" spc="9" dirty="0">
                <a:latin typeface="Calibri"/>
                <a:cs typeface="Calibri"/>
              </a:rPr>
              <a:t> </a:t>
            </a:r>
            <a:r>
              <a:rPr sz="971" b="1" spc="-4" dirty="0">
                <a:latin typeface="Calibri"/>
                <a:cs typeface="Calibri"/>
              </a:rPr>
              <a:t>As</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form</a:t>
            </a:r>
            <a:r>
              <a:rPr sz="971" b="1" spc="4" dirty="0">
                <a:latin typeface="Calibri"/>
                <a:cs typeface="Calibri"/>
              </a:rPr>
              <a:t> </a:t>
            </a:r>
            <a:r>
              <a:rPr sz="971" b="1" spc="-4" dirty="0">
                <a:latin typeface="Calibri"/>
                <a:cs typeface="Calibri"/>
              </a:rPr>
              <a:t>filler</a:t>
            </a:r>
            <a:r>
              <a:rPr sz="971" b="1" spc="4" dirty="0">
                <a:latin typeface="Calibri"/>
                <a:cs typeface="Calibri"/>
              </a:rPr>
              <a:t> </a:t>
            </a:r>
            <a:r>
              <a:rPr sz="971" b="1" spc="-4" dirty="0">
                <a:latin typeface="Calibri"/>
                <a:cs typeface="Calibri"/>
              </a:rPr>
              <a:t>and</a:t>
            </a:r>
            <a:r>
              <a:rPr sz="971" b="1" spc="4" dirty="0">
                <a:latin typeface="Calibri"/>
                <a:cs typeface="Calibri"/>
              </a:rPr>
              <a:t> </a:t>
            </a:r>
            <a:r>
              <a:rPr sz="971" b="1" spc="-4" dirty="0">
                <a:latin typeface="Calibri"/>
                <a:cs typeface="Calibri"/>
              </a:rPr>
              <a:t>submitter, you</a:t>
            </a:r>
            <a:r>
              <a:rPr sz="971" b="1" dirty="0">
                <a:latin typeface="Calibri"/>
                <a:cs typeface="Calibri"/>
              </a:rPr>
              <a:t> are</a:t>
            </a:r>
            <a:r>
              <a:rPr sz="971" b="1" spc="9" dirty="0">
                <a:latin typeface="Calibri"/>
                <a:cs typeface="Calibri"/>
              </a:rPr>
              <a:t> </a:t>
            </a:r>
            <a:r>
              <a:rPr sz="971" b="1" spc="-4" dirty="0">
                <a:latin typeface="Calibri"/>
                <a:cs typeface="Calibri"/>
              </a:rPr>
              <a:t>still </a:t>
            </a:r>
            <a:r>
              <a:rPr sz="971" b="1" dirty="0">
                <a:latin typeface="Calibri"/>
                <a:cs typeface="Calibri"/>
              </a:rPr>
              <a:t> </a:t>
            </a:r>
            <a:r>
              <a:rPr sz="971" b="1" spc="-4" dirty="0">
                <a:latin typeface="Calibri"/>
                <a:cs typeface="Calibri"/>
              </a:rPr>
              <a:t>able</a:t>
            </a:r>
            <a:r>
              <a:rPr sz="971" b="1" dirty="0">
                <a:latin typeface="Calibri"/>
                <a:cs typeface="Calibri"/>
              </a:rPr>
              <a:t> to </a:t>
            </a:r>
            <a:r>
              <a:rPr sz="971" b="1" spc="-4" dirty="0">
                <a:latin typeface="Calibri"/>
                <a:cs typeface="Calibri"/>
              </a:rPr>
              <a:t>click</a:t>
            </a:r>
            <a:r>
              <a:rPr sz="971" b="1" spc="4" dirty="0">
                <a:latin typeface="Calibri"/>
                <a:cs typeface="Calibri"/>
              </a:rPr>
              <a:t> </a:t>
            </a:r>
            <a:r>
              <a:rPr sz="971" b="1" dirty="0">
                <a:latin typeface="Calibri"/>
                <a:cs typeface="Calibri"/>
              </a:rPr>
              <a:t>in</a:t>
            </a:r>
            <a:r>
              <a:rPr sz="971" b="1" spc="4" dirty="0">
                <a:latin typeface="Calibri"/>
                <a:cs typeface="Calibri"/>
              </a:rPr>
              <a:t> </a:t>
            </a:r>
            <a:r>
              <a:rPr sz="971" b="1" spc="-4" dirty="0">
                <a:latin typeface="Calibri"/>
                <a:cs typeface="Calibri"/>
              </a:rPr>
              <a:t>each</a:t>
            </a:r>
            <a:r>
              <a:rPr sz="971" b="1" dirty="0">
                <a:latin typeface="Calibri"/>
                <a:cs typeface="Calibri"/>
              </a:rPr>
              <a:t> </a:t>
            </a:r>
            <a:r>
              <a:rPr sz="971" b="1" spc="-4" dirty="0">
                <a:latin typeface="Calibri"/>
                <a:cs typeface="Calibri"/>
              </a:rPr>
              <a:t>box</a:t>
            </a:r>
            <a:r>
              <a:rPr sz="971" b="1" dirty="0">
                <a:latin typeface="Calibri"/>
                <a:cs typeface="Calibri"/>
              </a:rPr>
              <a:t> </a:t>
            </a:r>
            <a:r>
              <a:rPr sz="971" b="1" spc="-4" dirty="0">
                <a:latin typeface="Calibri"/>
                <a:cs typeface="Calibri"/>
              </a:rPr>
              <a:t>on</a:t>
            </a:r>
            <a:r>
              <a:rPr sz="971" b="1" dirty="0">
                <a:latin typeface="Calibri"/>
                <a:cs typeface="Calibri"/>
              </a:rPr>
              <a:t> the</a:t>
            </a:r>
            <a:r>
              <a:rPr sz="971" b="1" spc="4" dirty="0">
                <a:latin typeface="Calibri"/>
                <a:cs typeface="Calibri"/>
              </a:rPr>
              <a:t> </a:t>
            </a:r>
            <a:r>
              <a:rPr sz="971" b="1" spc="-4" dirty="0">
                <a:latin typeface="Calibri"/>
                <a:cs typeface="Calibri"/>
              </a:rPr>
              <a:t>form</a:t>
            </a:r>
            <a:r>
              <a:rPr sz="971" b="1" spc="4" dirty="0">
                <a:latin typeface="Calibri"/>
                <a:cs typeface="Calibri"/>
              </a:rPr>
              <a:t> </a:t>
            </a:r>
            <a:r>
              <a:rPr sz="971" b="1" spc="-4" dirty="0">
                <a:latin typeface="Calibri"/>
                <a:cs typeface="Calibri"/>
              </a:rPr>
              <a:t>and</a:t>
            </a:r>
            <a:r>
              <a:rPr sz="971" b="1" dirty="0">
                <a:latin typeface="Calibri"/>
                <a:cs typeface="Calibri"/>
              </a:rPr>
              <a:t> </a:t>
            </a:r>
            <a:r>
              <a:rPr sz="971" b="1" spc="-4" dirty="0">
                <a:latin typeface="Calibri"/>
                <a:cs typeface="Calibri"/>
              </a:rPr>
              <a:t>make</a:t>
            </a:r>
            <a:r>
              <a:rPr sz="971" b="1" spc="4" dirty="0">
                <a:latin typeface="Calibri"/>
                <a:cs typeface="Calibri"/>
              </a:rPr>
              <a:t> </a:t>
            </a:r>
            <a:r>
              <a:rPr sz="971" b="1" spc="-4" dirty="0">
                <a:latin typeface="Calibri"/>
                <a:cs typeface="Calibri"/>
              </a:rPr>
              <a:t>any changes</a:t>
            </a:r>
            <a:r>
              <a:rPr sz="971" b="1" spc="4" dirty="0">
                <a:latin typeface="Calibri"/>
                <a:cs typeface="Calibri"/>
              </a:rPr>
              <a:t> </a:t>
            </a:r>
            <a:r>
              <a:rPr sz="971" b="1" spc="-4" dirty="0">
                <a:latin typeface="Calibri"/>
                <a:cs typeface="Calibri"/>
              </a:rPr>
              <a:t>needed</a:t>
            </a:r>
            <a:r>
              <a:rPr sz="971" b="1" dirty="0">
                <a:latin typeface="Calibri"/>
                <a:cs typeface="Calibri"/>
              </a:rPr>
              <a:t> (ie</a:t>
            </a:r>
            <a:r>
              <a:rPr sz="971" b="1" spc="4" dirty="0">
                <a:latin typeface="Calibri"/>
                <a:cs typeface="Calibri"/>
              </a:rPr>
              <a:t> </a:t>
            </a:r>
            <a:r>
              <a:rPr sz="971" b="1" spc="-4" dirty="0">
                <a:latin typeface="Calibri"/>
                <a:cs typeface="Calibri"/>
              </a:rPr>
              <a:t>spelling,</a:t>
            </a:r>
            <a:r>
              <a:rPr sz="971" b="1" spc="9" dirty="0">
                <a:latin typeface="Calibri"/>
                <a:cs typeface="Calibri"/>
              </a:rPr>
              <a:t> </a:t>
            </a:r>
            <a:r>
              <a:rPr sz="971" b="1" spc="-4" dirty="0">
                <a:latin typeface="Calibri"/>
                <a:cs typeface="Calibri"/>
              </a:rPr>
              <a:t>grammar,</a:t>
            </a:r>
            <a:r>
              <a:rPr sz="971" b="1" spc="9" dirty="0">
                <a:latin typeface="Calibri"/>
                <a:cs typeface="Calibri"/>
              </a:rPr>
              <a:t> </a:t>
            </a:r>
            <a:r>
              <a:rPr sz="971" b="1" spc="-4" dirty="0">
                <a:latin typeface="Calibri"/>
                <a:cs typeface="Calibri"/>
              </a:rPr>
              <a:t>amounts,</a:t>
            </a:r>
            <a:r>
              <a:rPr sz="971" b="1" dirty="0">
                <a:latin typeface="Calibri"/>
                <a:cs typeface="Calibri"/>
              </a:rPr>
              <a:t> </a:t>
            </a:r>
            <a:r>
              <a:rPr sz="971" b="1" spc="-4" dirty="0">
                <a:latin typeface="Calibri"/>
                <a:cs typeface="Calibri"/>
              </a:rPr>
              <a:t>additional</a:t>
            </a:r>
            <a:r>
              <a:rPr sz="971" b="1" spc="4" dirty="0">
                <a:latin typeface="Calibri"/>
                <a:cs typeface="Calibri"/>
              </a:rPr>
              <a:t> </a:t>
            </a:r>
            <a:r>
              <a:rPr sz="971" b="1" spc="-4" dirty="0">
                <a:latin typeface="Calibri"/>
                <a:cs typeface="Calibri"/>
              </a:rPr>
              <a:t>information</a:t>
            </a:r>
            <a:r>
              <a:rPr sz="971" b="1" dirty="0">
                <a:latin typeface="Calibri"/>
                <a:cs typeface="Calibri"/>
              </a:rPr>
              <a:t> </a:t>
            </a:r>
            <a:r>
              <a:rPr sz="971" b="1" spc="-4" dirty="0">
                <a:latin typeface="Calibri"/>
                <a:cs typeface="Calibri"/>
              </a:rPr>
              <a:t>that</a:t>
            </a:r>
            <a:r>
              <a:rPr sz="971" b="1" spc="49" dirty="0">
                <a:latin typeface="Calibri"/>
                <a:cs typeface="Calibri"/>
              </a:rPr>
              <a:t> </a:t>
            </a:r>
            <a:r>
              <a:rPr sz="971" b="1" spc="-4" dirty="0">
                <a:latin typeface="Calibri"/>
                <a:cs typeface="Calibri"/>
              </a:rPr>
              <a:t>needs</a:t>
            </a:r>
            <a:r>
              <a:rPr sz="971" b="1" spc="4" dirty="0">
                <a:latin typeface="Calibri"/>
                <a:cs typeface="Calibri"/>
              </a:rPr>
              <a:t> </a:t>
            </a:r>
            <a:r>
              <a:rPr sz="971" b="1" dirty="0">
                <a:latin typeface="Calibri"/>
                <a:cs typeface="Calibri"/>
              </a:rPr>
              <a:t>to be </a:t>
            </a:r>
            <a:r>
              <a:rPr sz="971" b="1" spc="4" dirty="0">
                <a:latin typeface="Calibri"/>
                <a:cs typeface="Calibri"/>
              </a:rPr>
              <a:t> </a:t>
            </a:r>
            <a:r>
              <a:rPr sz="971" b="1" spc="-4" dirty="0">
                <a:latin typeface="Calibri"/>
                <a:cs typeface="Calibri"/>
              </a:rPr>
              <a:t>provided,</a:t>
            </a:r>
            <a:r>
              <a:rPr sz="971" b="1" dirty="0">
                <a:latin typeface="Calibri"/>
                <a:cs typeface="Calibri"/>
              </a:rPr>
              <a:t> </a:t>
            </a:r>
            <a:r>
              <a:rPr sz="971" b="1" spc="-4" dirty="0">
                <a:latin typeface="Calibri"/>
                <a:cs typeface="Calibri"/>
              </a:rPr>
              <a:t>etc.)</a:t>
            </a:r>
            <a:endParaRPr sz="971">
              <a:latin typeface="Calibri"/>
              <a:cs typeface="Calibri"/>
            </a:endParaRPr>
          </a:p>
        </p:txBody>
      </p:sp>
      <p:grpSp>
        <p:nvGrpSpPr>
          <p:cNvPr id="3" name="object 3"/>
          <p:cNvGrpSpPr/>
          <p:nvPr/>
        </p:nvGrpSpPr>
        <p:grpSpPr>
          <a:xfrm>
            <a:off x="2438399" y="1405441"/>
            <a:ext cx="7434543" cy="4182035"/>
            <a:chOff x="883919" y="1592833"/>
            <a:chExt cx="8425815" cy="4739640"/>
          </a:xfrm>
        </p:grpSpPr>
        <p:pic>
          <p:nvPicPr>
            <p:cNvPr id="4" name="object 4"/>
            <p:cNvPicPr/>
            <p:nvPr/>
          </p:nvPicPr>
          <p:blipFill>
            <a:blip r:embed="rId2" cstate="print"/>
            <a:stretch>
              <a:fillRect/>
            </a:stretch>
          </p:blipFill>
          <p:spPr>
            <a:xfrm>
              <a:off x="883919" y="1592833"/>
              <a:ext cx="8425815" cy="4739513"/>
            </a:xfrm>
            <a:prstGeom prst="rect">
              <a:avLst/>
            </a:prstGeom>
          </p:spPr>
        </p:pic>
        <p:sp>
          <p:nvSpPr>
            <p:cNvPr id="5" name="object 5"/>
            <p:cNvSpPr/>
            <p:nvPr/>
          </p:nvSpPr>
          <p:spPr>
            <a:xfrm>
              <a:off x="1856612" y="3664711"/>
              <a:ext cx="704215" cy="354965"/>
            </a:xfrm>
            <a:custGeom>
              <a:avLst/>
              <a:gdLst/>
              <a:ahLst/>
              <a:cxnLst/>
              <a:rect l="l" t="t" r="r" b="b"/>
              <a:pathLst>
                <a:path w="704214" h="354964">
                  <a:moveTo>
                    <a:pt x="620366" y="25595"/>
                  </a:moveTo>
                  <a:lnTo>
                    <a:pt x="0" y="329184"/>
                  </a:lnTo>
                  <a:lnTo>
                    <a:pt x="12573" y="354838"/>
                  </a:lnTo>
                  <a:lnTo>
                    <a:pt x="632939" y="51249"/>
                  </a:lnTo>
                  <a:lnTo>
                    <a:pt x="620366" y="25595"/>
                  </a:lnTo>
                  <a:close/>
                </a:path>
                <a:path w="704214" h="354964">
                  <a:moveTo>
                    <a:pt x="689553" y="19303"/>
                  </a:moveTo>
                  <a:lnTo>
                    <a:pt x="633222" y="19303"/>
                  </a:lnTo>
                  <a:lnTo>
                    <a:pt x="645794" y="44958"/>
                  </a:lnTo>
                  <a:lnTo>
                    <a:pt x="632939" y="51249"/>
                  </a:lnTo>
                  <a:lnTo>
                    <a:pt x="645541" y="76962"/>
                  </a:lnTo>
                  <a:lnTo>
                    <a:pt x="689553" y="19303"/>
                  </a:lnTo>
                  <a:close/>
                </a:path>
                <a:path w="704214" h="354964">
                  <a:moveTo>
                    <a:pt x="633222" y="19303"/>
                  </a:moveTo>
                  <a:lnTo>
                    <a:pt x="620366" y="25595"/>
                  </a:lnTo>
                  <a:lnTo>
                    <a:pt x="632939" y="51249"/>
                  </a:lnTo>
                  <a:lnTo>
                    <a:pt x="645794" y="44958"/>
                  </a:lnTo>
                  <a:lnTo>
                    <a:pt x="633222" y="19303"/>
                  </a:lnTo>
                  <a:close/>
                </a:path>
                <a:path w="704214" h="354964">
                  <a:moveTo>
                    <a:pt x="607822" y="0"/>
                  </a:moveTo>
                  <a:lnTo>
                    <a:pt x="620366" y="25595"/>
                  </a:lnTo>
                  <a:lnTo>
                    <a:pt x="633222" y="19303"/>
                  </a:lnTo>
                  <a:lnTo>
                    <a:pt x="689553" y="19303"/>
                  </a:lnTo>
                  <a:lnTo>
                    <a:pt x="703707" y="762"/>
                  </a:lnTo>
                  <a:lnTo>
                    <a:pt x="607822" y="0"/>
                  </a:lnTo>
                  <a:close/>
                </a:path>
              </a:pathLst>
            </a:custGeom>
            <a:solidFill>
              <a:srgbClr val="5B9BD4"/>
            </a:solidFill>
          </p:spPr>
          <p:txBody>
            <a:bodyPr wrap="square" lIns="0" tIns="0" rIns="0" bIns="0" rtlCol="0"/>
            <a:lstStyle/>
            <a:p>
              <a:endParaRPr sz="1588"/>
            </a:p>
          </p:txBody>
        </p:sp>
      </p:grpSp>
      <p:sp>
        <p:nvSpPr>
          <p:cNvPr id="6" name="object 6"/>
          <p:cNvSpPr txBox="1"/>
          <p:nvPr/>
        </p:nvSpPr>
        <p:spPr>
          <a:xfrm>
            <a:off x="2686991" y="3532072"/>
            <a:ext cx="1102659" cy="663341"/>
          </a:xfrm>
          <a:prstGeom prst="rect">
            <a:avLst/>
          </a:prstGeom>
        </p:spPr>
        <p:txBody>
          <a:bodyPr vert="horz" wrap="square" lIns="0" tIns="11766" rIns="0" bIns="0" rtlCol="0">
            <a:spAutoFit/>
          </a:bodyPr>
          <a:lstStyle/>
          <a:p>
            <a:pPr marL="11206" marR="4483">
              <a:lnSpc>
                <a:spcPct val="109400"/>
              </a:lnSpc>
              <a:spcBef>
                <a:spcPts val="93"/>
              </a:spcBef>
            </a:pPr>
            <a:r>
              <a:rPr sz="971" dirty="0">
                <a:latin typeface="Calibri"/>
                <a:cs typeface="Calibri"/>
              </a:rPr>
              <a:t>As</a:t>
            </a:r>
            <a:r>
              <a:rPr sz="971" spc="-18" dirty="0">
                <a:latin typeface="Calibri"/>
                <a:cs typeface="Calibri"/>
              </a:rPr>
              <a:t> </a:t>
            </a:r>
            <a:r>
              <a:rPr sz="971" dirty="0">
                <a:latin typeface="Calibri"/>
                <a:cs typeface="Calibri"/>
              </a:rPr>
              <a:t>you</a:t>
            </a:r>
            <a:r>
              <a:rPr sz="971" spc="-18" dirty="0">
                <a:latin typeface="Calibri"/>
                <a:cs typeface="Calibri"/>
              </a:rPr>
              <a:t> </a:t>
            </a:r>
            <a:r>
              <a:rPr sz="971" dirty="0">
                <a:latin typeface="Calibri"/>
                <a:cs typeface="Calibri"/>
              </a:rPr>
              <a:t>click</a:t>
            </a:r>
            <a:r>
              <a:rPr sz="971" spc="-22" dirty="0">
                <a:latin typeface="Calibri"/>
                <a:cs typeface="Calibri"/>
              </a:rPr>
              <a:t> </a:t>
            </a:r>
            <a:r>
              <a:rPr sz="971" dirty="0">
                <a:latin typeface="Calibri"/>
                <a:cs typeface="Calibri"/>
              </a:rPr>
              <a:t>this</a:t>
            </a:r>
            <a:r>
              <a:rPr sz="971" spc="-13" dirty="0">
                <a:latin typeface="Calibri"/>
                <a:cs typeface="Calibri"/>
              </a:rPr>
              <a:t> </a:t>
            </a:r>
            <a:r>
              <a:rPr sz="971" spc="-4" dirty="0">
                <a:latin typeface="Calibri"/>
                <a:cs typeface="Calibri"/>
              </a:rPr>
              <a:t>tab</a:t>
            </a:r>
            <a:r>
              <a:rPr sz="971" spc="-18" dirty="0">
                <a:latin typeface="Calibri"/>
                <a:cs typeface="Calibri"/>
              </a:rPr>
              <a:t> </a:t>
            </a:r>
            <a:r>
              <a:rPr sz="971" dirty="0">
                <a:latin typeface="Calibri"/>
                <a:cs typeface="Calibri"/>
              </a:rPr>
              <a:t>it </a:t>
            </a:r>
            <a:r>
              <a:rPr sz="971" spc="-207" dirty="0">
                <a:latin typeface="Calibri"/>
                <a:cs typeface="Calibri"/>
              </a:rPr>
              <a:t> </a:t>
            </a:r>
            <a:r>
              <a:rPr sz="971" dirty="0">
                <a:latin typeface="Calibri"/>
                <a:cs typeface="Calibri"/>
              </a:rPr>
              <a:t>will </a:t>
            </a:r>
            <a:r>
              <a:rPr sz="971" spc="-4" dirty="0">
                <a:latin typeface="Calibri"/>
                <a:cs typeface="Calibri"/>
              </a:rPr>
              <a:t>move </a:t>
            </a:r>
            <a:r>
              <a:rPr sz="971" dirty="0">
                <a:latin typeface="Calibri"/>
                <a:cs typeface="Calibri"/>
              </a:rPr>
              <a:t>to each </a:t>
            </a:r>
            <a:r>
              <a:rPr sz="971" spc="4" dirty="0">
                <a:latin typeface="Calibri"/>
                <a:cs typeface="Calibri"/>
              </a:rPr>
              <a:t> </a:t>
            </a:r>
            <a:r>
              <a:rPr sz="971" dirty="0">
                <a:latin typeface="Calibri"/>
                <a:cs typeface="Calibri"/>
              </a:rPr>
              <a:t>area you </a:t>
            </a:r>
            <a:r>
              <a:rPr sz="971" spc="-4" dirty="0">
                <a:latin typeface="Calibri"/>
                <a:cs typeface="Calibri"/>
              </a:rPr>
              <a:t>need to </a:t>
            </a:r>
            <a:r>
              <a:rPr sz="971" dirty="0">
                <a:latin typeface="Calibri"/>
                <a:cs typeface="Calibri"/>
              </a:rPr>
              <a:t> </a:t>
            </a:r>
            <a:r>
              <a:rPr sz="971" spc="-4" dirty="0">
                <a:latin typeface="Calibri"/>
                <a:cs typeface="Calibri"/>
              </a:rPr>
              <a:t>review.</a:t>
            </a:r>
            <a:endParaRPr sz="971">
              <a:latin typeface="Calibri"/>
              <a:cs typeface="Calibri"/>
            </a:endParaRPr>
          </a:p>
        </p:txBody>
      </p:sp>
    </p:spTree>
    <p:extLst>
      <p:ext uri="{BB962C8B-B14F-4D97-AF65-F5344CB8AC3E}">
        <p14:creationId xmlns:p14="http://schemas.microsoft.com/office/powerpoint/2010/main" val="145831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65294" y="851515"/>
            <a:ext cx="7335371" cy="4096871"/>
            <a:chOff x="914400" y="965051"/>
            <a:chExt cx="8313420" cy="4643120"/>
          </a:xfrm>
        </p:grpSpPr>
        <p:pic>
          <p:nvPicPr>
            <p:cNvPr id="3" name="object 3"/>
            <p:cNvPicPr/>
            <p:nvPr/>
          </p:nvPicPr>
          <p:blipFill>
            <a:blip r:embed="rId2" cstate="print"/>
            <a:stretch>
              <a:fillRect/>
            </a:stretch>
          </p:blipFill>
          <p:spPr>
            <a:xfrm>
              <a:off x="914400" y="965051"/>
              <a:ext cx="8313420" cy="4643014"/>
            </a:xfrm>
            <a:prstGeom prst="rect">
              <a:avLst/>
            </a:prstGeom>
          </p:spPr>
        </p:pic>
        <p:sp>
          <p:nvSpPr>
            <p:cNvPr id="4" name="object 4"/>
            <p:cNvSpPr/>
            <p:nvPr/>
          </p:nvSpPr>
          <p:spPr>
            <a:xfrm>
              <a:off x="7208520" y="3224149"/>
              <a:ext cx="626745" cy="109855"/>
            </a:xfrm>
            <a:custGeom>
              <a:avLst/>
              <a:gdLst/>
              <a:ahLst/>
              <a:cxnLst/>
              <a:rect l="l" t="t" r="r" b="b"/>
              <a:pathLst>
                <a:path w="626745" h="109854">
                  <a:moveTo>
                    <a:pt x="81152" y="24256"/>
                  </a:moveTo>
                  <a:lnTo>
                    <a:pt x="0" y="75184"/>
                  </a:lnTo>
                  <a:lnTo>
                    <a:pt x="89534" y="109474"/>
                  </a:lnTo>
                  <a:lnTo>
                    <a:pt x="86874" y="82423"/>
                  </a:lnTo>
                  <a:lnTo>
                    <a:pt x="72516" y="82423"/>
                  </a:lnTo>
                  <a:lnTo>
                    <a:pt x="69723" y="53975"/>
                  </a:lnTo>
                  <a:lnTo>
                    <a:pt x="83939" y="52589"/>
                  </a:lnTo>
                  <a:lnTo>
                    <a:pt x="81152" y="24256"/>
                  </a:lnTo>
                  <a:close/>
                </a:path>
                <a:path w="626745" h="109854">
                  <a:moveTo>
                    <a:pt x="83939" y="52589"/>
                  </a:moveTo>
                  <a:lnTo>
                    <a:pt x="69723" y="53975"/>
                  </a:lnTo>
                  <a:lnTo>
                    <a:pt x="72516" y="82423"/>
                  </a:lnTo>
                  <a:lnTo>
                    <a:pt x="86737" y="81036"/>
                  </a:lnTo>
                  <a:lnTo>
                    <a:pt x="83939" y="52589"/>
                  </a:lnTo>
                  <a:close/>
                </a:path>
                <a:path w="626745" h="109854">
                  <a:moveTo>
                    <a:pt x="86737" y="81036"/>
                  </a:moveTo>
                  <a:lnTo>
                    <a:pt x="72516" y="82423"/>
                  </a:lnTo>
                  <a:lnTo>
                    <a:pt x="86874" y="82423"/>
                  </a:lnTo>
                  <a:lnTo>
                    <a:pt x="86737" y="81036"/>
                  </a:lnTo>
                  <a:close/>
                </a:path>
                <a:path w="626745" h="109854">
                  <a:moveTo>
                    <a:pt x="623443" y="0"/>
                  </a:moveTo>
                  <a:lnTo>
                    <a:pt x="83939" y="52589"/>
                  </a:lnTo>
                  <a:lnTo>
                    <a:pt x="86737" y="81036"/>
                  </a:lnTo>
                  <a:lnTo>
                    <a:pt x="626236" y="28448"/>
                  </a:lnTo>
                  <a:lnTo>
                    <a:pt x="623443" y="0"/>
                  </a:lnTo>
                  <a:close/>
                </a:path>
              </a:pathLst>
            </a:custGeom>
            <a:solidFill>
              <a:srgbClr val="5B9BD4"/>
            </a:solidFill>
          </p:spPr>
          <p:txBody>
            <a:bodyPr wrap="square" lIns="0" tIns="0" rIns="0" bIns="0" rtlCol="0"/>
            <a:lstStyle/>
            <a:p>
              <a:endParaRPr sz="1588"/>
            </a:p>
          </p:txBody>
        </p:sp>
      </p:grpSp>
      <p:sp>
        <p:nvSpPr>
          <p:cNvPr id="5" name="object 5"/>
          <p:cNvSpPr txBox="1"/>
          <p:nvPr/>
        </p:nvSpPr>
        <p:spPr>
          <a:xfrm>
            <a:off x="8665061" y="2641652"/>
            <a:ext cx="954181" cy="1326600"/>
          </a:xfrm>
          <a:prstGeom prst="rect">
            <a:avLst/>
          </a:prstGeom>
        </p:spPr>
        <p:txBody>
          <a:bodyPr vert="horz" wrap="square" lIns="0" tIns="11766" rIns="0" bIns="0" rtlCol="0">
            <a:spAutoFit/>
          </a:bodyPr>
          <a:lstStyle/>
          <a:p>
            <a:pPr marL="11206" marR="4483">
              <a:lnSpc>
                <a:spcPct val="109600"/>
              </a:lnSpc>
              <a:spcBef>
                <a:spcPts val="93"/>
              </a:spcBef>
            </a:pPr>
            <a:r>
              <a:rPr sz="971" spc="-4" dirty="0">
                <a:latin typeface="Calibri"/>
                <a:cs typeface="Calibri"/>
              </a:rPr>
              <a:t>Click here</a:t>
            </a:r>
            <a:r>
              <a:rPr sz="971" dirty="0">
                <a:latin typeface="Calibri"/>
                <a:cs typeface="Calibri"/>
              </a:rPr>
              <a:t> </a:t>
            </a:r>
            <a:r>
              <a:rPr sz="971" spc="-4" dirty="0">
                <a:latin typeface="Calibri"/>
                <a:cs typeface="Calibri"/>
              </a:rPr>
              <a:t>to </a:t>
            </a:r>
            <a:r>
              <a:rPr sz="971" dirty="0">
                <a:latin typeface="Calibri"/>
                <a:cs typeface="Calibri"/>
              </a:rPr>
              <a:t> upload the </a:t>
            </a:r>
            <a:r>
              <a:rPr sz="971" spc="4" dirty="0">
                <a:latin typeface="Calibri"/>
                <a:cs typeface="Calibri"/>
              </a:rPr>
              <a:t> </a:t>
            </a:r>
            <a:r>
              <a:rPr sz="971" spc="-4" dirty="0">
                <a:latin typeface="Calibri"/>
                <a:cs typeface="Calibri"/>
              </a:rPr>
              <a:t>CV/Resume </a:t>
            </a:r>
            <a:r>
              <a:rPr sz="971" dirty="0">
                <a:latin typeface="Calibri"/>
                <a:cs typeface="Calibri"/>
              </a:rPr>
              <a:t> </a:t>
            </a:r>
            <a:r>
              <a:rPr sz="971" spc="-4" dirty="0">
                <a:latin typeface="Calibri"/>
                <a:cs typeface="Calibri"/>
              </a:rPr>
              <a:t>(required)</a:t>
            </a:r>
            <a:r>
              <a:rPr sz="971" spc="-26" dirty="0">
                <a:latin typeface="Calibri"/>
                <a:cs typeface="Calibri"/>
              </a:rPr>
              <a:t> </a:t>
            </a:r>
            <a:r>
              <a:rPr sz="971" dirty="0">
                <a:latin typeface="Calibri"/>
                <a:cs typeface="Calibri"/>
              </a:rPr>
              <a:t>and</a:t>
            </a:r>
            <a:r>
              <a:rPr sz="971" spc="-26" dirty="0">
                <a:latin typeface="Calibri"/>
                <a:cs typeface="Calibri"/>
              </a:rPr>
              <a:t> </a:t>
            </a:r>
            <a:r>
              <a:rPr sz="971" dirty="0">
                <a:latin typeface="Calibri"/>
                <a:cs typeface="Calibri"/>
              </a:rPr>
              <a:t>any </a:t>
            </a:r>
            <a:r>
              <a:rPr sz="971" spc="-207" dirty="0">
                <a:latin typeface="Calibri"/>
                <a:cs typeface="Calibri"/>
              </a:rPr>
              <a:t> </a:t>
            </a:r>
            <a:r>
              <a:rPr sz="971" dirty="0">
                <a:latin typeface="Calibri"/>
                <a:cs typeface="Calibri"/>
              </a:rPr>
              <a:t>additional </a:t>
            </a:r>
            <a:r>
              <a:rPr sz="971" spc="4" dirty="0">
                <a:latin typeface="Calibri"/>
                <a:cs typeface="Calibri"/>
              </a:rPr>
              <a:t> </a:t>
            </a:r>
            <a:r>
              <a:rPr sz="971" dirty="0">
                <a:latin typeface="Calibri"/>
                <a:cs typeface="Calibri"/>
              </a:rPr>
              <a:t>documentation </a:t>
            </a:r>
            <a:r>
              <a:rPr sz="971" spc="4" dirty="0">
                <a:latin typeface="Calibri"/>
                <a:cs typeface="Calibri"/>
              </a:rPr>
              <a:t> </a:t>
            </a:r>
            <a:r>
              <a:rPr sz="971" dirty="0">
                <a:latin typeface="Calibri"/>
                <a:cs typeface="Calibri"/>
              </a:rPr>
              <a:t>that </a:t>
            </a:r>
            <a:r>
              <a:rPr sz="971" spc="-4" dirty="0">
                <a:latin typeface="Calibri"/>
                <a:cs typeface="Calibri"/>
              </a:rPr>
              <a:t>needs to be </a:t>
            </a:r>
            <a:r>
              <a:rPr sz="971" dirty="0">
                <a:latin typeface="Calibri"/>
                <a:cs typeface="Calibri"/>
              </a:rPr>
              <a:t> provided.</a:t>
            </a:r>
            <a:endParaRPr sz="971">
              <a:latin typeface="Calibri"/>
              <a:cs typeface="Calibri"/>
            </a:endParaRPr>
          </a:p>
        </p:txBody>
      </p:sp>
    </p:spTree>
    <p:extLst>
      <p:ext uri="{BB962C8B-B14F-4D97-AF65-F5344CB8AC3E}">
        <p14:creationId xmlns:p14="http://schemas.microsoft.com/office/powerpoint/2010/main" val="2030521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65294" y="820270"/>
            <a:ext cx="7436224" cy="4175087"/>
          </a:xfrm>
          <a:prstGeom prst="rect">
            <a:avLst/>
          </a:prstGeom>
        </p:spPr>
      </p:pic>
      <p:sp>
        <p:nvSpPr>
          <p:cNvPr id="3" name="object 3"/>
          <p:cNvSpPr txBox="1"/>
          <p:nvPr/>
        </p:nvSpPr>
        <p:spPr>
          <a:xfrm>
            <a:off x="8301989" y="2567694"/>
            <a:ext cx="1093694" cy="1819054"/>
          </a:xfrm>
          <a:prstGeom prst="rect">
            <a:avLst/>
          </a:prstGeom>
        </p:spPr>
        <p:txBody>
          <a:bodyPr vert="horz" wrap="square" lIns="0" tIns="11206" rIns="0" bIns="0" rtlCol="0">
            <a:spAutoFit/>
          </a:bodyPr>
          <a:lstStyle/>
          <a:p>
            <a:pPr marL="11206" marR="4483">
              <a:lnSpc>
                <a:spcPct val="109700"/>
              </a:lnSpc>
              <a:spcBef>
                <a:spcPts val="88"/>
              </a:spcBef>
            </a:pPr>
            <a:r>
              <a:rPr sz="971" spc="-4" dirty="0">
                <a:latin typeface="Calibri"/>
                <a:cs typeface="Calibri"/>
              </a:rPr>
              <a:t>Once </a:t>
            </a:r>
            <a:r>
              <a:rPr sz="971" dirty="0">
                <a:latin typeface="Calibri"/>
                <a:cs typeface="Calibri"/>
              </a:rPr>
              <a:t>all </a:t>
            </a:r>
            <a:r>
              <a:rPr sz="971" spc="-4" dirty="0">
                <a:latin typeface="Calibri"/>
                <a:cs typeface="Calibri"/>
              </a:rPr>
              <a:t>information </a:t>
            </a:r>
            <a:r>
              <a:rPr sz="971" dirty="0">
                <a:latin typeface="Calibri"/>
                <a:cs typeface="Calibri"/>
              </a:rPr>
              <a:t> has </a:t>
            </a:r>
            <a:r>
              <a:rPr sz="971" spc="-4" dirty="0">
                <a:latin typeface="Calibri"/>
                <a:cs typeface="Calibri"/>
              </a:rPr>
              <a:t>been reviewed </a:t>
            </a:r>
            <a:r>
              <a:rPr sz="971" dirty="0">
                <a:latin typeface="Calibri"/>
                <a:cs typeface="Calibri"/>
              </a:rPr>
              <a:t> and documents </a:t>
            </a:r>
            <a:r>
              <a:rPr sz="971" spc="4" dirty="0">
                <a:latin typeface="Calibri"/>
                <a:cs typeface="Calibri"/>
              </a:rPr>
              <a:t> </a:t>
            </a:r>
            <a:r>
              <a:rPr sz="971" dirty="0">
                <a:latin typeface="Calibri"/>
                <a:cs typeface="Calibri"/>
              </a:rPr>
              <a:t>uploaded you can </a:t>
            </a:r>
            <a:r>
              <a:rPr sz="971" spc="4" dirty="0">
                <a:latin typeface="Calibri"/>
                <a:cs typeface="Calibri"/>
              </a:rPr>
              <a:t> </a:t>
            </a:r>
            <a:r>
              <a:rPr sz="971" spc="-4" dirty="0">
                <a:latin typeface="Calibri"/>
                <a:cs typeface="Calibri"/>
              </a:rPr>
              <a:t>select </a:t>
            </a:r>
            <a:r>
              <a:rPr sz="971" dirty="0">
                <a:latin typeface="Calibri"/>
                <a:cs typeface="Calibri"/>
              </a:rPr>
              <a:t>the </a:t>
            </a:r>
            <a:r>
              <a:rPr sz="971" spc="-4" dirty="0">
                <a:latin typeface="Calibri"/>
                <a:cs typeface="Calibri"/>
              </a:rPr>
              <a:t>Submit </a:t>
            </a:r>
            <a:r>
              <a:rPr sz="971" dirty="0">
                <a:latin typeface="Calibri"/>
                <a:cs typeface="Calibri"/>
              </a:rPr>
              <a:t> button.</a:t>
            </a:r>
            <a:r>
              <a:rPr sz="971" spc="-22" dirty="0">
                <a:latin typeface="Calibri"/>
                <a:cs typeface="Calibri"/>
              </a:rPr>
              <a:t> </a:t>
            </a:r>
            <a:r>
              <a:rPr sz="971" dirty="0">
                <a:latin typeface="Calibri"/>
                <a:cs typeface="Calibri"/>
              </a:rPr>
              <a:t>This</a:t>
            </a:r>
            <a:r>
              <a:rPr sz="971" spc="-35" dirty="0">
                <a:latin typeface="Calibri"/>
                <a:cs typeface="Calibri"/>
              </a:rPr>
              <a:t> </a:t>
            </a:r>
            <a:r>
              <a:rPr sz="971" dirty="0">
                <a:latin typeface="Calibri"/>
                <a:cs typeface="Calibri"/>
              </a:rPr>
              <a:t>will</a:t>
            </a:r>
            <a:r>
              <a:rPr sz="971" spc="-22" dirty="0">
                <a:latin typeface="Calibri"/>
                <a:cs typeface="Calibri"/>
              </a:rPr>
              <a:t> </a:t>
            </a:r>
            <a:r>
              <a:rPr sz="971" spc="-4" dirty="0">
                <a:latin typeface="Calibri"/>
                <a:cs typeface="Calibri"/>
              </a:rPr>
              <a:t>send </a:t>
            </a:r>
            <a:r>
              <a:rPr sz="971" spc="-202" dirty="0">
                <a:latin typeface="Calibri"/>
                <a:cs typeface="Calibri"/>
              </a:rPr>
              <a:t> </a:t>
            </a:r>
            <a:r>
              <a:rPr sz="971" dirty="0">
                <a:latin typeface="Calibri"/>
                <a:cs typeface="Calibri"/>
              </a:rPr>
              <a:t>the</a:t>
            </a:r>
            <a:r>
              <a:rPr sz="971" spc="4" dirty="0">
                <a:latin typeface="Calibri"/>
                <a:cs typeface="Calibri"/>
              </a:rPr>
              <a:t> </a:t>
            </a:r>
            <a:r>
              <a:rPr sz="971" spc="-4" dirty="0">
                <a:latin typeface="Calibri"/>
                <a:cs typeface="Calibri"/>
              </a:rPr>
              <a:t>agreement</a:t>
            </a:r>
            <a:r>
              <a:rPr sz="971" spc="4" dirty="0">
                <a:latin typeface="Calibri"/>
                <a:cs typeface="Calibri"/>
              </a:rPr>
              <a:t> </a:t>
            </a:r>
            <a:r>
              <a:rPr sz="971" dirty="0">
                <a:latin typeface="Calibri"/>
                <a:cs typeface="Calibri"/>
              </a:rPr>
              <a:t>and </a:t>
            </a:r>
            <a:r>
              <a:rPr sz="971" spc="4" dirty="0">
                <a:latin typeface="Calibri"/>
                <a:cs typeface="Calibri"/>
              </a:rPr>
              <a:t> </a:t>
            </a:r>
            <a:r>
              <a:rPr sz="971" dirty="0">
                <a:latin typeface="Calibri"/>
                <a:cs typeface="Calibri"/>
              </a:rPr>
              <a:t>all </a:t>
            </a:r>
            <a:r>
              <a:rPr sz="971" spc="-4" dirty="0">
                <a:latin typeface="Calibri"/>
                <a:cs typeface="Calibri"/>
              </a:rPr>
              <a:t>documents </a:t>
            </a:r>
            <a:r>
              <a:rPr sz="971" dirty="0">
                <a:latin typeface="Calibri"/>
                <a:cs typeface="Calibri"/>
              </a:rPr>
              <a:t> uploaded </a:t>
            </a:r>
            <a:r>
              <a:rPr sz="971" spc="-4" dirty="0">
                <a:latin typeface="Calibri"/>
                <a:cs typeface="Calibri"/>
              </a:rPr>
              <a:t>to </a:t>
            </a:r>
            <a:r>
              <a:rPr sz="971" dirty="0">
                <a:latin typeface="Calibri"/>
                <a:cs typeface="Calibri"/>
              </a:rPr>
              <a:t>the </a:t>
            </a:r>
            <a:r>
              <a:rPr sz="971" spc="4" dirty="0">
                <a:latin typeface="Calibri"/>
                <a:cs typeface="Calibri"/>
              </a:rPr>
              <a:t> </a:t>
            </a:r>
            <a:r>
              <a:rPr sz="971" spc="-4" dirty="0">
                <a:latin typeface="Calibri"/>
                <a:cs typeface="Calibri"/>
              </a:rPr>
              <a:t>Consultant for </a:t>
            </a:r>
            <a:r>
              <a:rPr sz="971" dirty="0">
                <a:latin typeface="Calibri"/>
                <a:cs typeface="Calibri"/>
              </a:rPr>
              <a:t>their </a:t>
            </a:r>
            <a:r>
              <a:rPr sz="971" spc="4" dirty="0">
                <a:latin typeface="Calibri"/>
                <a:cs typeface="Calibri"/>
              </a:rPr>
              <a:t> </a:t>
            </a:r>
            <a:r>
              <a:rPr sz="971" spc="-4" dirty="0">
                <a:latin typeface="Calibri"/>
                <a:cs typeface="Calibri"/>
              </a:rPr>
              <a:t>signature.</a:t>
            </a:r>
            <a:endParaRPr sz="971">
              <a:latin typeface="Calibri"/>
              <a:cs typeface="Calibri"/>
            </a:endParaRPr>
          </a:p>
        </p:txBody>
      </p:sp>
      <p:sp>
        <p:nvSpPr>
          <p:cNvPr id="4" name="object 4"/>
          <p:cNvSpPr/>
          <p:nvPr/>
        </p:nvSpPr>
        <p:spPr>
          <a:xfrm>
            <a:off x="7622241" y="3776718"/>
            <a:ext cx="601196" cy="647700"/>
          </a:xfrm>
          <a:custGeom>
            <a:avLst/>
            <a:gdLst/>
            <a:ahLst/>
            <a:cxnLst/>
            <a:rect l="l" t="t" r="r" b="b"/>
            <a:pathLst>
              <a:path w="681354" h="734060">
                <a:moveTo>
                  <a:pt x="26796" y="641604"/>
                </a:moveTo>
                <a:lnTo>
                  <a:pt x="0" y="733552"/>
                </a:lnTo>
                <a:lnTo>
                  <a:pt x="89661" y="699770"/>
                </a:lnTo>
                <a:lnTo>
                  <a:pt x="80053" y="690880"/>
                </a:lnTo>
                <a:lnTo>
                  <a:pt x="59054" y="690880"/>
                </a:lnTo>
                <a:lnTo>
                  <a:pt x="38100" y="671449"/>
                </a:lnTo>
                <a:lnTo>
                  <a:pt x="47769" y="661009"/>
                </a:lnTo>
                <a:lnTo>
                  <a:pt x="26796" y="641604"/>
                </a:lnTo>
                <a:close/>
              </a:path>
              <a:path w="681354" h="734060">
                <a:moveTo>
                  <a:pt x="47769" y="661009"/>
                </a:moveTo>
                <a:lnTo>
                  <a:pt x="38100" y="671449"/>
                </a:lnTo>
                <a:lnTo>
                  <a:pt x="59054" y="690880"/>
                </a:lnTo>
                <a:lnTo>
                  <a:pt x="68746" y="680418"/>
                </a:lnTo>
                <a:lnTo>
                  <a:pt x="47769" y="661009"/>
                </a:lnTo>
                <a:close/>
              </a:path>
              <a:path w="681354" h="734060">
                <a:moveTo>
                  <a:pt x="68746" y="680418"/>
                </a:moveTo>
                <a:lnTo>
                  <a:pt x="59054" y="690880"/>
                </a:lnTo>
                <a:lnTo>
                  <a:pt x="80053" y="690880"/>
                </a:lnTo>
                <a:lnTo>
                  <a:pt x="68746" y="680418"/>
                </a:lnTo>
                <a:close/>
              </a:path>
              <a:path w="681354" h="734060">
                <a:moveTo>
                  <a:pt x="660018" y="0"/>
                </a:moveTo>
                <a:lnTo>
                  <a:pt x="47769" y="661009"/>
                </a:lnTo>
                <a:lnTo>
                  <a:pt x="68746" y="680418"/>
                </a:lnTo>
                <a:lnTo>
                  <a:pt x="681101" y="19431"/>
                </a:lnTo>
                <a:lnTo>
                  <a:pt x="660018" y="0"/>
                </a:lnTo>
                <a:close/>
              </a:path>
            </a:pathLst>
          </a:custGeom>
          <a:solidFill>
            <a:srgbClr val="5B9BD4"/>
          </a:solidFill>
        </p:spPr>
        <p:txBody>
          <a:bodyPr wrap="square" lIns="0" tIns="0" rIns="0" bIns="0" rtlCol="0"/>
          <a:lstStyle/>
          <a:p>
            <a:endParaRPr sz="1588"/>
          </a:p>
        </p:txBody>
      </p:sp>
      <p:sp>
        <p:nvSpPr>
          <p:cNvPr id="5" name="object 5"/>
          <p:cNvSpPr txBox="1"/>
          <p:nvPr/>
        </p:nvSpPr>
        <p:spPr>
          <a:xfrm>
            <a:off x="2821416" y="3213451"/>
            <a:ext cx="1177738" cy="1161695"/>
          </a:xfrm>
          <a:prstGeom prst="rect">
            <a:avLst/>
          </a:prstGeom>
        </p:spPr>
        <p:txBody>
          <a:bodyPr vert="horz" wrap="square" lIns="0" tIns="11206" rIns="0" bIns="0" rtlCol="0">
            <a:spAutoFit/>
          </a:bodyPr>
          <a:lstStyle/>
          <a:p>
            <a:pPr marL="11206" marR="4483">
              <a:lnSpc>
                <a:spcPct val="109700"/>
              </a:lnSpc>
              <a:spcBef>
                <a:spcPts val="88"/>
              </a:spcBef>
            </a:pPr>
            <a:r>
              <a:rPr sz="971" dirty="0">
                <a:latin typeface="Calibri"/>
                <a:cs typeface="Calibri"/>
              </a:rPr>
              <a:t>In the </a:t>
            </a:r>
            <a:r>
              <a:rPr sz="971" spc="-4" dirty="0">
                <a:latin typeface="Calibri"/>
                <a:cs typeface="Calibri"/>
              </a:rPr>
              <a:t>event </a:t>
            </a:r>
            <a:r>
              <a:rPr sz="971" dirty="0">
                <a:latin typeface="Calibri"/>
                <a:cs typeface="Calibri"/>
              </a:rPr>
              <a:t>that you </a:t>
            </a:r>
            <a:r>
              <a:rPr sz="971" spc="4" dirty="0">
                <a:latin typeface="Calibri"/>
                <a:cs typeface="Calibri"/>
              </a:rPr>
              <a:t> </a:t>
            </a:r>
            <a:r>
              <a:rPr sz="971" dirty="0">
                <a:latin typeface="Calibri"/>
                <a:cs typeface="Calibri"/>
              </a:rPr>
              <a:t>need </a:t>
            </a:r>
            <a:r>
              <a:rPr sz="971" spc="-4" dirty="0">
                <a:latin typeface="Calibri"/>
                <a:cs typeface="Calibri"/>
              </a:rPr>
              <a:t>to cancel </a:t>
            </a:r>
            <a:r>
              <a:rPr sz="971" dirty="0">
                <a:latin typeface="Calibri"/>
                <a:cs typeface="Calibri"/>
              </a:rPr>
              <a:t>the </a:t>
            </a:r>
            <a:r>
              <a:rPr sz="971" spc="4" dirty="0">
                <a:latin typeface="Calibri"/>
                <a:cs typeface="Calibri"/>
              </a:rPr>
              <a:t> </a:t>
            </a:r>
            <a:r>
              <a:rPr sz="971" spc="-4" dirty="0">
                <a:latin typeface="Calibri"/>
                <a:cs typeface="Calibri"/>
              </a:rPr>
              <a:t>workflow </a:t>
            </a:r>
            <a:r>
              <a:rPr sz="971" dirty="0">
                <a:latin typeface="Calibri"/>
                <a:cs typeface="Calibri"/>
              </a:rPr>
              <a:t>and </a:t>
            </a:r>
            <a:r>
              <a:rPr sz="971" spc="-4" dirty="0">
                <a:latin typeface="Calibri"/>
                <a:cs typeface="Calibri"/>
              </a:rPr>
              <a:t>not send </a:t>
            </a:r>
            <a:r>
              <a:rPr sz="971" spc="-212" dirty="0">
                <a:latin typeface="Calibri"/>
                <a:cs typeface="Calibri"/>
              </a:rPr>
              <a:t> </a:t>
            </a:r>
            <a:r>
              <a:rPr sz="971" dirty="0">
                <a:latin typeface="Calibri"/>
                <a:cs typeface="Calibri"/>
              </a:rPr>
              <a:t>on </a:t>
            </a:r>
            <a:r>
              <a:rPr sz="971" spc="-4" dirty="0">
                <a:latin typeface="Calibri"/>
                <a:cs typeface="Calibri"/>
              </a:rPr>
              <a:t>to the Consultant, </a:t>
            </a:r>
            <a:r>
              <a:rPr sz="971" dirty="0">
                <a:latin typeface="Calibri"/>
                <a:cs typeface="Calibri"/>
              </a:rPr>
              <a:t> you can click on </a:t>
            </a:r>
            <a:r>
              <a:rPr sz="971" spc="4" dirty="0">
                <a:latin typeface="Calibri"/>
                <a:cs typeface="Calibri"/>
              </a:rPr>
              <a:t> </a:t>
            </a:r>
            <a:r>
              <a:rPr sz="971" spc="-4" dirty="0">
                <a:latin typeface="Calibri"/>
                <a:cs typeface="Calibri"/>
              </a:rPr>
              <a:t>Options </a:t>
            </a:r>
            <a:r>
              <a:rPr sz="971" dirty="0">
                <a:latin typeface="Calibri"/>
                <a:cs typeface="Calibri"/>
              </a:rPr>
              <a:t>and choose “I </a:t>
            </a:r>
            <a:r>
              <a:rPr sz="971" spc="4" dirty="0">
                <a:latin typeface="Calibri"/>
                <a:cs typeface="Calibri"/>
              </a:rPr>
              <a:t> </a:t>
            </a:r>
            <a:r>
              <a:rPr sz="971" dirty="0">
                <a:latin typeface="Calibri"/>
                <a:cs typeface="Calibri"/>
              </a:rPr>
              <a:t>will</a:t>
            </a:r>
            <a:r>
              <a:rPr sz="971" spc="-9" dirty="0">
                <a:latin typeface="Calibri"/>
                <a:cs typeface="Calibri"/>
              </a:rPr>
              <a:t> </a:t>
            </a:r>
            <a:r>
              <a:rPr sz="971" dirty="0">
                <a:latin typeface="Calibri"/>
                <a:cs typeface="Calibri"/>
              </a:rPr>
              <a:t>not</a:t>
            </a:r>
            <a:r>
              <a:rPr sz="971" spc="-18" dirty="0">
                <a:latin typeface="Calibri"/>
                <a:cs typeface="Calibri"/>
              </a:rPr>
              <a:t> </a:t>
            </a:r>
            <a:r>
              <a:rPr sz="971" spc="-4" dirty="0">
                <a:latin typeface="Calibri"/>
                <a:cs typeface="Calibri"/>
              </a:rPr>
              <a:t>fill</a:t>
            </a:r>
            <a:r>
              <a:rPr sz="971" spc="-13" dirty="0">
                <a:latin typeface="Calibri"/>
                <a:cs typeface="Calibri"/>
              </a:rPr>
              <a:t> </a:t>
            </a:r>
            <a:r>
              <a:rPr sz="971" dirty="0">
                <a:latin typeface="Calibri"/>
                <a:cs typeface="Calibri"/>
              </a:rPr>
              <a:t>the</a:t>
            </a:r>
            <a:r>
              <a:rPr sz="971" spc="-18" dirty="0">
                <a:latin typeface="Calibri"/>
                <a:cs typeface="Calibri"/>
              </a:rPr>
              <a:t> </a:t>
            </a:r>
            <a:r>
              <a:rPr sz="971" spc="-4" dirty="0">
                <a:latin typeface="Calibri"/>
                <a:cs typeface="Calibri"/>
              </a:rPr>
              <a:t>form.”</a:t>
            </a:r>
            <a:endParaRPr sz="971">
              <a:latin typeface="Calibri"/>
              <a:cs typeface="Calibri"/>
            </a:endParaRPr>
          </a:p>
        </p:txBody>
      </p:sp>
      <p:sp>
        <p:nvSpPr>
          <p:cNvPr id="6" name="object 6"/>
          <p:cNvSpPr/>
          <p:nvPr/>
        </p:nvSpPr>
        <p:spPr>
          <a:xfrm>
            <a:off x="3312459" y="2440529"/>
            <a:ext cx="521634" cy="780490"/>
          </a:xfrm>
          <a:custGeom>
            <a:avLst/>
            <a:gdLst/>
            <a:ahLst/>
            <a:cxnLst/>
            <a:rect l="l" t="t" r="r" b="b"/>
            <a:pathLst>
              <a:path w="591185" h="884554">
                <a:moveTo>
                  <a:pt x="59205" y="63639"/>
                </a:moveTo>
                <a:lnTo>
                  <a:pt x="35342" y="79406"/>
                </a:lnTo>
                <a:lnTo>
                  <a:pt x="567182" y="884174"/>
                </a:lnTo>
                <a:lnTo>
                  <a:pt x="591057" y="868426"/>
                </a:lnTo>
                <a:lnTo>
                  <a:pt x="59205" y="63639"/>
                </a:lnTo>
                <a:close/>
              </a:path>
              <a:path w="591185" h="884554">
                <a:moveTo>
                  <a:pt x="0" y="0"/>
                </a:moveTo>
                <a:lnTo>
                  <a:pt x="11556" y="95122"/>
                </a:lnTo>
                <a:lnTo>
                  <a:pt x="35342" y="79406"/>
                </a:lnTo>
                <a:lnTo>
                  <a:pt x="27431" y="67437"/>
                </a:lnTo>
                <a:lnTo>
                  <a:pt x="51307" y="51688"/>
                </a:lnTo>
                <a:lnTo>
                  <a:pt x="77291" y="51688"/>
                </a:lnTo>
                <a:lnTo>
                  <a:pt x="83057" y="47878"/>
                </a:lnTo>
                <a:lnTo>
                  <a:pt x="0" y="0"/>
                </a:lnTo>
                <a:close/>
              </a:path>
              <a:path w="591185" h="884554">
                <a:moveTo>
                  <a:pt x="51307" y="51688"/>
                </a:moveTo>
                <a:lnTo>
                  <a:pt x="27431" y="67437"/>
                </a:lnTo>
                <a:lnTo>
                  <a:pt x="35342" y="79406"/>
                </a:lnTo>
                <a:lnTo>
                  <a:pt x="59205" y="63639"/>
                </a:lnTo>
                <a:lnTo>
                  <a:pt x="51307" y="51688"/>
                </a:lnTo>
                <a:close/>
              </a:path>
              <a:path w="591185" h="884554">
                <a:moveTo>
                  <a:pt x="77291" y="51688"/>
                </a:moveTo>
                <a:lnTo>
                  <a:pt x="51307" y="51688"/>
                </a:lnTo>
                <a:lnTo>
                  <a:pt x="59205" y="63639"/>
                </a:lnTo>
                <a:lnTo>
                  <a:pt x="77291" y="51688"/>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2487158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87774"/>
            <a:ext cx="5362015" cy="426301"/>
          </a:xfrm>
          <a:prstGeom prst="rect">
            <a:avLst/>
          </a:prstGeom>
        </p:spPr>
        <p:txBody>
          <a:bodyPr vert="horz" wrap="square" lIns="0" tIns="11206" rIns="0" bIns="0" rtlCol="0">
            <a:spAutoFit/>
          </a:bodyPr>
          <a:lstStyle/>
          <a:p>
            <a:pPr marL="11206">
              <a:spcBef>
                <a:spcPts val="88"/>
              </a:spcBef>
            </a:pPr>
            <a:r>
              <a:rPr sz="971" b="1" u="sng" spc="-4" dirty="0">
                <a:uFill>
                  <a:solidFill>
                    <a:srgbClr val="000000"/>
                  </a:solidFill>
                </a:uFill>
                <a:latin typeface="Calibri"/>
                <a:cs typeface="Calibri"/>
              </a:rPr>
              <a:t>Step</a:t>
            </a:r>
            <a:r>
              <a:rPr sz="971" b="1" u="sng" dirty="0">
                <a:uFill>
                  <a:solidFill>
                    <a:srgbClr val="000000"/>
                  </a:solidFill>
                </a:uFill>
                <a:latin typeface="Calibri"/>
                <a:cs typeface="Calibri"/>
              </a:rPr>
              <a:t> 3</a:t>
            </a:r>
            <a:r>
              <a:rPr sz="971" b="1" dirty="0">
                <a:latin typeface="Calibri"/>
                <a:cs typeface="Calibri"/>
              </a:rPr>
              <a:t>:</a:t>
            </a:r>
            <a:r>
              <a:rPr sz="971" b="1" spc="9"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Consultant/Contractor</a:t>
            </a:r>
            <a:r>
              <a:rPr sz="971" b="1" spc="4" dirty="0">
                <a:latin typeface="Calibri"/>
                <a:cs typeface="Calibri"/>
              </a:rPr>
              <a:t> </a:t>
            </a:r>
            <a:r>
              <a:rPr sz="971" b="1" spc="-4" dirty="0">
                <a:latin typeface="Calibri"/>
                <a:cs typeface="Calibri"/>
              </a:rPr>
              <a:t>Reviews</a:t>
            </a:r>
            <a:r>
              <a:rPr sz="971" b="1" spc="13"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agreement,</a:t>
            </a:r>
            <a:r>
              <a:rPr sz="971" b="1" spc="13" dirty="0">
                <a:latin typeface="Calibri"/>
                <a:cs typeface="Calibri"/>
              </a:rPr>
              <a:t> </a:t>
            </a:r>
            <a:r>
              <a:rPr sz="971" b="1" spc="-4" dirty="0">
                <a:latin typeface="Calibri"/>
                <a:cs typeface="Calibri"/>
              </a:rPr>
              <a:t>attaches</a:t>
            </a:r>
            <a:r>
              <a:rPr sz="971" b="1" spc="4" dirty="0">
                <a:latin typeface="Calibri"/>
                <a:cs typeface="Calibri"/>
              </a:rPr>
              <a:t> </a:t>
            </a:r>
            <a:r>
              <a:rPr sz="971" b="1" spc="-4" dirty="0">
                <a:latin typeface="Calibri"/>
                <a:cs typeface="Calibri"/>
              </a:rPr>
              <a:t>required</a:t>
            </a:r>
            <a:r>
              <a:rPr sz="971" b="1" dirty="0">
                <a:latin typeface="Calibri"/>
                <a:cs typeface="Calibri"/>
              </a:rPr>
              <a:t> </a:t>
            </a:r>
            <a:r>
              <a:rPr sz="971" b="1" spc="-4" dirty="0">
                <a:latin typeface="Calibri"/>
                <a:cs typeface="Calibri"/>
              </a:rPr>
              <a:t>documentation,</a:t>
            </a:r>
            <a:r>
              <a:rPr sz="971" b="1" spc="18" dirty="0">
                <a:latin typeface="Calibri"/>
                <a:cs typeface="Calibri"/>
              </a:rPr>
              <a:t> </a:t>
            </a:r>
            <a:r>
              <a:rPr sz="971" b="1" spc="-4" dirty="0">
                <a:latin typeface="Calibri"/>
                <a:cs typeface="Calibri"/>
              </a:rPr>
              <a:t>and</a:t>
            </a:r>
            <a:r>
              <a:rPr sz="971" b="1" spc="9" dirty="0">
                <a:latin typeface="Calibri"/>
                <a:cs typeface="Calibri"/>
              </a:rPr>
              <a:t> </a:t>
            </a:r>
            <a:r>
              <a:rPr sz="971" b="1" spc="-4" dirty="0">
                <a:latin typeface="Calibri"/>
                <a:cs typeface="Calibri"/>
              </a:rPr>
              <a:t>signs.</a:t>
            </a:r>
            <a:endParaRPr sz="971">
              <a:latin typeface="Calibri"/>
              <a:cs typeface="Calibri"/>
            </a:endParaRPr>
          </a:p>
          <a:p>
            <a:pPr marL="11206">
              <a:spcBef>
                <a:spcPts val="811"/>
              </a:spcBef>
            </a:pPr>
            <a:r>
              <a:rPr sz="1059" dirty="0">
                <a:latin typeface="Calibri"/>
                <a:cs typeface="Calibri"/>
              </a:rPr>
              <a:t>This</a:t>
            </a:r>
            <a:r>
              <a:rPr sz="1059" spc="-4" dirty="0">
                <a:latin typeface="Calibri"/>
                <a:cs typeface="Calibri"/>
              </a:rPr>
              <a:t> </a:t>
            </a:r>
            <a:r>
              <a:rPr sz="1059" dirty="0">
                <a:latin typeface="Calibri"/>
                <a:cs typeface="Calibri"/>
              </a:rPr>
              <a:t>is</a:t>
            </a:r>
            <a:r>
              <a:rPr sz="1059" spc="-9" dirty="0">
                <a:latin typeface="Calibri"/>
                <a:cs typeface="Calibri"/>
              </a:rPr>
              <a:t> </a:t>
            </a:r>
            <a:r>
              <a:rPr sz="1059" spc="-4" dirty="0">
                <a:latin typeface="Calibri"/>
                <a:cs typeface="Calibri"/>
              </a:rPr>
              <a:t>the</a:t>
            </a:r>
            <a:r>
              <a:rPr sz="1059" spc="4" dirty="0">
                <a:latin typeface="Calibri"/>
                <a:cs typeface="Calibri"/>
              </a:rPr>
              <a:t> </a:t>
            </a:r>
            <a:r>
              <a:rPr sz="1059" spc="-4" dirty="0">
                <a:latin typeface="Calibri"/>
                <a:cs typeface="Calibri"/>
              </a:rPr>
              <a:t>email that the</a:t>
            </a:r>
            <a:r>
              <a:rPr sz="1059" spc="-9" dirty="0">
                <a:latin typeface="Calibri"/>
                <a:cs typeface="Calibri"/>
              </a:rPr>
              <a:t> </a:t>
            </a:r>
            <a:r>
              <a:rPr sz="1059" spc="-4" dirty="0">
                <a:latin typeface="Calibri"/>
                <a:cs typeface="Calibri"/>
              </a:rPr>
              <a:t>consultant</a:t>
            </a:r>
            <a:r>
              <a:rPr sz="1059" dirty="0">
                <a:latin typeface="Calibri"/>
                <a:cs typeface="Calibri"/>
              </a:rPr>
              <a:t> </a:t>
            </a:r>
            <a:r>
              <a:rPr sz="1059" spc="-4" dirty="0">
                <a:latin typeface="Calibri"/>
                <a:cs typeface="Calibri"/>
              </a:rPr>
              <a:t>will</a:t>
            </a:r>
            <a:r>
              <a:rPr sz="1059" dirty="0">
                <a:latin typeface="Calibri"/>
                <a:cs typeface="Calibri"/>
              </a:rPr>
              <a:t> </a:t>
            </a:r>
            <a:r>
              <a:rPr sz="1059" spc="-4" dirty="0">
                <a:latin typeface="Calibri"/>
                <a:cs typeface="Calibri"/>
              </a:rPr>
              <a:t>receive:</a:t>
            </a:r>
            <a:endParaRPr sz="1059">
              <a:latin typeface="Calibri"/>
              <a:cs typeface="Calibri"/>
            </a:endParaRPr>
          </a:p>
        </p:txBody>
      </p:sp>
      <p:pic>
        <p:nvPicPr>
          <p:cNvPr id="3" name="object 3"/>
          <p:cNvPicPr/>
          <p:nvPr/>
        </p:nvPicPr>
        <p:blipFill>
          <a:blip r:embed="rId2" cstate="print"/>
          <a:stretch>
            <a:fillRect/>
          </a:stretch>
        </p:blipFill>
        <p:spPr>
          <a:xfrm>
            <a:off x="2492189" y="1331248"/>
            <a:ext cx="5950211" cy="4622426"/>
          </a:xfrm>
          <a:prstGeom prst="rect">
            <a:avLst/>
          </a:prstGeom>
        </p:spPr>
      </p:pic>
      <p:sp>
        <p:nvSpPr>
          <p:cNvPr id="4" name="object 4"/>
          <p:cNvSpPr txBox="1"/>
          <p:nvPr/>
        </p:nvSpPr>
        <p:spPr>
          <a:xfrm>
            <a:off x="5968364" y="1612615"/>
            <a:ext cx="1058396" cy="501042"/>
          </a:xfrm>
          <a:prstGeom prst="rect">
            <a:avLst/>
          </a:prstGeom>
        </p:spPr>
        <p:txBody>
          <a:bodyPr vert="horz" wrap="square" lIns="0" tIns="12326" rIns="0" bIns="0" rtlCol="0">
            <a:spAutoFit/>
          </a:bodyPr>
          <a:lstStyle/>
          <a:p>
            <a:pPr marL="11206" marR="4483">
              <a:lnSpc>
                <a:spcPct val="109100"/>
              </a:lnSpc>
              <a:spcBef>
                <a:spcPts val="97"/>
              </a:spcBef>
            </a:pPr>
            <a:r>
              <a:rPr sz="971" spc="-4" dirty="0">
                <a:latin typeface="Calibri"/>
                <a:cs typeface="Calibri"/>
              </a:rPr>
              <a:t>The email </a:t>
            </a:r>
            <a:r>
              <a:rPr sz="971" dirty="0">
                <a:latin typeface="Calibri"/>
                <a:cs typeface="Calibri"/>
              </a:rPr>
              <a:t>will </a:t>
            </a:r>
            <a:r>
              <a:rPr sz="971" spc="-4" dirty="0">
                <a:latin typeface="Calibri"/>
                <a:cs typeface="Calibri"/>
              </a:rPr>
              <a:t>come </a:t>
            </a:r>
            <a:r>
              <a:rPr sz="971" dirty="0">
                <a:latin typeface="Calibri"/>
                <a:cs typeface="Calibri"/>
              </a:rPr>
              <a:t> </a:t>
            </a:r>
            <a:r>
              <a:rPr sz="971" spc="-4" dirty="0">
                <a:latin typeface="Calibri"/>
                <a:cs typeface="Calibri"/>
              </a:rPr>
              <a:t>from Purchasing </a:t>
            </a:r>
            <a:r>
              <a:rPr sz="971" dirty="0">
                <a:latin typeface="Calibri"/>
                <a:cs typeface="Calibri"/>
              </a:rPr>
              <a:t> Grant</a:t>
            </a:r>
            <a:r>
              <a:rPr sz="971" spc="-35" dirty="0">
                <a:latin typeface="Calibri"/>
                <a:cs typeface="Calibri"/>
              </a:rPr>
              <a:t> </a:t>
            </a:r>
            <a:r>
              <a:rPr sz="971" dirty="0">
                <a:latin typeface="Calibri"/>
                <a:cs typeface="Calibri"/>
              </a:rPr>
              <a:t>Contract</a:t>
            </a:r>
            <a:r>
              <a:rPr sz="971" spc="-44" dirty="0">
                <a:latin typeface="Calibri"/>
                <a:cs typeface="Calibri"/>
              </a:rPr>
              <a:t> </a:t>
            </a:r>
            <a:r>
              <a:rPr sz="971" spc="-4" dirty="0">
                <a:latin typeface="Calibri"/>
                <a:cs typeface="Calibri"/>
              </a:rPr>
              <a:t>UNA.</a:t>
            </a:r>
            <a:endParaRPr sz="971">
              <a:latin typeface="Calibri"/>
              <a:cs typeface="Calibri"/>
            </a:endParaRPr>
          </a:p>
        </p:txBody>
      </p:sp>
      <p:sp>
        <p:nvSpPr>
          <p:cNvPr id="5" name="object 5"/>
          <p:cNvSpPr/>
          <p:nvPr/>
        </p:nvSpPr>
        <p:spPr>
          <a:xfrm>
            <a:off x="4166348" y="1917103"/>
            <a:ext cx="1743075" cy="262778"/>
          </a:xfrm>
          <a:custGeom>
            <a:avLst/>
            <a:gdLst/>
            <a:ahLst/>
            <a:cxnLst/>
            <a:rect l="l" t="t" r="r" b="b"/>
            <a:pathLst>
              <a:path w="1975485" h="297814">
                <a:moveTo>
                  <a:pt x="79628" y="212344"/>
                </a:moveTo>
                <a:lnTo>
                  <a:pt x="0" y="265684"/>
                </a:lnTo>
                <a:lnTo>
                  <a:pt x="90423" y="297307"/>
                </a:lnTo>
                <a:lnTo>
                  <a:pt x="87051" y="270763"/>
                </a:lnTo>
                <a:lnTo>
                  <a:pt x="72643" y="270763"/>
                </a:lnTo>
                <a:lnTo>
                  <a:pt x="69087" y="242443"/>
                </a:lnTo>
                <a:lnTo>
                  <a:pt x="83224" y="240641"/>
                </a:lnTo>
                <a:lnTo>
                  <a:pt x="79628" y="212344"/>
                </a:lnTo>
                <a:close/>
              </a:path>
              <a:path w="1975485" h="297814">
                <a:moveTo>
                  <a:pt x="83224" y="240641"/>
                </a:moveTo>
                <a:lnTo>
                  <a:pt x="69087" y="242443"/>
                </a:lnTo>
                <a:lnTo>
                  <a:pt x="72643" y="270763"/>
                </a:lnTo>
                <a:lnTo>
                  <a:pt x="86822" y="268957"/>
                </a:lnTo>
                <a:lnTo>
                  <a:pt x="83224" y="240641"/>
                </a:lnTo>
                <a:close/>
              </a:path>
              <a:path w="1975485" h="297814">
                <a:moveTo>
                  <a:pt x="86822" y="268957"/>
                </a:moveTo>
                <a:lnTo>
                  <a:pt x="72643" y="270763"/>
                </a:lnTo>
                <a:lnTo>
                  <a:pt x="87051" y="270763"/>
                </a:lnTo>
                <a:lnTo>
                  <a:pt x="86822" y="268957"/>
                </a:lnTo>
                <a:close/>
              </a:path>
              <a:path w="1975485" h="297814">
                <a:moveTo>
                  <a:pt x="1971802" y="0"/>
                </a:moveTo>
                <a:lnTo>
                  <a:pt x="83224" y="240641"/>
                </a:lnTo>
                <a:lnTo>
                  <a:pt x="86822" y="268957"/>
                </a:lnTo>
                <a:lnTo>
                  <a:pt x="1975357" y="28321"/>
                </a:lnTo>
                <a:lnTo>
                  <a:pt x="1971802" y="0"/>
                </a:lnTo>
                <a:close/>
              </a:path>
            </a:pathLst>
          </a:custGeom>
          <a:solidFill>
            <a:srgbClr val="5B9BD4"/>
          </a:solidFill>
        </p:spPr>
        <p:txBody>
          <a:bodyPr wrap="square" lIns="0" tIns="0" rIns="0" bIns="0" rtlCol="0"/>
          <a:lstStyle/>
          <a:p>
            <a:endParaRPr sz="1588"/>
          </a:p>
        </p:txBody>
      </p:sp>
      <p:sp>
        <p:nvSpPr>
          <p:cNvPr id="6" name="object 6"/>
          <p:cNvSpPr txBox="1"/>
          <p:nvPr/>
        </p:nvSpPr>
        <p:spPr>
          <a:xfrm>
            <a:off x="5726318" y="4692853"/>
            <a:ext cx="987238" cy="500476"/>
          </a:xfrm>
          <a:prstGeom prst="rect">
            <a:avLst/>
          </a:prstGeom>
        </p:spPr>
        <p:txBody>
          <a:bodyPr vert="horz" wrap="square" lIns="0" tIns="11766" rIns="0" bIns="0" rtlCol="0">
            <a:spAutoFit/>
          </a:bodyPr>
          <a:lstStyle/>
          <a:p>
            <a:pPr marL="11206" marR="4483">
              <a:lnSpc>
                <a:spcPct val="109200"/>
              </a:lnSpc>
              <a:spcBef>
                <a:spcPts val="93"/>
              </a:spcBef>
            </a:pPr>
            <a:r>
              <a:rPr sz="971" dirty="0">
                <a:latin typeface="Calibri"/>
                <a:cs typeface="Calibri"/>
              </a:rPr>
              <a:t>List of </a:t>
            </a:r>
            <a:r>
              <a:rPr sz="971" spc="-4" dirty="0">
                <a:latin typeface="Calibri"/>
                <a:cs typeface="Calibri"/>
              </a:rPr>
              <a:t>documents </a:t>
            </a:r>
            <a:r>
              <a:rPr sz="971" dirty="0">
                <a:latin typeface="Calibri"/>
                <a:cs typeface="Calibri"/>
              </a:rPr>
              <a:t> that the </a:t>
            </a:r>
            <a:r>
              <a:rPr sz="971" spc="-4" dirty="0">
                <a:latin typeface="Calibri"/>
                <a:cs typeface="Calibri"/>
              </a:rPr>
              <a:t>consultant </a:t>
            </a:r>
            <a:r>
              <a:rPr sz="971" spc="-212" dirty="0">
                <a:latin typeface="Calibri"/>
                <a:cs typeface="Calibri"/>
              </a:rPr>
              <a:t> </a:t>
            </a:r>
            <a:r>
              <a:rPr sz="971" dirty="0">
                <a:latin typeface="Calibri"/>
                <a:cs typeface="Calibri"/>
              </a:rPr>
              <a:t>will</a:t>
            </a:r>
            <a:r>
              <a:rPr sz="971" spc="-18" dirty="0">
                <a:latin typeface="Calibri"/>
                <a:cs typeface="Calibri"/>
              </a:rPr>
              <a:t> </a:t>
            </a:r>
            <a:r>
              <a:rPr sz="971" dirty="0">
                <a:latin typeface="Calibri"/>
                <a:cs typeface="Calibri"/>
              </a:rPr>
              <a:t>need</a:t>
            </a:r>
            <a:r>
              <a:rPr sz="971" spc="-31" dirty="0">
                <a:latin typeface="Calibri"/>
                <a:cs typeface="Calibri"/>
              </a:rPr>
              <a:t> </a:t>
            </a:r>
            <a:r>
              <a:rPr sz="971" dirty="0">
                <a:latin typeface="Calibri"/>
                <a:cs typeface="Calibri"/>
              </a:rPr>
              <a:t>to</a:t>
            </a:r>
            <a:r>
              <a:rPr sz="971" spc="-18" dirty="0">
                <a:latin typeface="Calibri"/>
                <a:cs typeface="Calibri"/>
              </a:rPr>
              <a:t> </a:t>
            </a:r>
            <a:r>
              <a:rPr sz="971" spc="-4" dirty="0">
                <a:latin typeface="Calibri"/>
                <a:cs typeface="Calibri"/>
              </a:rPr>
              <a:t>attach.</a:t>
            </a:r>
            <a:endParaRPr sz="971">
              <a:latin typeface="Calibri"/>
              <a:cs typeface="Calibri"/>
            </a:endParaRPr>
          </a:p>
        </p:txBody>
      </p:sp>
      <p:grpSp>
        <p:nvGrpSpPr>
          <p:cNvPr id="7" name="object 7"/>
          <p:cNvGrpSpPr/>
          <p:nvPr/>
        </p:nvGrpSpPr>
        <p:grpSpPr>
          <a:xfrm>
            <a:off x="4670611" y="4043643"/>
            <a:ext cx="3299572" cy="935691"/>
            <a:chOff x="3413759" y="4582795"/>
            <a:chExt cx="3739515" cy="1060450"/>
          </a:xfrm>
        </p:grpSpPr>
        <p:sp>
          <p:nvSpPr>
            <p:cNvPr id="8" name="object 8"/>
            <p:cNvSpPr/>
            <p:nvPr/>
          </p:nvSpPr>
          <p:spPr>
            <a:xfrm>
              <a:off x="3413759" y="5487416"/>
              <a:ext cx="1167130" cy="156210"/>
            </a:xfrm>
            <a:custGeom>
              <a:avLst/>
              <a:gdLst/>
              <a:ahLst/>
              <a:cxnLst/>
              <a:rect l="l" t="t" r="r" b="b"/>
              <a:pathLst>
                <a:path w="1167129" h="156210">
                  <a:moveTo>
                    <a:pt x="81406" y="70357"/>
                  </a:moveTo>
                  <a:lnTo>
                    <a:pt x="0" y="120903"/>
                  </a:lnTo>
                  <a:lnTo>
                    <a:pt x="89280" y="155701"/>
                  </a:lnTo>
                  <a:lnTo>
                    <a:pt x="86785" y="128650"/>
                  </a:lnTo>
                  <a:lnTo>
                    <a:pt x="72389" y="128650"/>
                  </a:lnTo>
                  <a:lnTo>
                    <a:pt x="69850" y="100202"/>
                  </a:lnTo>
                  <a:lnTo>
                    <a:pt x="84040" y="98904"/>
                  </a:lnTo>
                  <a:lnTo>
                    <a:pt x="81406" y="70357"/>
                  </a:lnTo>
                  <a:close/>
                </a:path>
                <a:path w="1167129" h="156210">
                  <a:moveTo>
                    <a:pt x="84040" y="98904"/>
                  </a:moveTo>
                  <a:lnTo>
                    <a:pt x="69850" y="100202"/>
                  </a:lnTo>
                  <a:lnTo>
                    <a:pt x="72389" y="128650"/>
                  </a:lnTo>
                  <a:lnTo>
                    <a:pt x="86664" y="127344"/>
                  </a:lnTo>
                  <a:lnTo>
                    <a:pt x="84040" y="98904"/>
                  </a:lnTo>
                  <a:close/>
                </a:path>
                <a:path w="1167129" h="156210">
                  <a:moveTo>
                    <a:pt x="86664" y="127344"/>
                  </a:moveTo>
                  <a:lnTo>
                    <a:pt x="72389" y="128650"/>
                  </a:lnTo>
                  <a:lnTo>
                    <a:pt x="86785" y="128650"/>
                  </a:lnTo>
                  <a:lnTo>
                    <a:pt x="86664" y="127344"/>
                  </a:lnTo>
                  <a:close/>
                </a:path>
                <a:path w="1167129" h="156210">
                  <a:moveTo>
                    <a:pt x="1164589" y="0"/>
                  </a:moveTo>
                  <a:lnTo>
                    <a:pt x="84040" y="98904"/>
                  </a:lnTo>
                  <a:lnTo>
                    <a:pt x="86664" y="127344"/>
                  </a:lnTo>
                  <a:lnTo>
                    <a:pt x="1167129" y="28447"/>
                  </a:lnTo>
                  <a:lnTo>
                    <a:pt x="1164589" y="0"/>
                  </a:lnTo>
                  <a:close/>
                </a:path>
              </a:pathLst>
            </a:custGeom>
            <a:solidFill>
              <a:srgbClr val="5B9BD4"/>
            </a:solidFill>
          </p:spPr>
          <p:txBody>
            <a:bodyPr wrap="square" lIns="0" tIns="0" rIns="0" bIns="0" rtlCol="0"/>
            <a:lstStyle/>
            <a:p>
              <a:endParaRPr sz="1588"/>
            </a:p>
          </p:txBody>
        </p:sp>
        <p:sp>
          <p:nvSpPr>
            <p:cNvPr id="9" name="object 9"/>
            <p:cNvSpPr/>
            <p:nvPr/>
          </p:nvSpPr>
          <p:spPr>
            <a:xfrm>
              <a:off x="4538979" y="4589145"/>
              <a:ext cx="2607945" cy="452120"/>
            </a:xfrm>
            <a:custGeom>
              <a:avLst/>
              <a:gdLst/>
              <a:ahLst/>
              <a:cxnLst/>
              <a:rect l="l" t="t" r="r" b="b"/>
              <a:pathLst>
                <a:path w="2607945" h="452120">
                  <a:moveTo>
                    <a:pt x="0" y="452119"/>
                  </a:moveTo>
                  <a:lnTo>
                    <a:pt x="1923" y="380670"/>
                  </a:lnTo>
                  <a:lnTo>
                    <a:pt x="7278" y="318615"/>
                  </a:lnTo>
                  <a:lnTo>
                    <a:pt x="15444" y="269678"/>
                  </a:lnTo>
                  <a:lnTo>
                    <a:pt x="37719" y="226059"/>
                  </a:lnTo>
                  <a:lnTo>
                    <a:pt x="1266317" y="226059"/>
                  </a:lnTo>
                  <a:lnTo>
                    <a:pt x="1278237" y="214534"/>
                  </a:lnTo>
                  <a:lnTo>
                    <a:pt x="1288591" y="182441"/>
                  </a:lnTo>
                  <a:lnTo>
                    <a:pt x="1296757" y="133504"/>
                  </a:lnTo>
                  <a:lnTo>
                    <a:pt x="1302112" y="71449"/>
                  </a:lnTo>
                  <a:lnTo>
                    <a:pt x="1304036" y="0"/>
                  </a:lnTo>
                  <a:lnTo>
                    <a:pt x="1305946" y="71449"/>
                  </a:lnTo>
                  <a:lnTo>
                    <a:pt x="1311269" y="133504"/>
                  </a:lnTo>
                  <a:lnTo>
                    <a:pt x="1319397" y="182441"/>
                  </a:lnTo>
                  <a:lnTo>
                    <a:pt x="1329720" y="214534"/>
                  </a:lnTo>
                  <a:lnTo>
                    <a:pt x="1341628" y="226059"/>
                  </a:lnTo>
                  <a:lnTo>
                    <a:pt x="2570226" y="226059"/>
                  </a:lnTo>
                  <a:lnTo>
                    <a:pt x="2582146" y="237585"/>
                  </a:lnTo>
                  <a:lnTo>
                    <a:pt x="2592500" y="269678"/>
                  </a:lnTo>
                  <a:lnTo>
                    <a:pt x="2600666" y="318615"/>
                  </a:lnTo>
                  <a:lnTo>
                    <a:pt x="2606021" y="380670"/>
                  </a:lnTo>
                  <a:lnTo>
                    <a:pt x="2607945" y="452119"/>
                  </a:lnTo>
                </a:path>
              </a:pathLst>
            </a:custGeom>
            <a:ln w="12700">
              <a:solidFill>
                <a:srgbClr val="5B9BD4"/>
              </a:solidFill>
            </a:ln>
          </p:spPr>
          <p:txBody>
            <a:bodyPr wrap="square" lIns="0" tIns="0" rIns="0" bIns="0" rtlCol="0"/>
            <a:lstStyle/>
            <a:p>
              <a:endParaRPr sz="1588"/>
            </a:p>
          </p:txBody>
        </p:sp>
      </p:grpSp>
      <p:sp>
        <p:nvSpPr>
          <p:cNvPr id="10" name="object 10"/>
          <p:cNvSpPr txBox="1"/>
          <p:nvPr/>
        </p:nvSpPr>
        <p:spPr>
          <a:xfrm>
            <a:off x="6842648" y="3379133"/>
            <a:ext cx="1568824" cy="684181"/>
          </a:xfrm>
          <a:prstGeom prst="rect">
            <a:avLst/>
          </a:prstGeom>
        </p:spPr>
        <p:txBody>
          <a:bodyPr vert="horz" wrap="square" lIns="0" tIns="11766" rIns="0" bIns="0" rtlCol="0">
            <a:spAutoFit/>
          </a:bodyPr>
          <a:lstStyle/>
          <a:p>
            <a:pPr marL="11206" marR="4483">
              <a:lnSpc>
                <a:spcPct val="109500"/>
              </a:lnSpc>
              <a:spcBef>
                <a:spcPts val="93"/>
              </a:spcBef>
            </a:pPr>
            <a:r>
              <a:rPr sz="794" spc="-4" dirty="0">
                <a:latin typeface="Calibri"/>
                <a:cs typeface="Calibri"/>
              </a:rPr>
              <a:t>List</a:t>
            </a:r>
            <a:r>
              <a:rPr sz="794" dirty="0">
                <a:latin typeface="Calibri"/>
                <a:cs typeface="Calibri"/>
              </a:rPr>
              <a:t> </a:t>
            </a:r>
            <a:r>
              <a:rPr sz="794" spc="-4" dirty="0">
                <a:latin typeface="Calibri"/>
                <a:cs typeface="Calibri"/>
              </a:rPr>
              <a:t>it</a:t>
            </a:r>
            <a:r>
              <a:rPr sz="794" dirty="0">
                <a:latin typeface="Calibri"/>
                <a:cs typeface="Calibri"/>
              </a:rPr>
              <a:t> </a:t>
            </a:r>
            <a:r>
              <a:rPr sz="794" spc="-4" dirty="0">
                <a:latin typeface="Calibri"/>
                <a:cs typeface="Calibri"/>
              </a:rPr>
              <a:t>is going after</a:t>
            </a:r>
            <a:r>
              <a:rPr sz="794" dirty="0">
                <a:latin typeface="Calibri"/>
                <a:cs typeface="Calibri"/>
              </a:rPr>
              <a:t> the</a:t>
            </a:r>
            <a:r>
              <a:rPr sz="794" spc="-4" dirty="0">
                <a:latin typeface="Calibri"/>
                <a:cs typeface="Calibri"/>
              </a:rPr>
              <a:t> consultant </a:t>
            </a:r>
            <a:r>
              <a:rPr sz="794" dirty="0">
                <a:latin typeface="Calibri"/>
                <a:cs typeface="Calibri"/>
              </a:rPr>
              <a:t> </a:t>
            </a:r>
            <a:r>
              <a:rPr sz="794" spc="-4" dirty="0">
                <a:latin typeface="Calibri"/>
                <a:cs typeface="Calibri"/>
              </a:rPr>
              <a:t>signs: Department </a:t>
            </a:r>
            <a:r>
              <a:rPr sz="794" dirty="0">
                <a:latin typeface="Calibri"/>
                <a:cs typeface="Calibri"/>
              </a:rPr>
              <a:t>Head – Dean – </a:t>
            </a:r>
            <a:r>
              <a:rPr sz="794" spc="4" dirty="0">
                <a:latin typeface="Calibri"/>
                <a:cs typeface="Calibri"/>
              </a:rPr>
              <a:t> </a:t>
            </a:r>
            <a:r>
              <a:rPr sz="794" spc="-4" dirty="0">
                <a:latin typeface="Calibri"/>
                <a:cs typeface="Calibri"/>
              </a:rPr>
              <a:t>Assistant </a:t>
            </a:r>
            <a:r>
              <a:rPr sz="794" dirty="0">
                <a:latin typeface="Calibri"/>
                <a:cs typeface="Calibri"/>
              </a:rPr>
              <a:t>to VP </a:t>
            </a:r>
            <a:r>
              <a:rPr sz="794" spc="-4" dirty="0">
                <a:latin typeface="Calibri"/>
                <a:cs typeface="Calibri"/>
              </a:rPr>
              <a:t>Business </a:t>
            </a:r>
            <a:r>
              <a:rPr sz="794" dirty="0">
                <a:latin typeface="Calibri"/>
                <a:cs typeface="Calibri"/>
              </a:rPr>
              <a:t>and </a:t>
            </a:r>
            <a:r>
              <a:rPr sz="794" spc="-4" dirty="0">
                <a:latin typeface="Calibri"/>
                <a:cs typeface="Calibri"/>
              </a:rPr>
              <a:t>Financial </a:t>
            </a:r>
            <a:r>
              <a:rPr sz="794" spc="-168" dirty="0">
                <a:latin typeface="Calibri"/>
                <a:cs typeface="Calibri"/>
              </a:rPr>
              <a:t> </a:t>
            </a:r>
            <a:r>
              <a:rPr sz="794" spc="-4" dirty="0">
                <a:latin typeface="Calibri"/>
                <a:cs typeface="Calibri"/>
              </a:rPr>
              <a:t>Affairs </a:t>
            </a:r>
            <a:r>
              <a:rPr sz="794" dirty="0">
                <a:latin typeface="Calibri"/>
                <a:cs typeface="Calibri"/>
              </a:rPr>
              <a:t>– VP </a:t>
            </a:r>
            <a:r>
              <a:rPr sz="794" spc="-4" dirty="0">
                <a:latin typeface="Calibri"/>
                <a:cs typeface="Calibri"/>
              </a:rPr>
              <a:t>Business </a:t>
            </a:r>
            <a:r>
              <a:rPr sz="794" dirty="0">
                <a:latin typeface="Calibri"/>
                <a:cs typeface="Calibri"/>
              </a:rPr>
              <a:t>and </a:t>
            </a:r>
            <a:r>
              <a:rPr sz="794" spc="-4" dirty="0">
                <a:latin typeface="Calibri"/>
                <a:cs typeface="Calibri"/>
              </a:rPr>
              <a:t>Financial </a:t>
            </a:r>
            <a:r>
              <a:rPr sz="794" dirty="0">
                <a:latin typeface="Calibri"/>
                <a:cs typeface="Calibri"/>
              </a:rPr>
              <a:t> </a:t>
            </a:r>
            <a:r>
              <a:rPr sz="794" spc="-4" dirty="0">
                <a:latin typeface="Calibri"/>
                <a:cs typeface="Calibri"/>
              </a:rPr>
              <a:t>Affairs</a:t>
            </a:r>
            <a:r>
              <a:rPr sz="794" spc="-9" dirty="0">
                <a:latin typeface="Calibri"/>
                <a:cs typeface="Calibri"/>
              </a:rPr>
              <a:t> </a:t>
            </a:r>
            <a:r>
              <a:rPr sz="794" dirty="0">
                <a:latin typeface="Calibri"/>
                <a:cs typeface="Calibri"/>
              </a:rPr>
              <a:t>- </a:t>
            </a:r>
            <a:r>
              <a:rPr sz="794" spc="-4" dirty="0">
                <a:latin typeface="Calibri"/>
                <a:cs typeface="Calibri"/>
              </a:rPr>
              <a:t>Purchasing</a:t>
            </a:r>
            <a:endParaRPr sz="794">
              <a:latin typeface="Calibri"/>
              <a:cs typeface="Calibri"/>
            </a:endParaRPr>
          </a:p>
        </p:txBody>
      </p:sp>
    </p:spTree>
    <p:extLst>
      <p:ext uri="{BB962C8B-B14F-4D97-AF65-F5344CB8AC3E}">
        <p14:creationId xmlns:p14="http://schemas.microsoft.com/office/powerpoint/2010/main" val="711966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9" y="787773"/>
            <a:ext cx="5224743" cy="174309"/>
          </a:xfrm>
          <a:prstGeom prst="rect">
            <a:avLst/>
          </a:prstGeom>
        </p:spPr>
        <p:txBody>
          <a:bodyPr vert="horz" wrap="square" lIns="0" tIns="11206" rIns="0" bIns="0" rtlCol="0">
            <a:spAutoFit/>
          </a:bodyPr>
          <a:lstStyle/>
          <a:p>
            <a:pPr marL="11206">
              <a:spcBef>
                <a:spcPts val="88"/>
              </a:spcBef>
            </a:pPr>
            <a:r>
              <a:rPr sz="1059" dirty="0">
                <a:latin typeface="Calibri"/>
                <a:cs typeface="Calibri"/>
              </a:rPr>
              <a:t>After </a:t>
            </a:r>
            <a:r>
              <a:rPr sz="1059" spc="-4" dirty="0">
                <a:latin typeface="Calibri"/>
                <a:cs typeface="Calibri"/>
              </a:rPr>
              <a:t>clicking</a:t>
            </a:r>
            <a:r>
              <a:rPr sz="1059" spc="4" dirty="0">
                <a:latin typeface="Calibri"/>
                <a:cs typeface="Calibri"/>
              </a:rPr>
              <a:t> </a:t>
            </a:r>
            <a:r>
              <a:rPr sz="1059" spc="-4" dirty="0">
                <a:latin typeface="Calibri"/>
                <a:cs typeface="Calibri"/>
              </a:rPr>
              <a:t>Review</a:t>
            </a:r>
            <a:r>
              <a:rPr sz="1059" spc="4" dirty="0">
                <a:latin typeface="Calibri"/>
                <a:cs typeface="Calibri"/>
              </a:rPr>
              <a:t> </a:t>
            </a:r>
            <a:r>
              <a:rPr sz="1059" dirty="0">
                <a:latin typeface="Calibri"/>
                <a:cs typeface="Calibri"/>
              </a:rPr>
              <a:t>and</a:t>
            </a:r>
            <a:r>
              <a:rPr sz="1059" spc="-4" dirty="0">
                <a:latin typeface="Calibri"/>
                <a:cs typeface="Calibri"/>
              </a:rPr>
              <a:t> Sign</a:t>
            </a:r>
            <a:r>
              <a:rPr sz="1059" dirty="0">
                <a:latin typeface="Calibri"/>
                <a:cs typeface="Calibri"/>
              </a:rPr>
              <a:t> the</a:t>
            </a:r>
            <a:r>
              <a:rPr sz="1059" spc="-9" dirty="0">
                <a:latin typeface="Calibri"/>
                <a:cs typeface="Calibri"/>
              </a:rPr>
              <a:t> </a:t>
            </a:r>
            <a:r>
              <a:rPr sz="1059" spc="-4" dirty="0">
                <a:latin typeface="Calibri"/>
                <a:cs typeface="Calibri"/>
              </a:rPr>
              <a:t>Agreement</a:t>
            </a:r>
            <a:r>
              <a:rPr sz="1059" dirty="0">
                <a:latin typeface="Calibri"/>
                <a:cs typeface="Calibri"/>
              </a:rPr>
              <a:t> </a:t>
            </a:r>
            <a:r>
              <a:rPr sz="1059" spc="-4" dirty="0">
                <a:latin typeface="Calibri"/>
                <a:cs typeface="Calibri"/>
              </a:rPr>
              <a:t>document</a:t>
            </a:r>
            <a:r>
              <a:rPr sz="1059" spc="13" dirty="0">
                <a:latin typeface="Calibri"/>
                <a:cs typeface="Calibri"/>
              </a:rPr>
              <a:t> </a:t>
            </a:r>
            <a:r>
              <a:rPr sz="1059" spc="-4" dirty="0">
                <a:latin typeface="Calibri"/>
                <a:cs typeface="Calibri"/>
              </a:rPr>
              <a:t>will</a:t>
            </a:r>
            <a:r>
              <a:rPr sz="1059" spc="4" dirty="0">
                <a:latin typeface="Calibri"/>
                <a:cs typeface="Calibri"/>
              </a:rPr>
              <a:t> </a:t>
            </a:r>
            <a:r>
              <a:rPr sz="1059" spc="-4" dirty="0">
                <a:latin typeface="Calibri"/>
                <a:cs typeface="Calibri"/>
              </a:rPr>
              <a:t>open</a:t>
            </a:r>
            <a:r>
              <a:rPr sz="1059" spc="9" dirty="0">
                <a:latin typeface="Calibri"/>
                <a:cs typeface="Calibri"/>
              </a:rPr>
              <a:t> </a:t>
            </a:r>
            <a:r>
              <a:rPr sz="1059" spc="-4" dirty="0">
                <a:latin typeface="Calibri"/>
                <a:cs typeface="Calibri"/>
              </a:rPr>
              <a:t>for</a:t>
            </a:r>
            <a:r>
              <a:rPr sz="1059" dirty="0">
                <a:latin typeface="Calibri"/>
                <a:cs typeface="Calibri"/>
              </a:rPr>
              <a:t> the</a:t>
            </a:r>
            <a:r>
              <a:rPr sz="1059" spc="-18" dirty="0">
                <a:latin typeface="Calibri"/>
                <a:cs typeface="Calibri"/>
              </a:rPr>
              <a:t> </a:t>
            </a:r>
            <a:r>
              <a:rPr sz="1059" spc="-4" dirty="0">
                <a:latin typeface="Calibri"/>
                <a:cs typeface="Calibri"/>
              </a:rPr>
              <a:t>Consultant</a:t>
            </a:r>
            <a:r>
              <a:rPr sz="1059" dirty="0">
                <a:latin typeface="Calibri"/>
                <a:cs typeface="Calibri"/>
              </a:rPr>
              <a:t> to</a:t>
            </a:r>
            <a:r>
              <a:rPr sz="1059" spc="-4" dirty="0">
                <a:latin typeface="Calibri"/>
                <a:cs typeface="Calibri"/>
              </a:rPr>
              <a:t> review.</a:t>
            </a:r>
            <a:endParaRPr sz="1059">
              <a:latin typeface="Calibri"/>
              <a:cs typeface="Calibri"/>
            </a:endParaRPr>
          </a:p>
        </p:txBody>
      </p:sp>
      <p:pic>
        <p:nvPicPr>
          <p:cNvPr id="3" name="object 3"/>
          <p:cNvPicPr/>
          <p:nvPr/>
        </p:nvPicPr>
        <p:blipFill>
          <a:blip r:embed="rId2" cstate="print"/>
          <a:stretch>
            <a:fillRect/>
          </a:stretch>
        </p:blipFill>
        <p:spPr>
          <a:xfrm>
            <a:off x="2465295" y="1082600"/>
            <a:ext cx="7412131" cy="4161641"/>
          </a:xfrm>
          <a:prstGeom prst="rect">
            <a:avLst/>
          </a:prstGeom>
        </p:spPr>
      </p:pic>
      <p:sp>
        <p:nvSpPr>
          <p:cNvPr id="4" name="object 4"/>
          <p:cNvSpPr txBox="1"/>
          <p:nvPr/>
        </p:nvSpPr>
        <p:spPr>
          <a:xfrm>
            <a:off x="2633203" y="2769399"/>
            <a:ext cx="948578" cy="997355"/>
          </a:xfrm>
          <a:prstGeom prst="rect">
            <a:avLst/>
          </a:prstGeom>
        </p:spPr>
        <p:txBody>
          <a:bodyPr vert="horz" wrap="square" lIns="0" tIns="11206" rIns="0" bIns="0" rtlCol="0">
            <a:spAutoFit/>
          </a:bodyPr>
          <a:lstStyle/>
          <a:p>
            <a:pPr marL="11206" marR="4483">
              <a:lnSpc>
                <a:spcPct val="110000"/>
              </a:lnSpc>
              <a:spcBef>
                <a:spcPts val="88"/>
              </a:spcBef>
            </a:pPr>
            <a:r>
              <a:rPr sz="971" spc="-4" dirty="0">
                <a:latin typeface="Calibri"/>
                <a:cs typeface="Calibri"/>
              </a:rPr>
              <a:t>Clicking here </a:t>
            </a:r>
            <a:r>
              <a:rPr sz="971" dirty="0">
                <a:latin typeface="Calibri"/>
                <a:cs typeface="Calibri"/>
              </a:rPr>
              <a:t>will </a:t>
            </a:r>
            <a:r>
              <a:rPr sz="971" spc="4" dirty="0">
                <a:latin typeface="Calibri"/>
                <a:cs typeface="Calibri"/>
              </a:rPr>
              <a:t> </a:t>
            </a:r>
            <a:r>
              <a:rPr sz="971" dirty="0">
                <a:latin typeface="Calibri"/>
                <a:cs typeface="Calibri"/>
              </a:rPr>
              <a:t>take the </a:t>
            </a:r>
            <a:r>
              <a:rPr sz="971" spc="4" dirty="0">
                <a:latin typeface="Calibri"/>
                <a:cs typeface="Calibri"/>
              </a:rPr>
              <a:t> </a:t>
            </a:r>
            <a:r>
              <a:rPr sz="971" spc="-4" dirty="0">
                <a:latin typeface="Calibri"/>
                <a:cs typeface="Calibri"/>
              </a:rPr>
              <a:t>Consultant</a:t>
            </a:r>
            <a:r>
              <a:rPr sz="971" spc="207" dirty="0">
                <a:latin typeface="Calibri"/>
                <a:cs typeface="Calibri"/>
              </a:rPr>
              <a:t> </a:t>
            </a:r>
            <a:r>
              <a:rPr sz="971" dirty="0">
                <a:latin typeface="Calibri"/>
                <a:cs typeface="Calibri"/>
              </a:rPr>
              <a:t>to </a:t>
            </a:r>
            <a:r>
              <a:rPr sz="971" spc="4" dirty="0">
                <a:latin typeface="Calibri"/>
                <a:cs typeface="Calibri"/>
              </a:rPr>
              <a:t> </a:t>
            </a:r>
            <a:r>
              <a:rPr sz="971" dirty="0">
                <a:latin typeface="Calibri"/>
                <a:cs typeface="Calibri"/>
              </a:rPr>
              <a:t>their</a:t>
            </a:r>
            <a:r>
              <a:rPr sz="971" spc="-35" dirty="0">
                <a:latin typeface="Calibri"/>
                <a:cs typeface="Calibri"/>
              </a:rPr>
              <a:t> </a:t>
            </a:r>
            <a:r>
              <a:rPr sz="971" spc="-4" dirty="0">
                <a:latin typeface="Calibri"/>
                <a:cs typeface="Calibri"/>
              </a:rPr>
              <a:t>first</a:t>
            </a:r>
            <a:r>
              <a:rPr sz="971" spc="-35" dirty="0">
                <a:latin typeface="Calibri"/>
                <a:cs typeface="Calibri"/>
              </a:rPr>
              <a:t> </a:t>
            </a:r>
            <a:r>
              <a:rPr sz="971" dirty="0">
                <a:latin typeface="Calibri"/>
                <a:cs typeface="Calibri"/>
              </a:rPr>
              <a:t>required </a:t>
            </a:r>
            <a:r>
              <a:rPr sz="971" spc="-207" dirty="0">
                <a:latin typeface="Calibri"/>
                <a:cs typeface="Calibri"/>
              </a:rPr>
              <a:t> </a:t>
            </a:r>
            <a:r>
              <a:rPr sz="971" spc="-4" dirty="0">
                <a:latin typeface="Calibri"/>
                <a:cs typeface="Calibri"/>
              </a:rPr>
              <a:t>activity for </a:t>
            </a:r>
            <a:r>
              <a:rPr sz="971" dirty="0">
                <a:latin typeface="Calibri"/>
                <a:cs typeface="Calibri"/>
              </a:rPr>
              <a:t>this </a:t>
            </a:r>
            <a:r>
              <a:rPr sz="971" spc="4" dirty="0">
                <a:latin typeface="Calibri"/>
                <a:cs typeface="Calibri"/>
              </a:rPr>
              <a:t> </a:t>
            </a:r>
            <a:r>
              <a:rPr sz="971" dirty="0">
                <a:latin typeface="Calibri"/>
                <a:cs typeface="Calibri"/>
              </a:rPr>
              <a:t>agreement.</a:t>
            </a:r>
            <a:endParaRPr sz="971">
              <a:latin typeface="Calibri"/>
              <a:cs typeface="Calibri"/>
            </a:endParaRPr>
          </a:p>
        </p:txBody>
      </p:sp>
      <p:sp>
        <p:nvSpPr>
          <p:cNvPr id="5" name="object 5"/>
          <p:cNvSpPr/>
          <p:nvPr/>
        </p:nvSpPr>
        <p:spPr>
          <a:xfrm>
            <a:off x="3439309" y="3654238"/>
            <a:ext cx="424703" cy="326091"/>
          </a:xfrm>
          <a:custGeom>
            <a:avLst/>
            <a:gdLst/>
            <a:ahLst/>
            <a:cxnLst/>
            <a:rect l="l" t="t" r="r" b="b"/>
            <a:pathLst>
              <a:path w="481330" h="369570">
                <a:moveTo>
                  <a:pt x="404106" y="329151"/>
                </a:moveTo>
                <a:lnTo>
                  <a:pt x="386842" y="351916"/>
                </a:lnTo>
                <a:lnTo>
                  <a:pt x="481076" y="369569"/>
                </a:lnTo>
                <a:lnTo>
                  <a:pt x="465412" y="337819"/>
                </a:lnTo>
                <a:lnTo>
                  <a:pt x="415544" y="337819"/>
                </a:lnTo>
                <a:lnTo>
                  <a:pt x="404106" y="329151"/>
                </a:lnTo>
                <a:close/>
              </a:path>
              <a:path w="481330" h="369570">
                <a:moveTo>
                  <a:pt x="421360" y="306400"/>
                </a:moveTo>
                <a:lnTo>
                  <a:pt x="404106" y="329151"/>
                </a:lnTo>
                <a:lnTo>
                  <a:pt x="415544" y="337819"/>
                </a:lnTo>
                <a:lnTo>
                  <a:pt x="432816" y="315087"/>
                </a:lnTo>
                <a:lnTo>
                  <a:pt x="421360" y="306400"/>
                </a:lnTo>
                <a:close/>
              </a:path>
              <a:path w="481330" h="369570">
                <a:moveTo>
                  <a:pt x="438658" y="283590"/>
                </a:moveTo>
                <a:lnTo>
                  <a:pt x="421360" y="306400"/>
                </a:lnTo>
                <a:lnTo>
                  <a:pt x="432816" y="315087"/>
                </a:lnTo>
                <a:lnTo>
                  <a:pt x="415544" y="337819"/>
                </a:lnTo>
                <a:lnTo>
                  <a:pt x="465412" y="337819"/>
                </a:lnTo>
                <a:lnTo>
                  <a:pt x="438658" y="283590"/>
                </a:lnTo>
                <a:close/>
              </a:path>
              <a:path w="481330" h="369570">
                <a:moveTo>
                  <a:pt x="17272" y="0"/>
                </a:moveTo>
                <a:lnTo>
                  <a:pt x="0" y="22859"/>
                </a:lnTo>
                <a:lnTo>
                  <a:pt x="404106" y="329151"/>
                </a:lnTo>
                <a:lnTo>
                  <a:pt x="421360" y="306400"/>
                </a:lnTo>
                <a:lnTo>
                  <a:pt x="17272" y="0"/>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2495932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4271" y="988358"/>
            <a:ext cx="7687796" cy="4316393"/>
          </a:xfrm>
          <a:prstGeom prst="rect">
            <a:avLst/>
          </a:prstGeom>
        </p:spPr>
      </p:pic>
      <p:sp>
        <p:nvSpPr>
          <p:cNvPr id="3" name="object 3"/>
          <p:cNvSpPr txBox="1"/>
          <p:nvPr/>
        </p:nvSpPr>
        <p:spPr>
          <a:xfrm>
            <a:off x="2633202" y="2675270"/>
            <a:ext cx="663388" cy="663341"/>
          </a:xfrm>
          <a:prstGeom prst="rect">
            <a:avLst/>
          </a:prstGeom>
        </p:spPr>
        <p:txBody>
          <a:bodyPr vert="horz" wrap="square" lIns="0" tIns="11766" rIns="0" bIns="0" rtlCol="0">
            <a:spAutoFit/>
          </a:bodyPr>
          <a:lstStyle/>
          <a:p>
            <a:pPr marL="11206" marR="4483">
              <a:lnSpc>
                <a:spcPct val="109400"/>
              </a:lnSpc>
              <a:spcBef>
                <a:spcPts val="93"/>
              </a:spcBef>
            </a:pPr>
            <a:r>
              <a:rPr sz="971" spc="-4" dirty="0">
                <a:latin typeface="Calibri"/>
                <a:cs typeface="Calibri"/>
              </a:rPr>
              <a:t>Clicking</a:t>
            </a:r>
            <a:r>
              <a:rPr sz="971" spc="-53" dirty="0">
                <a:latin typeface="Calibri"/>
                <a:cs typeface="Calibri"/>
              </a:rPr>
              <a:t> </a:t>
            </a:r>
            <a:r>
              <a:rPr sz="971" spc="-4" dirty="0">
                <a:latin typeface="Calibri"/>
                <a:cs typeface="Calibri"/>
              </a:rPr>
              <a:t>here </a:t>
            </a:r>
            <a:r>
              <a:rPr sz="971" spc="-202" dirty="0">
                <a:latin typeface="Calibri"/>
                <a:cs typeface="Calibri"/>
              </a:rPr>
              <a:t> </a:t>
            </a:r>
            <a:r>
              <a:rPr sz="971" dirty="0">
                <a:latin typeface="Calibri"/>
                <a:cs typeface="Calibri"/>
              </a:rPr>
              <a:t>opens </a:t>
            </a:r>
            <a:r>
              <a:rPr sz="971" spc="-4" dirty="0">
                <a:latin typeface="Calibri"/>
                <a:cs typeface="Calibri"/>
              </a:rPr>
              <a:t>the </a:t>
            </a:r>
            <a:r>
              <a:rPr sz="971" dirty="0">
                <a:latin typeface="Calibri"/>
                <a:cs typeface="Calibri"/>
              </a:rPr>
              <a:t> </a:t>
            </a:r>
            <a:r>
              <a:rPr sz="971" spc="-4" dirty="0">
                <a:latin typeface="Calibri"/>
                <a:cs typeface="Calibri"/>
              </a:rPr>
              <a:t>signature </a:t>
            </a:r>
            <a:r>
              <a:rPr sz="971" dirty="0">
                <a:latin typeface="Calibri"/>
                <a:cs typeface="Calibri"/>
              </a:rPr>
              <a:t> box</a:t>
            </a:r>
            <a:endParaRPr sz="971">
              <a:latin typeface="Calibri"/>
              <a:cs typeface="Calibri"/>
            </a:endParaRPr>
          </a:p>
        </p:txBody>
      </p:sp>
      <p:grpSp>
        <p:nvGrpSpPr>
          <p:cNvPr id="4" name="object 4"/>
          <p:cNvGrpSpPr/>
          <p:nvPr/>
        </p:nvGrpSpPr>
        <p:grpSpPr>
          <a:xfrm>
            <a:off x="3226286" y="806824"/>
            <a:ext cx="6256804" cy="2475379"/>
            <a:chOff x="1776857" y="914400"/>
            <a:chExt cx="7091045" cy="2805430"/>
          </a:xfrm>
        </p:grpSpPr>
        <p:pic>
          <p:nvPicPr>
            <p:cNvPr id="5" name="object 5"/>
            <p:cNvPicPr/>
            <p:nvPr/>
          </p:nvPicPr>
          <p:blipFill>
            <a:blip r:embed="rId3" cstate="print"/>
            <a:stretch>
              <a:fillRect/>
            </a:stretch>
          </p:blipFill>
          <p:spPr>
            <a:xfrm>
              <a:off x="4145280" y="914400"/>
              <a:ext cx="4722495" cy="2651760"/>
            </a:xfrm>
            <a:prstGeom prst="rect">
              <a:avLst/>
            </a:prstGeom>
          </p:spPr>
        </p:pic>
        <p:sp>
          <p:nvSpPr>
            <p:cNvPr id="6" name="object 6"/>
            <p:cNvSpPr/>
            <p:nvPr/>
          </p:nvSpPr>
          <p:spPr>
            <a:xfrm>
              <a:off x="1776857" y="2425953"/>
              <a:ext cx="3229610" cy="1293495"/>
            </a:xfrm>
            <a:custGeom>
              <a:avLst/>
              <a:gdLst/>
              <a:ahLst/>
              <a:cxnLst/>
              <a:rect l="l" t="t" r="r" b="b"/>
              <a:pathLst>
                <a:path w="3229610" h="1293495">
                  <a:moveTo>
                    <a:pt x="897763" y="1292479"/>
                  </a:moveTo>
                  <a:lnTo>
                    <a:pt x="883640" y="1274064"/>
                  </a:lnTo>
                  <a:lnTo>
                    <a:pt x="839470" y="1216406"/>
                  </a:lnTo>
                  <a:lnTo>
                    <a:pt x="826922" y="1242123"/>
                  </a:lnTo>
                  <a:lnTo>
                    <a:pt x="12446" y="845312"/>
                  </a:lnTo>
                  <a:lnTo>
                    <a:pt x="0" y="870966"/>
                  </a:lnTo>
                  <a:lnTo>
                    <a:pt x="814400" y="1267802"/>
                  </a:lnTo>
                  <a:lnTo>
                    <a:pt x="801878" y="1293495"/>
                  </a:lnTo>
                  <a:lnTo>
                    <a:pt x="897763" y="1292479"/>
                  </a:lnTo>
                  <a:close/>
                </a:path>
                <a:path w="3229610" h="1293495">
                  <a:moveTo>
                    <a:pt x="3229483" y="4699"/>
                  </a:moveTo>
                  <a:lnTo>
                    <a:pt x="3133725" y="0"/>
                  </a:lnTo>
                  <a:lnTo>
                    <a:pt x="3145205" y="26111"/>
                  </a:lnTo>
                  <a:lnTo>
                    <a:pt x="693928" y="1104138"/>
                  </a:lnTo>
                  <a:lnTo>
                    <a:pt x="705358" y="1130300"/>
                  </a:lnTo>
                  <a:lnTo>
                    <a:pt x="3156712" y="52235"/>
                  </a:lnTo>
                  <a:lnTo>
                    <a:pt x="3168269" y="78486"/>
                  </a:lnTo>
                  <a:lnTo>
                    <a:pt x="3216516" y="20320"/>
                  </a:lnTo>
                  <a:lnTo>
                    <a:pt x="3229483" y="4699"/>
                  </a:lnTo>
                  <a:close/>
                </a:path>
              </a:pathLst>
            </a:custGeom>
            <a:solidFill>
              <a:srgbClr val="5B9BD4"/>
            </a:solidFill>
          </p:spPr>
          <p:txBody>
            <a:bodyPr wrap="square" lIns="0" tIns="0" rIns="0" bIns="0" rtlCol="0"/>
            <a:lstStyle/>
            <a:p>
              <a:endParaRPr sz="1588"/>
            </a:p>
          </p:txBody>
        </p:sp>
      </p:grpSp>
    </p:spTree>
    <p:extLst>
      <p:ext uri="{BB962C8B-B14F-4D97-AF65-F5344CB8AC3E}">
        <p14:creationId xmlns:p14="http://schemas.microsoft.com/office/powerpoint/2010/main" val="104246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6558" y="445696"/>
            <a:ext cx="7184712" cy="685852"/>
          </a:xfrm>
          <a:prstGeom prst="rect">
            <a:avLst/>
          </a:prstGeom>
        </p:spPr>
        <p:txBody>
          <a:bodyPr vert="horz" wrap="square" lIns="0" tIns="8659" rIns="0" bIns="0" rtlCol="0">
            <a:spAutoFit/>
          </a:bodyPr>
          <a:lstStyle/>
          <a:p>
            <a:pPr marL="8659">
              <a:spcBef>
                <a:spcPts val="68"/>
              </a:spcBef>
            </a:pPr>
            <a:r>
              <a:rPr sz="4400" b="1" dirty="0">
                <a:solidFill>
                  <a:srgbClr val="4F2460"/>
                </a:solidFill>
                <a:latin typeface="Times New Roman" panose="02020603050405020304" pitchFamily="18" charset="0"/>
                <a:cs typeface="Times New Roman" panose="02020603050405020304" pitchFamily="18" charset="0"/>
              </a:rPr>
              <a:t>My</a:t>
            </a:r>
            <a:r>
              <a:rPr sz="4400" b="1" spc="-37" dirty="0">
                <a:solidFill>
                  <a:srgbClr val="4F2460"/>
                </a:solidFill>
                <a:latin typeface="Times New Roman" panose="02020603050405020304" pitchFamily="18" charset="0"/>
                <a:cs typeface="Times New Roman" panose="02020603050405020304" pitchFamily="18" charset="0"/>
              </a:rPr>
              <a:t> </a:t>
            </a:r>
            <a:r>
              <a:rPr sz="4400" b="1" spc="-3" dirty="0">
                <a:solidFill>
                  <a:srgbClr val="4F2460"/>
                </a:solidFill>
                <a:latin typeface="Times New Roman" panose="02020603050405020304" pitchFamily="18" charset="0"/>
                <a:cs typeface="Times New Roman" panose="02020603050405020304" pitchFamily="18" charset="0"/>
              </a:rPr>
              <a:t>Requisitions</a:t>
            </a:r>
            <a:r>
              <a:rPr sz="4400" b="1" spc="-34" dirty="0">
                <a:solidFill>
                  <a:srgbClr val="4F2460"/>
                </a:solidFill>
                <a:latin typeface="Times New Roman" panose="02020603050405020304" pitchFamily="18" charset="0"/>
                <a:cs typeface="Times New Roman" panose="02020603050405020304" pitchFamily="18" charset="0"/>
              </a:rPr>
              <a:t> </a:t>
            </a:r>
            <a:r>
              <a:rPr lang="en-US" sz="4400" b="1" spc="-34" dirty="0">
                <a:solidFill>
                  <a:srgbClr val="4F2460"/>
                </a:solidFill>
                <a:latin typeface="Times New Roman" panose="02020603050405020304" pitchFamily="18" charset="0"/>
                <a:cs typeface="Times New Roman" panose="02020603050405020304" pitchFamily="18" charset="0"/>
              </a:rPr>
              <a:t>T</a:t>
            </a:r>
            <a:r>
              <a:rPr sz="4400" b="1" dirty="0">
                <a:solidFill>
                  <a:srgbClr val="4F2460"/>
                </a:solidFill>
                <a:latin typeface="Times New Roman" panose="02020603050405020304" pitchFamily="18" charset="0"/>
                <a:cs typeface="Times New Roman" panose="02020603050405020304" pitchFamily="18" charset="0"/>
              </a:rPr>
              <a:t>asks</a:t>
            </a:r>
            <a:endParaRPr sz="44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405938" y="1257383"/>
            <a:ext cx="11380123" cy="4558835"/>
          </a:xfrm>
          <a:prstGeom prst="rect">
            <a:avLst/>
          </a:prstGeom>
        </p:spPr>
        <p:txBody>
          <a:bodyPr vert="horz" wrap="square" lIns="0" tIns="8659" rIns="0" bIns="0" rtlCol="0">
            <a:spAutoFit/>
          </a:bodyPr>
          <a:lstStyle/>
          <a:p>
            <a:pPr marL="8659">
              <a:spcBef>
                <a:spcPts val="68"/>
              </a:spcBef>
            </a:pPr>
            <a:r>
              <a:rPr sz="1200" b="1" spc="-3" dirty="0">
                <a:latin typeface="Times New Roman" panose="02020603050405020304" pitchFamily="18" charset="0"/>
                <a:cs typeface="Times New Roman" panose="02020603050405020304" pitchFamily="18" charset="0"/>
              </a:rPr>
              <a:t>Create</a:t>
            </a:r>
            <a:r>
              <a:rPr sz="1200" b="1" spc="-37" dirty="0">
                <a:latin typeface="Times New Roman" panose="02020603050405020304" pitchFamily="18" charset="0"/>
                <a:cs typeface="Times New Roman" panose="02020603050405020304" pitchFamily="18" charset="0"/>
              </a:rPr>
              <a:t> </a:t>
            </a:r>
            <a:r>
              <a:rPr sz="1200" b="1" dirty="0">
                <a:latin typeface="Times New Roman" panose="02020603050405020304" pitchFamily="18" charset="0"/>
                <a:cs typeface="Times New Roman" panose="02020603050405020304" pitchFamily="18" charset="0"/>
              </a:rPr>
              <a:t>a</a:t>
            </a:r>
            <a:r>
              <a:rPr sz="1200" b="1" spc="-34"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requisition</a:t>
            </a:r>
            <a:endParaRPr sz="1200" dirty="0">
              <a:latin typeface="Times New Roman" panose="02020603050405020304" pitchFamily="18" charset="0"/>
              <a:cs typeface="Times New Roman" panose="02020603050405020304" pitchFamily="18" charset="0"/>
            </a:endParaRPr>
          </a:p>
          <a:p>
            <a:pPr marL="240716" marR="149365">
              <a:spcBef>
                <a:spcPts val="781"/>
              </a:spcBef>
            </a:pPr>
            <a:r>
              <a:rPr sz="1200" spc="-41" dirty="0">
                <a:latin typeface="Times New Roman" panose="02020603050405020304" pitchFamily="18" charset="0"/>
                <a:cs typeface="Times New Roman" panose="02020603050405020304" pitchFamily="18" charset="0"/>
              </a:rPr>
              <a:t>To</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begin</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 purchase</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process, use</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10" dirty="0">
                <a:latin typeface="Times New Roman" panose="02020603050405020304" pitchFamily="18" charset="0"/>
                <a:cs typeface="Times New Roman" panose="02020603050405020304" pitchFamily="18" charset="0"/>
              </a:rPr>
              <a:t> </a:t>
            </a:r>
            <a:r>
              <a:rPr sz="1200" b="1" dirty="0">
                <a:latin typeface="Times New Roman" panose="02020603050405020304" pitchFamily="18" charset="0"/>
                <a:cs typeface="Times New Roman" panose="02020603050405020304" pitchFamily="18" charset="0"/>
              </a:rPr>
              <a:t>My</a:t>
            </a:r>
            <a:r>
              <a:rPr sz="1200" b="1" spc="-3" dirty="0">
                <a:latin typeface="Times New Roman" panose="02020603050405020304" pitchFamily="18" charset="0"/>
                <a:cs typeface="Times New Roman" panose="02020603050405020304" pitchFamily="18" charset="0"/>
              </a:rPr>
              <a:t> Requisitions </a:t>
            </a:r>
            <a:r>
              <a:rPr sz="1200" spc="-3" dirty="0">
                <a:latin typeface="Times New Roman" panose="02020603050405020304" pitchFamily="18" charset="0"/>
                <a:cs typeface="Times New Roman" panose="02020603050405020304" pitchFamily="18" charset="0"/>
              </a:rPr>
              <a:t>dashboard page</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to</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create</a:t>
            </a:r>
            <a:r>
              <a:rPr sz="1200" spc="-3"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a</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purchase </a:t>
            </a:r>
            <a:r>
              <a:rPr sz="1200" dirty="0">
                <a:latin typeface="Times New Roman" panose="02020603050405020304" pitchFamily="18" charset="0"/>
                <a:cs typeface="Times New Roman" panose="02020603050405020304" pitchFamily="18" charset="0"/>
              </a:rPr>
              <a:t> requisition.</a:t>
            </a:r>
          </a:p>
          <a:p>
            <a:pPr>
              <a:lnSpc>
                <a:spcPct val="100000"/>
              </a:lnSpc>
            </a:pPr>
            <a:endParaRPr sz="1200" dirty="0">
              <a:latin typeface="Times New Roman" panose="02020603050405020304" pitchFamily="18" charset="0"/>
              <a:cs typeface="Times New Roman" panose="02020603050405020304" pitchFamily="18" charset="0"/>
            </a:endParaRPr>
          </a:p>
          <a:p>
            <a:pPr marL="240716">
              <a:spcBef>
                <a:spcPts val="3"/>
              </a:spcBef>
            </a:pPr>
            <a:r>
              <a:rPr sz="1200" b="1" spc="-3" dirty="0">
                <a:latin typeface="Times New Roman" panose="02020603050405020304" pitchFamily="18" charset="0"/>
                <a:cs typeface="Times New Roman" panose="02020603050405020304" pitchFamily="18" charset="0"/>
              </a:rPr>
              <a:t>Procedure</a:t>
            </a:r>
            <a:endParaRPr sz="1200" dirty="0">
              <a:latin typeface="Times New Roman" panose="02020603050405020304" pitchFamily="18" charset="0"/>
              <a:cs typeface="Times New Roman" panose="02020603050405020304" pitchFamily="18" charset="0"/>
            </a:endParaRPr>
          </a:p>
          <a:p>
            <a:pPr marL="380990" indent="-156292">
              <a:spcBef>
                <a:spcPts val="344"/>
              </a:spcBef>
              <a:buAutoNum type="arabicPeriod"/>
              <a:tabLst>
                <a:tab pos="380990" algn="l"/>
              </a:tabLst>
            </a:pPr>
            <a:r>
              <a:rPr sz="1200" spc="-3" dirty="0">
                <a:latin typeface="Times New Roman" panose="02020603050405020304" pitchFamily="18" charset="0"/>
                <a:cs typeface="Times New Roman" panose="02020603050405020304" pitchFamily="18" charset="0"/>
              </a:rPr>
              <a:t>On</a:t>
            </a:r>
            <a:r>
              <a:rPr sz="1200" spc="-1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7" dirty="0">
                <a:latin typeface="Times New Roman" panose="02020603050405020304" pitchFamily="18" charset="0"/>
                <a:cs typeface="Times New Roman" panose="02020603050405020304" pitchFamily="18" charset="0"/>
              </a:rPr>
              <a:t> </a:t>
            </a:r>
            <a:r>
              <a:rPr sz="1200" b="1" dirty="0">
                <a:latin typeface="Times New Roman" panose="02020603050405020304" pitchFamily="18" charset="0"/>
                <a:cs typeface="Times New Roman" panose="02020603050405020304" pitchFamily="18" charset="0"/>
              </a:rPr>
              <a:t>My</a:t>
            </a:r>
            <a:r>
              <a:rPr sz="1200" b="1" spc="-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Requisitions</a:t>
            </a:r>
            <a:r>
              <a:rPr sz="1200" b="1" spc="3"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dashboard</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page,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click</a:t>
            </a:r>
            <a:r>
              <a:rPr sz="1200" spc="3"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Create</a:t>
            </a:r>
            <a:r>
              <a:rPr sz="1200" b="1" spc="-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Requisition</a:t>
            </a:r>
            <a:r>
              <a:rPr sz="1200" spc="-3" dirty="0">
                <a:latin typeface="Times New Roman" panose="02020603050405020304" pitchFamily="18" charset="0"/>
                <a:cs typeface="Times New Roman" panose="02020603050405020304" pitchFamily="18" charset="0"/>
              </a:rPr>
              <a:t>.</a:t>
            </a:r>
            <a:endParaRPr sz="1200" dirty="0">
              <a:latin typeface="Times New Roman" panose="02020603050405020304" pitchFamily="18" charset="0"/>
              <a:cs typeface="Times New Roman" panose="02020603050405020304" pitchFamily="18" charset="0"/>
            </a:endParaRPr>
          </a:p>
          <a:p>
            <a:pPr marL="380557" marR="23812" indent="-156292">
              <a:spcBef>
                <a:spcPts val="341"/>
              </a:spcBef>
              <a:buAutoNum type="arabicPeriod"/>
              <a:tabLst>
                <a:tab pos="380990" algn="l"/>
              </a:tabLst>
            </a:pPr>
            <a:r>
              <a:rPr sz="1200" spc="-3" dirty="0">
                <a:latin typeface="Times New Roman" panose="02020603050405020304" pitchFamily="18" charset="0"/>
                <a:cs typeface="Times New Roman" panose="02020603050405020304" pitchFamily="18" charset="0"/>
              </a:rPr>
              <a:t>On</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10"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Requestor</a:t>
            </a:r>
            <a:r>
              <a:rPr sz="1200" b="1" spc="-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Information</a:t>
            </a:r>
            <a:r>
              <a:rPr sz="1200" b="1" spc="2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page,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specify</a:t>
            </a:r>
            <a:r>
              <a:rPr sz="1200" spc="-3" dirty="0">
                <a:latin typeface="Times New Roman" panose="02020603050405020304" pitchFamily="18" charset="0"/>
                <a:cs typeface="Times New Roman" panose="02020603050405020304" pitchFamily="18" charset="0"/>
              </a:rPr>
              <a:t> who is</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requesting</a:t>
            </a:r>
            <a:r>
              <a:rPr sz="1200" spc="-3" dirty="0">
                <a:latin typeface="Times New Roman" panose="02020603050405020304" pitchFamily="18" charset="0"/>
                <a:cs typeface="Times New Roman" panose="02020603050405020304" pitchFamily="18" charset="0"/>
              </a:rPr>
              <a:t> the purchase</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using the </a:t>
            </a:r>
            <a:r>
              <a:rPr sz="120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available fields if </a:t>
            </a:r>
            <a:r>
              <a:rPr sz="1200" dirty="0">
                <a:latin typeface="Times New Roman" panose="02020603050405020304" pitchFamily="18" charset="0"/>
                <a:cs typeface="Times New Roman" panose="02020603050405020304" pitchFamily="18" charset="0"/>
              </a:rPr>
              <a:t>you </a:t>
            </a:r>
            <a:r>
              <a:rPr sz="1200" spc="-3" dirty="0">
                <a:latin typeface="Times New Roman" panose="02020603050405020304" pitchFamily="18" charset="0"/>
                <a:cs typeface="Times New Roman" panose="02020603050405020304" pitchFamily="18" charset="0"/>
              </a:rPr>
              <a:t>are not the default </a:t>
            </a:r>
            <a:r>
              <a:rPr sz="1200" dirty="0">
                <a:latin typeface="Times New Roman" panose="02020603050405020304" pitchFamily="18" charset="0"/>
                <a:cs typeface="Times New Roman" panose="02020603050405020304" pitchFamily="18" charset="0"/>
              </a:rPr>
              <a:t>requester </a:t>
            </a:r>
            <a:r>
              <a:rPr sz="1200" spc="-3" dirty="0">
                <a:latin typeface="Times New Roman" panose="02020603050405020304" pitchFamily="18" charset="0"/>
                <a:cs typeface="Times New Roman" panose="02020603050405020304" pitchFamily="18" charset="0"/>
              </a:rPr>
              <a:t>for the account. Click</a:t>
            </a:r>
            <a:r>
              <a:rPr sz="1200"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Next </a:t>
            </a:r>
            <a:r>
              <a:rPr sz="1200" spc="-3" dirty="0">
                <a:latin typeface="Times New Roman" panose="02020603050405020304" pitchFamily="18" charset="0"/>
                <a:cs typeface="Times New Roman" panose="02020603050405020304" pitchFamily="18" charset="0"/>
              </a:rPr>
              <a:t>to </a:t>
            </a:r>
            <a:r>
              <a:rPr sz="1200" dirty="0">
                <a:latin typeface="Times New Roman" panose="02020603050405020304" pitchFamily="18" charset="0"/>
                <a:cs typeface="Times New Roman" panose="02020603050405020304" pitchFamily="18" charset="0"/>
              </a:rPr>
              <a:t>continue </a:t>
            </a:r>
            <a:r>
              <a:rPr sz="1200" spc="-3" dirty="0">
                <a:latin typeface="Times New Roman" panose="02020603050405020304" pitchFamily="18" charset="0"/>
                <a:cs typeface="Times New Roman" panose="02020603050405020304" pitchFamily="18" charset="0"/>
              </a:rPr>
              <a:t>to the </a:t>
            </a:r>
            <a:r>
              <a:rPr sz="1200" spc="-181"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next</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page.</a:t>
            </a:r>
            <a:endParaRPr sz="1200" dirty="0">
              <a:latin typeface="Times New Roman" panose="02020603050405020304" pitchFamily="18" charset="0"/>
              <a:cs typeface="Times New Roman" panose="02020603050405020304" pitchFamily="18" charset="0"/>
            </a:endParaRPr>
          </a:p>
          <a:p>
            <a:pPr marL="380990" indent="-156292">
              <a:spcBef>
                <a:spcPts val="341"/>
              </a:spcBef>
              <a:buAutoNum type="arabicPeriod"/>
              <a:tabLst>
                <a:tab pos="380990" algn="l"/>
              </a:tabLst>
            </a:pPr>
            <a:r>
              <a:rPr sz="1200" spc="-3" dirty="0">
                <a:latin typeface="Times New Roman" panose="02020603050405020304" pitchFamily="18" charset="0"/>
                <a:cs typeface="Times New Roman" panose="02020603050405020304" pitchFamily="18" charset="0"/>
              </a:rPr>
              <a:t>On</a:t>
            </a:r>
            <a:r>
              <a:rPr sz="1200" spc="-1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Vendor</a:t>
            </a:r>
            <a:r>
              <a:rPr sz="1200" b="1" spc="-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Information</a:t>
            </a:r>
            <a:r>
              <a:rPr sz="1200" b="1" spc="24"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page,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select</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vendor</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for</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requisition.</a:t>
            </a:r>
          </a:p>
          <a:p>
            <a:pPr marL="380557" marR="3464">
              <a:lnSpc>
                <a:spcPct val="112500"/>
              </a:lnSpc>
            </a:pPr>
            <a:r>
              <a:rPr sz="1200" dirty="0">
                <a:latin typeface="Times New Roman" panose="02020603050405020304" pitchFamily="18" charset="0"/>
                <a:cs typeface="Times New Roman" panose="02020603050405020304" pitchFamily="18" charset="0"/>
              </a:rPr>
              <a:t>Type the </a:t>
            </a:r>
            <a:r>
              <a:rPr sz="1200" spc="-3" dirty="0">
                <a:latin typeface="Times New Roman" panose="02020603050405020304" pitchFamily="18" charset="0"/>
                <a:cs typeface="Times New Roman" panose="02020603050405020304" pitchFamily="18" charset="0"/>
              </a:rPr>
              <a:t>name of </a:t>
            </a:r>
            <a:r>
              <a:rPr sz="1200" dirty="0">
                <a:latin typeface="Times New Roman" panose="02020603050405020304" pitchFamily="18" charset="0"/>
                <a:cs typeface="Times New Roman" panose="02020603050405020304" pitchFamily="18" charset="0"/>
              </a:rPr>
              <a:t>the vendor </a:t>
            </a:r>
            <a:r>
              <a:rPr sz="1200" spc="-3" dirty="0">
                <a:latin typeface="Times New Roman" panose="02020603050405020304" pitchFamily="18" charset="0"/>
                <a:cs typeface="Times New Roman" panose="02020603050405020304" pitchFamily="18" charset="0"/>
              </a:rPr>
              <a:t>or </a:t>
            </a:r>
            <a:r>
              <a:rPr sz="1200" dirty="0">
                <a:latin typeface="Times New Roman" panose="02020603050405020304" pitchFamily="18" charset="0"/>
                <a:cs typeface="Times New Roman" panose="02020603050405020304" pitchFamily="18" charset="0"/>
              </a:rPr>
              <a:t>the vendor </a:t>
            </a:r>
            <a:r>
              <a:rPr sz="1200" spc="-3" dirty="0">
                <a:latin typeface="Times New Roman" panose="02020603050405020304" pitchFamily="18" charset="0"/>
                <a:cs typeface="Times New Roman" panose="02020603050405020304" pitchFamily="18" charset="0"/>
              </a:rPr>
              <a:t>number if </a:t>
            </a:r>
            <a:r>
              <a:rPr sz="1200" dirty="0">
                <a:latin typeface="Times New Roman" panose="02020603050405020304" pitchFamily="18" charset="0"/>
                <a:cs typeface="Times New Roman" panose="02020603050405020304" pitchFamily="18" charset="0"/>
              </a:rPr>
              <a:t>known </a:t>
            </a:r>
            <a:r>
              <a:rPr sz="1200" spc="-3" dirty="0">
                <a:latin typeface="Times New Roman" panose="02020603050405020304" pitchFamily="18" charset="0"/>
                <a:cs typeface="Times New Roman" panose="02020603050405020304" pitchFamily="18" charset="0"/>
              </a:rPr>
              <a:t>and </a:t>
            </a:r>
            <a:r>
              <a:rPr sz="1200" dirty="0">
                <a:latin typeface="Times New Roman" panose="02020603050405020304" pitchFamily="18" charset="0"/>
                <a:cs typeface="Times New Roman" panose="02020603050405020304" pitchFamily="18" charset="0"/>
              </a:rPr>
              <a:t>search for </a:t>
            </a:r>
            <a:r>
              <a:rPr sz="1200" spc="-3" dirty="0">
                <a:latin typeface="Times New Roman" panose="02020603050405020304" pitchFamily="18" charset="0"/>
                <a:cs typeface="Times New Roman" panose="02020603050405020304" pitchFamily="18" charset="0"/>
              </a:rPr>
              <a:t>it. </a:t>
            </a:r>
            <a:r>
              <a:rPr sz="1200" dirty="0">
                <a:latin typeface="Times New Roman" panose="02020603050405020304" pitchFamily="18" charset="0"/>
                <a:cs typeface="Times New Roman" panose="02020603050405020304" pitchFamily="18" charset="0"/>
              </a:rPr>
              <a:t>Select the </a:t>
            </a:r>
            <a:r>
              <a:rPr sz="1200" spc="3"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appropriate </a:t>
            </a:r>
            <a:r>
              <a:rPr sz="1200" dirty="0">
                <a:latin typeface="Times New Roman" panose="02020603050405020304" pitchFamily="18" charset="0"/>
                <a:cs typeface="Times New Roman" panose="02020603050405020304" pitchFamily="18" charset="0"/>
              </a:rPr>
              <a:t>vendor. If </a:t>
            </a:r>
            <a:r>
              <a:rPr sz="1200" spc="-3" dirty="0">
                <a:latin typeface="Times New Roman" panose="02020603050405020304" pitchFamily="18" charset="0"/>
                <a:cs typeface="Times New Roman" panose="02020603050405020304" pitchFamily="18" charset="0"/>
              </a:rPr>
              <a:t>it is </a:t>
            </a:r>
            <a:r>
              <a:rPr sz="1200" dirty="0">
                <a:latin typeface="Times New Roman" panose="02020603050405020304" pitchFamily="18" charset="0"/>
                <a:cs typeface="Times New Roman" panose="02020603050405020304" pitchFamily="18" charset="0"/>
              </a:rPr>
              <a:t>a </a:t>
            </a:r>
            <a:r>
              <a:rPr sz="1200" spc="-3" dirty="0">
                <a:latin typeface="Times New Roman" panose="02020603050405020304" pitchFamily="18" charset="0"/>
                <a:cs typeface="Times New Roman" panose="02020603050405020304" pitchFamily="18" charset="0"/>
              </a:rPr>
              <a:t>new </a:t>
            </a:r>
            <a:r>
              <a:rPr sz="1200" dirty="0">
                <a:latin typeface="Times New Roman" panose="02020603050405020304" pitchFamily="18" charset="0"/>
                <a:cs typeface="Times New Roman" panose="02020603050405020304" pitchFamily="18" charset="0"/>
              </a:rPr>
              <a:t>vendor, check choose vendor for me </a:t>
            </a:r>
            <a:r>
              <a:rPr sz="1200" spc="-3" dirty="0">
                <a:latin typeface="Times New Roman" panose="02020603050405020304" pitchFamily="18" charset="0"/>
                <a:cs typeface="Times New Roman" panose="02020603050405020304" pitchFamily="18" charset="0"/>
              </a:rPr>
              <a:t>at </a:t>
            </a:r>
            <a:r>
              <a:rPr sz="1200" dirty="0">
                <a:latin typeface="Times New Roman" panose="02020603050405020304" pitchFamily="18" charset="0"/>
                <a:cs typeface="Times New Roman" panose="02020603050405020304" pitchFamily="18" charset="0"/>
              </a:rPr>
              <a:t>the top </a:t>
            </a:r>
            <a:r>
              <a:rPr sz="1200" spc="-3" dirty="0">
                <a:latin typeface="Times New Roman" panose="02020603050405020304" pitchFamily="18" charset="0"/>
                <a:cs typeface="Times New Roman" panose="02020603050405020304" pitchFamily="18" charset="0"/>
              </a:rPr>
              <a:t>of </a:t>
            </a:r>
            <a:r>
              <a:rPr sz="1200" dirty="0">
                <a:latin typeface="Times New Roman" panose="02020603050405020304" pitchFamily="18" charset="0"/>
                <a:cs typeface="Times New Roman" panose="02020603050405020304" pitchFamily="18" charset="0"/>
              </a:rPr>
              <a:t>the </a:t>
            </a:r>
            <a:r>
              <a:rPr sz="1200" spc="-3" dirty="0">
                <a:latin typeface="Times New Roman" panose="02020603050405020304" pitchFamily="18" charset="0"/>
                <a:cs typeface="Times New Roman" panose="02020603050405020304" pitchFamily="18" charset="0"/>
              </a:rPr>
              <a:t>page and </a:t>
            </a:r>
            <a:r>
              <a:rPr sz="1200" spc="-181"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attach new </a:t>
            </a:r>
            <a:r>
              <a:rPr sz="1200" dirty="0">
                <a:latin typeface="Times New Roman" panose="02020603050405020304" pitchFamily="18" charset="0"/>
                <a:cs typeface="Times New Roman" panose="02020603050405020304" pitchFamily="18" charset="0"/>
              </a:rPr>
              <a:t>vendor W9 </a:t>
            </a:r>
            <a:r>
              <a:rPr sz="1200" spc="-3" dirty="0">
                <a:latin typeface="Times New Roman" panose="02020603050405020304" pitchFamily="18" charset="0"/>
                <a:cs typeface="Times New Roman" panose="02020603050405020304" pitchFamily="18" charset="0"/>
              </a:rPr>
              <a:t>before </a:t>
            </a:r>
            <a:r>
              <a:rPr sz="1200" dirty="0">
                <a:latin typeface="Times New Roman" panose="02020603050405020304" pitchFamily="18" charset="0"/>
                <a:cs typeface="Times New Roman" panose="02020603050405020304" pitchFamily="18" charset="0"/>
              </a:rPr>
              <a:t>sending requisition to </a:t>
            </a:r>
            <a:r>
              <a:rPr sz="1200" spc="-3" dirty="0">
                <a:latin typeface="Times New Roman" panose="02020603050405020304" pitchFamily="18" charset="0"/>
                <a:cs typeface="Times New Roman" panose="02020603050405020304" pitchFamily="18" charset="0"/>
              </a:rPr>
              <a:t>purchasing office. </a:t>
            </a:r>
            <a:r>
              <a:rPr sz="1200" dirty="0">
                <a:latin typeface="Times New Roman" panose="02020603050405020304" pitchFamily="18" charset="0"/>
                <a:cs typeface="Times New Roman" panose="02020603050405020304" pitchFamily="18" charset="0"/>
              </a:rPr>
              <a:t>Type the vendor </a:t>
            </a:r>
            <a:r>
              <a:rPr sz="1200" spc="-3" dirty="0">
                <a:latin typeface="Times New Roman" panose="02020603050405020304" pitchFamily="18" charset="0"/>
                <a:cs typeface="Times New Roman" panose="02020603050405020304" pitchFamily="18" charset="0"/>
              </a:rPr>
              <a:t>email in </a:t>
            </a:r>
            <a:r>
              <a:rPr sz="120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email</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field.</a:t>
            </a:r>
          </a:p>
          <a:p>
            <a:pPr marL="380990" indent="-156292">
              <a:spcBef>
                <a:spcPts val="341"/>
              </a:spcBef>
              <a:buAutoNum type="arabicPeriod" startAt="4"/>
              <a:tabLst>
                <a:tab pos="380990" algn="l"/>
              </a:tabLst>
            </a:pPr>
            <a:r>
              <a:rPr sz="1200" spc="-3" dirty="0">
                <a:latin typeface="Times New Roman" panose="02020603050405020304" pitchFamily="18" charset="0"/>
                <a:cs typeface="Times New Roman" panose="02020603050405020304" pitchFamily="18" charset="0"/>
              </a:rPr>
              <a:t>On</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10"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Add</a:t>
            </a:r>
            <a:r>
              <a:rPr sz="1200" b="1" spc="-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Item </a:t>
            </a:r>
            <a:r>
              <a:rPr sz="1200" b="1" dirty="0">
                <a:latin typeface="Times New Roman" panose="02020603050405020304" pitchFamily="18" charset="0"/>
                <a:cs typeface="Times New Roman" panose="02020603050405020304" pitchFamily="18" charset="0"/>
              </a:rPr>
              <a:t>&amp;</a:t>
            </a:r>
            <a:r>
              <a:rPr sz="1200" b="1" spc="-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Accounting</a:t>
            </a:r>
            <a:r>
              <a:rPr sz="1200" b="1" spc="24"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page,</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add an</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item using</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20"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Add Item(s)</a:t>
            </a:r>
            <a:r>
              <a:rPr sz="1200" b="1"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field.</a:t>
            </a:r>
            <a:endParaRPr sz="1200" dirty="0">
              <a:latin typeface="Times New Roman" panose="02020603050405020304" pitchFamily="18" charset="0"/>
              <a:cs typeface="Times New Roman" panose="02020603050405020304" pitchFamily="18" charset="0"/>
            </a:endParaRPr>
          </a:p>
          <a:p>
            <a:pPr marL="380557" marR="174475">
              <a:lnSpc>
                <a:spcPct val="125000"/>
              </a:lnSpc>
            </a:pPr>
            <a:r>
              <a:rPr sz="1200" dirty="0">
                <a:latin typeface="Times New Roman" panose="02020603050405020304" pitchFamily="18" charset="0"/>
                <a:cs typeface="Times New Roman" panose="02020603050405020304" pitchFamily="18" charset="0"/>
              </a:rPr>
              <a:t>Type the </a:t>
            </a:r>
            <a:r>
              <a:rPr sz="1200" spc="-3" dirty="0">
                <a:latin typeface="Times New Roman" panose="02020603050405020304" pitchFamily="18" charset="0"/>
                <a:cs typeface="Times New Roman" panose="02020603050405020304" pitchFamily="18" charset="0"/>
              </a:rPr>
              <a:t>description of </a:t>
            </a:r>
            <a:r>
              <a:rPr sz="1200" dirty="0">
                <a:latin typeface="Times New Roman" panose="02020603050405020304" pitchFamily="18" charset="0"/>
                <a:cs typeface="Times New Roman" panose="02020603050405020304" pitchFamily="18" charset="0"/>
              </a:rPr>
              <a:t>the </a:t>
            </a:r>
            <a:r>
              <a:rPr sz="1200" spc="-3" dirty="0">
                <a:latin typeface="Times New Roman" panose="02020603050405020304" pitchFamily="18" charset="0"/>
                <a:cs typeface="Times New Roman" panose="02020603050405020304" pitchFamily="18" charset="0"/>
              </a:rPr>
              <a:t>item(s) needed and the page updates with </a:t>
            </a:r>
            <a:r>
              <a:rPr sz="1200" dirty="0">
                <a:latin typeface="Times New Roman" panose="02020603050405020304" pitchFamily="18" charset="0"/>
                <a:cs typeface="Times New Roman" panose="02020603050405020304" pitchFamily="18" charset="0"/>
              </a:rPr>
              <a:t>required </a:t>
            </a:r>
            <a:r>
              <a:rPr sz="1200" spc="-3" dirty="0">
                <a:latin typeface="Times New Roman" panose="02020603050405020304" pitchFamily="18" charset="0"/>
                <a:cs typeface="Times New Roman" panose="02020603050405020304" pitchFamily="18" charset="0"/>
              </a:rPr>
              <a:t>fields for the </a:t>
            </a:r>
            <a:r>
              <a:rPr sz="1200" spc="-181"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selected </a:t>
            </a:r>
            <a:r>
              <a:rPr sz="1200" spc="-3" dirty="0">
                <a:latin typeface="Times New Roman" panose="02020603050405020304" pitchFamily="18" charset="0"/>
                <a:cs typeface="Times New Roman" panose="02020603050405020304" pitchFamily="18" charset="0"/>
              </a:rPr>
              <a:t>item.</a:t>
            </a:r>
            <a:r>
              <a:rPr sz="1200" b="1" spc="-3" dirty="0">
                <a:latin typeface="Times New Roman" panose="02020603050405020304" pitchFamily="18" charset="0"/>
                <a:cs typeface="Times New Roman" panose="02020603050405020304" pitchFamily="18" charset="0"/>
              </a:rPr>
              <a:t>*Please </a:t>
            </a:r>
            <a:r>
              <a:rPr sz="1200" b="1" dirty="0">
                <a:latin typeface="Times New Roman" panose="02020603050405020304" pitchFamily="18" charset="0"/>
                <a:cs typeface="Times New Roman" panose="02020603050405020304" pitchFamily="18" charset="0"/>
              </a:rPr>
              <a:t>note, index does not </a:t>
            </a:r>
            <a:r>
              <a:rPr sz="1200" b="1" spc="-3" dirty="0">
                <a:latin typeface="Times New Roman" panose="02020603050405020304" pitchFamily="18" charset="0"/>
                <a:cs typeface="Times New Roman" panose="02020603050405020304" pitchFamily="18" charset="0"/>
              </a:rPr>
              <a:t>show as </a:t>
            </a:r>
            <a:r>
              <a:rPr sz="1200" b="1" dirty="0">
                <a:latin typeface="Times New Roman" panose="02020603050405020304" pitchFamily="18" charset="0"/>
                <a:cs typeface="Times New Roman" panose="02020603050405020304" pitchFamily="18" charset="0"/>
              </a:rPr>
              <a:t>a </a:t>
            </a:r>
            <a:r>
              <a:rPr sz="1200" b="1" spc="-3" dirty="0">
                <a:latin typeface="Times New Roman" panose="02020603050405020304" pitchFamily="18" charset="0"/>
                <a:cs typeface="Times New Roman" panose="02020603050405020304" pitchFamily="18" charset="0"/>
              </a:rPr>
              <a:t>required </a:t>
            </a:r>
            <a:r>
              <a:rPr sz="1200" b="1" dirty="0">
                <a:latin typeface="Times New Roman" panose="02020603050405020304" pitchFamily="18" charset="0"/>
                <a:cs typeface="Times New Roman" panose="02020603050405020304" pitchFamily="18" charset="0"/>
              </a:rPr>
              <a:t>field, but it is </a:t>
            </a:r>
            <a:r>
              <a:rPr sz="1200" b="1" spc="-3" dirty="0">
                <a:latin typeface="Times New Roman" panose="02020603050405020304" pitchFamily="18" charset="0"/>
                <a:cs typeface="Times New Roman" panose="02020603050405020304" pitchFamily="18" charset="0"/>
              </a:rPr>
              <a:t>required. </a:t>
            </a:r>
            <a:r>
              <a:rPr sz="1200" b="1" dirty="0">
                <a:latin typeface="Times New Roman" panose="02020603050405020304" pitchFamily="18" charset="0"/>
                <a:cs typeface="Times New Roman" panose="02020603050405020304" pitchFamily="18" charset="0"/>
              </a:rPr>
              <a:t> Please </a:t>
            </a:r>
            <a:r>
              <a:rPr sz="1200" b="1" u="heavy" spc="-3" dirty="0">
                <a:uFill>
                  <a:solidFill>
                    <a:srgbClr val="000000"/>
                  </a:solidFill>
                </a:uFill>
                <a:latin typeface="Times New Roman" panose="02020603050405020304" pitchFamily="18" charset="0"/>
                <a:cs typeface="Times New Roman" panose="02020603050405020304" pitchFamily="18" charset="0"/>
              </a:rPr>
              <a:t>always</a:t>
            </a:r>
            <a:r>
              <a:rPr sz="1200" b="1" spc="-3" dirty="0">
                <a:latin typeface="Times New Roman" panose="02020603050405020304" pitchFamily="18" charset="0"/>
                <a:cs typeface="Times New Roman" panose="02020603050405020304" pitchFamily="18" charset="0"/>
              </a:rPr>
              <a:t> start </a:t>
            </a:r>
            <a:r>
              <a:rPr sz="1200" b="1" dirty="0">
                <a:latin typeface="Times New Roman" panose="02020603050405020304" pitchFamily="18" charset="0"/>
                <a:cs typeface="Times New Roman" panose="02020603050405020304" pitchFamily="18" charset="0"/>
              </a:rPr>
              <a:t>with </a:t>
            </a:r>
            <a:r>
              <a:rPr sz="1200" b="1" spc="-3" dirty="0">
                <a:latin typeface="Times New Roman" panose="02020603050405020304" pitchFamily="18" charset="0"/>
                <a:cs typeface="Times New Roman" panose="02020603050405020304" pitchFamily="18" charset="0"/>
              </a:rPr>
              <a:t>your </a:t>
            </a:r>
            <a:r>
              <a:rPr sz="1200" b="1" u="heavy" dirty="0">
                <a:uFill>
                  <a:solidFill>
                    <a:srgbClr val="000000"/>
                  </a:solidFill>
                </a:uFill>
                <a:latin typeface="Times New Roman" panose="02020603050405020304" pitchFamily="18" charset="0"/>
                <a:cs typeface="Times New Roman" panose="02020603050405020304" pitchFamily="18" charset="0"/>
              </a:rPr>
              <a:t>index</a:t>
            </a:r>
            <a:r>
              <a:rPr sz="1200" b="1"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so </a:t>
            </a:r>
            <a:r>
              <a:rPr sz="1200" b="1" dirty="0">
                <a:latin typeface="Times New Roman" panose="02020603050405020304" pitchFamily="18" charset="0"/>
                <a:cs typeface="Times New Roman" panose="02020603050405020304" pitchFamily="18" charset="0"/>
              </a:rPr>
              <a:t>it will populate </a:t>
            </a:r>
            <a:r>
              <a:rPr sz="1200" b="1" spc="-3" dirty="0">
                <a:latin typeface="Times New Roman" panose="02020603050405020304" pitchFamily="18" charset="0"/>
                <a:cs typeface="Times New Roman" panose="02020603050405020304" pitchFamily="18" charset="0"/>
              </a:rPr>
              <a:t>your </a:t>
            </a:r>
            <a:r>
              <a:rPr sz="1200" b="1" dirty="0">
                <a:latin typeface="Times New Roman" panose="02020603050405020304" pitchFamily="18" charset="0"/>
                <a:cs typeface="Times New Roman" panose="02020603050405020304" pitchFamily="18" charset="0"/>
              </a:rPr>
              <a:t>Fund, Org, </a:t>
            </a:r>
            <a:r>
              <a:rPr sz="1200" b="1" spc="-3" dirty="0">
                <a:latin typeface="Times New Roman" panose="02020603050405020304" pitchFamily="18" charset="0"/>
                <a:cs typeface="Times New Roman" panose="02020603050405020304" pitchFamily="18" charset="0"/>
              </a:rPr>
              <a:t>and </a:t>
            </a:r>
            <a:r>
              <a:rPr sz="1200" b="1" dirty="0">
                <a:latin typeface="Times New Roman" panose="02020603050405020304" pitchFamily="18" charset="0"/>
                <a:cs typeface="Times New Roman" panose="02020603050405020304" pitchFamily="18" charset="0"/>
              </a:rPr>
              <a:t>Program </a:t>
            </a:r>
            <a:r>
              <a:rPr sz="1200" b="1" spc="3"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codes.</a:t>
            </a:r>
            <a:endParaRPr sz="1200" dirty="0">
              <a:latin typeface="Times New Roman" panose="02020603050405020304" pitchFamily="18" charset="0"/>
              <a:cs typeface="Times New Roman" panose="02020603050405020304" pitchFamily="18" charset="0"/>
            </a:endParaRPr>
          </a:p>
          <a:p>
            <a:pPr marL="380557" marR="27708" indent="-156292">
              <a:lnSpc>
                <a:spcPct val="112500"/>
              </a:lnSpc>
              <a:spcBef>
                <a:spcPts val="239"/>
              </a:spcBef>
              <a:buAutoNum type="arabicPeriod" startAt="5"/>
              <a:tabLst>
                <a:tab pos="380990" algn="l"/>
              </a:tabLst>
            </a:pPr>
            <a:r>
              <a:rPr sz="1200" spc="-3" dirty="0">
                <a:latin typeface="Times New Roman" panose="02020603050405020304" pitchFamily="18" charset="0"/>
                <a:cs typeface="Times New Roman" panose="02020603050405020304" pitchFamily="18" charset="0"/>
              </a:rPr>
              <a:t>Click </a:t>
            </a:r>
            <a:r>
              <a:rPr sz="1200" b="1" spc="-3" dirty="0">
                <a:latin typeface="Times New Roman" panose="02020603050405020304" pitchFamily="18" charset="0"/>
                <a:cs typeface="Times New Roman" panose="02020603050405020304" pitchFamily="18" charset="0"/>
              </a:rPr>
              <a:t>Save</a:t>
            </a:r>
            <a:r>
              <a:rPr sz="1200" spc="-3" dirty="0">
                <a:latin typeface="Times New Roman" panose="02020603050405020304" pitchFamily="18" charset="0"/>
                <a:cs typeface="Times New Roman" panose="02020603050405020304" pitchFamily="18" charset="0"/>
              </a:rPr>
              <a:t>.</a:t>
            </a:r>
            <a:r>
              <a:rPr sz="120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 page </a:t>
            </a:r>
            <a:r>
              <a:rPr sz="1200" dirty="0">
                <a:latin typeface="Times New Roman" panose="02020603050405020304" pitchFamily="18" charset="0"/>
                <a:cs typeface="Times New Roman" panose="02020603050405020304" pitchFamily="18" charset="0"/>
              </a:rPr>
              <a:t>refreshes</a:t>
            </a:r>
            <a:r>
              <a:rPr sz="1200" spc="-3" dirty="0">
                <a:latin typeface="Times New Roman" panose="02020603050405020304" pitchFamily="18" charset="0"/>
                <a:cs typeface="Times New Roman" panose="02020603050405020304" pitchFamily="18" charset="0"/>
              </a:rPr>
              <a:t> with</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 item </a:t>
            </a:r>
            <a:r>
              <a:rPr sz="1200" dirty="0">
                <a:latin typeface="Times New Roman" panose="02020603050405020304" pitchFamily="18" charset="0"/>
                <a:cs typeface="Times New Roman" panose="02020603050405020304" pitchFamily="18" charset="0"/>
              </a:rPr>
              <a:t>you</a:t>
            </a:r>
            <a:r>
              <a:rPr sz="1200" spc="-3" dirty="0">
                <a:latin typeface="Times New Roman" panose="02020603050405020304" pitchFamily="18" charset="0"/>
                <a:cs typeface="Times New Roman" panose="02020603050405020304" pitchFamily="18" charset="0"/>
              </a:rPr>
              <a:t> just added listed</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below the</a:t>
            </a:r>
            <a:r>
              <a:rPr sz="1200" spc="51"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Add Item(s)</a:t>
            </a:r>
            <a:r>
              <a:rPr sz="1200" b="1" spc="1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field. </a:t>
            </a:r>
            <a:r>
              <a:rPr sz="1200" dirty="0">
                <a:latin typeface="Times New Roman" panose="02020603050405020304" pitchFamily="18" charset="0"/>
                <a:cs typeface="Times New Roman" panose="02020603050405020304" pitchFamily="18" charset="0"/>
              </a:rPr>
              <a:t> </a:t>
            </a:r>
            <a:r>
              <a:rPr sz="1200" spc="-24" dirty="0">
                <a:latin typeface="Times New Roman" panose="02020603050405020304" pitchFamily="18" charset="0"/>
                <a:cs typeface="Times New Roman" panose="02020603050405020304" pitchFamily="18" charset="0"/>
              </a:rPr>
              <a:t>You</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can</a:t>
            </a:r>
            <a:r>
              <a:rPr sz="1200" spc="-3"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click</a:t>
            </a:r>
            <a:r>
              <a:rPr sz="1200" spc="-3" dirty="0">
                <a:latin typeface="Times New Roman" panose="02020603050405020304" pitchFamily="18" charset="0"/>
                <a:cs typeface="Times New Roman" panose="02020603050405020304" pitchFamily="18" charset="0"/>
              </a:rPr>
              <a:t> any item in the list</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to </a:t>
            </a:r>
            <a:r>
              <a:rPr sz="1200" dirty="0">
                <a:latin typeface="Times New Roman" panose="02020603050405020304" pitchFamily="18" charset="0"/>
                <a:cs typeface="Times New Roman" panose="02020603050405020304" pitchFamily="18" charset="0"/>
              </a:rPr>
              <a:t>view</a:t>
            </a:r>
            <a:r>
              <a:rPr sz="1200" spc="-3" dirty="0">
                <a:latin typeface="Times New Roman" panose="02020603050405020304" pitchFamily="18" charset="0"/>
                <a:cs typeface="Times New Roman" panose="02020603050405020304" pitchFamily="18" charset="0"/>
              </a:rPr>
              <a:t> its details.</a:t>
            </a:r>
            <a:endParaRPr sz="1200" dirty="0">
              <a:latin typeface="Times New Roman" panose="02020603050405020304" pitchFamily="18" charset="0"/>
              <a:cs typeface="Times New Roman" panose="02020603050405020304" pitchFamily="18" charset="0"/>
            </a:endParaRPr>
          </a:p>
          <a:p>
            <a:pPr marL="380990" indent="-156292">
              <a:spcBef>
                <a:spcPts val="341"/>
              </a:spcBef>
              <a:buAutoNum type="arabicPeriod" startAt="5"/>
              <a:tabLst>
                <a:tab pos="380990" algn="l"/>
              </a:tabLst>
            </a:pPr>
            <a:r>
              <a:rPr sz="1200" spc="-3" dirty="0">
                <a:latin typeface="Times New Roman" panose="02020603050405020304" pitchFamily="18" charset="0"/>
                <a:cs typeface="Times New Roman" panose="02020603050405020304" pitchFamily="18" charset="0"/>
              </a:rPr>
              <a:t>Repeat</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steps</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4</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and </a:t>
            </a:r>
            <a:r>
              <a:rPr sz="1200" dirty="0">
                <a:latin typeface="Times New Roman" panose="02020603050405020304" pitchFamily="18" charset="0"/>
                <a:cs typeface="Times New Roman" panose="02020603050405020304" pitchFamily="18" charset="0"/>
              </a:rPr>
              <a:t>5</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as</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necessary to</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add</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additional</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items to</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requisition.</a:t>
            </a:r>
          </a:p>
          <a:p>
            <a:pPr marL="380557" marR="37233" indent="-156292">
              <a:lnSpc>
                <a:spcPct val="125000"/>
              </a:lnSpc>
              <a:spcBef>
                <a:spcPts val="136"/>
              </a:spcBef>
              <a:buAutoNum type="arabicPeriod" startAt="5"/>
              <a:tabLst>
                <a:tab pos="380990" algn="l"/>
              </a:tabLst>
            </a:pPr>
            <a:r>
              <a:rPr sz="1200" spc="-3" dirty="0">
                <a:latin typeface="Times New Roman" panose="02020603050405020304" pitchFamily="18" charset="0"/>
                <a:cs typeface="Times New Roman" panose="02020603050405020304" pitchFamily="18" charset="0"/>
              </a:rPr>
              <a:t>Click </a:t>
            </a:r>
            <a:r>
              <a:rPr sz="1200" b="1" spc="-3" dirty="0">
                <a:latin typeface="Times New Roman" panose="02020603050405020304" pitchFamily="18" charset="0"/>
                <a:cs typeface="Times New Roman" panose="02020603050405020304" pitchFamily="18" charset="0"/>
              </a:rPr>
              <a:t>Add Accounting</a:t>
            </a:r>
            <a:r>
              <a:rPr sz="1200" spc="-3"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Enter your </a:t>
            </a:r>
            <a:r>
              <a:rPr sz="1200" u="sng" spc="-3" dirty="0">
                <a:uFill>
                  <a:solidFill>
                    <a:srgbClr val="000000"/>
                  </a:solidFill>
                </a:uFill>
                <a:latin typeface="Times New Roman" panose="02020603050405020304" pitchFamily="18" charset="0"/>
                <a:cs typeface="Times New Roman" panose="02020603050405020304" pitchFamily="18" charset="0"/>
              </a:rPr>
              <a:t>index number in </a:t>
            </a:r>
            <a:r>
              <a:rPr sz="1200" u="sng" dirty="0">
                <a:uFill>
                  <a:solidFill>
                    <a:srgbClr val="000000"/>
                  </a:solidFill>
                </a:uFill>
                <a:latin typeface="Times New Roman" panose="02020603050405020304" pitchFamily="18" charset="0"/>
                <a:cs typeface="Times New Roman" panose="02020603050405020304" pitchFamily="18" charset="0"/>
              </a:rPr>
              <a:t>the </a:t>
            </a:r>
            <a:r>
              <a:rPr sz="1200" u="sng" spc="-3" dirty="0">
                <a:uFill>
                  <a:solidFill>
                    <a:srgbClr val="000000"/>
                  </a:solidFill>
                </a:uFill>
                <a:latin typeface="Times New Roman" panose="02020603050405020304" pitchFamily="18" charset="0"/>
                <a:cs typeface="Times New Roman" panose="02020603050405020304" pitchFamily="18" charset="0"/>
              </a:rPr>
              <a:t>index </a:t>
            </a:r>
            <a:r>
              <a:rPr sz="1200" u="sng" dirty="0">
                <a:uFill>
                  <a:solidFill>
                    <a:srgbClr val="000000"/>
                  </a:solidFill>
                </a:uFill>
                <a:latin typeface="Times New Roman" panose="02020603050405020304" pitchFamily="18" charset="0"/>
                <a:cs typeface="Times New Roman" panose="02020603050405020304" pitchFamily="18" charset="0"/>
              </a:rPr>
              <a:t>field </a:t>
            </a:r>
            <a:r>
              <a:rPr sz="1200" u="sng" spc="-3" dirty="0">
                <a:uFill>
                  <a:solidFill>
                    <a:srgbClr val="000000"/>
                  </a:solidFill>
                </a:uFill>
                <a:latin typeface="Times New Roman" panose="02020603050405020304" pitchFamily="18" charset="0"/>
                <a:cs typeface="Times New Roman" panose="02020603050405020304" pitchFamily="18" charset="0"/>
              </a:rPr>
              <a:t>and </a:t>
            </a:r>
            <a:r>
              <a:rPr sz="1200" u="sng" dirty="0">
                <a:uFill>
                  <a:solidFill>
                    <a:srgbClr val="000000"/>
                  </a:solidFill>
                </a:uFill>
                <a:latin typeface="Times New Roman" panose="02020603050405020304" pitchFamily="18" charset="0"/>
                <a:cs typeface="Times New Roman" panose="02020603050405020304" pitchFamily="18" charset="0"/>
              </a:rPr>
              <a:t>then skip to the </a:t>
            </a:r>
            <a:r>
              <a:rPr sz="1200" u="sng" spc="-3" dirty="0">
                <a:uFill>
                  <a:solidFill>
                    <a:srgbClr val="000000"/>
                  </a:solidFill>
                </a:uFill>
                <a:latin typeface="Times New Roman" panose="02020603050405020304" pitchFamily="18" charset="0"/>
                <a:cs typeface="Times New Roman" panose="02020603050405020304" pitchFamily="18" charset="0"/>
              </a:rPr>
              <a:t>account </a:t>
            </a:r>
            <a:r>
              <a:rPr sz="1200" spc="-181" dirty="0">
                <a:latin typeface="Times New Roman" panose="02020603050405020304" pitchFamily="18" charset="0"/>
                <a:cs typeface="Times New Roman" panose="02020603050405020304" pitchFamily="18" charset="0"/>
              </a:rPr>
              <a:t> </a:t>
            </a:r>
            <a:r>
              <a:rPr sz="1200" u="sng" dirty="0">
                <a:uFill>
                  <a:solidFill>
                    <a:srgbClr val="000000"/>
                  </a:solidFill>
                </a:uFill>
                <a:latin typeface="Times New Roman" panose="02020603050405020304" pitchFamily="18" charset="0"/>
                <a:cs typeface="Times New Roman" panose="02020603050405020304" pitchFamily="18" charset="0"/>
              </a:rPr>
              <a:t>code.</a:t>
            </a:r>
            <a:r>
              <a:rPr sz="1200" spc="-3" dirty="0">
                <a:latin typeface="Times New Roman" panose="02020603050405020304" pitchFamily="18" charset="0"/>
                <a:cs typeface="Times New Roman" panose="02020603050405020304" pitchFamily="18" charset="0"/>
              </a:rPr>
              <a:t> Note: </a:t>
            </a:r>
            <a:r>
              <a:rPr sz="1200" dirty="0">
                <a:latin typeface="Times New Roman" panose="02020603050405020304" pitchFamily="18" charset="0"/>
                <a:cs typeface="Times New Roman" panose="02020603050405020304" pitchFamily="18" charset="0"/>
              </a:rPr>
              <a:t>Only </a:t>
            </a:r>
            <a:r>
              <a:rPr sz="1200" spc="-3" dirty="0">
                <a:latin typeface="Times New Roman" panose="02020603050405020304" pitchFamily="18" charset="0"/>
                <a:cs typeface="Times New Roman" panose="02020603050405020304" pitchFamily="18" charset="0"/>
              </a:rPr>
              <a:t>use account</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codes </a:t>
            </a:r>
            <a:r>
              <a:rPr sz="1200" spc="-3" dirty="0">
                <a:latin typeface="Times New Roman" panose="02020603050405020304" pitchFamily="18" charset="0"/>
                <a:cs typeface="Times New Roman" panose="02020603050405020304" pitchFamily="18" charset="0"/>
              </a:rPr>
              <a:t>beginning with 7s,</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i.e. 7005, 7058, etc.</a:t>
            </a:r>
            <a:endParaRPr sz="1200" dirty="0">
              <a:latin typeface="Times New Roman" panose="02020603050405020304" pitchFamily="18" charset="0"/>
              <a:cs typeface="Times New Roman" panose="02020603050405020304" pitchFamily="18" charset="0"/>
            </a:endParaRPr>
          </a:p>
          <a:p>
            <a:pPr marL="380557">
              <a:spcBef>
                <a:spcPts val="205"/>
              </a:spcBef>
            </a:pPr>
            <a:r>
              <a:rPr sz="1200" spc="-3" dirty="0">
                <a:latin typeface="Times New Roman" panose="02020603050405020304" pitchFamily="18" charset="0"/>
                <a:cs typeface="Times New Roman" panose="02020603050405020304" pitchFamily="18" charset="0"/>
              </a:rPr>
              <a:t>The</a:t>
            </a:r>
            <a:r>
              <a:rPr sz="1200" spc="-1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page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refreshes</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with</a:t>
            </a:r>
            <a:r>
              <a:rPr sz="1200" spc="-1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the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required</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fields</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for</a:t>
            </a:r>
            <a:r>
              <a:rPr sz="1200" spc="-1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accounting</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information.</a:t>
            </a:r>
            <a:endParaRPr sz="1200" dirty="0">
              <a:latin typeface="Times New Roman" panose="02020603050405020304" pitchFamily="18" charset="0"/>
              <a:cs typeface="Times New Roman" panose="02020603050405020304" pitchFamily="18" charset="0"/>
            </a:endParaRPr>
          </a:p>
          <a:p>
            <a:pPr marL="380990" indent="-156292">
              <a:spcBef>
                <a:spcPts val="341"/>
              </a:spcBef>
              <a:buAutoNum type="arabicPeriod" startAt="8"/>
              <a:tabLst>
                <a:tab pos="380990" algn="l"/>
              </a:tabLst>
            </a:pPr>
            <a:r>
              <a:rPr sz="1200" spc="-3" dirty="0">
                <a:latin typeface="Times New Roman" panose="02020603050405020304" pitchFamily="18" charset="0"/>
                <a:cs typeface="Times New Roman" panose="02020603050405020304" pitchFamily="18" charset="0"/>
              </a:rPr>
              <a:t>Click</a:t>
            </a:r>
            <a:r>
              <a:rPr sz="1200" spc="-2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Save</a:t>
            </a:r>
            <a:r>
              <a:rPr sz="1200" spc="-3" dirty="0">
                <a:latin typeface="Times New Roman" panose="02020603050405020304" pitchFamily="18" charset="0"/>
                <a:cs typeface="Times New Roman" panose="02020603050405020304" pitchFamily="18" charset="0"/>
              </a:rPr>
              <a:t>.</a:t>
            </a:r>
            <a:endParaRPr sz="1200" dirty="0">
              <a:latin typeface="Times New Roman" panose="02020603050405020304" pitchFamily="18" charset="0"/>
              <a:cs typeface="Times New Roman" panose="02020603050405020304" pitchFamily="18" charset="0"/>
            </a:endParaRPr>
          </a:p>
          <a:p>
            <a:pPr marL="380557">
              <a:spcBef>
                <a:spcPts val="205"/>
              </a:spcBef>
            </a:pPr>
            <a:r>
              <a:rPr sz="1200" spc="-3" dirty="0">
                <a:latin typeface="Times New Roman" panose="02020603050405020304" pitchFamily="18" charset="0"/>
                <a:cs typeface="Times New Roman" panose="02020603050405020304" pitchFamily="18" charset="0"/>
              </a:rPr>
              <a:t>The</a:t>
            </a:r>
            <a:r>
              <a:rPr sz="1200" spc="-20"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Requisition</a:t>
            </a:r>
            <a:r>
              <a:rPr sz="1200" spc="-1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Summary</a:t>
            </a:r>
            <a:r>
              <a:rPr sz="1200" spc="-1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updates.</a:t>
            </a:r>
            <a:endParaRPr sz="1200" dirty="0">
              <a:latin typeface="Times New Roman" panose="02020603050405020304" pitchFamily="18" charset="0"/>
              <a:cs typeface="Times New Roman" panose="02020603050405020304" pitchFamily="18" charset="0"/>
            </a:endParaRPr>
          </a:p>
          <a:p>
            <a:pPr marL="380557" marR="174475" indent="-156292">
              <a:spcBef>
                <a:spcPts val="341"/>
              </a:spcBef>
              <a:buFont typeface="Arial"/>
              <a:buAutoNum type="arabicPeriod" startAt="9"/>
              <a:tabLst>
                <a:tab pos="380990" algn="l"/>
              </a:tabLst>
            </a:pPr>
            <a:r>
              <a:rPr sz="1200" spc="-3" dirty="0">
                <a:latin typeface="Times New Roman" panose="02020603050405020304" pitchFamily="18" charset="0"/>
                <a:cs typeface="Times New Roman" panose="02020603050405020304" pitchFamily="18" charset="0"/>
              </a:rPr>
              <a:t>Click </a:t>
            </a:r>
            <a:r>
              <a:rPr sz="1200" b="1" spc="-3" dirty="0">
                <a:latin typeface="Times New Roman" panose="02020603050405020304" pitchFamily="18" charset="0"/>
                <a:cs typeface="Times New Roman" panose="02020603050405020304" pitchFamily="18" charset="0"/>
              </a:rPr>
              <a:t>Save as</a:t>
            </a:r>
            <a:r>
              <a:rPr sz="1200" b="1" spc="-7"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draft</a:t>
            </a:r>
            <a:r>
              <a:rPr sz="1200" b="1" spc="14"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if </a:t>
            </a:r>
            <a:r>
              <a:rPr sz="1200" dirty="0">
                <a:latin typeface="Times New Roman" panose="02020603050405020304" pitchFamily="18" charset="0"/>
                <a:cs typeface="Times New Roman" panose="02020603050405020304" pitchFamily="18" charset="0"/>
              </a:rPr>
              <a:t>you</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want to</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return</a:t>
            </a:r>
            <a:r>
              <a:rPr sz="1200" spc="-3" dirty="0">
                <a:latin typeface="Times New Roman" panose="02020603050405020304" pitchFamily="18" charset="0"/>
                <a:cs typeface="Times New Roman" panose="02020603050405020304" pitchFamily="18" charset="0"/>
              </a:rPr>
              <a:t> to the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requisition</a:t>
            </a:r>
            <a:r>
              <a:rPr sz="1200" spc="-3" dirty="0">
                <a:latin typeface="Times New Roman" panose="02020603050405020304" pitchFamily="18" charset="0"/>
                <a:cs typeface="Times New Roman" panose="02020603050405020304" pitchFamily="18" charset="0"/>
              </a:rPr>
              <a:t> before </a:t>
            </a:r>
            <a:r>
              <a:rPr sz="1200" dirty="0">
                <a:latin typeface="Times New Roman" panose="02020603050405020304" pitchFamily="18" charset="0"/>
                <a:cs typeface="Times New Roman" panose="02020603050405020304" pitchFamily="18" charset="0"/>
              </a:rPr>
              <a:t>submitting</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or</a:t>
            </a:r>
            <a:r>
              <a:rPr sz="1200" spc="48"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Submit </a:t>
            </a:r>
            <a:r>
              <a:rPr sz="1200" b="1" dirty="0">
                <a:latin typeface="Times New Roman" panose="02020603050405020304" pitchFamily="18" charset="0"/>
                <a:cs typeface="Times New Roman" panose="02020603050405020304" pitchFamily="18" charset="0"/>
              </a:rPr>
              <a:t> </a:t>
            </a:r>
            <a:r>
              <a:rPr sz="1200" b="1" spc="-3" dirty="0">
                <a:latin typeface="Times New Roman" panose="02020603050405020304" pitchFamily="18" charset="0"/>
                <a:cs typeface="Times New Roman" panose="02020603050405020304" pitchFamily="18" charset="0"/>
              </a:rPr>
              <a:t>Requisition</a:t>
            </a:r>
            <a:r>
              <a:rPr sz="1200" b="1"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to</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send</a:t>
            </a:r>
            <a:r>
              <a:rPr sz="1200" spc="-3" dirty="0">
                <a:latin typeface="Times New Roman" panose="02020603050405020304" pitchFamily="18" charset="0"/>
                <a:cs typeface="Times New Roman" panose="02020603050405020304" pitchFamily="18" charset="0"/>
              </a:rPr>
              <a:t> the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requisition</a:t>
            </a:r>
            <a:r>
              <a:rPr sz="1200" spc="-3" dirty="0">
                <a:latin typeface="Times New Roman" panose="02020603050405020304" pitchFamily="18" charset="0"/>
                <a:cs typeface="Times New Roman" panose="02020603050405020304" pitchFamily="18" charset="0"/>
              </a:rPr>
              <a:t> for</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approval.</a:t>
            </a:r>
            <a:r>
              <a:rPr sz="1200" spc="24"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Click </a:t>
            </a:r>
            <a:r>
              <a:rPr sz="1200" dirty="0">
                <a:latin typeface="Times New Roman" panose="02020603050405020304" pitchFamily="18" charset="0"/>
                <a:cs typeface="Times New Roman" panose="02020603050405020304" pitchFamily="18" charset="0"/>
              </a:rPr>
              <a:t>view</a:t>
            </a:r>
            <a:r>
              <a:rPr sz="1200" spc="-3" dirty="0">
                <a:latin typeface="Times New Roman" panose="02020603050405020304" pitchFamily="18" charset="0"/>
                <a:cs typeface="Times New Roman" panose="02020603050405020304" pitchFamily="18" charset="0"/>
              </a:rPr>
              <a:t> as </a:t>
            </a:r>
            <a:r>
              <a:rPr sz="1200" dirty="0">
                <a:latin typeface="Times New Roman" panose="02020603050405020304" pitchFamily="18" charset="0"/>
                <a:cs typeface="Times New Roman" panose="02020603050405020304" pitchFamily="18" charset="0"/>
              </a:rPr>
              <a:t>PDF</a:t>
            </a:r>
            <a:r>
              <a:rPr sz="1200" spc="-3" dirty="0">
                <a:latin typeface="Times New Roman" panose="02020603050405020304" pitchFamily="18" charset="0"/>
                <a:cs typeface="Times New Roman" panose="02020603050405020304" pitchFamily="18" charset="0"/>
              </a:rPr>
              <a:t> and print</a:t>
            </a:r>
            <a:r>
              <a:rPr sz="1200" spc="-7" dirty="0">
                <a:latin typeface="Times New Roman" panose="02020603050405020304" pitchFamily="18" charset="0"/>
                <a:cs typeface="Times New Roman" panose="02020603050405020304" pitchFamily="18" charset="0"/>
              </a:rPr>
              <a:t> </a:t>
            </a:r>
            <a:r>
              <a:rPr sz="1200" spc="-3" dirty="0">
                <a:latin typeface="Times New Roman" panose="02020603050405020304" pitchFamily="18" charset="0"/>
                <a:cs typeface="Times New Roman" panose="02020603050405020304" pitchFamily="18" charset="0"/>
              </a:rPr>
              <a:t>and have</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cost </a:t>
            </a:r>
            <a:r>
              <a:rPr sz="1200" spc="-181"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center</a:t>
            </a:r>
            <a:r>
              <a:rPr sz="1200" spc="-3"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to sign </a:t>
            </a:r>
            <a:r>
              <a:rPr sz="1200" spc="-3" dirty="0">
                <a:latin typeface="Times New Roman" panose="02020603050405020304" pitchFamily="18" charset="0"/>
                <a:cs typeface="Times New Roman" panose="02020603050405020304" pitchFamily="18" charset="0"/>
              </a:rPr>
              <a:t>and</a:t>
            </a:r>
            <a:r>
              <a:rPr sz="1200" spc="-7"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send to </a:t>
            </a:r>
            <a:r>
              <a:rPr sz="1200" u="sng" spc="-3" dirty="0">
                <a:uFill>
                  <a:solidFill>
                    <a:srgbClr val="000000"/>
                  </a:solidFill>
                </a:u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purch@una.edu</a:t>
            </a:r>
            <a:r>
              <a:rPr sz="1200" spc="-3"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sz="1200" dirty="0">
                <a:latin typeface="Times New Roman" panose="02020603050405020304" pitchFamily="18" charset="0"/>
                <a:cs typeface="Times New Roman" panose="02020603050405020304" pitchFamily="18" charset="0"/>
              </a:rPr>
              <a:t>for </a:t>
            </a:r>
            <a:r>
              <a:rPr sz="1200" spc="-3" dirty="0">
                <a:latin typeface="Times New Roman" panose="02020603050405020304" pitchFamily="18" charset="0"/>
                <a:cs typeface="Times New Roman" panose="02020603050405020304" pitchFamily="18" charset="0"/>
              </a:rPr>
              <a:t>processing.</a:t>
            </a:r>
            <a:endParaRP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254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65295" y="806824"/>
            <a:ext cx="7376272" cy="4141470"/>
          </a:xfrm>
          <a:prstGeom prst="rect">
            <a:avLst/>
          </a:prstGeom>
        </p:spPr>
      </p:pic>
    </p:spTree>
    <p:extLst>
      <p:ext uri="{BB962C8B-B14F-4D97-AF65-F5344CB8AC3E}">
        <p14:creationId xmlns:p14="http://schemas.microsoft.com/office/powerpoint/2010/main" val="1289066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64441" y="779928"/>
            <a:ext cx="7497856" cy="4201982"/>
          </a:xfrm>
          <a:prstGeom prst="rect">
            <a:avLst/>
          </a:prstGeom>
        </p:spPr>
      </p:pic>
      <p:sp>
        <p:nvSpPr>
          <p:cNvPr id="3" name="object 3"/>
          <p:cNvSpPr txBox="1"/>
          <p:nvPr/>
        </p:nvSpPr>
        <p:spPr>
          <a:xfrm>
            <a:off x="2653373" y="2117217"/>
            <a:ext cx="1292038" cy="833581"/>
          </a:xfrm>
          <a:prstGeom prst="rect">
            <a:avLst/>
          </a:prstGeom>
        </p:spPr>
        <p:txBody>
          <a:bodyPr vert="horz" wrap="square" lIns="0" tIns="11766" rIns="0" bIns="0" rtlCol="0">
            <a:spAutoFit/>
          </a:bodyPr>
          <a:lstStyle/>
          <a:p>
            <a:pPr marL="11206" marR="4483">
              <a:lnSpc>
                <a:spcPct val="109500"/>
              </a:lnSpc>
              <a:spcBef>
                <a:spcPts val="93"/>
              </a:spcBef>
            </a:pPr>
            <a:r>
              <a:rPr sz="971" dirty="0">
                <a:latin typeface="Calibri"/>
                <a:cs typeface="Calibri"/>
              </a:rPr>
              <a:t>If the </a:t>
            </a:r>
            <a:r>
              <a:rPr sz="971" spc="-4" dirty="0">
                <a:latin typeface="Calibri"/>
                <a:cs typeface="Calibri"/>
              </a:rPr>
              <a:t>Consultant needs </a:t>
            </a:r>
            <a:r>
              <a:rPr sz="971" dirty="0">
                <a:latin typeface="Calibri"/>
                <a:cs typeface="Calibri"/>
              </a:rPr>
              <a:t> the required </a:t>
            </a:r>
            <a:r>
              <a:rPr sz="971" spc="-4" dirty="0">
                <a:latin typeface="Calibri"/>
                <a:cs typeface="Calibri"/>
              </a:rPr>
              <a:t>documents, </a:t>
            </a:r>
            <a:r>
              <a:rPr sz="971" spc="-207" dirty="0">
                <a:latin typeface="Calibri"/>
                <a:cs typeface="Calibri"/>
              </a:rPr>
              <a:t> </a:t>
            </a:r>
            <a:r>
              <a:rPr sz="971" dirty="0">
                <a:latin typeface="Calibri"/>
                <a:cs typeface="Calibri"/>
              </a:rPr>
              <a:t>these link </a:t>
            </a:r>
            <a:r>
              <a:rPr sz="971" spc="-4" dirty="0">
                <a:latin typeface="Calibri"/>
                <a:cs typeface="Calibri"/>
              </a:rPr>
              <a:t>to blank </a:t>
            </a:r>
            <a:r>
              <a:rPr sz="971" dirty="0">
                <a:latin typeface="Calibri"/>
                <a:cs typeface="Calibri"/>
              </a:rPr>
              <a:t> documents</a:t>
            </a:r>
            <a:r>
              <a:rPr sz="971" spc="-31" dirty="0">
                <a:latin typeface="Calibri"/>
                <a:cs typeface="Calibri"/>
              </a:rPr>
              <a:t> </a:t>
            </a:r>
            <a:r>
              <a:rPr sz="971" dirty="0">
                <a:latin typeface="Calibri"/>
                <a:cs typeface="Calibri"/>
              </a:rPr>
              <a:t>they</a:t>
            </a:r>
            <a:r>
              <a:rPr sz="971" spc="-26" dirty="0">
                <a:latin typeface="Calibri"/>
                <a:cs typeface="Calibri"/>
              </a:rPr>
              <a:t> </a:t>
            </a:r>
            <a:r>
              <a:rPr sz="971" dirty="0">
                <a:latin typeface="Calibri"/>
                <a:cs typeface="Calibri"/>
              </a:rPr>
              <a:t>can</a:t>
            </a:r>
            <a:r>
              <a:rPr sz="971" spc="-26" dirty="0">
                <a:latin typeface="Calibri"/>
                <a:cs typeface="Calibri"/>
              </a:rPr>
              <a:t> </a:t>
            </a:r>
            <a:r>
              <a:rPr sz="971" spc="-4" dirty="0">
                <a:latin typeface="Calibri"/>
                <a:cs typeface="Calibri"/>
              </a:rPr>
              <a:t>save </a:t>
            </a:r>
            <a:r>
              <a:rPr sz="971" spc="-207" dirty="0">
                <a:latin typeface="Calibri"/>
                <a:cs typeface="Calibri"/>
              </a:rPr>
              <a:t> </a:t>
            </a:r>
            <a:r>
              <a:rPr sz="971" dirty="0">
                <a:latin typeface="Calibri"/>
                <a:cs typeface="Calibri"/>
              </a:rPr>
              <a:t>and</a:t>
            </a:r>
            <a:r>
              <a:rPr sz="971" spc="-9" dirty="0">
                <a:latin typeface="Calibri"/>
                <a:cs typeface="Calibri"/>
              </a:rPr>
              <a:t> </a:t>
            </a:r>
            <a:r>
              <a:rPr sz="971" spc="-4" dirty="0">
                <a:latin typeface="Calibri"/>
                <a:cs typeface="Calibri"/>
              </a:rPr>
              <a:t>complete.</a:t>
            </a:r>
            <a:endParaRPr sz="971">
              <a:latin typeface="Calibri"/>
              <a:cs typeface="Calibri"/>
            </a:endParaRPr>
          </a:p>
        </p:txBody>
      </p:sp>
      <p:sp>
        <p:nvSpPr>
          <p:cNvPr id="4" name="object 4"/>
          <p:cNvSpPr/>
          <p:nvPr/>
        </p:nvSpPr>
        <p:spPr>
          <a:xfrm>
            <a:off x="4023920" y="2744096"/>
            <a:ext cx="4155141" cy="303679"/>
          </a:xfrm>
          <a:custGeom>
            <a:avLst/>
            <a:gdLst/>
            <a:ahLst/>
            <a:cxnLst/>
            <a:rect l="l" t="t" r="r" b="b"/>
            <a:pathLst>
              <a:path w="4709159" h="344170">
                <a:moveTo>
                  <a:pt x="862457" y="98044"/>
                </a:moveTo>
                <a:lnTo>
                  <a:pt x="781304" y="47117"/>
                </a:lnTo>
                <a:lnTo>
                  <a:pt x="778497" y="75577"/>
                </a:lnTo>
                <a:lnTo>
                  <a:pt x="2794" y="0"/>
                </a:lnTo>
                <a:lnTo>
                  <a:pt x="0" y="28448"/>
                </a:lnTo>
                <a:lnTo>
                  <a:pt x="775716" y="103911"/>
                </a:lnTo>
                <a:lnTo>
                  <a:pt x="772922" y="132461"/>
                </a:lnTo>
                <a:lnTo>
                  <a:pt x="843622" y="105283"/>
                </a:lnTo>
                <a:lnTo>
                  <a:pt x="862457" y="98044"/>
                </a:lnTo>
                <a:close/>
              </a:path>
              <a:path w="4709159" h="344170">
                <a:moveTo>
                  <a:pt x="4709033" y="57531"/>
                </a:moveTo>
                <a:lnTo>
                  <a:pt x="4696841" y="31623"/>
                </a:lnTo>
                <a:lnTo>
                  <a:pt x="4149433" y="292049"/>
                </a:lnTo>
                <a:lnTo>
                  <a:pt x="4137152" y="266192"/>
                </a:lnTo>
                <a:lnTo>
                  <a:pt x="4078097" y="341757"/>
                </a:lnTo>
                <a:lnTo>
                  <a:pt x="4173982" y="343662"/>
                </a:lnTo>
                <a:lnTo>
                  <a:pt x="4164622" y="323977"/>
                </a:lnTo>
                <a:lnTo>
                  <a:pt x="4161688" y="317804"/>
                </a:lnTo>
                <a:lnTo>
                  <a:pt x="4709033" y="57531"/>
                </a:lnTo>
                <a:close/>
              </a:path>
            </a:pathLst>
          </a:custGeom>
          <a:solidFill>
            <a:srgbClr val="5B9BD4"/>
          </a:solidFill>
        </p:spPr>
        <p:txBody>
          <a:bodyPr wrap="square" lIns="0" tIns="0" rIns="0" bIns="0" rtlCol="0"/>
          <a:lstStyle/>
          <a:p>
            <a:endParaRPr sz="1588"/>
          </a:p>
        </p:txBody>
      </p:sp>
      <p:sp>
        <p:nvSpPr>
          <p:cNvPr id="5" name="object 5"/>
          <p:cNvSpPr txBox="1"/>
          <p:nvPr/>
        </p:nvSpPr>
        <p:spPr>
          <a:xfrm>
            <a:off x="8221307" y="2453393"/>
            <a:ext cx="1113304" cy="663341"/>
          </a:xfrm>
          <a:prstGeom prst="rect">
            <a:avLst/>
          </a:prstGeom>
        </p:spPr>
        <p:txBody>
          <a:bodyPr vert="horz" wrap="square" lIns="0" tIns="11766" rIns="0" bIns="0" rtlCol="0">
            <a:spAutoFit/>
          </a:bodyPr>
          <a:lstStyle/>
          <a:p>
            <a:pPr marL="11206" marR="4483">
              <a:lnSpc>
                <a:spcPct val="109400"/>
              </a:lnSpc>
              <a:spcBef>
                <a:spcPts val="93"/>
              </a:spcBef>
            </a:pPr>
            <a:r>
              <a:rPr sz="971" spc="-4" dirty="0">
                <a:latin typeface="Calibri"/>
                <a:cs typeface="Calibri"/>
              </a:rPr>
              <a:t>This </a:t>
            </a:r>
            <a:r>
              <a:rPr sz="971" dirty="0">
                <a:latin typeface="Calibri"/>
                <a:cs typeface="Calibri"/>
              </a:rPr>
              <a:t>is </a:t>
            </a:r>
            <a:r>
              <a:rPr sz="971" spc="-4" dirty="0">
                <a:latin typeface="Calibri"/>
                <a:cs typeface="Calibri"/>
              </a:rPr>
              <a:t>where </a:t>
            </a:r>
            <a:r>
              <a:rPr sz="971" dirty="0">
                <a:latin typeface="Calibri"/>
                <a:cs typeface="Calibri"/>
              </a:rPr>
              <a:t>the </a:t>
            </a:r>
            <a:r>
              <a:rPr sz="971" spc="4" dirty="0">
                <a:latin typeface="Calibri"/>
                <a:cs typeface="Calibri"/>
              </a:rPr>
              <a:t> </a:t>
            </a:r>
            <a:r>
              <a:rPr sz="971" spc="-4" dirty="0">
                <a:latin typeface="Calibri"/>
                <a:cs typeface="Calibri"/>
              </a:rPr>
              <a:t>Consultant</a:t>
            </a:r>
            <a:r>
              <a:rPr sz="971" spc="-22" dirty="0">
                <a:latin typeface="Calibri"/>
                <a:cs typeface="Calibri"/>
              </a:rPr>
              <a:t> </a:t>
            </a:r>
            <a:r>
              <a:rPr sz="971" dirty="0">
                <a:latin typeface="Calibri"/>
                <a:cs typeface="Calibri"/>
              </a:rPr>
              <a:t>will</a:t>
            </a:r>
            <a:r>
              <a:rPr sz="971" spc="-13" dirty="0">
                <a:latin typeface="Calibri"/>
                <a:cs typeface="Calibri"/>
              </a:rPr>
              <a:t> </a:t>
            </a:r>
            <a:r>
              <a:rPr sz="971" spc="-4" dirty="0">
                <a:latin typeface="Calibri"/>
                <a:cs typeface="Calibri"/>
              </a:rPr>
              <a:t>attach </a:t>
            </a:r>
            <a:r>
              <a:rPr sz="971" spc="-207" dirty="0">
                <a:latin typeface="Calibri"/>
                <a:cs typeface="Calibri"/>
              </a:rPr>
              <a:t> </a:t>
            </a:r>
            <a:r>
              <a:rPr sz="971" dirty="0">
                <a:latin typeface="Calibri"/>
                <a:cs typeface="Calibri"/>
              </a:rPr>
              <a:t>each </a:t>
            </a:r>
            <a:r>
              <a:rPr sz="971" spc="-4" dirty="0">
                <a:latin typeface="Calibri"/>
                <a:cs typeface="Calibri"/>
              </a:rPr>
              <a:t>completed </a:t>
            </a:r>
            <a:r>
              <a:rPr sz="971" dirty="0">
                <a:latin typeface="Calibri"/>
                <a:cs typeface="Calibri"/>
              </a:rPr>
              <a:t> document.</a:t>
            </a:r>
            <a:endParaRPr sz="971">
              <a:latin typeface="Calibri"/>
              <a:cs typeface="Calibri"/>
            </a:endParaRPr>
          </a:p>
        </p:txBody>
      </p:sp>
    </p:spTree>
    <p:extLst>
      <p:ext uri="{BB962C8B-B14F-4D97-AF65-F5344CB8AC3E}">
        <p14:creationId xmlns:p14="http://schemas.microsoft.com/office/powerpoint/2010/main" val="71703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09514" y="884931"/>
            <a:ext cx="8223051" cy="5266805"/>
          </a:xfrm>
          <a:prstGeom prst="rect">
            <a:avLst/>
          </a:prstGeom>
        </p:spPr>
      </p:pic>
      <p:sp>
        <p:nvSpPr>
          <p:cNvPr id="3" name="object 3"/>
          <p:cNvSpPr txBox="1"/>
          <p:nvPr/>
        </p:nvSpPr>
        <p:spPr>
          <a:xfrm>
            <a:off x="7972200" y="2937487"/>
            <a:ext cx="1441637" cy="1161695"/>
          </a:xfrm>
          <a:prstGeom prst="rect">
            <a:avLst/>
          </a:prstGeom>
        </p:spPr>
        <p:txBody>
          <a:bodyPr vert="horz" wrap="square" lIns="0" tIns="11206" rIns="0" bIns="0" rtlCol="0">
            <a:spAutoFit/>
          </a:bodyPr>
          <a:lstStyle/>
          <a:p>
            <a:pPr marL="11206" marR="4483">
              <a:lnSpc>
                <a:spcPct val="109900"/>
              </a:lnSpc>
              <a:spcBef>
                <a:spcPts val="88"/>
              </a:spcBef>
            </a:pPr>
            <a:r>
              <a:rPr sz="971" dirty="0">
                <a:latin typeface="Calibri"/>
                <a:cs typeface="Calibri"/>
              </a:rPr>
              <a:t>After </a:t>
            </a:r>
            <a:r>
              <a:rPr sz="971" spc="-4" dirty="0">
                <a:latin typeface="Calibri"/>
                <a:cs typeface="Calibri"/>
              </a:rPr>
              <a:t>attaching </a:t>
            </a:r>
            <a:r>
              <a:rPr sz="971" dirty="0">
                <a:latin typeface="Calibri"/>
                <a:cs typeface="Calibri"/>
              </a:rPr>
              <a:t>required </a:t>
            </a:r>
            <a:r>
              <a:rPr sz="971" spc="4" dirty="0">
                <a:latin typeface="Calibri"/>
                <a:cs typeface="Calibri"/>
              </a:rPr>
              <a:t> </a:t>
            </a:r>
            <a:r>
              <a:rPr sz="971" dirty="0">
                <a:latin typeface="Calibri"/>
                <a:cs typeface="Calibri"/>
              </a:rPr>
              <a:t>documents and </a:t>
            </a:r>
            <a:r>
              <a:rPr sz="971" spc="-4" dirty="0">
                <a:latin typeface="Calibri"/>
                <a:cs typeface="Calibri"/>
              </a:rPr>
              <a:t>filling </a:t>
            </a:r>
            <a:r>
              <a:rPr sz="971" dirty="0">
                <a:latin typeface="Calibri"/>
                <a:cs typeface="Calibri"/>
              </a:rPr>
              <a:t>out </a:t>
            </a:r>
            <a:r>
              <a:rPr sz="971" spc="4" dirty="0">
                <a:latin typeface="Calibri"/>
                <a:cs typeface="Calibri"/>
              </a:rPr>
              <a:t> </a:t>
            </a:r>
            <a:r>
              <a:rPr sz="971" dirty="0">
                <a:latin typeface="Calibri"/>
                <a:cs typeface="Calibri"/>
              </a:rPr>
              <a:t>the signature area, the </a:t>
            </a:r>
            <a:r>
              <a:rPr sz="971" spc="4" dirty="0">
                <a:latin typeface="Calibri"/>
                <a:cs typeface="Calibri"/>
              </a:rPr>
              <a:t> </a:t>
            </a:r>
            <a:r>
              <a:rPr sz="971" spc="-4" dirty="0">
                <a:latin typeface="Calibri"/>
                <a:cs typeface="Calibri"/>
              </a:rPr>
              <a:t>consultant </a:t>
            </a:r>
            <a:r>
              <a:rPr sz="971" dirty="0">
                <a:latin typeface="Calibri"/>
                <a:cs typeface="Calibri"/>
              </a:rPr>
              <a:t>will </a:t>
            </a:r>
            <a:r>
              <a:rPr sz="971" spc="-4" dirty="0">
                <a:latin typeface="Calibri"/>
                <a:cs typeface="Calibri"/>
              </a:rPr>
              <a:t>click here to </a:t>
            </a:r>
            <a:r>
              <a:rPr sz="971" dirty="0">
                <a:latin typeface="Calibri"/>
                <a:cs typeface="Calibri"/>
              </a:rPr>
              <a:t> </a:t>
            </a:r>
            <a:r>
              <a:rPr sz="971" spc="-4" dirty="0">
                <a:latin typeface="Calibri"/>
                <a:cs typeface="Calibri"/>
              </a:rPr>
              <a:t>complete </a:t>
            </a:r>
            <a:r>
              <a:rPr sz="971" dirty="0">
                <a:latin typeface="Calibri"/>
                <a:cs typeface="Calibri"/>
              </a:rPr>
              <a:t>their workflow </a:t>
            </a:r>
            <a:r>
              <a:rPr sz="971" spc="4" dirty="0">
                <a:latin typeface="Calibri"/>
                <a:cs typeface="Calibri"/>
              </a:rPr>
              <a:t> </a:t>
            </a:r>
            <a:r>
              <a:rPr sz="971" dirty="0">
                <a:latin typeface="Calibri"/>
                <a:cs typeface="Calibri"/>
              </a:rPr>
              <a:t>requirement</a:t>
            </a:r>
            <a:r>
              <a:rPr sz="971" spc="-26" dirty="0">
                <a:latin typeface="Calibri"/>
                <a:cs typeface="Calibri"/>
              </a:rPr>
              <a:t> </a:t>
            </a:r>
            <a:r>
              <a:rPr sz="971" dirty="0">
                <a:latin typeface="Calibri"/>
                <a:cs typeface="Calibri"/>
              </a:rPr>
              <a:t>and</a:t>
            </a:r>
            <a:r>
              <a:rPr sz="971" spc="-26" dirty="0">
                <a:latin typeface="Calibri"/>
                <a:cs typeface="Calibri"/>
              </a:rPr>
              <a:t> </a:t>
            </a:r>
            <a:r>
              <a:rPr sz="971" spc="-4" dirty="0">
                <a:latin typeface="Calibri"/>
                <a:cs typeface="Calibri"/>
              </a:rPr>
              <a:t>submit</a:t>
            </a:r>
            <a:r>
              <a:rPr sz="971" spc="-22" dirty="0">
                <a:latin typeface="Calibri"/>
                <a:cs typeface="Calibri"/>
              </a:rPr>
              <a:t> </a:t>
            </a:r>
            <a:r>
              <a:rPr sz="971" spc="-4" dirty="0">
                <a:latin typeface="Calibri"/>
                <a:cs typeface="Calibri"/>
              </a:rPr>
              <a:t>the </a:t>
            </a:r>
            <a:r>
              <a:rPr sz="971" spc="-202" dirty="0">
                <a:latin typeface="Calibri"/>
                <a:cs typeface="Calibri"/>
              </a:rPr>
              <a:t> </a:t>
            </a:r>
            <a:r>
              <a:rPr sz="971" dirty="0">
                <a:latin typeface="Calibri"/>
                <a:cs typeface="Calibri"/>
              </a:rPr>
              <a:t>agreement.</a:t>
            </a:r>
            <a:endParaRPr sz="971">
              <a:latin typeface="Calibri"/>
              <a:cs typeface="Calibri"/>
            </a:endParaRPr>
          </a:p>
        </p:txBody>
      </p:sp>
      <p:sp>
        <p:nvSpPr>
          <p:cNvPr id="4" name="object 4"/>
          <p:cNvSpPr/>
          <p:nvPr/>
        </p:nvSpPr>
        <p:spPr>
          <a:xfrm>
            <a:off x="7346577" y="3850564"/>
            <a:ext cx="587749" cy="620806"/>
          </a:xfrm>
          <a:custGeom>
            <a:avLst/>
            <a:gdLst/>
            <a:ahLst/>
            <a:cxnLst/>
            <a:rect l="l" t="t" r="r" b="b"/>
            <a:pathLst>
              <a:path w="666115" h="703579">
                <a:moveTo>
                  <a:pt x="27685" y="611505"/>
                </a:moveTo>
                <a:lnTo>
                  <a:pt x="0" y="703199"/>
                </a:lnTo>
                <a:lnTo>
                  <a:pt x="90043" y="670306"/>
                </a:lnTo>
                <a:lnTo>
                  <a:pt x="80346" y="661162"/>
                </a:lnTo>
                <a:lnTo>
                  <a:pt x="59435" y="661162"/>
                </a:lnTo>
                <a:lnTo>
                  <a:pt x="38734" y="641476"/>
                </a:lnTo>
                <a:lnTo>
                  <a:pt x="48505" y="631137"/>
                </a:lnTo>
                <a:lnTo>
                  <a:pt x="27685" y="611505"/>
                </a:lnTo>
                <a:close/>
              </a:path>
              <a:path w="666115" h="703579">
                <a:moveTo>
                  <a:pt x="48505" y="631137"/>
                </a:moveTo>
                <a:lnTo>
                  <a:pt x="38734" y="641476"/>
                </a:lnTo>
                <a:lnTo>
                  <a:pt x="59435" y="661162"/>
                </a:lnTo>
                <a:lnTo>
                  <a:pt x="69288" y="650735"/>
                </a:lnTo>
                <a:lnTo>
                  <a:pt x="48505" y="631137"/>
                </a:lnTo>
                <a:close/>
              </a:path>
              <a:path w="666115" h="703579">
                <a:moveTo>
                  <a:pt x="69288" y="650735"/>
                </a:moveTo>
                <a:lnTo>
                  <a:pt x="59435" y="661162"/>
                </a:lnTo>
                <a:lnTo>
                  <a:pt x="80346" y="661162"/>
                </a:lnTo>
                <a:lnTo>
                  <a:pt x="69288" y="650735"/>
                </a:lnTo>
                <a:close/>
              </a:path>
              <a:path w="666115" h="703579">
                <a:moveTo>
                  <a:pt x="644905" y="0"/>
                </a:moveTo>
                <a:lnTo>
                  <a:pt x="48505" y="631137"/>
                </a:lnTo>
                <a:lnTo>
                  <a:pt x="69288" y="650735"/>
                </a:lnTo>
                <a:lnTo>
                  <a:pt x="665733" y="19558"/>
                </a:lnTo>
                <a:lnTo>
                  <a:pt x="644905" y="0"/>
                </a:lnTo>
                <a:close/>
              </a:path>
            </a:pathLst>
          </a:custGeom>
          <a:solidFill>
            <a:srgbClr val="5B9BD4"/>
          </a:solidFill>
        </p:spPr>
        <p:txBody>
          <a:bodyPr wrap="square" lIns="0" tIns="0" rIns="0" bIns="0" rtlCol="0"/>
          <a:lstStyle/>
          <a:p>
            <a:endParaRPr sz="1588"/>
          </a:p>
        </p:txBody>
      </p:sp>
      <p:sp>
        <p:nvSpPr>
          <p:cNvPr id="5" name="object 5"/>
          <p:cNvSpPr txBox="1"/>
          <p:nvPr/>
        </p:nvSpPr>
        <p:spPr>
          <a:xfrm>
            <a:off x="2486866" y="3351886"/>
            <a:ext cx="1432112" cy="997355"/>
          </a:xfrm>
          <a:prstGeom prst="rect">
            <a:avLst/>
          </a:prstGeom>
        </p:spPr>
        <p:txBody>
          <a:bodyPr vert="horz" wrap="square" lIns="0" tIns="11206" rIns="0" bIns="0" rtlCol="0">
            <a:spAutoFit/>
          </a:bodyPr>
          <a:lstStyle/>
          <a:p>
            <a:pPr marL="11206" marR="4483">
              <a:lnSpc>
                <a:spcPct val="110000"/>
              </a:lnSpc>
              <a:spcBef>
                <a:spcPts val="88"/>
              </a:spcBef>
            </a:pPr>
            <a:r>
              <a:rPr sz="971" dirty="0">
                <a:latin typeface="Calibri"/>
                <a:cs typeface="Calibri"/>
              </a:rPr>
              <a:t>In the </a:t>
            </a:r>
            <a:r>
              <a:rPr sz="971" spc="-4" dirty="0">
                <a:latin typeface="Calibri"/>
                <a:cs typeface="Calibri"/>
              </a:rPr>
              <a:t>event </a:t>
            </a:r>
            <a:r>
              <a:rPr sz="971" dirty="0">
                <a:latin typeface="Calibri"/>
                <a:cs typeface="Calibri"/>
              </a:rPr>
              <a:t>that the </a:t>
            </a:r>
            <a:r>
              <a:rPr sz="971" spc="4" dirty="0">
                <a:latin typeface="Calibri"/>
                <a:cs typeface="Calibri"/>
              </a:rPr>
              <a:t> </a:t>
            </a:r>
            <a:r>
              <a:rPr sz="971" spc="-4" dirty="0">
                <a:latin typeface="Calibri"/>
                <a:cs typeface="Calibri"/>
              </a:rPr>
              <a:t>Consultant does </a:t>
            </a:r>
            <a:r>
              <a:rPr sz="971" dirty="0">
                <a:latin typeface="Calibri"/>
                <a:cs typeface="Calibri"/>
              </a:rPr>
              <a:t>not agree </a:t>
            </a:r>
            <a:r>
              <a:rPr sz="971" spc="4" dirty="0">
                <a:latin typeface="Calibri"/>
                <a:cs typeface="Calibri"/>
              </a:rPr>
              <a:t> </a:t>
            </a:r>
            <a:r>
              <a:rPr sz="971" dirty="0">
                <a:latin typeface="Calibri"/>
                <a:cs typeface="Calibri"/>
              </a:rPr>
              <a:t>with </a:t>
            </a:r>
            <a:r>
              <a:rPr sz="971" spc="-4" dirty="0">
                <a:latin typeface="Calibri"/>
                <a:cs typeface="Calibri"/>
              </a:rPr>
              <a:t>anything </a:t>
            </a:r>
            <a:r>
              <a:rPr sz="971" dirty="0">
                <a:latin typeface="Calibri"/>
                <a:cs typeface="Calibri"/>
              </a:rPr>
              <a:t>in the </a:t>
            </a:r>
            <a:r>
              <a:rPr sz="971" spc="4" dirty="0">
                <a:latin typeface="Calibri"/>
                <a:cs typeface="Calibri"/>
              </a:rPr>
              <a:t> </a:t>
            </a:r>
            <a:r>
              <a:rPr sz="971" dirty="0">
                <a:latin typeface="Calibri"/>
                <a:cs typeface="Calibri"/>
              </a:rPr>
              <a:t>document and </a:t>
            </a:r>
            <a:r>
              <a:rPr sz="971" spc="-9" dirty="0">
                <a:latin typeface="Calibri"/>
                <a:cs typeface="Calibri"/>
              </a:rPr>
              <a:t>do </a:t>
            </a:r>
            <a:r>
              <a:rPr sz="971" spc="-4" dirty="0">
                <a:latin typeface="Calibri"/>
                <a:cs typeface="Calibri"/>
              </a:rPr>
              <a:t>not want </a:t>
            </a:r>
            <a:r>
              <a:rPr sz="971" dirty="0">
                <a:latin typeface="Calibri"/>
                <a:cs typeface="Calibri"/>
              </a:rPr>
              <a:t> to </a:t>
            </a:r>
            <a:r>
              <a:rPr sz="971" spc="-4" dirty="0">
                <a:latin typeface="Calibri"/>
                <a:cs typeface="Calibri"/>
              </a:rPr>
              <a:t>sign, </a:t>
            </a:r>
            <a:r>
              <a:rPr sz="971" dirty="0">
                <a:latin typeface="Calibri"/>
                <a:cs typeface="Calibri"/>
              </a:rPr>
              <a:t>they can </a:t>
            </a:r>
            <a:r>
              <a:rPr sz="971" spc="-4" dirty="0">
                <a:latin typeface="Calibri"/>
                <a:cs typeface="Calibri"/>
              </a:rPr>
              <a:t>choose </a:t>
            </a:r>
            <a:r>
              <a:rPr sz="971" dirty="0">
                <a:latin typeface="Calibri"/>
                <a:cs typeface="Calibri"/>
              </a:rPr>
              <a:t> options</a:t>
            </a:r>
            <a:r>
              <a:rPr sz="971" spc="-26" dirty="0">
                <a:latin typeface="Calibri"/>
                <a:cs typeface="Calibri"/>
              </a:rPr>
              <a:t> </a:t>
            </a:r>
            <a:r>
              <a:rPr sz="971" dirty="0">
                <a:latin typeface="Calibri"/>
                <a:cs typeface="Calibri"/>
              </a:rPr>
              <a:t>and</a:t>
            </a:r>
            <a:r>
              <a:rPr sz="971" spc="-9" dirty="0">
                <a:latin typeface="Calibri"/>
                <a:cs typeface="Calibri"/>
              </a:rPr>
              <a:t> </a:t>
            </a:r>
            <a:r>
              <a:rPr sz="971" dirty="0">
                <a:latin typeface="Calibri"/>
                <a:cs typeface="Calibri"/>
              </a:rPr>
              <a:t>I</a:t>
            </a:r>
            <a:r>
              <a:rPr sz="971" spc="-9" dirty="0">
                <a:latin typeface="Calibri"/>
                <a:cs typeface="Calibri"/>
              </a:rPr>
              <a:t> </a:t>
            </a:r>
            <a:r>
              <a:rPr sz="971" dirty="0">
                <a:latin typeface="Calibri"/>
                <a:cs typeface="Calibri"/>
              </a:rPr>
              <a:t>will</a:t>
            </a:r>
            <a:r>
              <a:rPr sz="971" spc="-13" dirty="0">
                <a:latin typeface="Calibri"/>
                <a:cs typeface="Calibri"/>
              </a:rPr>
              <a:t> </a:t>
            </a:r>
            <a:r>
              <a:rPr sz="971" spc="-4" dirty="0">
                <a:latin typeface="Calibri"/>
                <a:cs typeface="Calibri"/>
              </a:rPr>
              <a:t>not</a:t>
            </a:r>
            <a:r>
              <a:rPr sz="971" spc="-18" dirty="0">
                <a:latin typeface="Calibri"/>
                <a:cs typeface="Calibri"/>
              </a:rPr>
              <a:t> </a:t>
            </a:r>
            <a:r>
              <a:rPr sz="971" spc="-4" dirty="0">
                <a:latin typeface="Calibri"/>
                <a:cs typeface="Calibri"/>
              </a:rPr>
              <a:t>e-sign.</a:t>
            </a:r>
            <a:endParaRPr sz="971" dirty="0">
              <a:latin typeface="Calibri"/>
              <a:cs typeface="Calibri"/>
            </a:endParaRPr>
          </a:p>
        </p:txBody>
      </p:sp>
      <p:sp>
        <p:nvSpPr>
          <p:cNvPr id="6" name="object 6"/>
          <p:cNvSpPr/>
          <p:nvPr/>
        </p:nvSpPr>
        <p:spPr>
          <a:xfrm>
            <a:off x="2821642" y="2440529"/>
            <a:ext cx="762560" cy="802340"/>
          </a:xfrm>
          <a:custGeom>
            <a:avLst/>
            <a:gdLst/>
            <a:ahLst/>
            <a:cxnLst/>
            <a:rect l="l" t="t" r="r" b="b"/>
            <a:pathLst>
              <a:path w="864235" h="909320">
                <a:moveTo>
                  <a:pt x="69334" y="52331"/>
                </a:moveTo>
                <a:lnTo>
                  <a:pt x="48632" y="72017"/>
                </a:lnTo>
                <a:lnTo>
                  <a:pt x="843026" y="909065"/>
                </a:lnTo>
                <a:lnTo>
                  <a:pt x="863854" y="889380"/>
                </a:lnTo>
                <a:lnTo>
                  <a:pt x="69334" y="52331"/>
                </a:lnTo>
                <a:close/>
              </a:path>
              <a:path w="864235" h="909320">
                <a:moveTo>
                  <a:pt x="0" y="0"/>
                </a:moveTo>
                <a:lnTo>
                  <a:pt x="27940" y="91693"/>
                </a:lnTo>
                <a:lnTo>
                  <a:pt x="48632" y="72017"/>
                </a:lnTo>
                <a:lnTo>
                  <a:pt x="38862" y="61721"/>
                </a:lnTo>
                <a:lnTo>
                  <a:pt x="59562" y="42037"/>
                </a:lnTo>
                <a:lnTo>
                  <a:pt x="80159" y="42037"/>
                </a:lnTo>
                <a:lnTo>
                  <a:pt x="90043" y="32638"/>
                </a:lnTo>
                <a:lnTo>
                  <a:pt x="0" y="0"/>
                </a:lnTo>
                <a:close/>
              </a:path>
              <a:path w="864235" h="909320">
                <a:moveTo>
                  <a:pt x="59562" y="42037"/>
                </a:moveTo>
                <a:lnTo>
                  <a:pt x="38862" y="61721"/>
                </a:lnTo>
                <a:lnTo>
                  <a:pt x="48632" y="72017"/>
                </a:lnTo>
                <a:lnTo>
                  <a:pt x="69334" y="52331"/>
                </a:lnTo>
                <a:lnTo>
                  <a:pt x="59562" y="42037"/>
                </a:lnTo>
                <a:close/>
              </a:path>
              <a:path w="864235" h="909320">
                <a:moveTo>
                  <a:pt x="80159" y="42037"/>
                </a:moveTo>
                <a:lnTo>
                  <a:pt x="59562" y="42037"/>
                </a:lnTo>
                <a:lnTo>
                  <a:pt x="69334" y="52331"/>
                </a:lnTo>
                <a:lnTo>
                  <a:pt x="80159" y="42037"/>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1232337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9959" y="1543575"/>
            <a:ext cx="8708292" cy="4084482"/>
          </a:xfrm>
          <a:prstGeom prst="rect">
            <a:avLst/>
          </a:prstGeom>
        </p:spPr>
        <p:txBody>
          <a:bodyPr vert="horz" wrap="square" lIns="0" tIns="11206" rIns="0" bIns="0" rtlCol="0">
            <a:spAutoFit/>
          </a:bodyPr>
          <a:lstStyle/>
          <a:p>
            <a:pPr marL="11206" marR="85169">
              <a:lnSpc>
                <a:spcPct val="109100"/>
              </a:lnSpc>
              <a:spcBef>
                <a:spcPts val="88"/>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4:</a:t>
            </a:r>
            <a:r>
              <a:rPr sz="1400" b="1" spc="13" dirty="0">
                <a:latin typeface="Calibri"/>
                <a:cs typeface="Calibri"/>
              </a:rPr>
              <a:t> </a:t>
            </a:r>
            <a:r>
              <a:rPr sz="1400" b="1" dirty="0">
                <a:latin typeface="Calibri"/>
                <a:cs typeface="Calibri"/>
              </a:rPr>
              <a:t>The</a:t>
            </a:r>
            <a:r>
              <a:rPr sz="1400" b="1" spc="9" dirty="0">
                <a:latin typeface="Calibri"/>
                <a:cs typeface="Calibri"/>
              </a:rPr>
              <a:t> </a:t>
            </a:r>
            <a:r>
              <a:rPr sz="1400" b="1" spc="-4" dirty="0">
                <a:latin typeface="Calibri"/>
                <a:cs typeface="Calibri"/>
              </a:rPr>
              <a:t>Department</a:t>
            </a:r>
            <a:r>
              <a:rPr sz="1400" b="1" spc="9" dirty="0">
                <a:latin typeface="Calibri"/>
                <a:cs typeface="Calibri"/>
              </a:rPr>
              <a:t> </a:t>
            </a:r>
            <a:r>
              <a:rPr sz="1400" b="1" spc="-9" dirty="0">
                <a:latin typeface="Calibri"/>
                <a:cs typeface="Calibri"/>
              </a:rPr>
              <a:t>Head</a:t>
            </a:r>
            <a:r>
              <a:rPr sz="1400" b="1" spc="9" dirty="0">
                <a:latin typeface="Calibri"/>
                <a:cs typeface="Calibri"/>
              </a:rPr>
              <a:t> </a:t>
            </a:r>
            <a:r>
              <a:rPr sz="1400" b="1" spc="-4" dirty="0">
                <a:latin typeface="Calibri"/>
                <a:cs typeface="Calibri"/>
              </a:rPr>
              <a:t>reviews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signs</a:t>
            </a:r>
            <a:r>
              <a:rPr sz="1400" b="1" spc="22" dirty="0">
                <a:latin typeface="Calibri"/>
                <a:cs typeface="Calibri"/>
              </a:rPr>
              <a:t> </a:t>
            </a:r>
            <a:r>
              <a:rPr sz="1400" b="1"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Department</a:t>
            </a:r>
            <a:r>
              <a:rPr sz="1400" spc="9" dirty="0">
                <a:latin typeface="Calibri"/>
                <a:cs typeface="Calibri"/>
              </a:rPr>
              <a:t> </a:t>
            </a:r>
            <a:r>
              <a:rPr sz="1400" spc="-4" dirty="0">
                <a:latin typeface="Calibri"/>
                <a:cs typeface="Calibri"/>
              </a:rPr>
              <a:t>Head’s</a:t>
            </a:r>
            <a:r>
              <a:rPr sz="1400" spc="4" dirty="0">
                <a:latin typeface="Calibri"/>
                <a:cs typeface="Calibri"/>
              </a:rPr>
              <a:t> </a:t>
            </a:r>
            <a:r>
              <a:rPr sz="1400" spc="-4" dirty="0">
                <a:latin typeface="Calibri"/>
                <a:cs typeface="Calibri"/>
              </a:rPr>
              <a:t>process</a:t>
            </a:r>
            <a:r>
              <a:rPr sz="1400" spc="13" dirty="0">
                <a:latin typeface="Calibri"/>
                <a:cs typeface="Calibri"/>
              </a:rPr>
              <a:t> </a:t>
            </a:r>
            <a:r>
              <a:rPr sz="1400" dirty="0">
                <a:latin typeface="Calibri"/>
                <a:cs typeface="Calibri"/>
              </a:rPr>
              <a:t>will</a:t>
            </a:r>
            <a:r>
              <a:rPr sz="1400" spc="-4" dirty="0">
                <a:latin typeface="Calibri"/>
                <a:cs typeface="Calibri"/>
              </a:rPr>
              <a:t> </a:t>
            </a:r>
            <a:r>
              <a:rPr sz="1400" dirty="0">
                <a:latin typeface="Calibri"/>
                <a:cs typeface="Calibri"/>
              </a:rPr>
              <a:t>look</a:t>
            </a:r>
            <a:r>
              <a:rPr sz="1400" spc="13" dirty="0">
                <a:latin typeface="Calibri"/>
                <a:cs typeface="Calibri"/>
              </a:rPr>
              <a:t> </a:t>
            </a:r>
            <a:r>
              <a:rPr sz="1400" spc="-4" dirty="0">
                <a:latin typeface="Calibri"/>
                <a:cs typeface="Calibri"/>
              </a:rPr>
              <a:t>identical </a:t>
            </a:r>
            <a:r>
              <a:rPr sz="1400" dirty="0">
                <a:latin typeface="Calibri"/>
                <a:cs typeface="Calibri"/>
              </a:rPr>
              <a:t>to</a:t>
            </a:r>
            <a:r>
              <a:rPr sz="1400" spc="4"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Consultant</a:t>
            </a:r>
            <a:r>
              <a:rPr sz="1400" spc="9" dirty="0">
                <a:latin typeface="Calibri"/>
                <a:cs typeface="Calibri"/>
              </a:rPr>
              <a:t> </a:t>
            </a:r>
            <a:r>
              <a:rPr sz="1400" spc="-4" dirty="0">
                <a:latin typeface="Calibri"/>
                <a:cs typeface="Calibri"/>
              </a:rPr>
              <a:t>process,</a:t>
            </a:r>
            <a:r>
              <a:rPr sz="1400" spc="9" dirty="0">
                <a:latin typeface="Calibri"/>
                <a:cs typeface="Calibri"/>
              </a:rPr>
              <a:t> </a:t>
            </a:r>
            <a:r>
              <a:rPr sz="1400" spc="-4" dirty="0">
                <a:latin typeface="Calibri"/>
                <a:cs typeface="Calibri"/>
              </a:rPr>
              <a:t>however</a:t>
            </a:r>
            <a:r>
              <a:rPr sz="1400" dirty="0">
                <a:latin typeface="Calibri"/>
                <a:cs typeface="Calibri"/>
              </a:rPr>
              <a:t> </a:t>
            </a:r>
            <a:r>
              <a:rPr sz="1400" spc="-4" dirty="0">
                <a:latin typeface="Calibri"/>
                <a:cs typeface="Calibri"/>
              </a:rPr>
              <a:t>there </a:t>
            </a:r>
            <a:r>
              <a:rPr sz="1400" dirty="0">
                <a:latin typeface="Calibri"/>
                <a:cs typeface="Calibri"/>
              </a:rPr>
              <a:t> is </a:t>
            </a:r>
            <a:r>
              <a:rPr sz="1400" spc="-4" dirty="0">
                <a:latin typeface="Calibri"/>
                <a:cs typeface="Calibri"/>
              </a:rPr>
              <a:t>nothing additional</a:t>
            </a:r>
            <a:r>
              <a:rPr sz="1400" dirty="0">
                <a:latin typeface="Calibri"/>
                <a:cs typeface="Calibri"/>
              </a:rPr>
              <a:t> </a:t>
            </a:r>
            <a:r>
              <a:rPr sz="1400" spc="-4" dirty="0">
                <a:latin typeface="Calibri"/>
                <a:cs typeface="Calibri"/>
              </a:rPr>
              <a:t>for</a:t>
            </a:r>
            <a:r>
              <a:rPr sz="1400" spc="-13" dirty="0">
                <a:latin typeface="Calibri"/>
                <a:cs typeface="Calibri"/>
              </a:rPr>
              <a:t> </a:t>
            </a:r>
            <a:r>
              <a:rPr sz="1400" spc="-4" dirty="0">
                <a:latin typeface="Calibri"/>
                <a:cs typeface="Calibri"/>
              </a:rPr>
              <a:t>them </a:t>
            </a:r>
            <a:r>
              <a:rPr sz="1400" dirty="0">
                <a:latin typeface="Calibri"/>
                <a:cs typeface="Calibri"/>
              </a:rPr>
              <a:t>to</a:t>
            </a:r>
            <a:r>
              <a:rPr sz="1400" spc="-4" dirty="0">
                <a:latin typeface="Calibri"/>
                <a:cs typeface="Calibri"/>
              </a:rPr>
              <a:t> </a:t>
            </a:r>
            <a:r>
              <a:rPr sz="1400" dirty="0">
                <a:latin typeface="Calibri"/>
                <a:cs typeface="Calibri"/>
              </a:rPr>
              <a:t>upload</a:t>
            </a:r>
            <a:r>
              <a:rPr sz="1400" spc="-4" dirty="0">
                <a:latin typeface="Calibri"/>
                <a:cs typeface="Calibri"/>
              </a:rPr>
              <a:t> </a:t>
            </a:r>
            <a:r>
              <a:rPr sz="1400" dirty="0">
                <a:latin typeface="Calibri"/>
                <a:cs typeface="Calibri"/>
              </a:rPr>
              <a:t>and</a:t>
            </a:r>
            <a:r>
              <a:rPr sz="1400" spc="-4" dirty="0">
                <a:latin typeface="Calibri"/>
                <a:cs typeface="Calibri"/>
              </a:rPr>
              <a:t> attach.</a:t>
            </a:r>
            <a:endParaRPr sz="1400" dirty="0">
              <a:latin typeface="Calibri"/>
              <a:cs typeface="Calibri"/>
            </a:endParaRPr>
          </a:p>
          <a:p>
            <a:pPr marL="11206" marR="149607">
              <a:lnSpc>
                <a:spcPct val="109100"/>
              </a:lnSpc>
              <a:spcBef>
                <a:spcPts val="719"/>
              </a:spcBef>
            </a:pPr>
            <a:r>
              <a:rPr sz="1400" b="1" u="sng" spc="-4" dirty="0">
                <a:uFill>
                  <a:solidFill>
                    <a:srgbClr val="000000"/>
                  </a:solidFill>
                </a:uFill>
                <a:latin typeface="Calibri"/>
                <a:cs typeface="Calibri"/>
              </a:rPr>
              <a:t>Step</a:t>
            </a:r>
            <a:r>
              <a:rPr sz="1400" b="1" u="sng" dirty="0">
                <a:uFill>
                  <a:solidFill>
                    <a:srgbClr val="000000"/>
                  </a:solidFill>
                </a:uFill>
                <a:latin typeface="Calibri"/>
                <a:cs typeface="Calibri"/>
              </a:rPr>
              <a:t> 5:</a:t>
            </a:r>
            <a:r>
              <a:rPr sz="1400" b="1" dirty="0">
                <a:latin typeface="Calibri"/>
                <a:cs typeface="Calibri"/>
              </a:rPr>
              <a:t> The </a:t>
            </a:r>
            <a:r>
              <a:rPr sz="1400" b="1" spc="-4" dirty="0">
                <a:latin typeface="Calibri"/>
                <a:cs typeface="Calibri"/>
              </a:rPr>
              <a:t>Dean</a:t>
            </a:r>
            <a:r>
              <a:rPr sz="1400" b="1" dirty="0">
                <a:latin typeface="Calibri"/>
                <a:cs typeface="Calibri"/>
              </a:rPr>
              <a:t> </a:t>
            </a:r>
            <a:r>
              <a:rPr sz="1400" b="1" spc="-4" dirty="0">
                <a:latin typeface="Calibri"/>
                <a:cs typeface="Calibri"/>
              </a:rPr>
              <a:t>reviews</a:t>
            </a:r>
            <a:r>
              <a:rPr sz="1400" b="1" dirty="0">
                <a:latin typeface="Calibri"/>
                <a:cs typeface="Calibri"/>
              </a:rPr>
              <a:t> </a:t>
            </a:r>
            <a:r>
              <a:rPr sz="1400" b="1" spc="-4" dirty="0">
                <a:latin typeface="Calibri"/>
                <a:cs typeface="Calibri"/>
              </a:rPr>
              <a:t>and</a:t>
            </a:r>
            <a:r>
              <a:rPr sz="1400" b="1" dirty="0">
                <a:latin typeface="Calibri"/>
                <a:cs typeface="Calibri"/>
              </a:rPr>
              <a:t> signs</a:t>
            </a:r>
            <a:r>
              <a:rPr sz="1400" b="1" spc="9" dirty="0">
                <a:latin typeface="Calibri"/>
                <a:cs typeface="Calibri"/>
              </a:rPr>
              <a:t> </a:t>
            </a:r>
            <a:r>
              <a:rPr sz="1400" b="1" dirty="0">
                <a:latin typeface="Calibri"/>
                <a:cs typeface="Calibri"/>
              </a:rPr>
              <a:t>–</a:t>
            </a:r>
            <a:r>
              <a:rPr sz="1400" b="1" spc="-4" dirty="0">
                <a:latin typeface="Calibri"/>
                <a:cs typeface="Calibri"/>
              </a:rPr>
              <a:t> </a:t>
            </a:r>
            <a:r>
              <a:rPr sz="1400" spc="-4" dirty="0">
                <a:latin typeface="Calibri"/>
                <a:cs typeface="Calibri"/>
              </a:rPr>
              <a:t>The</a:t>
            </a:r>
            <a:r>
              <a:rPr sz="1400" dirty="0">
                <a:latin typeface="Calibri"/>
                <a:cs typeface="Calibri"/>
              </a:rPr>
              <a:t> Dean’s</a:t>
            </a:r>
            <a:r>
              <a:rPr sz="1400" spc="4" dirty="0">
                <a:latin typeface="Calibri"/>
                <a:cs typeface="Calibri"/>
              </a:rPr>
              <a:t> </a:t>
            </a:r>
            <a:r>
              <a:rPr sz="1400" spc="-4" dirty="0">
                <a:latin typeface="Calibri"/>
                <a:cs typeface="Calibri"/>
              </a:rPr>
              <a:t>process </a:t>
            </a:r>
            <a:r>
              <a:rPr sz="1400" dirty="0">
                <a:latin typeface="Calibri"/>
                <a:cs typeface="Calibri"/>
              </a:rPr>
              <a:t>will</a:t>
            </a:r>
            <a:r>
              <a:rPr sz="1400" spc="4" dirty="0">
                <a:latin typeface="Calibri"/>
                <a:cs typeface="Calibri"/>
              </a:rPr>
              <a:t> </a:t>
            </a:r>
            <a:r>
              <a:rPr sz="1400" dirty="0">
                <a:latin typeface="Calibri"/>
                <a:cs typeface="Calibri"/>
              </a:rPr>
              <a:t>look identical</a:t>
            </a:r>
            <a:r>
              <a:rPr sz="1400" spc="-9" dirty="0">
                <a:latin typeface="Calibri"/>
                <a:cs typeface="Calibri"/>
              </a:rPr>
              <a:t> </a:t>
            </a:r>
            <a:r>
              <a:rPr sz="1400" dirty="0">
                <a:latin typeface="Calibri"/>
                <a:cs typeface="Calibri"/>
              </a:rPr>
              <a:t>to</a:t>
            </a:r>
            <a:r>
              <a:rPr sz="1400" spc="-4" dirty="0">
                <a:latin typeface="Calibri"/>
                <a:cs typeface="Calibri"/>
              </a:rPr>
              <a:t> the</a:t>
            </a:r>
            <a:r>
              <a:rPr sz="1400" spc="9" dirty="0">
                <a:latin typeface="Calibri"/>
                <a:cs typeface="Calibri"/>
              </a:rPr>
              <a:t> </a:t>
            </a:r>
            <a:r>
              <a:rPr sz="1400" spc="-4" dirty="0">
                <a:latin typeface="Calibri"/>
                <a:cs typeface="Calibri"/>
              </a:rPr>
              <a:t>Consultant</a:t>
            </a:r>
            <a:r>
              <a:rPr sz="1400" spc="9" dirty="0">
                <a:latin typeface="Calibri"/>
                <a:cs typeface="Calibri"/>
              </a:rPr>
              <a:t> </a:t>
            </a:r>
            <a:r>
              <a:rPr sz="1400" spc="-4" dirty="0">
                <a:latin typeface="Calibri"/>
                <a:cs typeface="Calibri"/>
              </a:rPr>
              <a:t>process,</a:t>
            </a:r>
            <a:r>
              <a:rPr sz="1400" spc="-9" dirty="0">
                <a:latin typeface="Calibri"/>
                <a:cs typeface="Calibri"/>
              </a:rPr>
              <a:t> </a:t>
            </a:r>
            <a:r>
              <a:rPr sz="1400" spc="-4" dirty="0">
                <a:latin typeface="Calibri"/>
                <a:cs typeface="Calibri"/>
              </a:rPr>
              <a:t>however</a:t>
            </a:r>
            <a:r>
              <a:rPr sz="1400" spc="4" dirty="0">
                <a:latin typeface="Calibri"/>
                <a:cs typeface="Calibri"/>
              </a:rPr>
              <a:t> </a:t>
            </a:r>
            <a:r>
              <a:rPr sz="1400" spc="-4" dirty="0">
                <a:latin typeface="Calibri"/>
                <a:cs typeface="Calibri"/>
              </a:rPr>
              <a:t>there</a:t>
            </a:r>
            <a:r>
              <a:rPr sz="1400" spc="9" dirty="0">
                <a:latin typeface="Calibri"/>
                <a:cs typeface="Calibri"/>
              </a:rPr>
              <a:t> </a:t>
            </a:r>
            <a:r>
              <a:rPr sz="1400" dirty="0">
                <a:latin typeface="Calibri"/>
                <a:cs typeface="Calibri"/>
              </a:rPr>
              <a:t>is</a:t>
            </a:r>
            <a:r>
              <a:rPr sz="1400" spc="9" dirty="0">
                <a:latin typeface="Calibri"/>
                <a:cs typeface="Calibri"/>
              </a:rPr>
              <a:t> </a:t>
            </a:r>
            <a:r>
              <a:rPr sz="1400" spc="-4" dirty="0">
                <a:latin typeface="Calibri"/>
                <a:cs typeface="Calibri"/>
              </a:rPr>
              <a:t>nothing</a:t>
            </a:r>
            <a:r>
              <a:rPr sz="1400" dirty="0">
                <a:latin typeface="Calibri"/>
                <a:cs typeface="Calibri"/>
              </a:rPr>
              <a:t> additional</a:t>
            </a:r>
            <a:r>
              <a:rPr sz="1400" spc="4" dirty="0">
                <a:latin typeface="Calibri"/>
                <a:cs typeface="Calibri"/>
              </a:rPr>
              <a:t> </a:t>
            </a:r>
            <a:r>
              <a:rPr sz="1400" spc="-4" dirty="0">
                <a:latin typeface="Calibri"/>
                <a:cs typeface="Calibri"/>
              </a:rPr>
              <a:t>for </a:t>
            </a:r>
            <a:r>
              <a:rPr sz="1400" dirty="0">
                <a:latin typeface="Calibri"/>
                <a:cs typeface="Calibri"/>
              </a:rPr>
              <a:t> them</a:t>
            </a:r>
            <a:r>
              <a:rPr sz="1400" spc="-9" dirty="0">
                <a:latin typeface="Calibri"/>
                <a:cs typeface="Calibri"/>
              </a:rPr>
              <a:t> </a:t>
            </a:r>
            <a:r>
              <a:rPr sz="1400" spc="-4" dirty="0">
                <a:latin typeface="Calibri"/>
                <a:cs typeface="Calibri"/>
              </a:rPr>
              <a:t>to</a:t>
            </a:r>
            <a:r>
              <a:rPr sz="1400" spc="4" dirty="0">
                <a:latin typeface="Calibri"/>
                <a:cs typeface="Calibri"/>
              </a:rPr>
              <a:t> </a:t>
            </a:r>
            <a:r>
              <a:rPr sz="1400" dirty="0">
                <a:latin typeface="Calibri"/>
                <a:cs typeface="Calibri"/>
              </a:rPr>
              <a:t>upload</a:t>
            </a:r>
            <a:r>
              <a:rPr sz="1400" spc="-4" dirty="0">
                <a:latin typeface="Calibri"/>
                <a:cs typeface="Calibri"/>
              </a:rPr>
              <a:t> </a:t>
            </a:r>
            <a:r>
              <a:rPr sz="1400" dirty="0">
                <a:latin typeface="Calibri"/>
                <a:cs typeface="Calibri"/>
              </a:rPr>
              <a:t>and</a:t>
            </a:r>
            <a:r>
              <a:rPr sz="1400" spc="-4" dirty="0">
                <a:latin typeface="Calibri"/>
                <a:cs typeface="Calibri"/>
              </a:rPr>
              <a:t> attach.</a:t>
            </a:r>
            <a:endParaRPr sz="1400" dirty="0">
              <a:latin typeface="Calibri"/>
              <a:cs typeface="Calibri"/>
            </a:endParaRPr>
          </a:p>
          <a:p>
            <a:pPr marL="11206" marR="4483">
              <a:lnSpc>
                <a:spcPct val="109500"/>
              </a:lnSpc>
              <a:spcBef>
                <a:spcPts val="715"/>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6:</a:t>
            </a:r>
            <a:r>
              <a:rPr sz="1400" b="1" spc="4" dirty="0">
                <a:latin typeface="Calibri"/>
                <a:cs typeface="Calibri"/>
              </a:rPr>
              <a:t> </a:t>
            </a:r>
            <a:r>
              <a:rPr sz="1400" b="1" spc="-4" dirty="0">
                <a:latin typeface="Calibri"/>
                <a:cs typeface="Calibri"/>
              </a:rPr>
              <a:t>Assistant</a:t>
            </a:r>
            <a:r>
              <a:rPr sz="1400" b="1" spc="4" dirty="0">
                <a:latin typeface="Calibri"/>
                <a:cs typeface="Calibri"/>
              </a:rPr>
              <a:t> </a:t>
            </a:r>
            <a:r>
              <a:rPr sz="1400" b="1" dirty="0">
                <a:latin typeface="Calibri"/>
                <a:cs typeface="Calibri"/>
              </a:rPr>
              <a:t>to</a:t>
            </a:r>
            <a:r>
              <a:rPr sz="1400" b="1" spc="4" dirty="0">
                <a:latin typeface="Calibri"/>
                <a:cs typeface="Calibri"/>
              </a:rPr>
              <a:t> </a:t>
            </a:r>
            <a:r>
              <a:rPr sz="1400" b="1" spc="-4" dirty="0">
                <a:latin typeface="Calibri"/>
                <a:cs typeface="Calibri"/>
              </a:rPr>
              <a:t>VP</a:t>
            </a:r>
            <a:r>
              <a:rPr sz="1400" b="1" spc="4" dirty="0">
                <a:latin typeface="Calibri"/>
                <a:cs typeface="Calibri"/>
              </a:rPr>
              <a:t> </a:t>
            </a:r>
            <a:r>
              <a:rPr sz="1400" b="1" spc="-4" dirty="0">
                <a:latin typeface="Calibri"/>
                <a:cs typeface="Calibri"/>
              </a:rPr>
              <a:t>for</a:t>
            </a:r>
            <a:r>
              <a:rPr sz="1400" b="1" spc="-13" dirty="0">
                <a:latin typeface="Calibri"/>
                <a:cs typeface="Calibri"/>
              </a:rPr>
              <a:t> </a:t>
            </a:r>
            <a:r>
              <a:rPr sz="1400" b="1" spc="-4" dirty="0">
                <a:latin typeface="Calibri"/>
                <a:cs typeface="Calibri"/>
              </a:rPr>
              <a:t>Business</a:t>
            </a:r>
            <a:r>
              <a:rPr sz="1400" b="1" spc="4"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Financial Affairs reviews</a:t>
            </a:r>
            <a:r>
              <a:rPr sz="1400" b="1" spc="4"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initials</a:t>
            </a:r>
            <a:r>
              <a:rPr sz="1400" b="1" spc="31" dirty="0">
                <a:latin typeface="Calibri"/>
                <a:cs typeface="Calibri"/>
              </a:rPr>
              <a:t> </a:t>
            </a:r>
            <a:r>
              <a:rPr sz="1400" b="1" dirty="0">
                <a:latin typeface="Calibri"/>
                <a:cs typeface="Calibri"/>
              </a:rPr>
              <a:t>–</a:t>
            </a:r>
            <a:r>
              <a:rPr sz="1400" b="1" spc="-4" dirty="0">
                <a:latin typeface="Calibri"/>
                <a:cs typeface="Calibri"/>
              </a:rPr>
              <a:t> </a:t>
            </a:r>
            <a:r>
              <a:rPr sz="1400" spc="-4" dirty="0">
                <a:latin typeface="Calibri"/>
                <a:cs typeface="Calibri"/>
              </a:rPr>
              <a:t>The</a:t>
            </a:r>
            <a:r>
              <a:rPr sz="1400" spc="13" dirty="0">
                <a:latin typeface="Calibri"/>
                <a:cs typeface="Calibri"/>
              </a:rPr>
              <a:t> </a:t>
            </a:r>
            <a:r>
              <a:rPr sz="1400" dirty="0">
                <a:latin typeface="Calibri"/>
                <a:cs typeface="Calibri"/>
              </a:rPr>
              <a:t>assistant</a:t>
            </a:r>
            <a:r>
              <a:rPr sz="1400" spc="-4" dirty="0">
                <a:latin typeface="Calibri"/>
                <a:cs typeface="Calibri"/>
              </a:rPr>
              <a:t> to</a:t>
            </a:r>
            <a:r>
              <a:rPr sz="1400" spc="9" dirty="0">
                <a:latin typeface="Calibri"/>
                <a:cs typeface="Calibri"/>
              </a:rPr>
              <a:t> </a:t>
            </a:r>
            <a:r>
              <a:rPr sz="1400" spc="-4" dirty="0">
                <a:latin typeface="Calibri"/>
                <a:cs typeface="Calibri"/>
              </a:rPr>
              <a:t>the</a:t>
            </a:r>
            <a:r>
              <a:rPr sz="1400" spc="9" dirty="0">
                <a:latin typeface="Calibri"/>
                <a:cs typeface="Calibri"/>
              </a:rPr>
              <a:t> </a:t>
            </a:r>
            <a:r>
              <a:rPr sz="1400" spc="-4" dirty="0">
                <a:latin typeface="Calibri"/>
                <a:cs typeface="Calibri"/>
              </a:rPr>
              <a:t>VP</a:t>
            </a:r>
            <a:r>
              <a:rPr sz="1400" dirty="0">
                <a:latin typeface="Calibri"/>
                <a:cs typeface="Calibri"/>
              </a:rPr>
              <a:t> for</a:t>
            </a:r>
            <a:r>
              <a:rPr sz="1400" spc="-9" dirty="0">
                <a:latin typeface="Calibri"/>
                <a:cs typeface="Calibri"/>
              </a:rPr>
              <a:t> </a:t>
            </a:r>
            <a:r>
              <a:rPr sz="1400" spc="-4" dirty="0">
                <a:latin typeface="Calibri"/>
                <a:cs typeface="Calibri"/>
              </a:rPr>
              <a:t>Business</a:t>
            </a:r>
            <a:r>
              <a:rPr sz="1400" spc="9" dirty="0">
                <a:latin typeface="Calibri"/>
                <a:cs typeface="Calibri"/>
              </a:rPr>
              <a:t> </a:t>
            </a:r>
            <a:r>
              <a:rPr sz="1400" dirty="0">
                <a:latin typeface="Calibri"/>
                <a:cs typeface="Calibri"/>
              </a:rPr>
              <a:t>and </a:t>
            </a:r>
            <a:r>
              <a:rPr sz="1400" spc="-4" dirty="0">
                <a:latin typeface="Calibri"/>
                <a:cs typeface="Calibri"/>
              </a:rPr>
              <a:t>Financial</a:t>
            </a:r>
            <a:r>
              <a:rPr sz="1400" spc="4" dirty="0">
                <a:latin typeface="Calibri"/>
                <a:cs typeface="Calibri"/>
              </a:rPr>
              <a:t> </a:t>
            </a:r>
            <a:r>
              <a:rPr sz="1400" spc="-4" dirty="0">
                <a:latin typeface="Calibri"/>
                <a:cs typeface="Calibri"/>
              </a:rPr>
              <a:t>Affairs</a:t>
            </a:r>
            <a:r>
              <a:rPr sz="1400" spc="4" dirty="0">
                <a:latin typeface="Calibri"/>
                <a:cs typeface="Calibri"/>
              </a:rPr>
              <a:t> </a:t>
            </a:r>
            <a:r>
              <a:rPr sz="1400" dirty="0">
                <a:latin typeface="Calibri"/>
                <a:cs typeface="Calibri"/>
              </a:rPr>
              <a:t>will </a:t>
            </a:r>
            <a:r>
              <a:rPr sz="1400" spc="4" dirty="0">
                <a:latin typeface="Calibri"/>
                <a:cs typeface="Calibri"/>
              </a:rPr>
              <a:t> </a:t>
            </a:r>
            <a:r>
              <a:rPr sz="1400" spc="-4" dirty="0">
                <a:latin typeface="Calibri"/>
                <a:cs typeface="Calibri"/>
              </a:rPr>
              <a:t>review</a:t>
            </a:r>
            <a:r>
              <a:rPr sz="1400" spc="13" dirty="0">
                <a:latin typeface="Calibri"/>
                <a:cs typeface="Calibri"/>
              </a:rPr>
              <a:t> </a:t>
            </a:r>
            <a:r>
              <a:rPr sz="1400" spc="-4" dirty="0">
                <a:latin typeface="Calibri"/>
                <a:cs typeface="Calibri"/>
              </a:rPr>
              <a:t>the</a:t>
            </a:r>
            <a:r>
              <a:rPr sz="1400" spc="18" dirty="0">
                <a:latin typeface="Calibri"/>
                <a:cs typeface="Calibri"/>
              </a:rPr>
              <a:t> </a:t>
            </a:r>
            <a:r>
              <a:rPr sz="1400" spc="-4" dirty="0">
                <a:latin typeface="Calibri"/>
                <a:cs typeface="Calibri"/>
              </a:rPr>
              <a:t>agreement</a:t>
            </a:r>
            <a:r>
              <a:rPr sz="1400" spc="9" dirty="0">
                <a:latin typeface="Calibri"/>
                <a:cs typeface="Calibri"/>
              </a:rPr>
              <a:t> </a:t>
            </a:r>
            <a:r>
              <a:rPr sz="1400" dirty="0">
                <a:latin typeface="Calibri"/>
                <a:cs typeface="Calibri"/>
              </a:rPr>
              <a:t>and attachments</a:t>
            </a:r>
            <a:r>
              <a:rPr sz="1400" spc="4" dirty="0">
                <a:latin typeface="Calibri"/>
                <a:cs typeface="Calibri"/>
              </a:rPr>
              <a:t> </a:t>
            </a:r>
            <a:r>
              <a:rPr sz="1400" dirty="0">
                <a:latin typeface="Calibri"/>
                <a:cs typeface="Calibri"/>
              </a:rPr>
              <a:t>to make </a:t>
            </a:r>
            <a:r>
              <a:rPr sz="1400" spc="-4" dirty="0">
                <a:latin typeface="Calibri"/>
                <a:cs typeface="Calibri"/>
              </a:rPr>
              <a:t>sure</a:t>
            </a:r>
            <a:r>
              <a:rPr sz="1400" spc="4" dirty="0">
                <a:latin typeface="Calibri"/>
                <a:cs typeface="Calibri"/>
              </a:rPr>
              <a:t> </a:t>
            </a:r>
            <a:r>
              <a:rPr sz="1400" spc="-4" dirty="0">
                <a:latin typeface="Calibri"/>
                <a:cs typeface="Calibri"/>
              </a:rPr>
              <a:t>no</a:t>
            </a:r>
            <a:r>
              <a:rPr sz="1400" spc="18" dirty="0">
                <a:latin typeface="Calibri"/>
                <a:cs typeface="Calibri"/>
              </a:rPr>
              <a:t> </a:t>
            </a:r>
            <a:r>
              <a:rPr sz="1400" spc="-4" dirty="0">
                <a:latin typeface="Calibri"/>
                <a:cs typeface="Calibri"/>
              </a:rPr>
              <a:t>further</a:t>
            </a:r>
            <a:r>
              <a:rPr sz="1400" spc="13" dirty="0">
                <a:latin typeface="Calibri"/>
                <a:cs typeface="Calibri"/>
              </a:rPr>
              <a:t> </a:t>
            </a:r>
            <a:r>
              <a:rPr sz="1400" spc="-4" dirty="0">
                <a:latin typeface="Calibri"/>
                <a:cs typeface="Calibri"/>
              </a:rPr>
              <a:t>documentation</a:t>
            </a:r>
            <a:r>
              <a:rPr sz="1400" dirty="0">
                <a:latin typeface="Calibri"/>
                <a:cs typeface="Calibri"/>
              </a:rPr>
              <a:t> will</a:t>
            </a:r>
            <a:r>
              <a:rPr sz="1400" spc="9" dirty="0">
                <a:latin typeface="Calibri"/>
                <a:cs typeface="Calibri"/>
              </a:rPr>
              <a:t> </a:t>
            </a:r>
            <a:r>
              <a:rPr sz="1400" spc="-4" dirty="0">
                <a:latin typeface="Calibri"/>
                <a:cs typeface="Calibri"/>
              </a:rPr>
              <a:t>be</a:t>
            </a:r>
            <a:r>
              <a:rPr sz="1400" spc="18" dirty="0">
                <a:latin typeface="Calibri"/>
                <a:cs typeface="Calibri"/>
              </a:rPr>
              <a:t> </a:t>
            </a:r>
            <a:r>
              <a:rPr sz="1400" spc="-4" dirty="0">
                <a:latin typeface="Calibri"/>
                <a:cs typeface="Calibri"/>
              </a:rPr>
              <a:t>needed</a:t>
            </a:r>
            <a:r>
              <a:rPr sz="1400" spc="13" dirty="0">
                <a:latin typeface="Calibri"/>
                <a:cs typeface="Calibri"/>
              </a:rPr>
              <a:t> </a:t>
            </a:r>
            <a:r>
              <a:rPr sz="1400" spc="-9" dirty="0">
                <a:latin typeface="Calibri"/>
                <a:cs typeface="Calibri"/>
              </a:rPr>
              <a:t>from</a:t>
            </a:r>
            <a:r>
              <a:rPr sz="1400" spc="13" dirty="0">
                <a:latin typeface="Calibri"/>
                <a:cs typeface="Calibri"/>
              </a:rPr>
              <a:t> </a:t>
            </a:r>
            <a:r>
              <a:rPr sz="1400" dirty="0">
                <a:latin typeface="Calibri"/>
                <a:cs typeface="Calibri"/>
              </a:rPr>
              <a:t>a</a:t>
            </a:r>
            <a:r>
              <a:rPr sz="1400" spc="13" dirty="0">
                <a:latin typeface="Calibri"/>
                <a:cs typeface="Calibri"/>
              </a:rPr>
              <a:t> </a:t>
            </a:r>
            <a:r>
              <a:rPr sz="1400" spc="-4" dirty="0">
                <a:latin typeface="Calibri"/>
                <a:cs typeface="Calibri"/>
              </a:rPr>
              <a:t>university</a:t>
            </a:r>
            <a:r>
              <a:rPr sz="1400" dirty="0">
                <a:latin typeface="Calibri"/>
                <a:cs typeface="Calibri"/>
              </a:rPr>
              <a:t> </a:t>
            </a:r>
            <a:r>
              <a:rPr sz="1400" spc="-4" dirty="0">
                <a:latin typeface="Calibri"/>
                <a:cs typeface="Calibri"/>
              </a:rPr>
              <a:t>standpoint</a:t>
            </a:r>
            <a:r>
              <a:rPr sz="1400" spc="9" dirty="0">
                <a:latin typeface="Calibri"/>
                <a:cs typeface="Calibri"/>
              </a:rPr>
              <a:t> </a:t>
            </a:r>
            <a:r>
              <a:rPr sz="1400" spc="-4" dirty="0">
                <a:latin typeface="Calibri"/>
                <a:cs typeface="Calibri"/>
              </a:rPr>
              <a:t>before</a:t>
            </a:r>
            <a:r>
              <a:rPr sz="1400" spc="13" dirty="0">
                <a:latin typeface="Calibri"/>
                <a:cs typeface="Calibri"/>
              </a:rPr>
              <a:t> </a:t>
            </a:r>
            <a:r>
              <a:rPr sz="1400" spc="-4" dirty="0">
                <a:latin typeface="Calibri"/>
                <a:cs typeface="Calibri"/>
              </a:rPr>
              <a:t>sending</a:t>
            </a:r>
            <a:r>
              <a:rPr sz="1400" spc="4" dirty="0">
                <a:latin typeface="Calibri"/>
                <a:cs typeface="Calibri"/>
              </a:rPr>
              <a:t> </a:t>
            </a:r>
            <a:r>
              <a:rPr sz="1400" dirty="0">
                <a:latin typeface="Calibri"/>
                <a:cs typeface="Calibri"/>
              </a:rPr>
              <a:t>it</a:t>
            </a:r>
            <a:r>
              <a:rPr sz="1400" spc="18" dirty="0">
                <a:latin typeface="Calibri"/>
                <a:cs typeface="Calibri"/>
              </a:rPr>
              <a:t> </a:t>
            </a:r>
            <a:r>
              <a:rPr sz="1400" dirty="0">
                <a:latin typeface="Calibri"/>
                <a:cs typeface="Calibri"/>
              </a:rPr>
              <a:t>on </a:t>
            </a:r>
            <a:r>
              <a:rPr sz="1400" spc="-207" dirty="0">
                <a:latin typeface="Calibri"/>
                <a:cs typeface="Calibri"/>
              </a:rPr>
              <a:t> </a:t>
            </a:r>
            <a:r>
              <a:rPr sz="1400" dirty="0">
                <a:latin typeface="Calibri"/>
                <a:cs typeface="Calibri"/>
              </a:rPr>
              <a:t>to the</a:t>
            </a:r>
            <a:r>
              <a:rPr sz="1400" spc="9" dirty="0">
                <a:latin typeface="Calibri"/>
                <a:cs typeface="Calibri"/>
              </a:rPr>
              <a:t> </a:t>
            </a:r>
            <a:r>
              <a:rPr sz="1400" spc="-9" dirty="0">
                <a:latin typeface="Calibri"/>
                <a:cs typeface="Calibri"/>
              </a:rPr>
              <a:t>VP</a:t>
            </a:r>
            <a:r>
              <a:rPr sz="1400" spc="9" dirty="0">
                <a:latin typeface="Calibri"/>
                <a:cs typeface="Calibri"/>
              </a:rPr>
              <a:t> </a:t>
            </a:r>
            <a:r>
              <a:rPr sz="1400" spc="-4" dirty="0">
                <a:latin typeface="Calibri"/>
                <a:cs typeface="Calibri"/>
              </a:rPr>
              <a:t>for</a:t>
            </a:r>
            <a:r>
              <a:rPr sz="1400" spc="9" dirty="0">
                <a:latin typeface="Calibri"/>
                <a:cs typeface="Calibri"/>
              </a:rPr>
              <a:t> </a:t>
            </a:r>
            <a:r>
              <a:rPr sz="1400" spc="-4" dirty="0">
                <a:latin typeface="Calibri"/>
                <a:cs typeface="Calibri"/>
              </a:rPr>
              <a:t>final</a:t>
            </a:r>
            <a:r>
              <a:rPr sz="1400" spc="9" dirty="0">
                <a:latin typeface="Calibri"/>
                <a:cs typeface="Calibri"/>
              </a:rPr>
              <a:t> </a:t>
            </a:r>
            <a:r>
              <a:rPr sz="1400" spc="-4" dirty="0">
                <a:latin typeface="Calibri"/>
                <a:cs typeface="Calibri"/>
              </a:rPr>
              <a:t>signature.</a:t>
            </a:r>
            <a:r>
              <a:rPr sz="1400" spc="4" dirty="0">
                <a:latin typeface="Calibri"/>
                <a:cs typeface="Calibri"/>
              </a:rPr>
              <a:t> </a:t>
            </a:r>
            <a:r>
              <a:rPr sz="1400" spc="-4" dirty="0">
                <a:latin typeface="Calibri"/>
                <a:cs typeface="Calibri"/>
              </a:rPr>
              <a:t>Once </a:t>
            </a:r>
            <a:r>
              <a:rPr sz="1400" dirty="0">
                <a:latin typeface="Calibri"/>
                <a:cs typeface="Calibri"/>
              </a:rPr>
              <a:t>it</a:t>
            </a:r>
            <a:r>
              <a:rPr sz="1400" spc="9" dirty="0">
                <a:latin typeface="Calibri"/>
                <a:cs typeface="Calibri"/>
              </a:rPr>
              <a:t> </a:t>
            </a:r>
            <a:r>
              <a:rPr sz="1400" dirty="0">
                <a:latin typeface="Calibri"/>
                <a:cs typeface="Calibri"/>
              </a:rPr>
              <a:t>is</a:t>
            </a:r>
            <a:r>
              <a:rPr sz="1400" spc="9" dirty="0">
                <a:latin typeface="Calibri"/>
                <a:cs typeface="Calibri"/>
              </a:rPr>
              <a:t> </a:t>
            </a:r>
            <a:r>
              <a:rPr sz="1400" spc="-4" dirty="0">
                <a:latin typeface="Calibri"/>
                <a:cs typeface="Calibri"/>
              </a:rPr>
              <a:t>determined that</a:t>
            </a:r>
            <a:r>
              <a:rPr sz="1400" spc="9" dirty="0">
                <a:latin typeface="Calibri"/>
                <a:cs typeface="Calibri"/>
              </a:rPr>
              <a:t> </a:t>
            </a:r>
            <a:r>
              <a:rPr sz="1400" dirty="0">
                <a:latin typeface="Calibri"/>
                <a:cs typeface="Calibri"/>
              </a:rPr>
              <a:t>it meets</a:t>
            </a:r>
            <a:r>
              <a:rPr sz="1400" spc="-4" dirty="0">
                <a:latin typeface="Calibri"/>
                <a:cs typeface="Calibri"/>
              </a:rPr>
              <a:t> allowability</a:t>
            </a:r>
            <a:r>
              <a:rPr sz="1400" spc="13" dirty="0">
                <a:latin typeface="Calibri"/>
                <a:cs typeface="Calibri"/>
              </a:rPr>
              <a:t> </a:t>
            </a:r>
            <a:r>
              <a:rPr sz="1400" spc="-4" dirty="0">
                <a:latin typeface="Calibri"/>
                <a:cs typeface="Calibri"/>
              </a:rPr>
              <a:t>requirements,</a:t>
            </a:r>
            <a:r>
              <a:rPr sz="1400" spc="9"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assistant</a:t>
            </a:r>
            <a:r>
              <a:rPr sz="1400" dirty="0">
                <a:latin typeface="Calibri"/>
                <a:cs typeface="Calibri"/>
              </a:rPr>
              <a:t> </a:t>
            </a:r>
            <a:r>
              <a:rPr sz="1400" spc="-4" dirty="0">
                <a:latin typeface="Calibri"/>
                <a:cs typeface="Calibri"/>
              </a:rPr>
              <a:t>will</a:t>
            </a:r>
            <a:r>
              <a:rPr sz="1400" spc="4" dirty="0">
                <a:latin typeface="Calibri"/>
                <a:cs typeface="Calibri"/>
              </a:rPr>
              <a:t> </a:t>
            </a:r>
            <a:r>
              <a:rPr sz="1400" spc="-4" dirty="0">
                <a:latin typeface="Calibri"/>
                <a:cs typeface="Calibri"/>
              </a:rPr>
              <a:t>apply</a:t>
            </a:r>
            <a:r>
              <a:rPr sz="1400" spc="13" dirty="0">
                <a:latin typeface="Calibri"/>
                <a:cs typeface="Calibri"/>
              </a:rPr>
              <a:t> </a:t>
            </a:r>
            <a:r>
              <a:rPr sz="1400" dirty="0">
                <a:latin typeface="Calibri"/>
                <a:cs typeface="Calibri"/>
              </a:rPr>
              <a:t>their</a:t>
            </a:r>
            <a:r>
              <a:rPr sz="1400" spc="-9" dirty="0">
                <a:latin typeface="Calibri"/>
                <a:cs typeface="Calibri"/>
              </a:rPr>
              <a:t> </a:t>
            </a:r>
            <a:r>
              <a:rPr sz="1400" dirty="0">
                <a:latin typeface="Calibri"/>
                <a:cs typeface="Calibri"/>
              </a:rPr>
              <a:t>initials</a:t>
            </a:r>
            <a:r>
              <a:rPr sz="1400" spc="-4" dirty="0">
                <a:latin typeface="Calibri"/>
                <a:cs typeface="Calibri"/>
              </a:rPr>
              <a:t> </a:t>
            </a:r>
            <a:r>
              <a:rPr sz="1400" dirty="0">
                <a:latin typeface="Calibri"/>
                <a:cs typeface="Calibri"/>
              </a:rPr>
              <a:t>of</a:t>
            </a:r>
            <a:r>
              <a:rPr sz="1400" spc="4" dirty="0">
                <a:latin typeface="Calibri"/>
                <a:cs typeface="Calibri"/>
              </a:rPr>
              <a:t> </a:t>
            </a:r>
            <a:r>
              <a:rPr sz="1400" spc="-4" dirty="0">
                <a:latin typeface="Calibri"/>
                <a:cs typeface="Calibri"/>
              </a:rPr>
              <a:t>approval.</a:t>
            </a:r>
            <a:endParaRPr sz="1400" dirty="0">
              <a:latin typeface="Calibri"/>
              <a:cs typeface="Calibri"/>
            </a:endParaRPr>
          </a:p>
          <a:p>
            <a:pPr marL="11206" marR="9526">
              <a:lnSpc>
                <a:spcPct val="109100"/>
              </a:lnSpc>
              <a:spcBef>
                <a:spcPts val="724"/>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7:</a:t>
            </a:r>
            <a:r>
              <a:rPr sz="1400" b="1" spc="9" dirty="0">
                <a:latin typeface="Calibri"/>
                <a:cs typeface="Calibri"/>
              </a:rPr>
              <a:t> </a:t>
            </a:r>
            <a:r>
              <a:rPr sz="1400" b="1" spc="-4" dirty="0">
                <a:latin typeface="Calibri"/>
                <a:cs typeface="Calibri"/>
              </a:rPr>
              <a:t>VP</a:t>
            </a:r>
            <a:r>
              <a:rPr sz="1400" b="1" spc="9" dirty="0">
                <a:latin typeface="Calibri"/>
                <a:cs typeface="Calibri"/>
              </a:rPr>
              <a:t> </a:t>
            </a:r>
            <a:r>
              <a:rPr sz="1400" b="1" spc="-4" dirty="0">
                <a:latin typeface="Calibri"/>
                <a:cs typeface="Calibri"/>
              </a:rPr>
              <a:t>for</a:t>
            </a:r>
            <a:r>
              <a:rPr sz="1400" b="1" dirty="0">
                <a:latin typeface="Calibri"/>
                <a:cs typeface="Calibri"/>
              </a:rPr>
              <a:t> </a:t>
            </a:r>
            <a:r>
              <a:rPr sz="1400" b="1" spc="-4" dirty="0">
                <a:latin typeface="Calibri"/>
                <a:cs typeface="Calibri"/>
              </a:rPr>
              <a:t>Business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Financial</a:t>
            </a:r>
            <a:r>
              <a:rPr sz="1400" b="1" dirty="0">
                <a:latin typeface="Calibri"/>
                <a:cs typeface="Calibri"/>
              </a:rPr>
              <a:t> </a:t>
            </a:r>
            <a:r>
              <a:rPr sz="1400" b="1" spc="-4" dirty="0">
                <a:latin typeface="Calibri"/>
                <a:cs typeface="Calibri"/>
              </a:rPr>
              <a:t>Affairs</a:t>
            </a:r>
            <a:r>
              <a:rPr sz="1400" b="1" dirty="0">
                <a:latin typeface="Calibri"/>
                <a:cs typeface="Calibri"/>
              </a:rPr>
              <a:t> </a:t>
            </a:r>
            <a:r>
              <a:rPr sz="1400" b="1" spc="-4" dirty="0">
                <a:latin typeface="Calibri"/>
                <a:cs typeface="Calibri"/>
              </a:rPr>
              <a:t>signs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submits</a:t>
            </a:r>
            <a:r>
              <a:rPr sz="1400" b="1" spc="26" dirty="0">
                <a:latin typeface="Calibri"/>
                <a:cs typeface="Calibri"/>
              </a:rPr>
              <a:t> </a:t>
            </a:r>
            <a:r>
              <a:rPr sz="1400" b="1" dirty="0">
                <a:latin typeface="Calibri"/>
                <a:cs typeface="Calibri"/>
              </a:rPr>
              <a:t>– </a:t>
            </a:r>
            <a:r>
              <a:rPr sz="1400" spc="-4" dirty="0">
                <a:latin typeface="Calibri"/>
                <a:cs typeface="Calibri"/>
              </a:rPr>
              <a:t>Once </a:t>
            </a:r>
            <a:r>
              <a:rPr sz="1400" dirty="0">
                <a:latin typeface="Calibri"/>
                <a:cs typeface="Calibri"/>
              </a:rPr>
              <a:t>the</a:t>
            </a:r>
            <a:r>
              <a:rPr sz="1400" spc="13" dirty="0">
                <a:latin typeface="Calibri"/>
                <a:cs typeface="Calibri"/>
              </a:rPr>
              <a:t> </a:t>
            </a:r>
            <a:r>
              <a:rPr sz="1400" spc="-9" dirty="0">
                <a:latin typeface="Calibri"/>
                <a:cs typeface="Calibri"/>
              </a:rPr>
              <a:t>VP</a:t>
            </a:r>
            <a:r>
              <a:rPr sz="1400" spc="13" dirty="0">
                <a:latin typeface="Calibri"/>
                <a:cs typeface="Calibri"/>
              </a:rPr>
              <a:t> </a:t>
            </a:r>
            <a:r>
              <a:rPr sz="1400" spc="-9" dirty="0">
                <a:latin typeface="Calibri"/>
                <a:cs typeface="Calibri"/>
              </a:rPr>
              <a:t>for</a:t>
            </a:r>
            <a:r>
              <a:rPr sz="1400" spc="9" dirty="0">
                <a:latin typeface="Calibri"/>
                <a:cs typeface="Calibri"/>
              </a:rPr>
              <a:t> </a:t>
            </a:r>
            <a:r>
              <a:rPr sz="1400" dirty="0">
                <a:latin typeface="Calibri"/>
                <a:cs typeface="Calibri"/>
              </a:rPr>
              <a:t>Business</a:t>
            </a:r>
            <a:r>
              <a:rPr sz="1400" spc="13" dirty="0">
                <a:latin typeface="Calibri"/>
                <a:cs typeface="Calibri"/>
              </a:rPr>
              <a:t> </a:t>
            </a:r>
            <a:r>
              <a:rPr sz="1400" dirty="0">
                <a:latin typeface="Calibri"/>
                <a:cs typeface="Calibri"/>
              </a:rPr>
              <a:t>and</a:t>
            </a:r>
            <a:r>
              <a:rPr sz="1400" spc="4" dirty="0">
                <a:latin typeface="Calibri"/>
                <a:cs typeface="Calibri"/>
              </a:rPr>
              <a:t> </a:t>
            </a:r>
            <a:r>
              <a:rPr sz="1400" spc="-4" dirty="0">
                <a:latin typeface="Calibri"/>
                <a:cs typeface="Calibri"/>
              </a:rPr>
              <a:t>Financial</a:t>
            </a:r>
            <a:r>
              <a:rPr sz="1400" spc="4" dirty="0">
                <a:latin typeface="Calibri"/>
                <a:cs typeface="Calibri"/>
              </a:rPr>
              <a:t> </a:t>
            </a:r>
            <a:r>
              <a:rPr sz="1400" spc="-4" dirty="0">
                <a:latin typeface="Calibri"/>
                <a:cs typeface="Calibri"/>
              </a:rPr>
              <a:t>Affairs</a:t>
            </a:r>
            <a:r>
              <a:rPr sz="1400" spc="9" dirty="0">
                <a:latin typeface="Calibri"/>
                <a:cs typeface="Calibri"/>
              </a:rPr>
              <a:t> </a:t>
            </a:r>
            <a:r>
              <a:rPr sz="1400" dirty="0">
                <a:latin typeface="Calibri"/>
                <a:cs typeface="Calibri"/>
              </a:rPr>
              <a:t>reviews</a:t>
            </a:r>
            <a:r>
              <a:rPr sz="1400" spc="-4" dirty="0">
                <a:latin typeface="Calibri"/>
                <a:cs typeface="Calibri"/>
              </a:rPr>
              <a:t> </a:t>
            </a:r>
            <a:r>
              <a:rPr sz="1400" dirty="0">
                <a:latin typeface="Calibri"/>
                <a:cs typeface="Calibri"/>
              </a:rPr>
              <a:t>and</a:t>
            </a:r>
            <a:r>
              <a:rPr sz="1400" spc="4" dirty="0">
                <a:latin typeface="Calibri"/>
                <a:cs typeface="Calibri"/>
              </a:rPr>
              <a:t> </a:t>
            </a:r>
            <a:r>
              <a:rPr sz="1400" spc="-4" dirty="0">
                <a:latin typeface="Calibri"/>
                <a:cs typeface="Calibri"/>
              </a:rPr>
              <a:t>signs</a:t>
            </a:r>
            <a:r>
              <a:rPr sz="1400" spc="9"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agreement </a:t>
            </a:r>
            <a:r>
              <a:rPr sz="1400" dirty="0">
                <a:latin typeface="Calibri"/>
                <a:cs typeface="Calibri"/>
              </a:rPr>
              <a:t> it</a:t>
            </a:r>
            <a:r>
              <a:rPr sz="1400" spc="-4" dirty="0">
                <a:latin typeface="Calibri"/>
                <a:cs typeface="Calibri"/>
              </a:rPr>
              <a:t> becomes</a:t>
            </a:r>
            <a:r>
              <a:rPr sz="1400" spc="4" dirty="0">
                <a:latin typeface="Calibri"/>
                <a:cs typeface="Calibri"/>
              </a:rPr>
              <a:t> </a:t>
            </a:r>
            <a:r>
              <a:rPr sz="1400" dirty="0">
                <a:latin typeface="Calibri"/>
                <a:cs typeface="Calibri"/>
              </a:rPr>
              <a:t>an</a:t>
            </a:r>
            <a:r>
              <a:rPr sz="1400" spc="-13" dirty="0">
                <a:latin typeface="Calibri"/>
                <a:cs typeface="Calibri"/>
              </a:rPr>
              <a:t> </a:t>
            </a:r>
            <a:r>
              <a:rPr sz="1400" dirty="0">
                <a:latin typeface="Calibri"/>
                <a:cs typeface="Calibri"/>
              </a:rPr>
              <a:t>executable</a:t>
            </a:r>
            <a:r>
              <a:rPr sz="1400" spc="-9" dirty="0">
                <a:latin typeface="Calibri"/>
                <a:cs typeface="Calibri"/>
              </a:rPr>
              <a:t> </a:t>
            </a:r>
            <a:r>
              <a:rPr sz="1400" dirty="0">
                <a:latin typeface="Calibri"/>
                <a:cs typeface="Calibri"/>
              </a:rPr>
              <a:t>contract.</a:t>
            </a:r>
          </a:p>
          <a:p>
            <a:pPr marL="11206" marR="123271">
              <a:lnSpc>
                <a:spcPct val="109500"/>
              </a:lnSpc>
              <a:spcBef>
                <a:spcPts val="715"/>
              </a:spcBef>
            </a:pPr>
            <a:r>
              <a:rPr sz="1400" b="1" u="sng" spc="-4" dirty="0">
                <a:uFill>
                  <a:solidFill>
                    <a:srgbClr val="000000"/>
                  </a:solidFill>
                </a:uFill>
                <a:latin typeface="Calibri"/>
                <a:cs typeface="Calibri"/>
              </a:rPr>
              <a:t>Step</a:t>
            </a:r>
            <a:r>
              <a:rPr sz="1400" b="1" u="sng" dirty="0">
                <a:uFill>
                  <a:solidFill>
                    <a:srgbClr val="000000"/>
                  </a:solidFill>
                </a:uFill>
                <a:latin typeface="Calibri"/>
                <a:cs typeface="Calibri"/>
              </a:rPr>
              <a:t> 8:</a:t>
            </a:r>
            <a:r>
              <a:rPr sz="1400" b="1" spc="9" dirty="0">
                <a:latin typeface="Calibri"/>
                <a:cs typeface="Calibri"/>
              </a:rPr>
              <a:t> </a:t>
            </a:r>
            <a:r>
              <a:rPr sz="1400" b="1" spc="-4" dirty="0">
                <a:latin typeface="Calibri"/>
                <a:cs typeface="Calibri"/>
              </a:rPr>
              <a:t>Purchasing</a:t>
            </a:r>
            <a:r>
              <a:rPr sz="1400" b="1" dirty="0">
                <a:latin typeface="Calibri"/>
                <a:cs typeface="Calibri"/>
              </a:rPr>
              <a:t> </a:t>
            </a:r>
            <a:r>
              <a:rPr sz="1400" b="1" spc="-4" dirty="0">
                <a:latin typeface="Calibri"/>
                <a:cs typeface="Calibri"/>
              </a:rPr>
              <a:t>receives</a:t>
            </a:r>
            <a:r>
              <a:rPr sz="1400" b="1" spc="13" dirty="0">
                <a:latin typeface="Calibri"/>
                <a:cs typeface="Calibri"/>
              </a:rPr>
              <a:t> </a:t>
            </a:r>
            <a:r>
              <a:rPr sz="1400" b="1" dirty="0">
                <a:latin typeface="Calibri"/>
                <a:cs typeface="Calibri"/>
              </a:rPr>
              <a:t>the</a:t>
            </a:r>
            <a:r>
              <a:rPr sz="1400" b="1" spc="4" dirty="0">
                <a:latin typeface="Calibri"/>
                <a:cs typeface="Calibri"/>
              </a:rPr>
              <a:t> </a:t>
            </a:r>
            <a:r>
              <a:rPr sz="1400" b="1" spc="-4" dirty="0">
                <a:latin typeface="Calibri"/>
                <a:cs typeface="Calibri"/>
              </a:rPr>
              <a:t>executable contract</a:t>
            </a:r>
            <a:r>
              <a:rPr sz="1400" b="1" spc="18" dirty="0">
                <a:latin typeface="Calibri"/>
                <a:cs typeface="Calibri"/>
              </a:rPr>
              <a:t> </a:t>
            </a:r>
            <a:r>
              <a:rPr sz="1400" dirty="0">
                <a:latin typeface="Calibri"/>
                <a:cs typeface="Calibri"/>
              </a:rPr>
              <a:t>–</a:t>
            </a:r>
            <a:r>
              <a:rPr sz="1400" spc="13" dirty="0">
                <a:latin typeface="Calibri"/>
                <a:cs typeface="Calibri"/>
              </a:rPr>
              <a:t> </a:t>
            </a:r>
            <a:r>
              <a:rPr sz="1400" spc="-4" dirty="0">
                <a:latin typeface="Calibri"/>
                <a:cs typeface="Calibri"/>
              </a:rPr>
              <a:t>Purchasing</a:t>
            </a:r>
            <a:r>
              <a:rPr sz="1400" spc="4" dirty="0">
                <a:latin typeface="Calibri"/>
                <a:cs typeface="Calibri"/>
              </a:rPr>
              <a:t> </a:t>
            </a:r>
            <a:r>
              <a:rPr sz="1400" dirty="0">
                <a:latin typeface="Calibri"/>
                <a:cs typeface="Calibri"/>
              </a:rPr>
              <a:t>is</a:t>
            </a:r>
            <a:r>
              <a:rPr sz="1400" spc="4" dirty="0">
                <a:latin typeface="Calibri"/>
                <a:cs typeface="Calibri"/>
              </a:rPr>
              <a:t> </a:t>
            </a:r>
            <a:r>
              <a:rPr sz="1400" dirty="0">
                <a:latin typeface="Calibri"/>
                <a:cs typeface="Calibri"/>
              </a:rPr>
              <a:t>the end</a:t>
            </a:r>
            <a:r>
              <a:rPr sz="1400" spc="4" dirty="0">
                <a:latin typeface="Calibri"/>
                <a:cs typeface="Calibri"/>
              </a:rPr>
              <a:t> </a:t>
            </a:r>
            <a:r>
              <a:rPr sz="1400" spc="-4" dirty="0">
                <a:latin typeface="Calibri"/>
                <a:cs typeface="Calibri"/>
              </a:rPr>
              <a:t>receiver</a:t>
            </a:r>
            <a:r>
              <a:rPr sz="1400" dirty="0">
                <a:latin typeface="Calibri"/>
                <a:cs typeface="Calibri"/>
              </a:rPr>
              <a:t> in</a:t>
            </a:r>
            <a:r>
              <a:rPr sz="1400" spc="13" dirty="0">
                <a:latin typeface="Calibri"/>
                <a:cs typeface="Calibri"/>
              </a:rPr>
              <a:t> </a:t>
            </a:r>
            <a:r>
              <a:rPr sz="1400" dirty="0">
                <a:latin typeface="Calibri"/>
                <a:cs typeface="Calibri"/>
              </a:rPr>
              <a:t>the</a:t>
            </a:r>
            <a:r>
              <a:rPr sz="1400" spc="-4" dirty="0">
                <a:latin typeface="Calibri"/>
                <a:cs typeface="Calibri"/>
              </a:rPr>
              <a:t> </a:t>
            </a:r>
            <a:r>
              <a:rPr sz="1400" dirty="0">
                <a:latin typeface="Calibri"/>
                <a:cs typeface="Calibri"/>
              </a:rPr>
              <a:t>workflow</a:t>
            </a:r>
            <a:r>
              <a:rPr sz="1400" spc="13" dirty="0">
                <a:latin typeface="Calibri"/>
                <a:cs typeface="Calibri"/>
              </a:rPr>
              <a:t> </a:t>
            </a:r>
            <a:r>
              <a:rPr sz="1400" spc="-4" dirty="0">
                <a:latin typeface="Calibri"/>
                <a:cs typeface="Calibri"/>
              </a:rPr>
              <a:t>process.</a:t>
            </a:r>
            <a:r>
              <a:rPr sz="1400" spc="13" dirty="0">
                <a:latin typeface="Calibri"/>
                <a:cs typeface="Calibri"/>
              </a:rPr>
              <a:t> </a:t>
            </a:r>
            <a:r>
              <a:rPr sz="1400" spc="-4" dirty="0">
                <a:latin typeface="Calibri"/>
                <a:cs typeface="Calibri"/>
              </a:rPr>
              <a:t>They</a:t>
            </a:r>
            <a:r>
              <a:rPr sz="1400" dirty="0">
                <a:latin typeface="Calibri"/>
                <a:cs typeface="Calibri"/>
              </a:rPr>
              <a:t> will</a:t>
            </a:r>
            <a:r>
              <a:rPr sz="1400" spc="9" dirty="0">
                <a:latin typeface="Calibri"/>
                <a:cs typeface="Calibri"/>
              </a:rPr>
              <a:t> </a:t>
            </a:r>
            <a:r>
              <a:rPr sz="1400" spc="-4" dirty="0">
                <a:latin typeface="Calibri"/>
                <a:cs typeface="Calibri"/>
              </a:rPr>
              <a:t>receive</a:t>
            </a:r>
            <a:r>
              <a:rPr sz="1400" spc="18"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executable </a:t>
            </a:r>
            <a:r>
              <a:rPr sz="1400" spc="-207" dirty="0">
                <a:latin typeface="Calibri"/>
                <a:cs typeface="Calibri"/>
              </a:rPr>
              <a:t> </a:t>
            </a:r>
            <a:r>
              <a:rPr sz="1400" spc="-4" dirty="0">
                <a:latin typeface="Calibri"/>
                <a:cs typeface="Calibri"/>
              </a:rPr>
              <a:t>contract</a:t>
            </a:r>
            <a:r>
              <a:rPr sz="1400" spc="4" dirty="0">
                <a:latin typeface="Calibri"/>
                <a:cs typeface="Calibri"/>
              </a:rPr>
              <a:t> </a:t>
            </a:r>
            <a:r>
              <a:rPr sz="1400" spc="-4" dirty="0">
                <a:latin typeface="Calibri"/>
                <a:cs typeface="Calibri"/>
              </a:rPr>
              <a:t>where</a:t>
            </a:r>
            <a:r>
              <a:rPr sz="1400" dirty="0">
                <a:latin typeface="Calibri"/>
                <a:cs typeface="Calibri"/>
              </a:rPr>
              <a:t> they</a:t>
            </a:r>
            <a:r>
              <a:rPr sz="1400" spc="-4" dirty="0">
                <a:latin typeface="Calibri"/>
                <a:cs typeface="Calibri"/>
              </a:rPr>
              <a:t> </a:t>
            </a:r>
            <a:r>
              <a:rPr sz="1400" dirty="0">
                <a:latin typeface="Calibri"/>
                <a:cs typeface="Calibri"/>
              </a:rPr>
              <a:t>will</a:t>
            </a:r>
            <a:r>
              <a:rPr sz="1400" spc="9" dirty="0">
                <a:latin typeface="Calibri"/>
                <a:cs typeface="Calibri"/>
              </a:rPr>
              <a:t> </a:t>
            </a:r>
            <a:r>
              <a:rPr sz="1400" spc="-4" dirty="0">
                <a:latin typeface="Calibri"/>
                <a:cs typeface="Calibri"/>
              </a:rPr>
              <a:t>record</a:t>
            </a:r>
            <a:r>
              <a:rPr sz="1400" dirty="0">
                <a:latin typeface="Calibri"/>
                <a:cs typeface="Calibri"/>
              </a:rPr>
              <a:t> and </a:t>
            </a:r>
            <a:r>
              <a:rPr sz="1400" spc="-4" dirty="0">
                <a:latin typeface="Calibri"/>
                <a:cs typeface="Calibri"/>
              </a:rPr>
              <a:t>store</a:t>
            </a:r>
            <a:r>
              <a:rPr sz="1400" spc="9" dirty="0">
                <a:latin typeface="Calibri"/>
                <a:cs typeface="Calibri"/>
              </a:rPr>
              <a:t> </a:t>
            </a:r>
            <a:r>
              <a:rPr sz="1400" spc="-4" dirty="0">
                <a:latin typeface="Calibri"/>
                <a:cs typeface="Calibri"/>
              </a:rPr>
              <a:t>them</a:t>
            </a:r>
            <a:r>
              <a:rPr sz="1400" spc="13" dirty="0">
                <a:latin typeface="Calibri"/>
                <a:cs typeface="Calibri"/>
              </a:rPr>
              <a:t> </a:t>
            </a:r>
            <a:r>
              <a:rPr sz="1400" dirty="0">
                <a:latin typeface="Calibri"/>
                <a:cs typeface="Calibri"/>
              </a:rPr>
              <a:t>in</a:t>
            </a:r>
            <a:r>
              <a:rPr sz="1400" spc="-9" dirty="0">
                <a:latin typeface="Calibri"/>
                <a:cs typeface="Calibri"/>
              </a:rPr>
              <a:t> </a:t>
            </a:r>
            <a:r>
              <a:rPr sz="1400" dirty="0">
                <a:latin typeface="Calibri"/>
                <a:cs typeface="Calibri"/>
              </a:rPr>
              <a:t>the</a:t>
            </a:r>
            <a:r>
              <a:rPr sz="1400" spc="-4" dirty="0">
                <a:latin typeface="Calibri"/>
                <a:cs typeface="Calibri"/>
              </a:rPr>
              <a:t> </a:t>
            </a:r>
            <a:r>
              <a:rPr sz="1400" dirty="0">
                <a:latin typeface="Calibri"/>
                <a:cs typeface="Calibri"/>
              </a:rPr>
              <a:t>official </a:t>
            </a:r>
            <a:r>
              <a:rPr sz="1400" spc="-4" dirty="0">
                <a:latin typeface="Calibri"/>
                <a:cs typeface="Calibri"/>
              </a:rPr>
              <a:t>database</a:t>
            </a:r>
            <a:r>
              <a:rPr sz="1400" spc="13" dirty="0">
                <a:latin typeface="Calibri"/>
                <a:cs typeface="Calibri"/>
              </a:rPr>
              <a:t> </a:t>
            </a:r>
            <a:r>
              <a:rPr sz="1400" dirty="0">
                <a:latin typeface="Calibri"/>
                <a:cs typeface="Calibri"/>
              </a:rPr>
              <a:t>as</a:t>
            </a:r>
            <a:r>
              <a:rPr sz="1400" spc="-9" dirty="0">
                <a:latin typeface="Calibri"/>
                <a:cs typeface="Calibri"/>
              </a:rPr>
              <a:t> </a:t>
            </a:r>
            <a:r>
              <a:rPr sz="1400" spc="-4" dirty="0">
                <a:latin typeface="Calibri"/>
                <a:cs typeface="Calibri"/>
              </a:rPr>
              <a:t>well</a:t>
            </a:r>
            <a:r>
              <a:rPr sz="1400" spc="4" dirty="0">
                <a:latin typeface="Calibri"/>
                <a:cs typeface="Calibri"/>
              </a:rPr>
              <a:t> </a:t>
            </a:r>
            <a:r>
              <a:rPr sz="1400" dirty="0">
                <a:latin typeface="Calibri"/>
                <a:cs typeface="Calibri"/>
              </a:rPr>
              <a:t>as add it</a:t>
            </a:r>
            <a:r>
              <a:rPr sz="1400" spc="9" dirty="0">
                <a:latin typeface="Calibri"/>
                <a:cs typeface="Calibri"/>
              </a:rPr>
              <a:t> </a:t>
            </a:r>
            <a:r>
              <a:rPr sz="1400" spc="-4" dirty="0">
                <a:latin typeface="Calibri"/>
                <a:cs typeface="Calibri"/>
              </a:rPr>
              <a:t>to</a:t>
            </a:r>
            <a:r>
              <a:rPr sz="1400" spc="9" dirty="0">
                <a:latin typeface="Calibri"/>
                <a:cs typeface="Calibri"/>
              </a:rPr>
              <a:t> </a:t>
            </a:r>
            <a:r>
              <a:rPr sz="1400" dirty="0">
                <a:latin typeface="Calibri"/>
                <a:cs typeface="Calibri"/>
              </a:rPr>
              <a:t>the </a:t>
            </a:r>
            <a:r>
              <a:rPr sz="1400" spc="-4" dirty="0">
                <a:latin typeface="Calibri"/>
                <a:cs typeface="Calibri"/>
              </a:rPr>
              <a:t>previously submitted</a:t>
            </a:r>
            <a:r>
              <a:rPr sz="1400" spc="4" dirty="0">
                <a:latin typeface="Calibri"/>
                <a:cs typeface="Calibri"/>
              </a:rPr>
              <a:t> </a:t>
            </a:r>
            <a:r>
              <a:rPr sz="1400" dirty="0">
                <a:latin typeface="Calibri"/>
                <a:cs typeface="Calibri"/>
              </a:rPr>
              <a:t>purchasing </a:t>
            </a:r>
            <a:r>
              <a:rPr sz="1400" spc="-4" dirty="0">
                <a:latin typeface="Calibri"/>
                <a:cs typeface="Calibri"/>
              </a:rPr>
              <a:t>requisition</a:t>
            </a:r>
            <a:r>
              <a:rPr sz="1400" spc="4" dirty="0">
                <a:latin typeface="Calibri"/>
                <a:cs typeface="Calibri"/>
              </a:rPr>
              <a:t> </a:t>
            </a:r>
            <a:r>
              <a:rPr sz="1400" spc="-4" dirty="0">
                <a:latin typeface="Calibri"/>
                <a:cs typeface="Calibri"/>
              </a:rPr>
              <a:t>to </a:t>
            </a:r>
            <a:r>
              <a:rPr sz="1400" dirty="0">
                <a:latin typeface="Calibri"/>
                <a:cs typeface="Calibri"/>
              </a:rPr>
              <a:t> continue</a:t>
            </a:r>
            <a:r>
              <a:rPr sz="1400" spc="-13" dirty="0">
                <a:latin typeface="Calibri"/>
                <a:cs typeface="Calibri"/>
              </a:rPr>
              <a:t> </a:t>
            </a:r>
            <a:r>
              <a:rPr sz="1400" dirty="0">
                <a:latin typeface="Calibri"/>
                <a:cs typeface="Calibri"/>
              </a:rPr>
              <a:t>the </a:t>
            </a:r>
            <a:r>
              <a:rPr sz="1400" spc="-4" dirty="0">
                <a:latin typeface="Calibri"/>
                <a:cs typeface="Calibri"/>
              </a:rPr>
              <a:t>purchase</a:t>
            </a:r>
            <a:r>
              <a:rPr sz="1400" spc="4" dirty="0">
                <a:latin typeface="Calibri"/>
                <a:cs typeface="Calibri"/>
              </a:rPr>
              <a:t> </a:t>
            </a:r>
            <a:r>
              <a:rPr sz="1400" spc="-4" dirty="0">
                <a:latin typeface="Calibri"/>
                <a:cs typeface="Calibri"/>
              </a:rPr>
              <a:t>order</a:t>
            </a:r>
            <a:r>
              <a:rPr sz="1400" dirty="0">
                <a:latin typeface="Calibri"/>
                <a:cs typeface="Calibri"/>
              </a:rPr>
              <a:t> </a:t>
            </a:r>
            <a:r>
              <a:rPr sz="1400" spc="-4" dirty="0">
                <a:latin typeface="Calibri"/>
                <a:cs typeface="Calibri"/>
              </a:rPr>
              <a:t>process.</a:t>
            </a:r>
            <a:endParaRPr sz="1400" dirty="0">
              <a:latin typeface="Calibri"/>
              <a:cs typeface="Calibri"/>
            </a:endParaRPr>
          </a:p>
          <a:p>
            <a:pPr>
              <a:lnSpc>
                <a:spcPct val="100000"/>
              </a:lnSpc>
            </a:pPr>
            <a:endParaRPr sz="1400" dirty="0">
              <a:latin typeface="Calibri"/>
              <a:cs typeface="Calibri"/>
            </a:endParaRPr>
          </a:p>
          <a:p>
            <a:pPr>
              <a:spcBef>
                <a:spcPts val="4"/>
              </a:spcBef>
            </a:pPr>
            <a:endParaRPr sz="1400" dirty="0">
              <a:latin typeface="Calibri"/>
              <a:cs typeface="Calibri"/>
            </a:endParaRPr>
          </a:p>
          <a:p>
            <a:pPr marL="11206"/>
            <a:r>
              <a:rPr sz="1400" dirty="0">
                <a:latin typeface="Calibri"/>
                <a:cs typeface="Calibri"/>
              </a:rPr>
              <a:t>If</a:t>
            </a:r>
            <a:r>
              <a:rPr sz="1400" spc="4" dirty="0">
                <a:latin typeface="Calibri"/>
                <a:cs typeface="Calibri"/>
              </a:rPr>
              <a:t> </a:t>
            </a:r>
            <a:r>
              <a:rPr sz="1400" dirty="0">
                <a:latin typeface="Calibri"/>
                <a:cs typeface="Calibri"/>
              </a:rPr>
              <a:t>you</a:t>
            </a:r>
            <a:r>
              <a:rPr sz="1400" spc="4" dirty="0">
                <a:latin typeface="Calibri"/>
                <a:cs typeface="Calibri"/>
              </a:rPr>
              <a:t> </a:t>
            </a:r>
            <a:r>
              <a:rPr sz="1400" spc="-4" dirty="0">
                <a:latin typeface="Calibri"/>
                <a:cs typeface="Calibri"/>
              </a:rPr>
              <a:t>need</a:t>
            </a:r>
            <a:r>
              <a:rPr sz="1400" dirty="0">
                <a:latin typeface="Calibri"/>
                <a:cs typeface="Calibri"/>
              </a:rPr>
              <a:t> a </a:t>
            </a:r>
            <a:r>
              <a:rPr sz="1400" spc="-4" dirty="0">
                <a:latin typeface="Calibri"/>
                <a:cs typeface="Calibri"/>
              </a:rPr>
              <a:t>copy </a:t>
            </a:r>
            <a:r>
              <a:rPr sz="1400" dirty="0">
                <a:latin typeface="Calibri"/>
                <a:cs typeface="Calibri"/>
              </a:rPr>
              <a:t>of</a:t>
            </a:r>
            <a:r>
              <a:rPr sz="1400" spc="9" dirty="0">
                <a:latin typeface="Calibri"/>
                <a:cs typeface="Calibri"/>
              </a:rPr>
              <a:t> </a:t>
            </a:r>
            <a:r>
              <a:rPr sz="1400" spc="-4" dirty="0">
                <a:latin typeface="Calibri"/>
                <a:cs typeface="Calibri"/>
              </a:rPr>
              <a:t>the</a:t>
            </a:r>
            <a:r>
              <a:rPr sz="1400" spc="9" dirty="0">
                <a:latin typeface="Calibri"/>
                <a:cs typeface="Calibri"/>
              </a:rPr>
              <a:t> </a:t>
            </a:r>
            <a:r>
              <a:rPr sz="1400" spc="-4" dirty="0">
                <a:latin typeface="Calibri"/>
                <a:cs typeface="Calibri"/>
              </a:rPr>
              <a:t>executable</a:t>
            </a:r>
            <a:r>
              <a:rPr sz="1400" spc="9" dirty="0">
                <a:latin typeface="Calibri"/>
                <a:cs typeface="Calibri"/>
              </a:rPr>
              <a:t> </a:t>
            </a:r>
            <a:r>
              <a:rPr sz="1400" dirty="0">
                <a:latin typeface="Calibri"/>
                <a:cs typeface="Calibri"/>
              </a:rPr>
              <a:t>contract, you </a:t>
            </a:r>
            <a:r>
              <a:rPr sz="1400" spc="-4" dirty="0">
                <a:latin typeface="Calibri"/>
                <a:cs typeface="Calibri"/>
              </a:rPr>
              <a:t>will</a:t>
            </a:r>
            <a:r>
              <a:rPr sz="1400" spc="9" dirty="0">
                <a:latin typeface="Calibri"/>
                <a:cs typeface="Calibri"/>
              </a:rPr>
              <a:t> </a:t>
            </a:r>
            <a:r>
              <a:rPr sz="1400" spc="-4" dirty="0">
                <a:latin typeface="Calibri"/>
                <a:cs typeface="Calibri"/>
              </a:rPr>
              <a:t>need</a:t>
            </a:r>
            <a:r>
              <a:rPr sz="1400" spc="4" dirty="0">
                <a:latin typeface="Calibri"/>
                <a:cs typeface="Calibri"/>
              </a:rPr>
              <a:t> </a:t>
            </a:r>
            <a:r>
              <a:rPr sz="1400" spc="-4" dirty="0">
                <a:latin typeface="Calibri"/>
                <a:cs typeface="Calibri"/>
              </a:rPr>
              <a:t>to</a:t>
            </a:r>
            <a:r>
              <a:rPr sz="1400" spc="13" dirty="0">
                <a:latin typeface="Calibri"/>
                <a:cs typeface="Calibri"/>
              </a:rPr>
              <a:t> </a:t>
            </a:r>
            <a:r>
              <a:rPr sz="1400" spc="-4" dirty="0">
                <a:latin typeface="Calibri"/>
                <a:cs typeface="Calibri"/>
              </a:rPr>
              <a:t>contact</a:t>
            </a:r>
            <a:r>
              <a:rPr sz="1400" spc="13" dirty="0">
                <a:latin typeface="Calibri"/>
                <a:cs typeface="Calibri"/>
              </a:rPr>
              <a:t> </a:t>
            </a:r>
            <a:r>
              <a:rPr sz="1400" spc="-4" dirty="0">
                <a:latin typeface="Calibri"/>
                <a:cs typeface="Calibri"/>
              </a:rPr>
              <a:t>the Purchasing</a:t>
            </a:r>
            <a:r>
              <a:rPr sz="1400" spc="4" dirty="0">
                <a:latin typeface="Calibri"/>
                <a:cs typeface="Calibri"/>
              </a:rPr>
              <a:t> </a:t>
            </a:r>
            <a:r>
              <a:rPr sz="1400" spc="-4" dirty="0">
                <a:latin typeface="Calibri"/>
                <a:cs typeface="Calibri"/>
              </a:rPr>
              <a:t>Office</a:t>
            </a:r>
            <a:r>
              <a:rPr sz="1400" spc="9" dirty="0">
                <a:latin typeface="Calibri"/>
                <a:cs typeface="Calibri"/>
              </a:rPr>
              <a:t> </a:t>
            </a:r>
            <a:r>
              <a:rPr sz="1400" spc="-4" dirty="0">
                <a:latin typeface="Calibri"/>
                <a:cs typeface="Calibri"/>
              </a:rPr>
              <a:t>for</a:t>
            </a:r>
            <a:r>
              <a:rPr sz="1400" spc="9" dirty="0">
                <a:latin typeface="Calibri"/>
                <a:cs typeface="Calibri"/>
              </a:rPr>
              <a:t> </a:t>
            </a:r>
            <a:r>
              <a:rPr sz="1400" dirty="0">
                <a:latin typeface="Calibri"/>
                <a:cs typeface="Calibri"/>
              </a:rPr>
              <a:t>a</a:t>
            </a:r>
            <a:r>
              <a:rPr sz="1400" spc="-9" dirty="0">
                <a:latin typeface="Calibri"/>
                <a:cs typeface="Calibri"/>
              </a:rPr>
              <a:t> </a:t>
            </a:r>
            <a:r>
              <a:rPr sz="1400" spc="-4" dirty="0">
                <a:latin typeface="Calibri"/>
                <a:cs typeface="Calibri"/>
              </a:rPr>
              <a:t>copy.</a:t>
            </a:r>
            <a:endParaRPr sz="1400" dirty="0">
              <a:latin typeface="Calibri"/>
              <a:cs typeface="Calibri"/>
            </a:endParaRPr>
          </a:p>
        </p:txBody>
      </p:sp>
    </p:spTree>
    <p:extLst>
      <p:ext uri="{BB962C8B-B14F-4D97-AF65-F5344CB8AC3E}">
        <p14:creationId xmlns:p14="http://schemas.microsoft.com/office/powerpoint/2010/main" val="282970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Workflow FAQs</a:t>
            </a:r>
          </a:p>
        </p:txBody>
      </p:sp>
      <p:sp>
        <p:nvSpPr>
          <p:cNvPr id="3" name="Content Placeholder 2"/>
          <p:cNvSpPr>
            <a:spLocks noGrp="1"/>
          </p:cNvSpPr>
          <p:nvPr>
            <p:ph idx="1"/>
          </p:nvPr>
        </p:nvSpPr>
        <p:spPr/>
        <p:txBody>
          <a:bodyPr/>
          <a:lstStyle/>
          <a:p>
            <a:pPr lvl="1"/>
            <a:r>
              <a:rPr lang="en-US" dirty="0">
                <a:latin typeface="Times New Roman" panose="02020603050405020304" pitchFamily="18" charset="0"/>
                <a:cs typeface="Times New Roman" panose="02020603050405020304" pitchFamily="18" charset="0"/>
              </a:rPr>
              <a:t>Can I change a recipient once the workflow is started? Yes</a:t>
            </a:r>
          </a:p>
          <a:p>
            <a:pPr lvl="1"/>
            <a:r>
              <a:rPr lang="en-US" dirty="0">
                <a:latin typeface="Times New Roman" panose="02020603050405020304" pitchFamily="18" charset="0"/>
                <a:cs typeface="Times New Roman" panose="02020603050405020304" pitchFamily="18" charset="0"/>
              </a:rPr>
              <a:t>Can the workflow be sent back to the previous step without starting over? No</a:t>
            </a:r>
          </a:p>
          <a:p>
            <a:pPr lvl="1"/>
            <a:r>
              <a:rPr lang="en-US" dirty="0">
                <a:latin typeface="Times New Roman" panose="02020603050405020304" pitchFamily="18" charset="0"/>
                <a:cs typeface="Times New Roman" panose="02020603050405020304" pitchFamily="18" charset="0"/>
              </a:rPr>
              <a:t>How can I see where the workflow is in process? Contact Melissa Bolton</a:t>
            </a:r>
          </a:p>
          <a:p>
            <a:pPr lvl="1"/>
            <a:r>
              <a:rPr lang="en-US" dirty="0">
                <a:latin typeface="Times New Roman" panose="02020603050405020304" pitchFamily="18" charset="0"/>
                <a:cs typeface="Times New Roman" panose="02020603050405020304" pitchFamily="18" charset="0"/>
              </a:rPr>
              <a:t>Why is the workflow password protected? Due to the sensitive personal information being transmitted</a:t>
            </a:r>
          </a:p>
          <a:p>
            <a:pPr lvl="1"/>
            <a:r>
              <a:rPr lang="en-US" dirty="0">
                <a:latin typeface="Times New Roman" panose="02020603050405020304" pitchFamily="18" charset="0"/>
                <a:cs typeface="Times New Roman" panose="02020603050405020304" pitchFamily="18" charset="0"/>
              </a:rPr>
              <a:t>Can I get a copy of the completed agreement? Yes, contact Procurement </a:t>
            </a:r>
          </a:p>
          <a:p>
            <a:pPr marL="457200" lvl="1" indent="0">
              <a:buNone/>
            </a:pPr>
            <a:endParaRPr lang="en-US" sz="2800" dirty="0"/>
          </a:p>
          <a:p>
            <a:pPr lvl="1"/>
            <a:endParaRPr lang="en-US" dirty="0"/>
          </a:p>
          <a:p>
            <a:endParaRPr lang="en-US" dirty="0"/>
          </a:p>
        </p:txBody>
      </p:sp>
    </p:spTree>
    <p:extLst>
      <p:ext uri="{BB962C8B-B14F-4D97-AF65-F5344CB8AC3E}">
        <p14:creationId xmlns:p14="http://schemas.microsoft.com/office/powerpoint/2010/main" val="769599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00668"/>
            <a:ext cx="8761413" cy="706964"/>
          </a:xfrm>
        </p:spPr>
        <p:txBody>
          <a:bodyPr/>
          <a:lstStyle/>
          <a:p>
            <a:r>
              <a:rPr lang="en-US" dirty="0">
                <a:latin typeface="Times New Roman" panose="02020603050405020304" pitchFamily="18" charset="0"/>
                <a:cs typeface="Times New Roman" panose="02020603050405020304" pitchFamily="18" charset="0"/>
              </a:rPr>
              <a:t>Internal Auditing</a:t>
            </a:r>
            <a:br>
              <a:rPr lang="en-US" dirty="0">
                <a:latin typeface="Times New Roman" panose="02020603050405020304" pitchFamily="18" charset="0"/>
                <a:cs typeface="Times New Roman" panose="02020603050405020304" pitchFamily="18" charset="0"/>
              </a:rPr>
            </a:br>
            <a:r>
              <a:rPr lang="en-US" sz="2800" dirty="0">
                <a:solidFill>
                  <a:schemeClr val="tx2">
                    <a:lumMod val="40000"/>
                    <a:lumOff val="6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www.una.edu/internalaudit</a:t>
            </a:r>
            <a:r>
              <a:rPr lang="en-US" sz="2800" dirty="0">
                <a:solidFill>
                  <a:schemeClr val="tx2">
                    <a:lumMod val="40000"/>
                    <a:lumOff val="60000"/>
                  </a:schemeClr>
                </a:solidFill>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2400" b="1" u="sng" dirty="0">
                <a:latin typeface="Times New Roman" panose="02020603050405020304" pitchFamily="18" charset="0"/>
                <a:cs typeface="Times New Roman" panose="02020603050405020304" pitchFamily="18" charset="0"/>
              </a:rPr>
              <a:t>Melissa Williams </a:t>
            </a:r>
            <a:r>
              <a:rPr lang="en-US" sz="2400" dirty="0">
                <a:latin typeface="Times New Roman" panose="02020603050405020304" pitchFamily="18" charset="0"/>
                <a:cs typeface="Times New Roman" panose="02020603050405020304" pitchFamily="18" charset="0"/>
              </a:rPr>
              <a:t>-Controller for Auditing and Finance </a:t>
            </a:r>
            <a:r>
              <a:rPr lang="en-US" sz="2400"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mdwilliams@una.edu</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Salena Denton </a:t>
            </a:r>
            <a:r>
              <a:rPr lang="en-US" sz="2400" dirty="0">
                <a:latin typeface="Times New Roman" panose="02020603050405020304" pitchFamily="18" charset="0"/>
                <a:cs typeface="Times New Roman" panose="02020603050405020304" pitchFamily="18" charset="0"/>
              </a:rPr>
              <a:t>-Senior Accountant    </a:t>
            </a:r>
          </a:p>
          <a:p>
            <a:r>
              <a:rPr lang="en-US" sz="2400" dirty="0">
                <a:solidFill>
                  <a:schemeClr val="accent1">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skdenton@una.edu</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Audrey Mitchell </a:t>
            </a:r>
            <a:r>
              <a:rPr lang="en-US" sz="24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Director, Leasing and Property Management            </a:t>
            </a:r>
            <a:r>
              <a:rPr lang="en-US" sz="2400" dirty="0">
                <a:solidFill>
                  <a:schemeClr val="accent1">
                    <a:lumMod val="7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admitchell@una.edu</a:t>
            </a:r>
            <a:r>
              <a:rPr lang="en-US" sz="2400"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Banner Finance Self Service</a:t>
            </a:r>
          </a:p>
          <a:p>
            <a:pPr lvl="1"/>
            <a:r>
              <a:rPr lang="en-US" dirty="0">
                <a:latin typeface="Times New Roman" panose="02020603050405020304" pitchFamily="18" charset="0"/>
                <a:cs typeface="Times New Roman" panose="02020603050405020304" pitchFamily="18" charset="0"/>
              </a:rPr>
              <a:t>Budget Inquiries 		</a:t>
            </a:r>
          </a:p>
          <a:p>
            <a:pPr lvl="1"/>
            <a:r>
              <a:rPr lang="en-US" dirty="0">
                <a:latin typeface="Times New Roman" panose="02020603050405020304" pitchFamily="18" charset="0"/>
                <a:cs typeface="Times New Roman" panose="02020603050405020304" pitchFamily="18" charset="0"/>
              </a:rPr>
              <a:t>Cash Handling</a:t>
            </a:r>
          </a:p>
          <a:p>
            <a:pPr lvl="1"/>
            <a:endParaRPr lang="en-US" dirty="0"/>
          </a:p>
          <a:p>
            <a:pPr lvl="1"/>
            <a:endParaRPr lang="en-US" dirty="0"/>
          </a:p>
          <a:p>
            <a:pPr marL="457200" lvl="1" indent="0">
              <a:buNone/>
            </a:pPr>
            <a:endParaRPr lang="en-US" sz="2800" dirty="0"/>
          </a:p>
          <a:p>
            <a:pPr lvl="1"/>
            <a:endParaRPr lang="en-US" dirty="0"/>
          </a:p>
        </p:txBody>
      </p:sp>
    </p:spTree>
    <p:extLst>
      <p:ext uri="{BB962C8B-B14F-4D97-AF65-F5344CB8AC3E}">
        <p14:creationId xmlns:p14="http://schemas.microsoft.com/office/powerpoint/2010/main" val="3705558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00668"/>
            <a:ext cx="8761413" cy="706964"/>
          </a:xfrm>
        </p:spPr>
        <p:txBody>
          <a:bodyPr/>
          <a:lstStyle/>
          <a:p>
            <a:r>
              <a:rPr lang="en-US" dirty="0">
                <a:latin typeface="Times New Roman" panose="02020603050405020304" pitchFamily="18" charset="0"/>
                <a:cs typeface="Times New Roman" panose="02020603050405020304" pitchFamily="18" charset="0"/>
              </a:rPr>
              <a:t>Internal Auditing</a:t>
            </a:r>
            <a:br>
              <a:rPr lang="en-US" dirty="0">
                <a:latin typeface="Times New Roman" panose="02020603050405020304" pitchFamily="18" charset="0"/>
                <a:cs typeface="Times New Roman" panose="02020603050405020304" pitchFamily="18" charset="0"/>
              </a:rPr>
            </a:br>
            <a:r>
              <a:rPr lang="en-US" sz="2800" dirty="0">
                <a:solidFill>
                  <a:schemeClr val="tx2">
                    <a:lumMod val="40000"/>
                    <a:lumOff val="6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www.una.edu/internalaudit</a:t>
            </a:r>
            <a:r>
              <a:rPr lang="en-US" sz="2800" dirty="0">
                <a:solidFill>
                  <a:schemeClr val="tx2">
                    <a:lumMod val="40000"/>
                    <a:lumOff val="60000"/>
                  </a:schemeClr>
                </a:solidFill>
                <a:latin typeface="Times New Roman" panose="02020603050405020304" pitchFamily="18" charset="0"/>
                <a:cs typeface="Times New Roman" panose="02020603050405020304" pitchFamily="18" charset="0"/>
              </a:rPr>
              <a:t> </a:t>
            </a:r>
            <a:br>
              <a:rPr lang="en-US" dirty="0"/>
            </a:br>
            <a:endParaRPr lang="en-US" dirty="0"/>
          </a:p>
        </p:txBody>
      </p:sp>
      <p:sp>
        <p:nvSpPr>
          <p:cNvPr id="3" name="Content Placeholder 2"/>
          <p:cNvSpPr>
            <a:spLocks noGrp="1"/>
          </p:cNvSpPr>
          <p:nvPr>
            <p:ph idx="1"/>
          </p:nvPr>
        </p:nvSpPr>
        <p:spPr/>
        <p:txBody>
          <a:bodyPr>
            <a:normAutofit/>
          </a:bodyPr>
          <a:lstStyle/>
          <a:p>
            <a:pPr lvl="1"/>
            <a:endParaRPr lang="en-US" dirty="0"/>
          </a:p>
          <a:p>
            <a:pPr lvl="0">
              <a:buClr>
                <a:srgbClr val="92278F"/>
              </a:buClr>
            </a:pPr>
            <a:r>
              <a:rPr lang="en-US" sz="2400" b="1" u="sng" dirty="0">
                <a:solidFill>
                  <a:schemeClr val="tx1"/>
                </a:solidFill>
                <a:latin typeface="Times New Roman" panose="02020603050405020304" pitchFamily="18" charset="0"/>
                <a:cs typeface="Times New Roman" panose="02020603050405020304" pitchFamily="18" charset="0"/>
              </a:rPr>
              <a:t>Tracy Mitchell </a:t>
            </a:r>
            <a:r>
              <a:rPr lang="en-US" sz="2400"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Accountant I </a:t>
            </a:r>
            <a:r>
              <a:rPr lang="en-US" sz="2000" dirty="0">
                <a:solidFill>
                  <a:schemeClr val="tx2"/>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tlmitchell1@una.edu</a:t>
            </a:r>
            <a:endParaRPr lang="en-US" sz="2000" dirty="0">
              <a:solidFill>
                <a:schemeClr val="tx2"/>
              </a:solidFill>
              <a:latin typeface="Times New Roman" panose="02020603050405020304" pitchFamily="18" charset="0"/>
              <a:cs typeface="Times New Roman" panose="02020603050405020304" pitchFamily="18" charset="0"/>
            </a:endParaRPr>
          </a:p>
          <a:p>
            <a:pPr lvl="1">
              <a:buClr>
                <a:srgbClr val="92278F"/>
              </a:buClr>
            </a:pPr>
            <a:r>
              <a:rPr lang="en-US" dirty="0">
                <a:solidFill>
                  <a:prstClr val="black">
                    <a:lumMod val="75000"/>
                    <a:lumOff val="25000"/>
                  </a:prstClr>
                </a:solidFill>
                <a:latin typeface="Times New Roman" panose="02020603050405020304" pitchFamily="18" charset="0"/>
                <a:cs typeface="Times New Roman" panose="02020603050405020304" pitchFamily="18" charset="0"/>
              </a:rPr>
              <a:t>Regions Intersect P-card program administrator (card orders &amp; user assistance)</a:t>
            </a:r>
          </a:p>
          <a:p>
            <a:pPr lvl="1">
              <a:buClr>
                <a:srgbClr val="92278F"/>
              </a:buClr>
            </a:pPr>
            <a:r>
              <a:rPr lang="en-US" dirty="0">
                <a:solidFill>
                  <a:prstClr val="black">
                    <a:lumMod val="75000"/>
                    <a:lumOff val="25000"/>
                  </a:prstClr>
                </a:solidFill>
                <a:latin typeface="Times New Roman" panose="02020603050405020304" pitchFamily="18" charset="0"/>
                <a:cs typeface="Times New Roman" panose="02020603050405020304" pitchFamily="18" charset="0"/>
              </a:rPr>
              <a:t>Internal controls/audit team, year-end closing, monthly journal entries</a:t>
            </a:r>
            <a:r>
              <a:rPr lang="en-US" dirty="0">
                <a:solidFill>
                  <a:prstClr val="black">
                    <a:lumMod val="75000"/>
                    <a:lumOff val="25000"/>
                  </a:prstClr>
                </a:solidFill>
              </a:rPr>
              <a:t>		</a:t>
            </a:r>
          </a:p>
          <a:p>
            <a:pPr marL="457200" lvl="1" indent="0">
              <a:buClr>
                <a:srgbClr val="92278F"/>
              </a:buClr>
              <a:buNone/>
            </a:pPr>
            <a:endParaRPr lang="en-US" dirty="0">
              <a:solidFill>
                <a:prstClr val="black">
                  <a:lumMod val="75000"/>
                  <a:lumOff val="25000"/>
                </a:prstClr>
              </a:solidFill>
            </a:endParaRPr>
          </a:p>
          <a:p>
            <a:pPr marL="457200" lvl="1" indent="0">
              <a:buNone/>
            </a:pPr>
            <a:endParaRPr lang="en-US" sz="2800" dirty="0"/>
          </a:p>
          <a:p>
            <a:pPr lvl="1"/>
            <a:endParaRPr lang="en-US" dirty="0"/>
          </a:p>
        </p:txBody>
      </p:sp>
    </p:spTree>
    <p:extLst>
      <p:ext uri="{BB962C8B-B14F-4D97-AF65-F5344CB8AC3E}">
        <p14:creationId xmlns:p14="http://schemas.microsoft.com/office/powerpoint/2010/main" val="409644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0E4B7-7CAB-4BCB-80C4-16000DA1D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 y="678327"/>
            <a:ext cx="12007442" cy="5501346"/>
          </a:xfrm>
          <a:prstGeom prst="rect">
            <a:avLst/>
          </a:prstGeom>
        </p:spPr>
      </p:pic>
      <p:sp>
        <p:nvSpPr>
          <p:cNvPr id="4" name="Star: 5 Points 3">
            <a:extLst>
              <a:ext uri="{FF2B5EF4-FFF2-40B4-BE49-F238E27FC236}">
                <a16:creationId xmlns:a16="http://schemas.microsoft.com/office/drawing/2014/main" id="{963B698E-FBE7-406B-B63E-BB451A7B314C}"/>
              </a:ext>
            </a:extLst>
          </p:cNvPr>
          <p:cNvSpPr/>
          <p:nvPr/>
        </p:nvSpPr>
        <p:spPr>
          <a:xfrm>
            <a:off x="92279" y="2030136"/>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3A35FD8B-309D-4DE0-9FBF-BA488909FC13}"/>
              </a:ext>
            </a:extLst>
          </p:cNvPr>
          <p:cNvSpPr/>
          <p:nvPr/>
        </p:nvSpPr>
        <p:spPr>
          <a:xfrm>
            <a:off x="92279" y="2551651"/>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D7DA5A84-BD1D-4906-9572-0DB7A30F1F6A}"/>
              </a:ext>
            </a:extLst>
          </p:cNvPr>
          <p:cNvSpPr/>
          <p:nvPr/>
        </p:nvSpPr>
        <p:spPr>
          <a:xfrm>
            <a:off x="1670807" y="2551651"/>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3CB3D973-AD18-46AB-8FDE-416857583C5E}"/>
              </a:ext>
            </a:extLst>
          </p:cNvPr>
          <p:cNvSpPr/>
          <p:nvPr/>
        </p:nvSpPr>
        <p:spPr>
          <a:xfrm>
            <a:off x="92279" y="3147270"/>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C2787AAE-1903-40C7-AC5D-61B6A3405D66}"/>
              </a:ext>
            </a:extLst>
          </p:cNvPr>
          <p:cNvSpPr/>
          <p:nvPr/>
        </p:nvSpPr>
        <p:spPr>
          <a:xfrm>
            <a:off x="4497897" y="2030835"/>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2BED7268-5F44-47DD-BFB4-9DEEE8450F96}"/>
              </a:ext>
            </a:extLst>
          </p:cNvPr>
          <p:cNvSpPr/>
          <p:nvPr/>
        </p:nvSpPr>
        <p:spPr>
          <a:xfrm>
            <a:off x="4497897" y="2551650"/>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BC624FD-5651-4D40-A68F-DB4E81889738}"/>
              </a:ext>
            </a:extLst>
          </p:cNvPr>
          <p:cNvSpPr/>
          <p:nvPr/>
        </p:nvSpPr>
        <p:spPr>
          <a:xfrm>
            <a:off x="4497897" y="3147269"/>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379E9BCC-0344-4516-A244-B85D47B0DCB6}"/>
              </a:ext>
            </a:extLst>
          </p:cNvPr>
          <p:cNvSpPr/>
          <p:nvPr/>
        </p:nvSpPr>
        <p:spPr>
          <a:xfrm>
            <a:off x="4497897" y="3654803"/>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81F807-2D82-4C90-8EE2-B78A2E77638D}"/>
              </a:ext>
            </a:extLst>
          </p:cNvPr>
          <p:cNvSpPr txBox="1"/>
          <p:nvPr/>
        </p:nvSpPr>
        <p:spPr>
          <a:xfrm>
            <a:off x="4581787" y="4353886"/>
            <a:ext cx="2750191" cy="830997"/>
          </a:xfrm>
          <a:prstGeom prst="rect">
            <a:avLst/>
          </a:prstGeom>
          <a:noFill/>
        </p:spPr>
        <p:txBody>
          <a:bodyPr wrap="square" rtlCol="0">
            <a:spAutoFit/>
          </a:bodyPr>
          <a:lstStyle/>
          <a:p>
            <a:r>
              <a:rPr lang="en-US" sz="1200" dirty="0"/>
              <a:t>*All fields with a star must be completed - If a field is not starred, then it can remain blank.  Once all is complete, click Next.</a:t>
            </a:r>
          </a:p>
        </p:txBody>
      </p:sp>
      <p:cxnSp>
        <p:nvCxnSpPr>
          <p:cNvPr id="14" name="Straight Arrow Connector 13">
            <a:extLst>
              <a:ext uri="{FF2B5EF4-FFF2-40B4-BE49-F238E27FC236}">
                <a16:creationId xmlns:a16="http://schemas.microsoft.com/office/drawing/2014/main" id="{9B834106-CF6E-4E9D-9FCB-ACC078DA421C}"/>
              </a:ext>
            </a:extLst>
          </p:cNvPr>
          <p:cNvCxnSpPr/>
          <p:nvPr/>
        </p:nvCxnSpPr>
        <p:spPr>
          <a:xfrm>
            <a:off x="7067725" y="4995319"/>
            <a:ext cx="914400" cy="914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C40F97-1054-4EEB-BBD1-FF7380C68371}"/>
              </a:ext>
            </a:extLst>
          </p:cNvPr>
          <p:cNvSpPr txBox="1"/>
          <p:nvPr/>
        </p:nvSpPr>
        <p:spPr>
          <a:xfrm>
            <a:off x="2315361" y="3498209"/>
            <a:ext cx="1887523" cy="600164"/>
          </a:xfrm>
          <a:prstGeom prst="rect">
            <a:avLst/>
          </a:prstGeom>
          <a:noFill/>
        </p:spPr>
        <p:txBody>
          <a:bodyPr wrap="square" rtlCol="0">
            <a:spAutoFit/>
          </a:bodyPr>
          <a:lstStyle/>
          <a:p>
            <a:r>
              <a:rPr lang="en-US" sz="1100" dirty="0"/>
              <a:t>Public comments will show up on the PO copy – vendor will see it.</a:t>
            </a:r>
          </a:p>
        </p:txBody>
      </p:sp>
      <p:cxnSp>
        <p:nvCxnSpPr>
          <p:cNvPr id="17" name="Straight Arrow Connector 16">
            <a:extLst>
              <a:ext uri="{FF2B5EF4-FFF2-40B4-BE49-F238E27FC236}">
                <a16:creationId xmlns:a16="http://schemas.microsoft.com/office/drawing/2014/main" id="{81F5B543-B6E5-4955-9166-C1AAA6BDACE8}"/>
              </a:ext>
            </a:extLst>
          </p:cNvPr>
          <p:cNvCxnSpPr>
            <a:cxnSpLocks/>
          </p:cNvCxnSpPr>
          <p:nvPr/>
        </p:nvCxnSpPr>
        <p:spPr>
          <a:xfrm flipH="1">
            <a:off x="1006679" y="3724712"/>
            <a:ext cx="1308682" cy="3020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1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850F5-770F-40E2-B0F2-C6C335171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24" y="656642"/>
            <a:ext cx="11820088" cy="5544715"/>
          </a:xfrm>
          <a:prstGeom prst="rect">
            <a:avLst/>
          </a:prstGeom>
        </p:spPr>
      </p:pic>
      <p:sp>
        <p:nvSpPr>
          <p:cNvPr id="4" name="TextBox 3">
            <a:extLst>
              <a:ext uri="{FF2B5EF4-FFF2-40B4-BE49-F238E27FC236}">
                <a16:creationId xmlns:a16="http://schemas.microsoft.com/office/drawing/2014/main" id="{3CE72579-2C49-4D3C-95B4-783D28F7B33D}"/>
              </a:ext>
            </a:extLst>
          </p:cNvPr>
          <p:cNvSpPr txBox="1"/>
          <p:nvPr/>
        </p:nvSpPr>
        <p:spPr>
          <a:xfrm>
            <a:off x="5285064" y="1971413"/>
            <a:ext cx="2407641" cy="1200329"/>
          </a:xfrm>
          <a:prstGeom prst="rect">
            <a:avLst/>
          </a:prstGeom>
          <a:noFill/>
        </p:spPr>
        <p:txBody>
          <a:bodyPr wrap="square" rtlCol="0">
            <a:spAutoFit/>
          </a:bodyPr>
          <a:lstStyle/>
          <a:p>
            <a:r>
              <a:rPr lang="en-US" sz="1200" dirty="0"/>
              <a:t>Choose your vendor here.  If you do not know the vendor number, type the name in the blank field to search, then select the vendor and click Next.</a:t>
            </a:r>
          </a:p>
        </p:txBody>
      </p:sp>
      <p:sp>
        <p:nvSpPr>
          <p:cNvPr id="5" name="Star: 5 Points 4">
            <a:extLst>
              <a:ext uri="{FF2B5EF4-FFF2-40B4-BE49-F238E27FC236}">
                <a16:creationId xmlns:a16="http://schemas.microsoft.com/office/drawing/2014/main" id="{11411C1E-8A6B-40DC-8667-5A7852A2ACDC}"/>
              </a:ext>
            </a:extLst>
          </p:cNvPr>
          <p:cNvSpPr/>
          <p:nvPr/>
        </p:nvSpPr>
        <p:spPr>
          <a:xfrm>
            <a:off x="237688" y="2223083"/>
            <a:ext cx="265651" cy="2936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B85DCB2-7303-409D-9289-C92D9278DB4D}"/>
              </a:ext>
            </a:extLst>
          </p:cNvPr>
          <p:cNvCxnSpPr>
            <a:cxnSpLocks/>
          </p:cNvCxnSpPr>
          <p:nvPr/>
        </p:nvCxnSpPr>
        <p:spPr>
          <a:xfrm flipH="1">
            <a:off x="4328719" y="2114026"/>
            <a:ext cx="956345" cy="20972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DB5875-5109-47F2-9633-02082B4BA0DD}"/>
              </a:ext>
            </a:extLst>
          </p:cNvPr>
          <p:cNvCxnSpPr>
            <a:cxnSpLocks/>
          </p:cNvCxnSpPr>
          <p:nvPr/>
        </p:nvCxnSpPr>
        <p:spPr>
          <a:xfrm>
            <a:off x="7189365" y="3171742"/>
            <a:ext cx="763398" cy="25243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9CF2DD-AE7D-4902-86A5-E6ED3E38CE58}"/>
              </a:ext>
            </a:extLst>
          </p:cNvPr>
          <p:cNvSpPr txBox="1"/>
          <p:nvPr/>
        </p:nvSpPr>
        <p:spPr>
          <a:xfrm>
            <a:off x="1400961" y="3917659"/>
            <a:ext cx="2474753" cy="1938992"/>
          </a:xfrm>
          <a:prstGeom prst="rect">
            <a:avLst/>
          </a:prstGeom>
          <a:noFill/>
        </p:spPr>
        <p:txBody>
          <a:bodyPr wrap="square" rtlCol="0">
            <a:spAutoFit/>
          </a:bodyPr>
          <a:lstStyle/>
          <a:p>
            <a:r>
              <a:rPr lang="en-US" sz="1200" dirty="0"/>
              <a:t>Note: If you are unable to locate the correct vendor from the list, just leave it blank (or click Choose Vendor for Me) and attach a W9 with your requisition to create a new vendor.  If unsure, call someone in Purchasing or A/P for assistance in finding the vendor.</a:t>
            </a:r>
          </a:p>
        </p:txBody>
      </p:sp>
    </p:spTree>
    <p:extLst>
      <p:ext uri="{BB962C8B-B14F-4D97-AF65-F5344CB8AC3E}">
        <p14:creationId xmlns:p14="http://schemas.microsoft.com/office/powerpoint/2010/main" val="413910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DD671-3A6D-44E5-924A-92EFD1C4D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02" y="635264"/>
            <a:ext cx="11811699" cy="5587471"/>
          </a:xfrm>
          <a:prstGeom prst="rect">
            <a:avLst/>
          </a:prstGeom>
        </p:spPr>
      </p:pic>
      <p:sp>
        <p:nvSpPr>
          <p:cNvPr id="4" name="TextBox 3">
            <a:extLst>
              <a:ext uri="{FF2B5EF4-FFF2-40B4-BE49-F238E27FC236}">
                <a16:creationId xmlns:a16="http://schemas.microsoft.com/office/drawing/2014/main" id="{A96685AC-3578-4D17-8D4D-E5EEFC3CBCC0}"/>
              </a:ext>
            </a:extLst>
          </p:cNvPr>
          <p:cNvSpPr txBox="1"/>
          <p:nvPr/>
        </p:nvSpPr>
        <p:spPr>
          <a:xfrm>
            <a:off x="4957894" y="2130804"/>
            <a:ext cx="2919368" cy="1754326"/>
          </a:xfrm>
          <a:prstGeom prst="rect">
            <a:avLst/>
          </a:prstGeom>
          <a:noFill/>
        </p:spPr>
        <p:txBody>
          <a:bodyPr wrap="square" rtlCol="0">
            <a:spAutoFit/>
          </a:bodyPr>
          <a:lstStyle/>
          <a:p>
            <a:r>
              <a:rPr lang="en-US" sz="1200" dirty="0"/>
              <a:t>Type your first commodity/item description here.  As you type, it will have “Add as new item” beside it.  Click enter and the page will expand. </a:t>
            </a:r>
          </a:p>
          <a:p>
            <a:endParaRPr lang="en-US" sz="1200" dirty="0"/>
          </a:p>
          <a:p>
            <a:r>
              <a:rPr lang="en-US" sz="1200" dirty="0"/>
              <a:t>Note: the item descriptions also print on the check stub that goes to the vendor.</a:t>
            </a:r>
          </a:p>
        </p:txBody>
      </p:sp>
      <p:cxnSp>
        <p:nvCxnSpPr>
          <p:cNvPr id="6" name="Straight Arrow Connector 5">
            <a:extLst>
              <a:ext uri="{FF2B5EF4-FFF2-40B4-BE49-F238E27FC236}">
                <a16:creationId xmlns:a16="http://schemas.microsoft.com/office/drawing/2014/main" id="{BBC4C82D-7B17-480B-A8AB-A33E8891AC50}"/>
              </a:ext>
            </a:extLst>
          </p:cNvPr>
          <p:cNvCxnSpPr>
            <a:cxnSpLocks/>
          </p:cNvCxnSpPr>
          <p:nvPr/>
        </p:nvCxnSpPr>
        <p:spPr>
          <a:xfrm flipH="1" flipV="1">
            <a:off x="2181138" y="2206306"/>
            <a:ext cx="2541864" cy="18455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93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B972E-6FFF-4F66-BD30-2FFA5AEC3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56" y="647919"/>
            <a:ext cx="11954313" cy="5562161"/>
          </a:xfrm>
          <a:prstGeom prst="rect">
            <a:avLst/>
          </a:prstGeom>
        </p:spPr>
      </p:pic>
      <p:sp>
        <p:nvSpPr>
          <p:cNvPr id="4" name="Star: 5 Points 3">
            <a:extLst>
              <a:ext uri="{FF2B5EF4-FFF2-40B4-BE49-F238E27FC236}">
                <a16:creationId xmlns:a16="http://schemas.microsoft.com/office/drawing/2014/main" id="{73F5A9B8-9431-4BFB-99F6-D0638AA05F29}"/>
              </a:ext>
            </a:extLst>
          </p:cNvPr>
          <p:cNvSpPr/>
          <p:nvPr/>
        </p:nvSpPr>
        <p:spPr>
          <a:xfrm>
            <a:off x="218114" y="1887523"/>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5E645653-6D18-4E00-8B30-7E27BC03814D}"/>
              </a:ext>
            </a:extLst>
          </p:cNvPr>
          <p:cNvSpPr/>
          <p:nvPr/>
        </p:nvSpPr>
        <p:spPr>
          <a:xfrm>
            <a:off x="218114" y="2417427"/>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F2285826-7CFC-432D-B0E6-8EF14AFA4350}"/>
              </a:ext>
            </a:extLst>
          </p:cNvPr>
          <p:cNvSpPr/>
          <p:nvPr/>
        </p:nvSpPr>
        <p:spPr>
          <a:xfrm>
            <a:off x="218114" y="2960613"/>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C9EE3801-702B-40BC-89D6-B83C71275A90}"/>
              </a:ext>
            </a:extLst>
          </p:cNvPr>
          <p:cNvSpPr/>
          <p:nvPr/>
        </p:nvSpPr>
        <p:spPr>
          <a:xfrm>
            <a:off x="1729531" y="2960612"/>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99DE1F-585E-45BC-AB04-4F7D2211812D}"/>
              </a:ext>
            </a:extLst>
          </p:cNvPr>
          <p:cNvSpPr txBox="1"/>
          <p:nvPr/>
        </p:nvSpPr>
        <p:spPr>
          <a:xfrm>
            <a:off x="4689446" y="3858936"/>
            <a:ext cx="2407640" cy="1938992"/>
          </a:xfrm>
          <a:prstGeom prst="rect">
            <a:avLst/>
          </a:prstGeom>
          <a:noFill/>
        </p:spPr>
        <p:txBody>
          <a:bodyPr wrap="square" rtlCol="0">
            <a:spAutoFit/>
          </a:bodyPr>
          <a:lstStyle/>
          <a:p>
            <a:r>
              <a:rPr lang="en-US" sz="1200" dirty="0"/>
              <a:t>The commodity description can be brief, but not too vague.  You can reference a quote number, discount code, or other details in the Public Comment section, if applicable. </a:t>
            </a:r>
          </a:p>
          <a:p>
            <a:endParaRPr lang="en-US" sz="1200" dirty="0"/>
          </a:p>
          <a:p>
            <a:r>
              <a:rPr lang="en-US" sz="1200" dirty="0"/>
              <a:t>Once starred items are complete, click Save.  </a:t>
            </a:r>
          </a:p>
        </p:txBody>
      </p:sp>
      <p:cxnSp>
        <p:nvCxnSpPr>
          <p:cNvPr id="10" name="Straight Arrow Connector 9">
            <a:extLst>
              <a:ext uri="{FF2B5EF4-FFF2-40B4-BE49-F238E27FC236}">
                <a16:creationId xmlns:a16="http://schemas.microsoft.com/office/drawing/2014/main" id="{133D8A1A-CCC7-4B78-9509-43F06B0E2B9A}"/>
              </a:ext>
            </a:extLst>
          </p:cNvPr>
          <p:cNvCxnSpPr>
            <a:cxnSpLocks/>
          </p:cNvCxnSpPr>
          <p:nvPr/>
        </p:nvCxnSpPr>
        <p:spPr>
          <a:xfrm>
            <a:off x="6870583" y="5243119"/>
            <a:ext cx="1119930" cy="5033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09FE8414-2BE8-4BCC-ADF7-E939A4B4A5F0}"/>
              </a:ext>
            </a:extLst>
          </p:cNvPr>
          <p:cNvCxnSpPr>
            <a:cxnSpLocks/>
            <a:stCxn id="8" idx="3"/>
          </p:cNvCxnSpPr>
          <p:nvPr/>
        </p:nvCxnSpPr>
        <p:spPr>
          <a:xfrm flipH="1" flipV="1">
            <a:off x="5893266" y="2641419"/>
            <a:ext cx="1203820" cy="2187013"/>
          </a:xfrm>
          <a:prstGeom prst="bentConnector4">
            <a:avLst>
              <a:gd name="adj1" fmla="val -18990"/>
              <a:gd name="adj2" fmla="val 72165"/>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13CBC43-3D97-4034-A1CE-7FB086256A1D}"/>
              </a:ext>
            </a:extLst>
          </p:cNvPr>
          <p:cNvCxnSpPr>
            <a:cxnSpLocks/>
          </p:cNvCxnSpPr>
          <p:nvPr/>
        </p:nvCxnSpPr>
        <p:spPr>
          <a:xfrm rot="16200000" flipV="1">
            <a:off x="2837577" y="2418127"/>
            <a:ext cx="2160164" cy="1291904"/>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528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2646</TotalTime>
  <Words>4437</Words>
  <Application>Microsoft Office PowerPoint</Application>
  <PresentationFormat>Widescreen</PresentationFormat>
  <Paragraphs>320</Paragraphs>
  <Slides>56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Calibri Light</vt:lpstr>
      <vt:lpstr>Century Gothic</vt:lpstr>
      <vt:lpstr>Franklin Gothic Book</vt:lpstr>
      <vt:lpstr>Franklin Gothic Demi Cond</vt:lpstr>
      <vt:lpstr>Times New Roman</vt:lpstr>
      <vt:lpstr>Wingdings</vt:lpstr>
      <vt:lpstr>Wingdings 3</vt:lpstr>
      <vt:lpstr>Ion Boardroom</vt:lpstr>
      <vt:lpstr>PowerPoint Presentation</vt:lpstr>
      <vt:lpstr>Quick Reference Contact List</vt:lpstr>
      <vt:lpstr>Procurement/Purchasing www.una.edu/purchasing  </vt:lpstr>
      <vt:lpstr>Procurement/Purchasing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Accounts Payable        Group email: ap@una.edu</vt:lpstr>
      <vt:lpstr>PowerPoint Presentation</vt:lpstr>
      <vt:lpstr>Purchase order payments – reference guide: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and Financial Affairs www.una.edu/vpbusiness </vt:lpstr>
      <vt:lpstr>PowerPoint Presentation</vt:lpstr>
      <vt:lpstr>Helpful Reference Guides &amp;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Grants Accounting www.una.edu/grants-contracts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Workflow FAQs</vt:lpstr>
      <vt:lpstr>Internal Auditing www.una.edu/internalaudit  </vt:lpstr>
      <vt:lpstr>Internal Auditing www.una.edu/internalaudit  </vt:lpstr>
    </vt:vector>
  </TitlesOfParts>
  <Company>University of North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and Financial Affairs</dc:title>
  <dc:creator>Bolton, Melissa Buckner</dc:creator>
  <cp:lastModifiedBy>Bolton, Melissa Buckner</cp:lastModifiedBy>
  <cp:revision>178</cp:revision>
  <dcterms:created xsi:type="dcterms:W3CDTF">2021-05-27T14:41:32Z</dcterms:created>
  <dcterms:modified xsi:type="dcterms:W3CDTF">2022-02-11T22:09:53Z</dcterms:modified>
</cp:coreProperties>
</file>