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4" r:id="rId3"/>
    <p:sldId id="342" r:id="rId4"/>
    <p:sldId id="343" r:id="rId5"/>
    <p:sldId id="345" r:id="rId6"/>
    <p:sldId id="257" r:id="rId7"/>
    <p:sldId id="275" r:id="rId8"/>
    <p:sldId id="277" r:id="rId9"/>
    <p:sldId id="258" r:id="rId10"/>
    <p:sldId id="259" r:id="rId11"/>
    <p:sldId id="282" r:id="rId12"/>
    <p:sldId id="283" r:id="rId13"/>
    <p:sldId id="284" r:id="rId14"/>
    <p:sldId id="289" r:id="rId15"/>
    <p:sldId id="287" r:id="rId16"/>
    <p:sldId id="290" r:id="rId17"/>
    <p:sldId id="346" r:id="rId18"/>
    <p:sldId id="348" r:id="rId19"/>
    <p:sldId id="294" r:id="rId20"/>
    <p:sldId id="315" r:id="rId21"/>
    <p:sldId id="320" r:id="rId22"/>
    <p:sldId id="340" r:id="rId23"/>
    <p:sldId id="349" r:id="rId24"/>
    <p:sldId id="350" r:id="rId25"/>
    <p:sldId id="295" r:id="rId26"/>
    <p:sldId id="355" r:id="rId27"/>
    <p:sldId id="297" r:id="rId28"/>
    <p:sldId id="313" r:id="rId29"/>
    <p:sldId id="314" r:id="rId30"/>
    <p:sldId id="351" r:id="rId31"/>
    <p:sldId id="352" r:id="rId32"/>
    <p:sldId id="353" r:id="rId33"/>
    <p:sldId id="354" r:id="rId34"/>
    <p:sldId id="300" r:id="rId35"/>
    <p:sldId id="304" r:id="rId36"/>
    <p:sldId id="302" r:id="rId37"/>
    <p:sldId id="317" r:id="rId38"/>
    <p:sldId id="324" r:id="rId39"/>
    <p:sldId id="325" r:id="rId40"/>
    <p:sldId id="326" r:id="rId41"/>
    <p:sldId id="327" r:id="rId42"/>
    <p:sldId id="334" r:id="rId43"/>
    <p:sldId id="335" r:id="rId44"/>
    <p:sldId id="338" r:id="rId45"/>
    <p:sldId id="339" r:id="rId46"/>
    <p:sldId id="27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6" autoAdjust="0"/>
    <p:restoredTop sz="91047" autoAdjust="0"/>
  </p:normalViewPr>
  <p:slideViewPr>
    <p:cSldViewPr>
      <p:cViewPr varScale="1">
        <p:scale>
          <a:sx n="54" d="100"/>
          <a:sy n="54" d="100"/>
        </p:scale>
        <p:origin x="954" y="78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2.5397572746365005E-2"/>
          <c:y val="1.0623221257254954E-2"/>
          <c:w val="0.5"/>
          <c:h val="0.9951923076923074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  <a:ln w="12672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FF99CC"/>
              </a:solidFill>
              <a:ln w="1267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C99"/>
              </a:solidFill>
              <a:ln w="1267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99"/>
              </a:solidFill>
              <a:ln w="1267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CC"/>
              </a:solidFill>
              <a:ln w="1267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CFFFF"/>
              </a:solidFill>
              <a:ln w="1267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Define</a:t>
                    </a:r>
                    <a:endParaRPr lang="en-US"/>
                  </a:p>
                </c:rich>
              </c:tx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4897228916409053"/>
                  <c:y val="-0.1069958410725939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Measure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58975200877231E-2"/>
                  <c:y val="-0.17711740377894741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Analyze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836070550189881E-2"/>
                  <c:y val="-0.1008655743528948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Impro</a:t>
                    </a:r>
                    <a:r>
                      <a:rPr lang="en-US" baseline="0" smtClean="0"/>
                      <a:t>ve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872683794148079E-2"/>
                  <c:y val="0.219722757480856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Control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43">
                <a:noFill/>
              </a:ln>
            </c:spPr>
            <c:txPr>
              <a:bodyPr/>
              <a:lstStyle/>
              <a:p>
                <a:pPr>
                  <a:defRPr sz="998" b="1" i="0" u="none" strike="noStrike" baseline="0">
                    <a:solidFill>
                      <a:schemeClr val="bg2"/>
                    </a:solidFill>
                    <a:latin typeface="Verdana"/>
                    <a:ea typeface="Verdana"/>
                    <a:cs typeface="Verdana"/>
                  </a:defRPr>
                </a:pPr>
                <a:endParaRPr lang="en-US"/>
              </a:p>
            </c:txPr>
            <c:dLblPos val="ctr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Define</c:v>
                </c:pt>
                <c:pt idx="1">
                  <c:v>Measure</c:v>
                </c:pt>
                <c:pt idx="2">
                  <c:v>Analyze</c:v>
                </c:pt>
                <c:pt idx="3">
                  <c:v>Improve</c:v>
                </c:pt>
                <c:pt idx="4">
                  <c:v>Control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7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67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7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72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7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Define</c:v>
                </c:pt>
                <c:pt idx="1">
                  <c:v>Measure</c:v>
                </c:pt>
                <c:pt idx="2">
                  <c:v>Analyze</c:v>
                </c:pt>
                <c:pt idx="3">
                  <c:v>Improve</c:v>
                </c:pt>
                <c:pt idx="4">
                  <c:v>Control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3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179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19056974459732"/>
          <c:y val="0.13535911602209943"/>
          <c:w val="0.46365422396856582"/>
          <c:h val="0.65193370165745868"/>
        </c:manualLayout>
      </c:layout>
      <c:radarChart>
        <c:radarStyle val="marker"/>
        <c:varyColors val="1"/>
        <c:ser>
          <c:idx val="0"/>
          <c:order val="0"/>
          <c:tx>
            <c:v>Importance</c:v>
          </c:tx>
          <c:spPr>
            <a:ln w="57996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strRef>
              <c:f>Sheet1!$A$6:$A$11</c:f>
              <c:strCache>
                <c:ptCount val="6"/>
                <c:pt idx="0">
                  <c:v>Attribute 1</c:v>
                </c:pt>
                <c:pt idx="1">
                  <c:v>Attribute 2</c:v>
                </c:pt>
                <c:pt idx="2">
                  <c:v>Attribute 3</c:v>
                </c:pt>
                <c:pt idx="3">
                  <c:v>Attribute 4</c:v>
                </c:pt>
                <c:pt idx="4">
                  <c:v>Attribute 5</c:v>
                </c:pt>
                <c:pt idx="5">
                  <c:v>Attribute 6</c:v>
                </c:pt>
              </c:strCache>
            </c:strRef>
          </c:cat>
          <c:val>
            <c:numRef>
              <c:f>Sheet1!$B$6:$B$11</c:f>
              <c:numCache>
                <c:formatCode>General</c:formatCode>
                <c:ptCount val="6"/>
                <c:pt idx="0">
                  <c:v>5.55</c:v>
                </c:pt>
                <c:pt idx="1">
                  <c:v>6.14</c:v>
                </c:pt>
                <c:pt idx="2">
                  <c:v>4.1899999999999995</c:v>
                </c:pt>
                <c:pt idx="3">
                  <c:v>5.55</c:v>
                </c:pt>
                <c:pt idx="4">
                  <c:v>6.17</c:v>
                </c:pt>
                <c:pt idx="5">
                  <c:v>5.87</c:v>
                </c:pt>
              </c:numCache>
            </c:numRef>
          </c:val>
        </c:ser>
        <c:ser>
          <c:idx val="1"/>
          <c:order val="1"/>
          <c:tx>
            <c:v>Satisfaction</c:v>
          </c:tx>
          <c:spPr>
            <a:ln w="57996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Sheet1!$A$6:$A$11</c:f>
              <c:strCache>
                <c:ptCount val="6"/>
                <c:pt idx="0">
                  <c:v>Attribute 1</c:v>
                </c:pt>
                <c:pt idx="1">
                  <c:v>Attribute 2</c:v>
                </c:pt>
                <c:pt idx="2">
                  <c:v>Attribute 3</c:v>
                </c:pt>
                <c:pt idx="3">
                  <c:v>Attribute 4</c:v>
                </c:pt>
                <c:pt idx="4">
                  <c:v>Attribute 5</c:v>
                </c:pt>
                <c:pt idx="5">
                  <c:v>Attribute 6</c:v>
                </c:pt>
              </c:strCache>
            </c:strRef>
          </c:cat>
          <c:val>
            <c:numRef>
              <c:f>Sheet1!$C$6:$C$11</c:f>
              <c:numCache>
                <c:formatCode>General</c:formatCode>
                <c:ptCount val="6"/>
                <c:pt idx="0">
                  <c:v>5.55</c:v>
                </c:pt>
                <c:pt idx="1">
                  <c:v>5.44</c:v>
                </c:pt>
                <c:pt idx="2">
                  <c:v>5.55</c:v>
                </c:pt>
                <c:pt idx="3">
                  <c:v>5.55</c:v>
                </c:pt>
                <c:pt idx="4">
                  <c:v>4.33</c:v>
                </c:pt>
                <c:pt idx="5">
                  <c:v>5.1099999999999985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286232"/>
        <c:axId val="279829904"/>
      </c:radarChart>
      <c:catAx>
        <c:axId val="218286232"/>
        <c:scaling>
          <c:orientation val="minMax"/>
        </c:scaling>
        <c:delete val="1"/>
        <c:axPos val="b"/>
        <c:majorGridlines/>
        <c:numFmt formatCode="General" sourceLinked="1"/>
        <c:majorTickMark val="cross"/>
        <c:minorTickMark val="cross"/>
        <c:tickLblPos val="nextTo"/>
        <c:crossAx val="279829904"/>
        <c:crosses val="autoZero"/>
        <c:auto val="1"/>
        <c:lblAlgn val="ctr"/>
        <c:lblOffset val="100"/>
        <c:noMultiLvlLbl val="1"/>
      </c:catAx>
      <c:valAx>
        <c:axId val="279829904"/>
        <c:scaling>
          <c:orientation val="minMax"/>
          <c:max val="7"/>
          <c:min val="1"/>
        </c:scaling>
        <c:delete val="1"/>
        <c:axPos val="l"/>
        <c:majorGridlines>
          <c:spPr>
            <a:ln w="483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cross"/>
        <c:minorTickMark val="cross"/>
        <c:tickLblPos val="nextTo"/>
        <c:crossAx val="218286232"/>
        <c:crosses val="autoZero"/>
        <c:crossBetween val="between"/>
        <c:majorUnit val="1"/>
      </c:valAx>
      <c:spPr>
        <a:noFill/>
        <a:ln w="38664">
          <a:noFill/>
        </a:ln>
      </c:spPr>
    </c:plotArea>
    <c:legend>
      <c:legendPos val="b"/>
      <c:layout>
        <c:manualLayout>
          <c:xMode val="edge"/>
          <c:yMode val="edge"/>
          <c:x val="0.29862475442043235"/>
          <c:y val="0.925414364640884"/>
          <c:w val="0.39882121807465848"/>
          <c:h val="6.6298342541436461E-2"/>
        </c:manualLayout>
      </c:layout>
      <c:overlay val="1"/>
      <c:spPr>
        <a:solidFill>
          <a:srgbClr val="FFFFFF"/>
        </a:solidFill>
        <a:ln w="4833">
          <a:solidFill>
            <a:srgbClr val="000000"/>
          </a:solidFill>
          <a:prstDash val="solid"/>
        </a:ln>
      </c:spPr>
      <c:txPr>
        <a:bodyPr/>
        <a:lstStyle/>
        <a:p>
          <a:pPr>
            <a:defRPr sz="1362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48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>
                <a:solidFill>
                  <a:schemeClr val="tx1"/>
                </a:solidFill>
              </a:rPr>
              <a:t>2005</a:t>
            </a:r>
          </a:p>
        </c:rich>
      </c:tx>
      <c:layout>
        <c:manualLayout>
          <c:xMode val="edge"/>
          <c:yMode val="edge"/>
          <c:x val="0.46566240326371977"/>
          <c:y val="3.389839859860135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366839678273657"/>
          <c:y val="0.2485882563897433"/>
          <c:w val="0.32663370013102644"/>
          <c:h val="0.55084897722727211"/>
        </c:manualLayout>
      </c:layout>
      <c:radarChart>
        <c:radarStyle val="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Importance</c:v>
                </c:pt>
              </c:strCache>
            </c:strRef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Sheet1!$A$4:$A$23</c:f>
              <c:strCache>
                <c:ptCount val="20"/>
                <c:pt idx="0">
                  <c:v>Availability of Major</c:v>
                </c:pt>
                <c:pt idx="1">
                  <c:v>National Reputation</c:v>
                </c:pt>
                <c:pt idx="2">
                  <c:v>State-Wide Reputation</c:v>
                </c:pt>
                <c:pt idx="3">
                  <c:v>Quality of Undergrad. Ed.</c:v>
                </c:pt>
                <c:pt idx="4">
                  <c:v>Cost to Attend</c:v>
                </c:pt>
                <c:pt idx="5">
                  <c:v>Scholarship Availability</c:v>
                </c:pt>
                <c:pt idx="6">
                  <c:v>Warm/Friendly Campus</c:v>
                </c:pt>
                <c:pt idx="7">
                  <c:v>Quality of Facilities</c:v>
                </c:pt>
                <c:pt idx="8">
                  <c:v>Access to Faculty</c:v>
                </c:pt>
                <c:pt idx="9">
                  <c:v>Small Faculty/Student Ratio</c:v>
                </c:pt>
                <c:pt idx="10">
                  <c:v>Safe Campus</c:v>
                </c:pt>
                <c:pt idx="11">
                  <c:v>Selective Adm. Standards</c:v>
                </c:pt>
                <c:pt idx="12">
                  <c:v>Athletic Programs</c:v>
                </c:pt>
                <c:pt idx="13">
                  <c:v>Quality of Faculty</c:v>
                </c:pt>
                <c:pt idx="14">
                  <c:v>Job Placement</c:v>
                </c:pt>
                <c:pt idx="15">
                  <c:v>Social Events</c:v>
                </c:pt>
                <c:pt idx="16">
                  <c:v>Leadership Development</c:v>
                </c:pt>
                <c:pt idx="17">
                  <c:v>Honors Programs</c:v>
                </c:pt>
                <c:pt idx="18">
                  <c:v>Distance from Home</c:v>
                </c:pt>
                <c:pt idx="19">
                  <c:v>Distance to Metro Area</c:v>
                </c:pt>
              </c:strCache>
            </c:strRef>
          </c:cat>
          <c:val>
            <c:numRef>
              <c:f>Sheet1!$B$4:$B$23</c:f>
              <c:numCache>
                <c:formatCode>0.00</c:formatCode>
                <c:ptCount val="20"/>
                <c:pt idx="0">
                  <c:v>6.43</c:v>
                </c:pt>
                <c:pt idx="1">
                  <c:v>5.0599999999999996</c:v>
                </c:pt>
                <c:pt idx="2">
                  <c:v>5.35</c:v>
                </c:pt>
                <c:pt idx="3">
                  <c:v>6</c:v>
                </c:pt>
                <c:pt idx="4">
                  <c:v>6.01</c:v>
                </c:pt>
                <c:pt idx="5">
                  <c:v>5.44</c:v>
                </c:pt>
                <c:pt idx="6">
                  <c:v>5.74</c:v>
                </c:pt>
                <c:pt idx="7">
                  <c:v>5.59</c:v>
                </c:pt>
                <c:pt idx="8">
                  <c:v>5.72</c:v>
                </c:pt>
                <c:pt idx="9">
                  <c:v>5.35</c:v>
                </c:pt>
                <c:pt idx="10">
                  <c:v>6.15</c:v>
                </c:pt>
                <c:pt idx="11">
                  <c:v>5.09</c:v>
                </c:pt>
                <c:pt idx="12">
                  <c:v>3.8</c:v>
                </c:pt>
                <c:pt idx="13">
                  <c:v>6.02</c:v>
                </c:pt>
                <c:pt idx="14">
                  <c:v>5.74</c:v>
                </c:pt>
                <c:pt idx="15">
                  <c:v>4.6900000000000004</c:v>
                </c:pt>
                <c:pt idx="16">
                  <c:v>4.9000000000000004</c:v>
                </c:pt>
                <c:pt idx="17">
                  <c:v>4.1500000000000004</c:v>
                </c:pt>
                <c:pt idx="18">
                  <c:v>5.34</c:v>
                </c:pt>
                <c:pt idx="19">
                  <c:v>4.54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Satisfaction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Sheet1!$A$4:$A$23</c:f>
              <c:strCache>
                <c:ptCount val="20"/>
                <c:pt idx="0">
                  <c:v>Availability of Major</c:v>
                </c:pt>
                <c:pt idx="1">
                  <c:v>National Reputation</c:v>
                </c:pt>
                <c:pt idx="2">
                  <c:v>State-Wide Reputation</c:v>
                </c:pt>
                <c:pt idx="3">
                  <c:v>Quality of Undergrad. Ed.</c:v>
                </c:pt>
                <c:pt idx="4">
                  <c:v>Cost to Attend</c:v>
                </c:pt>
                <c:pt idx="5">
                  <c:v>Scholarship Availability</c:v>
                </c:pt>
                <c:pt idx="6">
                  <c:v>Warm/Friendly Campus</c:v>
                </c:pt>
                <c:pt idx="7">
                  <c:v>Quality of Facilities</c:v>
                </c:pt>
                <c:pt idx="8">
                  <c:v>Access to Faculty</c:v>
                </c:pt>
                <c:pt idx="9">
                  <c:v>Small Faculty/Student Ratio</c:v>
                </c:pt>
                <c:pt idx="10">
                  <c:v>Safe Campus</c:v>
                </c:pt>
                <c:pt idx="11">
                  <c:v>Selective Adm. Standards</c:v>
                </c:pt>
                <c:pt idx="12">
                  <c:v>Athletic Programs</c:v>
                </c:pt>
                <c:pt idx="13">
                  <c:v>Quality of Faculty</c:v>
                </c:pt>
                <c:pt idx="14">
                  <c:v>Job Placement</c:v>
                </c:pt>
                <c:pt idx="15">
                  <c:v>Social Events</c:v>
                </c:pt>
                <c:pt idx="16">
                  <c:v>Leadership Development</c:v>
                </c:pt>
                <c:pt idx="17">
                  <c:v>Honors Programs</c:v>
                </c:pt>
                <c:pt idx="18">
                  <c:v>Distance from Home</c:v>
                </c:pt>
                <c:pt idx="19">
                  <c:v>Distance to Metro Area</c:v>
                </c:pt>
              </c:strCache>
            </c:strRef>
          </c:cat>
          <c:val>
            <c:numRef>
              <c:f>Sheet1!$C$4:$C$23</c:f>
              <c:numCache>
                <c:formatCode>0.00</c:formatCode>
                <c:ptCount val="20"/>
                <c:pt idx="0">
                  <c:v>5.98</c:v>
                </c:pt>
                <c:pt idx="1">
                  <c:v>4.99</c:v>
                </c:pt>
                <c:pt idx="2">
                  <c:v>5.21</c:v>
                </c:pt>
                <c:pt idx="3">
                  <c:v>5.64</c:v>
                </c:pt>
                <c:pt idx="4">
                  <c:v>5.6</c:v>
                </c:pt>
                <c:pt idx="5">
                  <c:v>4.88</c:v>
                </c:pt>
                <c:pt idx="6">
                  <c:v>5.48</c:v>
                </c:pt>
                <c:pt idx="7">
                  <c:v>5.1100000000000003</c:v>
                </c:pt>
                <c:pt idx="8">
                  <c:v>5.71</c:v>
                </c:pt>
                <c:pt idx="9">
                  <c:v>5.57</c:v>
                </c:pt>
                <c:pt idx="10">
                  <c:v>4.71</c:v>
                </c:pt>
                <c:pt idx="11">
                  <c:v>5.01</c:v>
                </c:pt>
                <c:pt idx="12">
                  <c:v>4.25</c:v>
                </c:pt>
                <c:pt idx="13">
                  <c:v>5.51</c:v>
                </c:pt>
                <c:pt idx="14">
                  <c:v>5.3</c:v>
                </c:pt>
                <c:pt idx="15">
                  <c:v>5.07</c:v>
                </c:pt>
                <c:pt idx="16">
                  <c:v>5.07</c:v>
                </c:pt>
                <c:pt idx="17">
                  <c:v>5.15</c:v>
                </c:pt>
                <c:pt idx="18">
                  <c:v>5.64</c:v>
                </c:pt>
                <c:pt idx="19">
                  <c:v>5.29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830688"/>
        <c:axId val="279831080"/>
      </c:radarChart>
      <c:catAx>
        <c:axId val="279830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9831080"/>
        <c:crosses val="autoZero"/>
        <c:auto val="0"/>
        <c:lblAlgn val="ctr"/>
        <c:lblOffset val="100"/>
        <c:noMultiLvlLbl val="0"/>
      </c:catAx>
      <c:valAx>
        <c:axId val="279831080"/>
        <c:scaling>
          <c:orientation val="minMax"/>
          <c:max val="7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9830688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3500892321130915"/>
          <c:y val="0.91525676216223673"/>
          <c:w val="0.32998378936313955"/>
          <c:h val="6.497193064731927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>
                <a:solidFill>
                  <a:schemeClr val="tx1"/>
                </a:solidFill>
              </a:rPr>
              <a:t>2007</a:t>
            </a:r>
          </a:p>
        </c:rich>
      </c:tx>
      <c:layout>
        <c:manualLayout>
          <c:xMode val="edge"/>
          <c:yMode val="edge"/>
          <c:x val="0.46488332273212363"/>
          <c:y val="3.38028633952236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3612067578833399"/>
          <c:y val="0.24788766489830669"/>
          <c:w val="0.32775946494782815"/>
          <c:h val="0.55211343545531943"/>
        </c:manualLayout>
      </c:layout>
      <c:radarChart>
        <c:radarStyle val="marker"/>
        <c:varyColors val="0"/>
        <c:ser>
          <c:idx val="0"/>
          <c:order val="0"/>
          <c:tx>
            <c:v>Importance</c:v>
          </c:tx>
          <c:spPr>
            <a:ln w="38100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Sheet1!$E$4:$E$23</c:f>
              <c:strCache>
                <c:ptCount val="20"/>
                <c:pt idx="0">
                  <c:v>Availability of Major</c:v>
                </c:pt>
                <c:pt idx="1">
                  <c:v>National Reputation</c:v>
                </c:pt>
                <c:pt idx="2">
                  <c:v>State-Wide Reputation</c:v>
                </c:pt>
                <c:pt idx="3">
                  <c:v>Quality of Undergrad. Ed.</c:v>
                </c:pt>
                <c:pt idx="4">
                  <c:v>Cost to Attend</c:v>
                </c:pt>
                <c:pt idx="5">
                  <c:v>Scholarship Availability</c:v>
                </c:pt>
                <c:pt idx="6">
                  <c:v>Warm/Friendly Campus</c:v>
                </c:pt>
                <c:pt idx="7">
                  <c:v>Quality of Facilities</c:v>
                </c:pt>
                <c:pt idx="8">
                  <c:v>Access to Faculty</c:v>
                </c:pt>
                <c:pt idx="9">
                  <c:v>Small Faculty/Student Ratio</c:v>
                </c:pt>
                <c:pt idx="10">
                  <c:v>Safe Campus</c:v>
                </c:pt>
                <c:pt idx="11">
                  <c:v>Selective Adm. Standards</c:v>
                </c:pt>
                <c:pt idx="12">
                  <c:v>Athletic Programs</c:v>
                </c:pt>
                <c:pt idx="13">
                  <c:v>Quality of Faculty</c:v>
                </c:pt>
                <c:pt idx="14">
                  <c:v>Job Placement</c:v>
                </c:pt>
                <c:pt idx="15">
                  <c:v>Social Events</c:v>
                </c:pt>
                <c:pt idx="16">
                  <c:v>Leadership Development</c:v>
                </c:pt>
                <c:pt idx="17">
                  <c:v>Honors Programs</c:v>
                </c:pt>
                <c:pt idx="18">
                  <c:v>Distance from Home</c:v>
                </c:pt>
                <c:pt idx="19">
                  <c:v>Distance to Metro Area</c:v>
                </c:pt>
              </c:strCache>
            </c:strRef>
          </c:cat>
          <c:val>
            <c:numRef>
              <c:f>Sheet1!$F$4:$F$23</c:f>
              <c:numCache>
                <c:formatCode>0.00</c:formatCode>
                <c:ptCount val="20"/>
                <c:pt idx="0">
                  <c:v>6.37</c:v>
                </c:pt>
                <c:pt idx="1">
                  <c:v>5.05</c:v>
                </c:pt>
                <c:pt idx="2">
                  <c:v>5.28</c:v>
                </c:pt>
                <c:pt idx="3">
                  <c:v>5.9</c:v>
                </c:pt>
                <c:pt idx="4">
                  <c:v>5.95</c:v>
                </c:pt>
                <c:pt idx="5">
                  <c:v>5.35</c:v>
                </c:pt>
                <c:pt idx="6">
                  <c:v>5.73</c:v>
                </c:pt>
                <c:pt idx="7">
                  <c:v>5.4450000000000003</c:v>
                </c:pt>
                <c:pt idx="8">
                  <c:v>5.56</c:v>
                </c:pt>
                <c:pt idx="9">
                  <c:v>5.17</c:v>
                </c:pt>
                <c:pt idx="10">
                  <c:v>6.09</c:v>
                </c:pt>
                <c:pt idx="11">
                  <c:v>4.96</c:v>
                </c:pt>
                <c:pt idx="12">
                  <c:v>3.65</c:v>
                </c:pt>
                <c:pt idx="13">
                  <c:v>5.9</c:v>
                </c:pt>
                <c:pt idx="14">
                  <c:v>5.6</c:v>
                </c:pt>
                <c:pt idx="15">
                  <c:v>4.5599999999999996</c:v>
                </c:pt>
                <c:pt idx="16">
                  <c:v>4.9000000000000004</c:v>
                </c:pt>
                <c:pt idx="17">
                  <c:v>4.3600000000000003</c:v>
                </c:pt>
                <c:pt idx="18">
                  <c:v>5.56</c:v>
                </c:pt>
                <c:pt idx="19">
                  <c:v>4.66</c:v>
                </c:pt>
              </c:numCache>
            </c:numRef>
          </c:val>
        </c:ser>
        <c:ser>
          <c:idx val="1"/>
          <c:order val="1"/>
          <c:tx>
            <c:v>Satisfaction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Sheet1!$E$4:$E$23</c:f>
              <c:strCache>
                <c:ptCount val="20"/>
                <c:pt idx="0">
                  <c:v>Availability of Major</c:v>
                </c:pt>
                <c:pt idx="1">
                  <c:v>National Reputation</c:v>
                </c:pt>
                <c:pt idx="2">
                  <c:v>State-Wide Reputation</c:v>
                </c:pt>
                <c:pt idx="3">
                  <c:v>Quality of Undergrad. Ed.</c:v>
                </c:pt>
                <c:pt idx="4">
                  <c:v>Cost to Attend</c:v>
                </c:pt>
                <c:pt idx="5">
                  <c:v>Scholarship Availability</c:v>
                </c:pt>
                <c:pt idx="6">
                  <c:v>Warm/Friendly Campus</c:v>
                </c:pt>
                <c:pt idx="7">
                  <c:v>Quality of Facilities</c:v>
                </c:pt>
                <c:pt idx="8">
                  <c:v>Access to Faculty</c:v>
                </c:pt>
                <c:pt idx="9">
                  <c:v>Small Faculty/Student Ratio</c:v>
                </c:pt>
                <c:pt idx="10">
                  <c:v>Safe Campus</c:v>
                </c:pt>
                <c:pt idx="11">
                  <c:v>Selective Adm. Standards</c:v>
                </c:pt>
                <c:pt idx="12">
                  <c:v>Athletic Programs</c:v>
                </c:pt>
                <c:pt idx="13">
                  <c:v>Quality of Faculty</c:v>
                </c:pt>
                <c:pt idx="14">
                  <c:v>Job Placement</c:v>
                </c:pt>
                <c:pt idx="15">
                  <c:v>Social Events</c:v>
                </c:pt>
                <c:pt idx="16">
                  <c:v>Leadership Development</c:v>
                </c:pt>
                <c:pt idx="17">
                  <c:v>Honors Programs</c:v>
                </c:pt>
                <c:pt idx="18">
                  <c:v>Distance from Home</c:v>
                </c:pt>
                <c:pt idx="19">
                  <c:v>Distance to Metro Area</c:v>
                </c:pt>
              </c:strCache>
            </c:strRef>
          </c:cat>
          <c:val>
            <c:numRef>
              <c:f>Sheet1!$G$4:$G$23</c:f>
              <c:numCache>
                <c:formatCode>0.00</c:formatCode>
                <c:ptCount val="20"/>
                <c:pt idx="0">
                  <c:v>5.99</c:v>
                </c:pt>
                <c:pt idx="1">
                  <c:v>5.0199999999999996</c:v>
                </c:pt>
                <c:pt idx="2">
                  <c:v>5.38</c:v>
                </c:pt>
                <c:pt idx="3">
                  <c:v>5.68</c:v>
                </c:pt>
                <c:pt idx="4">
                  <c:v>5.72</c:v>
                </c:pt>
                <c:pt idx="5">
                  <c:v>5.05</c:v>
                </c:pt>
                <c:pt idx="6">
                  <c:v>5.72</c:v>
                </c:pt>
                <c:pt idx="7">
                  <c:v>5.3</c:v>
                </c:pt>
                <c:pt idx="8">
                  <c:v>5.72</c:v>
                </c:pt>
                <c:pt idx="9">
                  <c:v>5.66</c:v>
                </c:pt>
                <c:pt idx="10">
                  <c:v>5.63</c:v>
                </c:pt>
                <c:pt idx="11">
                  <c:v>5.2</c:v>
                </c:pt>
                <c:pt idx="12">
                  <c:v>4.2300000000000004</c:v>
                </c:pt>
                <c:pt idx="13">
                  <c:v>5.74</c:v>
                </c:pt>
                <c:pt idx="14">
                  <c:v>5.36</c:v>
                </c:pt>
                <c:pt idx="15">
                  <c:v>5.28</c:v>
                </c:pt>
                <c:pt idx="16">
                  <c:v>5.37</c:v>
                </c:pt>
                <c:pt idx="17">
                  <c:v>5.44</c:v>
                </c:pt>
                <c:pt idx="18">
                  <c:v>5.86</c:v>
                </c:pt>
                <c:pt idx="19">
                  <c:v>5.48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831864"/>
        <c:axId val="279832256"/>
      </c:radarChart>
      <c:catAx>
        <c:axId val="279831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650" b="0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9832256"/>
        <c:crosses val="autoZero"/>
        <c:auto val="0"/>
        <c:lblAlgn val="ctr"/>
        <c:lblOffset val="100"/>
        <c:noMultiLvlLbl val="0"/>
      </c:catAx>
      <c:valAx>
        <c:axId val="279832256"/>
        <c:scaling>
          <c:orientation val="minMax"/>
          <c:max val="7"/>
          <c:min val="1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9831864"/>
        <c:crosses val="autoZero"/>
        <c:crossBetween val="between"/>
        <c:majorUnit val="1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344484336202328"/>
          <c:y val="0.91549421695397359"/>
          <c:w val="0.32943170711592934"/>
          <c:h val="6.478882150751197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0.47778</cdr:x>
      <cdr:y>0.07255</cdr:y>
    </cdr:from>
    <cdr:to>
      <cdr:x>0.52222</cdr:x>
      <cdr:y>0.1503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355497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1</a:t>
          </a:r>
          <a:endParaRPr 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</cdr:x>
      <cdr:y>0.23023</cdr:y>
    </cdr:from>
    <cdr:to>
      <cdr:x>0.75556</cdr:x>
      <cdr:y>0.30798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800600" y="112813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2</a:t>
          </a:r>
          <a:endParaRPr 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</cdr:x>
      <cdr:y>0.59568</cdr:y>
    </cdr:from>
    <cdr:to>
      <cdr:x>0.74444</cdr:x>
      <cdr:y>0.67343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800600" y="291883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3</a:t>
          </a:r>
          <a:endParaRPr 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0.46667</cdr:x>
      <cdr:y>0.78945</cdr:y>
    </cdr:from>
    <cdr:to>
      <cdr:x>0.52222</cdr:x>
      <cdr:y>0.88275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200400" y="3868317"/>
          <a:ext cx="381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4</a:t>
          </a:r>
          <a:endParaRPr 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0.24444</cdr:x>
      <cdr:y>0.58946</cdr:y>
    </cdr:from>
    <cdr:to>
      <cdr:x>0.28889</cdr:x>
      <cdr:y>0.66721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676400" y="288835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5</a:t>
          </a:r>
          <a:endParaRPr lang="en-US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0.24444</cdr:x>
      <cdr:y>0.26133</cdr:y>
    </cdr:from>
    <cdr:to>
      <cdr:x>0.3</cdr:x>
      <cdr:y>0.33909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676400" y="1280530"/>
          <a:ext cx="381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6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08AD4BE-D3EC-40CD-9671-9694CF753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11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94C3AA3-FDD5-4484-9EC3-E80B94935E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87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876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64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C0498-B560-4083-93FB-135BE39269EA}" type="slidenum">
              <a:rPr lang="en-US"/>
              <a:pPr/>
              <a:t>14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5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D3FE6-2545-4F0A-ABE7-2213BFA145FA}" type="slidenum">
              <a:rPr lang="en-US"/>
              <a:pPr/>
              <a:t>16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white">
          <a:xfrm>
            <a:off x="889000" y="690563"/>
            <a:ext cx="5124450" cy="3843337"/>
          </a:xfrm>
          <a:ln/>
        </p:spPr>
      </p:sp>
    </p:spTree>
    <p:extLst>
      <p:ext uri="{BB962C8B-B14F-4D97-AF65-F5344CB8AC3E}">
        <p14:creationId xmlns:p14="http://schemas.microsoft.com/office/powerpoint/2010/main" val="169909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AE7D09-D271-43C4-BC9F-A3B2B6A513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5BC4C-75E7-424C-9B09-65A5B47B7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5C886-7707-4297-BD5F-F114B7A13A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320C794-724F-459F-9486-D1EE68AA5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1374E-DCA3-47B8-A51E-A57C5E19F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A9CB5-24DD-481A-A8E9-DC3AC3DE2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8BA9-8F1C-4D4B-9A97-EEC1F0F3F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92D-B812-4A95-9E44-845538E61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0955F-5943-4007-AD70-C8A7F4321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888C1-BE17-4319-82CD-9E301C8D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EE22D-F09C-4189-A8CE-B1DB4B1BE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508C0-8D77-401A-99B4-F63174FE9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© 2012, Andrew L. Luna Consulting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7A2878-AF7A-48AD-B846-D3A54B22035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alluna\Local%20Settings\Temporary%20Internet%20Files\Content.Outlook\N8QDJBFV\grade%20distribution%20charts%20%20tables.xls!QPA!%5bgrade%20distribution%20charts%20%20tables.xls%5dQPA%20Chart%20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alluna\My%20Documents\Spring%202007%20Dispositions%20Comparison%20(2)%20-%20Luna.xls!Summary!%5bSpring%202007%20Dispositions%20Comparison%20(2)%20-%20Luna.xls%5dSummary%20Chart%20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2.xls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3.xls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 Toolbox: Multiple Tools for Assessing Effectiveness in Higher Education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Dr. Andrew L. Luna</a:t>
            </a:r>
            <a:endParaRPr lang="en-US" sz="2400" dirty="0"/>
          </a:p>
          <a:p>
            <a:r>
              <a:rPr lang="en-US" sz="2400" dirty="0">
                <a:solidFill>
                  <a:schemeClr val="bg2"/>
                </a:solidFill>
              </a:rPr>
              <a:t>Institutional </a:t>
            </a:r>
            <a:r>
              <a:rPr lang="en-US" sz="2400" dirty="0" smtClean="0">
                <a:solidFill>
                  <a:schemeClr val="bg2"/>
                </a:solidFill>
              </a:rPr>
              <a:t>Research, Planning, and Assessment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University of North Alabama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</a:t>
            </a:r>
            <a:r>
              <a:rPr lang="en-US" dirty="0" err="1" smtClean="0"/>
              <a:t>Shewhart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Times New Roman" charset="0"/>
              </a:rPr>
              <a:t>Plan</a:t>
            </a:r>
            <a:r>
              <a:rPr lang="en-US" sz="2800" b="0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2800" b="0" dirty="0" smtClean="0">
                <a:latin typeface="Times New Roman" charset="0"/>
              </a:rPr>
              <a:t>– Create a strategy as to what you want to do and how you will measure success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Times New Roman" charset="0"/>
              </a:rPr>
              <a:t>Do</a:t>
            </a:r>
            <a:r>
              <a:rPr lang="en-US" sz="2800" b="0" dirty="0" smtClean="0">
                <a:solidFill>
                  <a:schemeClr val="accent2"/>
                </a:solidFill>
                <a:latin typeface="Times New Roman" charset="0"/>
              </a:rPr>
              <a:t> – </a:t>
            </a:r>
            <a:r>
              <a:rPr lang="en-US" sz="2800" b="0" dirty="0" smtClean="0">
                <a:latin typeface="Times New Roman" charset="0"/>
              </a:rPr>
              <a:t>Follow the plan and do what you say you will do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Times New Roman" charset="0"/>
              </a:rPr>
              <a:t>Check</a:t>
            </a:r>
            <a:r>
              <a:rPr lang="en-US" sz="2800" b="0" dirty="0" smtClean="0">
                <a:solidFill>
                  <a:schemeClr val="accent2"/>
                </a:solidFill>
                <a:latin typeface="Times New Roman" charset="0"/>
              </a:rPr>
              <a:t> – </a:t>
            </a:r>
            <a:r>
              <a:rPr lang="en-US" sz="2800" b="0" dirty="0" smtClean="0">
                <a:latin typeface="Times New Roman" charset="0"/>
              </a:rPr>
              <a:t>Assess the effectiveness of the current plan by looking at the success outcomes measures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Times New Roman" charset="0"/>
              </a:rPr>
              <a:t>Act</a:t>
            </a:r>
            <a:r>
              <a:rPr lang="en-US" sz="2800" b="0" dirty="0" smtClean="0">
                <a:solidFill>
                  <a:schemeClr val="accent2"/>
                </a:solidFill>
                <a:latin typeface="Times New Roman" charset="0"/>
              </a:rPr>
              <a:t> – </a:t>
            </a:r>
            <a:r>
              <a:rPr lang="en-US" sz="2800" b="0" dirty="0" smtClean="0">
                <a:latin typeface="Times New Roman" charset="0"/>
              </a:rPr>
              <a:t>Make changes to the strategies to improve the measured outcomes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charset="0"/>
              </a:rPr>
              <a:t>Repeat the Cycle!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</a:t>
            </a:r>
            <a:r>
              <a:rPr lang="en-US" dirty="0" err="1" smtClean="0"/>
              <a:t>Shewhart</a:t>
            </a:r>
            <a:r>
              <a:rPr lang="en-US" dirty="0" smtClean="0"/>
              <a:t> Cycle Important?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If you can’t measure something, you can’t understand it…</a:t>
            </a:r>
          </a:p>
          <a:p>
            <a:r>
              <a:rPr lang="en-US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If you can’t understand it, you can’t control it…</a:t>
            </a:r>
          </a:p>
          <a:p>
            <a:r>
              <a:rPr lang="en-US" b="0" dirty="0" smtClean="0">
                <a:latin typeface="+mj-lt"/>
              </a:rPr>
              <a:t>If you can’t control it, you can’t improve it…</a:t>
            </a:r>
          </a:p>
          <a:p>
            <a:r>
              <a:rPr lang="en-US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If you can’t improve it…then why the heck are you doing it?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Shewhart</a:t>
            </a:r>
            <a:r>
              <a:rPr lang="en-US" dirty="0" smtClean="0"/>
              <a:t> Cycle and SACS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362200"/>
            <a:ext cx="70727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Core Requirement 2.5:</a:t>
            </a:r>
          </a:p>
          <a:p>
            <a:endParaRPr lang="en-US" dirty="0" smtClean="0"/>
          </a:p>
          <a:p>
            <a:r>
              <a:rPr lang="en-US" dirty="0" smtClean="0"/>
              <a:t>The institution engages in ongoing, integrated, and institution-wide research-based planning and evaluation processes that (1) incorporate a systematic review of institutional mission, goals, and outcomes; (2) result in continuing improvement in institutional quality; (3) demonstrate the institution is effectively accomplishing its mission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724400" y="2133600"/>
            <a:ext cx="1447800" cy="609600"/>
          </a:xfrm>
          <a:prstGeom prst="wedgeRoundRectCallout">
            <a:avLst>
              <a:gd name="adj1" fmla="val -162108"/>
              <a:gd name="adj2" fmla="val 257895"/>
              <a:gd name="adj3" fmla="val 16667"/>
            </a:avLst>
          </a:prstGeom>
          <a:solidFill>
            <a:schemeClr val="tx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Planning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7239000" y="1752600"/>
            <a:ext cx="1905000" cy="838200"/>
          </a:xfrm>
          <a:prstGeom prst="wedgeRoundRectCallout">
            <a:avLst>
              <a:gd name="adj1" fmla="val -87753"/>
              <a:gd name="adj2" fmla="val 268583"/>
              <a:gd name="adj3" fmla="val 16667"/>
            </a:avLst>
          </a:prstGeom>
          <a:solidFill>
            <a:schemeClr val="tx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Check and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</a:rPr>
              <a:t>Act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495800" y="5638800"/>
            <a:ext cx="1066800" cy="609600"/>
          </a:xfrm>
          <a:prstGeom prst="wedgeRoundRectCallout">
            <a:avLst>
              <a:gd name="adj1" fmla="val 196837"/>
              <a:gd name="adj2" fmla="val -186184"/>
              <a:gd name="adj3" fmla="val 16667"/>
            </a:avLst>
          </a:prstGeom>
          <a:solidFill>
            <a:schemeClr val="tx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Do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Shewhart</a:t>
            </a:r>
            <a:r>
              <a:rPr lang="en-US" dirty="0" smtClean="0"/>
              <a:t> and SACS, Cont.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2362200"/>
            <a:ext cx="6781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Comprehensive Standard 3.3.1:</a:t>
            </a:r>
          </a:p>
          <a:p>
            <a:endParaRPr lang="en-US" dirty="0" smtClean="0"/>
          </a:p>
          <a:p>
            <a:r>
              <a:rPr lang="en-US" dirty="0" smtClean="0"/>
              <a:t>The institution identifies expected outcomes for its education programs … and its administrative and educational support services; assesses whether it achieves those outcomes; and provides evidence of improvement based on analysis of those results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858000" y="1676400"/>
            <a:ext cx="1066800" cy="457200"/>
          </a:xfrm>
          <a:prstGeom prst="wedgeRoundRectCallout">
            <a:avLst>
              <a:gd name="adj1" fmla="val -276848"/>
              <a:gd name="adj2" fmla="val 307237"/>
              <a:gd name="adj3" fmla="val 16667"/>
            </a:avLst>
          </a:prstGeom>
          <a:solidFill>
            <a:schemeClr val="tx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Plan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086600" y="5410200"/>
            <a:ext cx="1295400" cy="533400"/>
          </a:xfrm>
          <a:prstGeom prst="wedgeRoundRectCallout">
            <a:avLst>
              <a:gd name="adj1" fmla="val -203806"/>
              <a:gd name="adj2" fmla="val -273872"/>
              <a:gd name="adj3" fmla="val 16667"/>
            </a:avLst>
          </a:prstGeom>
          <a:solidFill>
            <a:schemeClr val="tx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Check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524000" y="5486400"/>
            <a:ext cx="1371600" cy="914400"/>
          </a:xfrm>
          <a:prstGeom prst="wedgeRoundRectCallout">
            <a:avLst>
              <a:gd name="adj1" fmla="val 170395"/>
              <a:gd name="adj2" fmla="val -155482"/>
              <a:gd name="adj3" fmla="val 16667"/>
            </a:avLst>
          </a:prstGeom>
          <a:solidFill>
            <a:schemeClr val="tx1">
              <a:lumMod val="75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Do and Act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2743200"/>
            <a:ext cx="5562600" cy="21336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sz="2200" b="1" u="sng" dirty="0">
                <a:latin typeface="+mj-lt"/>
              </a:rPr>
              <a:t>DMAIC</a:t>
            </a:r>
            <a:r>
              <a:rPr lang="en-US" sz="2200" dirty="0">
                <a:latin typeface="+mj-lt"/>
              </a:rPr>
              <a:t>: </a:t>
            </a:r>
            <a:r>
              <a:rPr lang="en-US" sz="2200" dirty="0" smtClean="0">
                <a:latin typeface="+mj-lt"/>
              </a:rPr>
              <a:t>Expands upon </a:t>
            </a:r>
            <a:r>
              <a:rPr lang="en-US" sz="2200" dirty="0" err="1" smtClean="0">
                <a:latin typeface="+mj-lt"/>
              </a:rPr>
              <a:t>Shewhart</a:t>
            </a:r>
            <a:r>
              <a:rPr lang="en-US" sz="2200" dirty="0" smtClean="0">
                <a:latin typeface="+mj-lt"/>
              </a:rPr>
              <a:t> and is the method used </a:t>
            </a:r>
            <a:r>
              <a:rPr lang="en-US" sz="2200" dirty="0">
                <a:latin typeface="+mj-lt"/>
              </a:rPr>
              <a:t>to improve the current capabilities of an existing process. This is by far the most commonly used methodology of </a:t>
            </a:r>
            <a:r>
              <a:rPr lang="en-US" sz="2200" dirty="0" smtClean="0">
                <a:latin typeface="+mj-lt"/>
              </a:rPr>
              <a:t>continuous </a:t>
            </a:r>
            <a:r>
              <a:rPr lang="en-US" sz="2200" dirty="0">
                <a:latin typeface="+mj-lt"/>
              </a:rPr>
              <a:t>improvement teams.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Shewhart</a:t>
            </a:r>
            <a:r>
              <a:rPr lang="en-US" dirty="0" smtClean="0"/>
              <a:t> Modified…DMAIC</a:t>
            </a:r>
            <a:endParaRPr lang="en-US" dirty="0"/>
          </a:p>
        </p:txBody>
      </p:sp>
      <p:graphicFrame>
        <p:nvGraphicFramePr>
          <p:cNvPr id="21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54903584"/>
              </p:ext>
            </p:extLst>
          </p:nvPr>
        </p:nvGraphicFramePr>
        <p:xfrm>
          <a:off x="457200" y="2667000"/>
          <a:ext cx="4035425" cy="207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685800" y="6324600"/>
            <a:ext cx="7772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81000" y="2590800"/>
            <a:ext cx="2195997" cy="2218611"/>
            <a:chOff x="381000" y="2514600"/>
            <a:chExt cx="2195997" cy="2218611"/>
          </a:xfrm>
        </p:grpSpPr>
        <p:sp>
          <p:nvSpPr>
            <p:cNvPr id="239630" name="AutoShape 14"/>
            <p:cNvSpPr>
              <a:spLocks noChangeAspect="1" noChangeArrowheads="1" noTextEdit="1"/>
            </p:cNvSpPr>
            <p:nvPr/>
          </p:nvSpPr>
          <p:spPr bwMode="auto">
            <a:xfrm rot="19764648">
              <a:off x="443397" y="2599611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1" name="Freeform 15"/>
            <p:cNvSpPr>
              <a:spLocks/>
            </p:cNvSpPr>
            <p:nvPr/>
          </p:nvSpPr>
          <p:spPr bwMode="auto">
            <a:xfrm rot="19764648">
              <a:off x="443397" y="2599611"/>
              <a:ext cx="2133600" cy="2133600"/>
            </a:xfrm>
            <a:custGeom>
              <a:avLst/>
              <a:gdLst/>
              <a:ahLst/>
              <a:cxnLst>
                <a:cxn ang="0">
                  <a:pos x="977" y="526"/>
                </a:cxn>
                <a:cxn ang="0">
                  <a:pos x="975" y="573"/>
                </a:cxn>
                <a:cxn ang="0">
                  <a:pos x="942" y="702"/>
                </a:cxn>
                <a:cxn ang="0">
                  <a:pos x="874" y="814"/>
                </a:cxn>
                <a:cxn ang="0">
                  <a:pos x="779" y="900"/>
                </a:cxn>
                <a:cxn ang="0">
                  <a:pos x="661" y="956"/>
                </a:cxn>
                <a:cxn ang="0">
                  <a:pos x="529" y="976"/>
                </a:cxn>
                <a:cxn ang="0">
                  <a:pos x="462" y="971"/>
                </a:cxn>
                <a:cxn ang="0">
                  <a:pos x="397" y="956"/>
                </a:cxn>
                <a:cxn ang="0">
                  <a:pos x="337" y="933"/>
                </a:cxn>
                <a:cxn ang="0">
                  <a:pos x="279" y="900"/>
                </a:cxn>
                <a:cxn ang="0">
                  <a:pos x="227" y="859"/>
                </a:cxn>
                <a:cxn ang="0">
                  <a:pos x="154" y="776"/>
                </a:cxn>
                <a:cxn ang="0">
                  <a:pos x="98" y="658"/>
                </a:cxn>
                <a:cxn ang="0">
                  <a:pos x="79" y="527"/>
                </a:cxn>
                <a:cxn ang="0">
                  <a:pos x="98" y="397"/>
                </a:cxn>
                <a:cxn ang="0">
                  <a:pos x="154" y="278"/>
                </a:cxn>
                <a:cxn ang="0">
                  <a:pos x="227" y="195"/>
                </a:cxn>
                <a:cxn ang="0">
                  <a:pos x="279" y="154"/>
                </a:cxn>
                <a:cxn ang="0">
                  <a:pos x="337" y="121"/>
                </a:cxn>
                <a:cxn ang="0">
                  <a:pos x="397" y="98"/>
                </a:cxn>
                <a:cxn ang="0">
                  <a:pos x="462" y="83"/>
                </a:cxn>
                <a:cxn ang="0">
                  <a:pos x="529" y="78"/>
                </a:cxn>
                <a:cxn ang="0">
                  <a:pos x="595" y="83"/>
                </a:cxn>
                <a:cxn ang="0">
                  <a:pos x="659" y="98"/>
                </a:cxn>
                <a:cxn ang="0">
                  <a:pos x="720" y="121"/>
                </a:cxn>
                <a:cxn ang="0">
                  <a:pos x="777" y="154"/>
                </a:cxn>
                <a:cxn ang="0">
                  <a:pos x="829" y="195"/>
                </a:cxn>
                <a:cxn ang="0">
                  <a:pos x="847" y="212"/>
                </a:cxn>
                <a:cxn ang="0">
                  <a:pos x="903" y="156"/>
                </a:cxn>
                <a:cxn ang="0">
                  <a:pos x="902" y="155"/>
                </a:cxn>
                <a:cxn ang="0">
                  <a:pos x="862" y="119"/>
                </a:cxn>
                <a:cxn ang="0">
                  <a:pos x="799" y="74"/>
                </a:cxn>
                <a:cxn ang="0">
                  <a:pos x="730" y="39"/>
                </a:cxn>
                <a:cxn ang="0">
                  <a:pos x="658" y="15"/>
                </a:cxn>
                <a:cxn ang="0">
                  <a:pos x="581" y="3"/>
                </a:cxn>
                <a:cxn ang="0">
                  <a:pos x="475" y="3"/>
                </a:cxn>
                <a:cxn ang="0">
                  <a:pos x="323" y="41"/>
                </a:cxn>
                <a:cxn ang="0">
                  <a:pos x="193" y="120"/>
                </a:cxn>
                <a:cxn ang="0">
                  <a:pos x="90" y="233"/>
                </a:cxn>
                <a:cxn ang="0">
                  <a:pos x="24" y="371"/>
                </a:cxn>
                <a:cxn ang="0">
                  <a:pos x="0" y="527"/>
                </a:cxn>
                <a:cxn ang="0">
                  <a:pos x="23" y="681"/>
                </a:cxn>
                <a:cxn ang="0">
                  <a:pos x="88" y="820"/>
                </a:cxn>
                <a:cxn ang="0">
                  <a:pos x="173" y="919"/>
                </a:cxn>
                <a:cxn ang="0">
                  <a:pos x="236" y="966"/>
                </a:cxn>
                <a:cxn ang="0">
                  <a:pos x="302" y="1004"/>
                </a:cxn>
                <a:cxn ang="0">
                  <a:pos x="375" y="1031"/>
                </a:cxn>
                <a:cxn ang="0">
                  <a:pos x="450" y="1049"/>
                </a:cxn>
                <a:cxn ang="0">
                  <a:pos x="529" y="1054"/>
                </a:cxn>
                <a:cxn ang="0">
                  <a:pos x="606" y="1049"/>
                </a:cxn>
                <a:cxn ang="0">
                  <a:pos x="681" y="1031"/>
                </a:cxn>
                <a:cxn ang="0">
                  <a:pos x="754" y="1004"/>
                </a:cxn>
                <a:cxn ang="0">
                  <a:pos x="820" y="966"/>
                </a:cxn>
                <a:cxn ang="0">
                  <a:pos x="882" y="919"/>
                </a:cxn>
                <a:cxn ang="0">
                  <a:pos x="967" y="820"/>
                </a:cxn>
                <a:cxn ang="0">
                  <a:pos x="1033" y="681"/>
                </a:cxn>
                <a:cxn ang="0">
                  <a:pos x="1056" y="527"/>
                </a:cxn>
                <a:cxn ang="0">
                  <a:pos x="1056" y="526"/>
                </a:cxn>
              </a:cxnLst>
              <a:rect l="0" t="0" r="r" b="b"/>
              <a:pathLst>
                <a:path w="1056" h="1054">
                  <a:moveTo>
                    <a:pt x="977" y="524"/>
                  </a:moveTo>
                  <a:lnTo>
                    <a:pt x="977" y="526"/>
                  </a:lnTo>
                  <a:lnTo>
                    <a:pt x="977" y="526"/>
                  </a:lnTo>
                  <a:lnTo>
                    <a:pt x="977" y="527"/>
                  </a:lnTo>
                  <a:lnTo>
                    <a:pt x="977" y="527"/>
                  </a:lnTo>
                  <a:lnTo>
                    <a:pt x="975" y="573"/>
                  </a:lnTo>
                  <a:lnTo>
                    <a:pt x="968" y="618"/>
                  </a:lnTo>
                  <a:lnTo>
                    <a:pt x="957" y="661"/>
                  </a:lnTo>
                  <a:lnTo>
                    <a:pt x="942" y="702"/>
                  </a:lnTo>
                  <a:lnTo>
                    <a:pt x="923" y="741"/>
                  </a:lnTo>
                  <a:lnTo>
                    <a:pt x="901" y="779"/>
                  </a:lnTo>
                  <a:lnTo>
                    <a:pt x="874" y="814"/>
                  </a:lnTo>
                  <a:lnTo>
                    <a:pt x="846" y="845"/>
                  </a:lnTo>
                  <a:lnTo>
                    <a:pt x="813" y="874"/>
                  </a:lnTo>
                  <a:lnTo>
                    <a:pt x="779" y="900"/>
                  </a:lnTo>
                  <a:lnTo>
                    <a:pt x="742" y="923"/>
                  </a:lnTo>
                  <a:lnTo>
                    <a:pt x="703" y="941"/>
                  </a:lnTo>
                  <a:lnTo>
                    <a:pt x="661" y="956"/>
                  </a:lnTo>
                  <a:lnTo>
                    <a:pt x="619" y="968"/>
                  </a:lnTo>
                  <a:lnTo>
                    <a:pt x="574" y="974"/>
                  </a:lnTo>
                  <a:lnTo>
                    <a:pt x="529" y="976"/>
                  </a:lnTo>
                  <a:lnTo>
                    <a:pt x="506" y="976"/>
                  </a:lnTo>
                  <a:lnTo>
                    <a:pt x="484" y="974"/>
                  </a:lnTo>
                  <a:lnTo>
                    <a:pt x="462" y="971"/>
                  </a:lnTo>
                  <a:lnTo>
                    <a:pt x="440" y="968"/>
                  </a:lnTo>
                  <a:lnTo>
                    <a:pt x="418" y="963"/>
                  </a:lnTo>
                  <a:lnTo>
                    <a:pt x="397" y="956"/>
                  </a:lnTo>
                  <a:lnTo>
                    <a:pt x="377" y="950"/>
                  </a:lnTo>
                  <a:lnTo>
                    <a:pt x="357" y="941"/>
                  </a:lnTo>
                  <a:lnTo>
                    <a:pt x="337" y="933"/>
                  </a:lnTo>
                  <a:lnTo>
                    <a:pt x="317" y="923"/>
                  </a:lnTo>
                  <a:lnTo>
                    <a:pt x="298" y="913"/>
                  </a:lnTo>
                  <a:lnTo>
                    <a:pt x="279" y="900"/>
                  </a:lnTo>
                  <a:lnTo>
                    <a:pt x="261" y="888"/>
                  </a:lnTo>
                  <a:lnTo>
                    <a:pt x="244" y="874"/>
                  </a:lnTo>
                  <a:lnTo>
                    <a:pt x="227" y="859"/>
                  </a:lnTo>
                  <a:lnTo>
                    <a:pt x="210" y="844"/>
                  </a:lnTo>
                  <a:lnTo>
                    <a:pt x="180" y="811"/>
                  </a:lnTo>
                  <a:lnTo>
                    <a:pt x="154" y="776"/>
                  </a:lnTo>
                  <a:lnTo>
                    <a:pt x="132" y="739"/>
                  </a:lnTo>
                  <a:lnTo>
                    <a:pt x="113" y="700"/>
                  </a:lnTo>
                  <a:lnTo>
                    <a:pt x="98" y="658"/>
                  </a:lnTo>
                  <a:lnTo>
                    <a:pt x="88" y="616"/>
                  </a:lnTo>
                  <a:lnTo>
                    <a:pt x="81" y="572"/>
                  </a:lnTo>
                  <a:lnTo>
                    <a:pt x="79" y="527"/>
                  </a:lnTo>
                  <a:lnTo>
                    <a:pt x="81" y="483"/>
                  </a:lnTo>
                  <a:lnTo>
                    <a:pt x="88" y="439"/>
                  </a:lnTo>
                  <a:lnTo>
                    <a:pt x="98" y="397"/>
                  </a:lnTo>
                  <a:lnTo>
                    <a:pt x="113" y="356"/>
                  </a:lnTo>
                  <a:lnTo>
                    <a:pt x="132" y="315"/>
                  </a:lnTo>
                  <a:lnTo>
                    <a:pt x="154" y="278"/>
                  </a:lnTo>
                  <a:lnTo>
                    <a:pt x="180" y="243"/>
                  </a:lnTo>
                  <a:lnTo>
                    <a:pt x="210" y="210"/>
                  </a:lnTo>
                  <a:lnTo>
                    <a:pt x="227" y="195"/>
                  </a:lnTo>
                  <a:lnTo>
                    <a:pt x="244" y="180"/>
                  </a:lnTo>
                  <a:lnTo>
                    <a:pt x="261" y="166"/>
                  </a:lnTo>
                  <a:lnTo>
                    <a:pt x="279" y="154"/>
                  </a:lnTo>
                  <a:lnTo>
                    <a:pt x="298" y="141"/>
                  </a:lnTo>
                  <a:lnTo>
                    <a:pt x="317" y="131"/>
                  </a:lnTo>
                  <a:lnTo>
                    <a:pt x="337" y="121"/>
                  </a:lnTo>
                  <a:lnTo>
                    <a:pt x="357" y="111"/>
                  </a:lnTo>
                  <a:lnTo>
                    <a:pt x="377" y="104"/>
                  </a:lnTo>
                  <a:lnTo>
                    <a:pt x="397" y="98"/>
                  </a:lnTo>
                  <a:lnTo>
                    <a:pt x="418" y="91"/>
                  </a:lnTo>
                  <a:lnTo>
                    <a:pt x="440" y="86"/>
                  </a:lnTo>
                  <a:lnTo>
                    <a:pt x="462" y="83"/>
                  </a:lnTo>
                  <a:lnTo>
                    <a:pt x="484" y="80"/>
                  </a:lnTo>
                  <a:lnTo>
                    <a:pt x="506" y="78"/>
                  </a:lnTo>
                  <a:lnTo>
                    <a:pt x="529" y="78"/>
                  </a:lnTo>
                  <a:lnTo>
                    <a:pt x="551" y="78"/>
                  </a:lnTo>
                  <a:lnTo>
                    <a:pt x="572" y="80"/>
                  </a:lnTo>
                  <a:lnTo>
                    <a:pt x="595" y="83"/>
                  </a:lnTo>
                  <a:lnTo>
                    <a:pt x="616" y="86"/>
                  </a:lnTo>
                  <a:lnTo>
                    <a:pt x="638" y="91"/>
                  </a:lnTo>
                  <a:lnTo>
                    <a:pt x="659" y="98"/>
                  </a:lnTo>
                  <a:lnTo>
                    <a:pt x="679" y="104"/>
                  </a:lnTo>
                  <a:lnTo>
                    <a:pt x="700" y="111"/>
                  </a:lnTo>
                  <a:lnTo>
                    <a:pt x="720" y="121"/>
                  </a:lnTo>
                  <a:lnTo>
                    <a:pt x="739" y="131"/>
                  </a:lnTo>
                  <a:lnTo>
                    <a:pt x="758" y="141"/>
                  </a:lnTo>
                  <a:lnTo>
                    <a:pt x="777" y="154"/>
                  </a:lnTo>
                  <a:lnTo>
                    <a:pt x="795" y="166"/>
                  </a:lnTo>
                  <a:lnTo>
                    <a:pt x="813" y="180"/>
                  </a:lnTo>
                  <a:lnTo>
                    <a:pt x="829" y="195"/>
                  </a:lnTo>
                  <a:lnTo>
                    <a:pt x="846" y="210"/>
                  </a:lnTo>
                  <a:lnTo>
                    <a:pt x="847" y="210"/>
                  </a:lnTo>
                  <a:lnTo>
                    <a:pt x="847" y="212"/>
                  </a:lnTo>
                  <a:lnTo>
                    <a:pt x="847" y="212"/>
                  </a:lnTo>
                  <a:lnTo>
                    <a:pt x="848" y="213"/>
                  </a:lnTo>
                  <a:lnTo>
                    <a:pt x="903" y="156"/>
                  </a:lnTo>
                  <a:lnTo>
                    <a:pt x="903" y="156"/>
                  </a:lnTo>
                  <a:lnTo>
                    <a:pt x="902" y="155"/>
                  </a:lnTo>
                  <a:lnTo>
                    <a:pt x="902" y="155"/>
                  </a:lnTo>
                  <a:lnTo>
                    <a:pt x="901" y="154"/>
                  </a:lnTo>
                  <a:lnTo>
                    <a:pt x="882" y="135"/>
                  </a:lnTo>
                  <a:lnTo>
                    <a:pt x="862" y="119"/>
                  </a:lnTo>
                  <a:lnTo>
                    <a:pt x="842" y="103"/>
                  </a:lnTo>
                  <a:lnTo>
                    <a:pt x="820" y="88"/>
                  </a:lnTo>
                  <a:lnTo>
                    <a:pt x="799" y="74"/>
                  </a:lnTo>
                  <a:lnTo>
                    <a:pt x="777" y="61"/>
                  </a:lnTo>
                  <a:lnTo>
                    <a:pt x="754" y="50"/>
                  </a:lnTo>
                  <a:lnTo>
                    <a:pt x="730" y="39"/>
                  </a:lnTo>
                  <a:lnTo>
                    <a:pt x="707" y="30"/>
                  </a:lnTo>
                  <a:lnTo>
                    <a:pt x="681" y="23"/>
                  </a:lnTo>
                  <a:lnTo>
                    <a:pt x="658" y="15"/>
                  </a:lnTo>
                  <a:lnTo>
                    <a:pt x="633" y="10"/>
                  </a:lnTo>
                  <a:lnTo>
                    <a:pt x="606" y="5"/>
                  </a:lnTo>
                  <a:lnTo>
                    <a:pt x="581" y="3"/>
                  </a:lnTo>
                  <a:lnTo>
                    <a:pt x="555" y="1"/>
                  </a:lnTo>
                  <a:lnTo>
                    <a:pt x="529" y="0"/>
                  </a:lnTo>
                  <a:lnTo>
                    <a:pt x="475" y="3"/>
                  </a:lnTo>
                  <a:lnTo>
                    <a:pt x="422" y="11"/>
                  </a:lnTo>
                  <a:lnTo>
                    <a:pt x="372" y="24"/>
                  </a:lnTo>
                  <a:lnTo>
                    <a:pt x="323" y="41"/>
                  </a:lnTo>
                  <a:lnTo>
                    <a:pt x="277" y="64"/>
                  </a:lnTo>
                  <a:lnTo>
                    <a:pt x="233" y="90"/>
                  </a:lnTo>
                  <a:lnTo>
                    <a:pt x="193" y="120"/>
                  </a:lnTo>
                  <a:lnTo>
                    <a:pt x="155" y="154"/>
                  </a:lnTo>
                  <a:lnTo>
                    <a:pt x="120" y="192"/>
                  </a:lnTo>
                  <a:lnTo>
                    <a:pt x="90" y="233"/>
                  </a:lnTo>
                  <a:lnTo>
                    <a:pt x="64" y="277"/>
                  </a:lnTo>
                  <a:lnTo>
                    <a:pt x="41" y="322"/>
                  </a:lnTo>
                  <a:lnTo>
                    <a:pt x="24" y="371"/>
                  </a:lnTo>
                  <a:lnTo>
                    <a:pt x="11" y="421"/>
                  </a:lnTo>
                  <a:lnTo>
                    <a:pt x="3" y="473"/>
                  </a:lnTo>
                  <a:lnTo>
                    <a:pt x="0" y="527"/>
                  </a:lnTo>
                  <a:lnTo>
                    <a:pt x="3" y="580"/>
                  </a:lnTo>
                  <a:lnTo>
                    <a:pt x="10" y="631"/>
                  </a:lnTo>
                  <a:lnTo>
                    <a:pt x="23" y="681"/>
                  </a:lnTo>
                  <a:lnTo>
                    <a:pt x="40" y="730"/>
                  </a:lnTo>
                  <a:lnTo>
                    <a:pt x="61" y="776"/>
                  </a:lnTo>
                  <a:lnTo>
                    <a:pt x="88" y="820"/>
                  </a:lnTo>
                  <a:lnTo>
                    <a:pt x="119" y="861"/>
                  </a:lnTo>
                  <a:lnTo>
                    <a:pt x="154" y="900"/>
                  </a:lnTo>
                  <a:lnTo>
                    <a:pt x="173" y="919"/>
                  </a:lnTo>
                  <a:lnTo>
                    <a:pt x="193" y="935"/>
                  </a:lnTo>
                  <a:lnTo>
                    <a:pt x="214" y="951"/>
                  </a:lnTo>
                  <a:lnTo>
                    <a:pt x="236" y="966"/>
                  </a:lnTo>
                  <a:lnTo>
                    <a:pt x="257" y="980"/>
                  </a:lnTo>
                  <a:lnTo>
                    <a:pt x="279" y="993"/>
                  </a:lnTo>
                  <a:lnTo>
                    <a:pt x="302" y="1004"/>
                  </a:lnTo>
                  <a:lnTo>
                    <a:pt x="326" y="1014"/>
                  </a:lnTo>
                  <a:lnTo>
                    <a:pt x="349" y="1024"/>
                  </a:lnTo>
                  <a:lnTo>
                    <a:pt x="375" y="1031"/>
                  </a:lnTo>
                  <a:lnTo>
                    <a:pt x="400" y="1039"/>
                  </a:lnTo>
                  <a:lnTo>
                    <a:pt x="425" y="1044"/>
                  </a:lnTo>
                  <a:lnTo>
                    <a:pt x="450" y="1049"/>
                  </a:lnTo>
                  <a:lnTo>
                    <a:pt x="476" y="1051"/>
                  </a:lnTo>
                  <a:lnTo>
                    <a:pt x="502" y="1053"/>
                  </a:lnTo>
                  <a:lnTo>
                    <a:pt x="529" y="1054"/>
                  </a:lnTo>
                  <a:lnTo>
                    <a:pt x="555" y="1053"/>
                  </a:lnTo>
                  <a:lnTo>
                    <a:pt x="581" y="1051"/>
                  </a:lnTo>
                  <a:lnTo>
                    <a:pt x="606" y="1049"/>
                  </a:lnTo>
                  <a:lnTo>
                    <a:pt x="633" y="1044"/>
                  </a:lnTo>
                  <a:lnTo>
                    <a:pt x="658" y="1039"/>
                  </a:lnTo>
                  <a:lnTo>
                    <a:pt x="681" y="1031"/>
                  </a:lnTo>
                  <a:lnTo>
                    <a:pt x="707" y="1024"/>
                  </a:lnTo>
                  <a:lnTo>
                    <a:pt x="730" y="1014"/>
                  </a:lnTo>
                  <a:lnTo>
                    <a:pt x="754" y="1004"/>
                  </a:lnTo>
                  <a:lnTo>
                    <a:pt x="777" y="993"/>
                  </a:lnTo>
                  <a:lnTo>
                    <a:pt x="799" y="980"/>
                  </a:lnTo>
                  <a:lnTo>
                    <a:pt x="820" y="966"/>
                  </a:lnTo>
                  <a:lnTo>
                    <a:pt x="842" y="951"/>
                  </a:lnTo>
                  <a:lnTo>
                    <a:pt x="862" y="935"/>
                  </a:lnTo>
                  <a:lnTo>
                    <a:pt x="882" y="919"/>
                  </a:lnTo>
                  <a:lnTo>
                    <a:pt x="901" y="900"/>
                  </a:lnTo>
                  <a:lnTo>
                    <a:pt x="936" y="861"/>
                  </a:lnTo>
                  <a:lnTo>
                    <a:pt x="967" y="820"/>
                  </a:lnTo>
                  <a:lnTo>
                    <a:pt x="993" y="776"/>
                  </a:lnTo>
                  <a:lnTo>
                    <a:pt x="1016" y="730"/>
                  </a:lnTo>
                  <a:lnTo>
                    <a:pt x="1033" y="681"/>
                  </a:lnTo>
                  <a:lnTo>
                    <a:pt x="1046" y="631"/>
                  </a:lnTo>
                  <a:lnTo>
                    <a:pt x="1053" y="580"/>
                  </a:lnTo>
                  <a:lnTo>
                    <a:pt x="1056" y="527"/>
                  </a:lnTo>
                  <a:lnTo>
                    <a:pt x="1056" y="527"/>
                  </a:lnTo>
                  <a:lnTo>
                    <a:pt x="1056" y="526"/>
                  </a:lnTo>
                  <a:lnTo>
                    <a:pt x="1056" y="526"/>
                  </a:lnTo>
                  <a:lnTo>
                    <a:pt x="1056" y="524"/>
                  </a:lnTo>
                  <a:lnTo>
                    <a:pt x="977" y="5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2" name="Freeform 16"/>
            <p:cNvSpPr>
              <a:spLocks/>
            </p:cNvSpPr>
            <p:nvPr/>
          </p:nvSpPr>
          <p:spPr bwMode="auto">
            <a:xfrm rot="19764648">
              <a:off x="1651333" y="2514600"/>
              <a:ext cx="440459" cy="437246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218" y="216"/>
                </a:cxn>
                <a:cxn ang="0">
                  <a:pos x="0" y="139"/>
                </a:cxn>
                <a:cxn ang="0">
                  <a:pos x="139" y="0"/>
                </a:cxn>
              </a:cxnLst>
              <a:rect l="0" t="0" r="r" b="b"/>
              <a:pathLst>
                <a:path w="218" h="216">
                  <a:moveTo>
                    <a:pt x="139" y="0"/>
                  </a:moveTo>
                  <a:lnTo>
                    <a:pt x="218" y="216"/>
                  </a:lnTo>
                  <a:lnTo>
                    <a:pt x="0" y="13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4"/>
            <p:cNvSpPr>
              <a:spLocks noChangeAspect="1" noChangeArrowheads="1" noTextEdit="1"/>
            </p:cNvSpPr>
            <p:nvPr/>
          </p:nvSpPr>
          <p:spPr bwMode="auto">
            <a:xfrm rot="19764648">
              <a:off x="381000" y="2537733"/>
              <a:ext cx="2133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DMAIC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Define</a:t>
            </a:r>
            <a:r>
              <a:rPr lang="en-US" sz="2800" dirty="0" smtClean="0">
                <a:latin typeface="+mj-lt"/>
              </a:rPr>
              <a:t> – </a:t>
            </a:r>
            <a:r>
              <a:rPr lang="en-US" sz="2800" b="0" dirty="0" smtClean="0">
                <a:latin typeface="+mj-lt"/>
              </a:rPr>
              <a:t>Identify, prioritize, and select the right project(s)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Measure</a:t>
            </a:r>
            <a:r>
              <a:rPr lang="en-US" sz="2800" dirty="0" smtClean="0">
                <a:latin typeface="+mj-lt"/>
              </a:rPr>
              <a:t> – </a:t>
            </a:r>
            <a:r>
              <a:rPr lang="en-US" sz="2800" b="0" dirty="0" smtClean="0">
                <a:latin typeface="+mj-lt"/>
              </a:rPr>
              <a:t>Identify key outcomes measures, process parameters, and measure performance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Analyze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0" dirty="0" smtClean="0">
                <a:latin typeface="+mj-lt"/>
              </a:rPr>
              <a:t>- Identify the key (causative) process determinants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Improve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0" dirty="0" smtClean="0">
                <a:latin typeface="+mj-lt"/>
              </a:rPr>
              <a:t>– Establish prediction model, DOE, or other improvement tool and optimize performance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Control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0" dirty="0" smtClean="0">
                <a:latin typeface="+mj-lt"/>
              </a:rPr>
              <a:t>– Hold the gains</a:t>
            </a:r>
            <a:endParaRPr lang="en-US" sz="2800" b="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68" name="Rectangle 20"/>
          <p:cNvSpPr>
            <a:spLocks noChangeArrowheads="1"/>
          </p:cNvSpPr>
          <p:nvPr/>
        </p:nvSpPr>
        <p:spPr bwMode="auto">
          <a:xfrm>
            <a:off x="685800" y="6324600"/>
            <a:ext cx="7772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4608513" y="2327275"/>
            <a:ext cx="2981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50" tIns="42862" rIns="82550" bIns="42862"/>
          <a:lstStyle/>
          <a:p>
            <a:pPr marL="271463" indent="-271463" defTabSz="830263" eaLnBrk="0" hangingPunct="0">
              <a:lnSpc>
                <a:spcPct val="90000"/>
              </a:lnSpc>
              <a:spcBef>
                <a:spcPct val="30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Process</a:t>
            </a:r>
          </a:p>
          <a:p>
            <a:pPr marL="271463" indent="-271463" defTabSz="830263" eaLnBrk="0" hangingPunct="0">
              <a:lnSpc>
                <a:spcPct val="90000"/>
              </a:lnSpc>
              <a:spcBef>
                <a:spcPct val="30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Problems and Symptoms</a:t>
            </a:r>
          </a:p>
          <a:p>
            <a:pPr marL="271463" indent="-271463" defTabSz="830263" eaLnBrk="0" hangingPunct="0">
              <a:lnSpc>
                <a:spcPct val="90000"/>
              </a:lnSpc>
              <a:spcBef>
                <a:spcPct val="30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Process outputs</a:t>
            </a:r>
          </a:p>
          <a:p>
            <a:pPr marL="271463" indent="-271463" defTabSz="830263" eaLnBrk="0" hangingPunct="0">
              <a:lnSpc>
                <a:spcPct val="90000"/>
              </a:lnSpc>
              <a:spcBef>
                <a:spcPct val="30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Response variable, Y</a:t>
            </a:r>
            <a:endParaRPr lang="en-US" sz="19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9251" name="Line 3"/>
          <p:cNvSpPr>
            <a:spLocks noChangeShapeType="1"/>
          </p:cNvSpPr>
          <p:nvPr/>
        </p:nvSpPr>
        <p:spPr bwMode="auto">
          <a:xfrm>
            <a:off x="609600" y="4038600"/>
            <a:ext cx="7235825" cy="3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4724400" y="4267200"/>
            <a:ext cx="3675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4450" rIns="87312" bIns="44450"/>
          <a:lstStyle/>
          <a:p>
            <a:pPr marL="271463" indent="-271463" defTabSz="830263" eaLnBrk="0" hangingPunct="0">
              <a:lnSpc>
                <a:spcPct val="90000"/>
              </a:lnSpc>
              <a:spcBef>
                <a:spcPct val="30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Independent variables, X</a:t>
            </a:r>
            <a:r>
              <a:rPr lang="en-US" sz="2000" baseline="-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71463" indent="-271463" defTabSz="830263" eaLnBrk="0" hangingPunct="0">
              <a:lnSpc>
                <a:spcPct val="90000"/>
              </a:lnSpc>
              <a:spcBef>
                <a:spcPct val="30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Process inputs</a:t>
            </a:r>
          </a:p>
          <a:p>
            <a:pPr marL="271463" indent="-271463" defTabSz="830263" eaLnBrk="0" hangingPunct="0">
              <a:lnSpc>
                <a:spcPct val="90000"/>
              </a:lnSpc>
              <a:spcBef>
                <a:spcPct val="30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Vital Few determinants</a:t>
            </a:r>
          </a:p>
          <a:p>
            <a:pPr marL="271463" indent="-271463" defTabSz="830263" eaLnBrk="0" hangingPunct="0">
              <a:lnSpc>
                <a:spcPct val="90000"/>
              </a:lnSpc>
              <a:spcBef>
                <a:spcPct val="30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Causes</a:t>
            </a:r>
          </a:p>
          <a:p>
            <a:pPr marL="271463" indent="-271463" defTabSz="830263" eaLnBrk="0" hangingPunct="0">
              <a:lnSpc>
                <a:spcPct val="90000"/>
              </a:lnSpc>
              <a:spcBef>
                <a:spcPct val="30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Mathematical relationship</a:t>
            </a:r>
            <a:endParaRPr lang="en-US" sz="19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3575050" y="2763838"/>
            <a:ext cx="6207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algn="ctr" defTabSz="830263" eaLnBrk="0" hangingPunct="0"/>
            <a:r>
              <a:rPr lang="en-US" sz="5000" b="1" dirty="0">
                <a:solidFill>
                  <a:srgbClr val="FF0000"/>
                </a:solidFill>
              </a:rPr>
              <a:t>Y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3167063" y="4710113"/>
            <a:ext cx="15875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4450" rIns="87312" bIns="44450">
            <a:spAutoFit/>
          </a:bodyPr>
          <a:lstStyle/>
          <a:p>
            <a:pPr algn="ctr" defTabSz="830263" eaLnBrk="0" hangingPunct="0"/>
            <a:r>
              <a:rPr lang="en-US" sz="5000" b="1" dirty="0">
                <a:solidFill>
                  <a:srgbClr val="FF0000"/>
                </a:solidFill>
              </a:rPr>
              <a:t>X’s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blackWhite">
          <a:xfrm>
            <a:off x="1781175" y="2387600"/>
            <a:ext cx="1513171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C000"/>
                </a:solidFill>
              </a:rPr>
              <a:t>Measure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blackWhite">
          <a:xfrm>
            <a:off x="1781175" y="4105275"/>
            <a:ext cx="142186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C000"/>
                </a:solidFill>
              </a:rPr>
              <a:t>Analyze</a:t>
            </a:r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blackWhite">
          <a:xfrm>
            <a:off x="1781175" y="4930775"/>
            <a:ext cx="149553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C000"/>
                </a:solidFill>
              </a:rPr>
              <a:t>Improve</a:t>
            </a:r>
          </a:p>
        </p:txBody>
      </p:sp>
      <p:sp>
        <p:nvSpPr>
          <p:cNvPr id="309258" name="Rectangle 10"/>
          <p:cNvSpPr>
            <a:spLocks noChangeArrowheads="1"/>
          </p:cNvSpPr>
          <p:nvPr/>
        </p:nvSpPr>
        <p:spPr bwMode="blackWhite">
          <a:xfrm>
            <a:off x="1781175" y="5875338"/>
            <a:ext cx="137691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C000"/>
                </a:solidFill>
              </a:rPr>
              <a:t>Control</a:t>
            </a:r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 rot="-5400000">
            <a:off x="-137136" y="2651736"/>
            <a:ext cx="204895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defTabSz="830263" eaLnBrk="0" hangingPunct="0"/>
            <a:r>
              <a:rPr lang="en-US" sz="2000" b="1" dirty="0"/>
              <a:t>Process</a:t>
            </a:r>
          </a:p>
          <a:p>
            <a:pPr algn="ctr" defTabSz="830263" eaLnBrk="0" hangingPunct="0"/>
            <a:r>
              <a:rPr lang="en-US" sz="2000" b="1" dirty="0"/>
              <a:t>Characterization</a:t>
            </a:r>
            <a:endParaRPr lang="en-US" sz="2000" dirty="0"/>
          </a:p>
        </p:txBody>
      </p:sp>
      <p:sp>
        <p:nvSpPr>
          <p:cNvPr id="309260" name="Text Box 12"/>
          <p:cNvSpPr txBox="1">
            <a:spLocks noChangeArrowheads="1"/>
          </p:cNvSpPr>
          <p:nvPr/>
        </p:nvSpPr>
        <p:spPr bwMode="auto">
          <a:xfrm rot="-5400000">
            <a:off x="-95319" y="4819719"/>
            <a:ext cx="21177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defTabSz="830263" eaLnBrk="0" hangingPunct="0"/>
            <a:r>
              <a:rPr lang="en-US" sz="2000" b="1" dirty="0"/>
              <a:t>Process </a:t>
            </a:r>
          </a:p>
          <a:p>
            <a:pPr algn="ctr" defTabSz="830263" eaLnBrk="0" hangingPunct="0"/>
            <a:r>
              <a:rPr lang="en-US" sz="2000" b="1" dirty="0"/>
              <a:t>Optimization</a:t>
            </a:r>
          </a:p>
        </p:txBody>
      </p:sp>
      <p:sp>
        <p:nvSpPr>
          <p:cNvPr id="309261" name="Text Box 13"/>
          <p:cNvSpPr txBox="1">
            <a:spLocks noChangeArrowheads="1"/>
          </p:cNvSpPr>
          <p:nvPr/>
        </p:nvSpPr>
        <p:spPr bwMode="auto">
          <a:xfrm>
            <a:off x="5334000" y="6324600"/>
            <a:ext cx="2944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830263" eaLnBrk="0" hangingPunct="0"/>
            <a:r>
              <a:rPr lang="en-US" sz="2400" b="1" dirty="0"/>
              <a:t>Goal:  Y = f ( x )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>
            <a:off x="4572000" y="1981200"/>
            <a:ext cx="1587" cy="40703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63" name="Line 15"/>
          <p:cNvSpPr>
            <a:spLocks noChangeShapeType="1"/>
          </p:cNvSpPr>
          <p:nvPr/>
        </p:nvSpPr>
        <p:spPr bwMode="auto">
          <a:xfrm>
            <a:off x="533400" y="1981200"/>
            <a:ext cx="7235825" cy="3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blackWhite">
          <a:xfrm>
            <a:off x="1873250" y="1357313"/>
            <a:ext cx="118301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C000"/>
                </a:solidFill>
              </a:rPr>
              <a:t>Define</a:t>
            </a:r>
          </a:p>
        </p:txBody>
      </p:sp>
      <p:sp>
        <p:nvSpPr>
          <p:cNvPr id="309265" name="Text Box 17"/>
          <p:cNvSpPr txBox="1">
            <a:spLocks noChangeArrowheads="1"/>
          </p:cNvSpPr>
          <p:nvPr/>
        </p:nvSpPr>
        <p:spPr bwMode="auto">
          <a:xfrm>
            <a:off x="3862388" y="1368425"/>
            <a:ext cx="5004575" cy="48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125" tIns="55562" rIns="111125" bIns="55562">
            <a:spAutoFit/>
          </a:bodyPr>
          <a:lstStyle/>
          <a:p>
            <a:pPr eaLnBrk="0" hangingPunct="0"/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right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outcome(s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), the right team(s)</a:t>
            </a:r>
          </a:p>
        </p:txBody>
      </p:sp>
      <p:sp>
        <p:nvSpPr>
          <p:cNvPr id="309267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Outcome </a:t>
            </a:r>
            <a:r>
              <a:rPr lang="en-US" dirty="0"/>
              <a:t>Focus</a:t>
            </a:r>
          </a:p>
        </p:txBody>
      </p:sp>
      <p:sp>
        <p:nvSpPr>
          <p:cNvPr id="3" name="Cloud Callout 2"/>
          <p:cNvSpPr/>
          <p:nvPr/>
        </p:nvSpPr>
        <p:spPr bwMode="auto">
          <a:xfrm>
            <a:off x="7239000" y="1692261"/>
            <a:ext cx="1905000" cy="1458925"/>
          </a:xfrm>
          <a:prstGeom prst="cloudCallou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QEP?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Inputs, Processes, and Outcomes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467600" y="3962400"/>
            <a:ext cx="1219200" cy="3810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Outcomes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886200"/>
            <a:ext cx="73609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/>
              <a:t>Input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9600" y="2133600"/>
            <a:ext cx="1600200" cy="1905000"/>
            <a:chOff x="609600" y="2133600"/>
            <a:chExt cx="1600200" cy="19050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09600" y="2133600"/>
              <a:ext cx="1600200" cy="3810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Measurement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16200000" flipH="1">
              <a:off x="266700" y="2857500"/>
              <a:ext cx="1524000" cy="8382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3200400" y="2133600"/>
            <a:ext cx="1447800" cy="1905000"/>
            <a:chOff x="3200400" y="2133600"/>
            <a:chExt cx="1447800" cy="1905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200400" y="21336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Materials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16200000" flipH="1">
              <a:off x="2895600" y="2819400"/>
              <a:ext cx="1524000" cy="9144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5715000" y="2133600"/>
            <a:ext cx="1447800" cy="1905000"/>
            <a:chOff x="5715000" y="2133600"/>
            <a:chExt cx="1447800" cy="1905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715000" y="21336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Methods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rot="16200000" flipH="1">
              <a:off x="5372100" y="2857500"/>
              <a:ext cx="1524000" cy="8382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685800" y="4038600"/>
            <a:ext cx="1524000" cy="2133600"/>
            <a:chOff x="685800" y="4038600"/>
            <a:chExt cx="1524000" cy="21336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85800" y="5791200"/>
              <a:ext cx="1524000" cy="3810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Environment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5400000" flipH="1" flipV="1">
              <a:off x="190500" y="4533900"/>
              <a:ext cx="1752600" cy="7620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3276600" y="4114800"/>
            <a:ext cx="1447800" cy="2057400"/>
            <a:chOff x="3276600" y="4114800"/>
            <a:chExt cx="1447800" cy="20574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276600" y="5791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People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2857500" y="4533900"/>
              <a:ext cx="1676400" cy="8382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5715000" y="4114800"/>
            <a:ext cx="1447800" cy="2057400"/>
            <a:chOff x="5715000" y="4114800"/>
            <a:chExt cx="1447800" cy="20574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715000" y="5791200"/>
              <a:ext cx="1447800" cy="3810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Machines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5400000" flipH="1" flipV="1">
              <a:off x="5295900" y="4533900"/>
              <a:ext cx="1676400" cy="8382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1981200" y="3048000"/>
            <a:ext cx="826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X’s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4800600"/>
            <a:ext cx="826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X’s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81800" y="3048000"/>
            <a:ext cx="826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X’s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5000" y="4724400"/>
            <a:ext cx="826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X’s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05600" y="4876800"/>
            <a:ext cx="826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X’s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5800" y="3124200"/>
            <a:ext cx="826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X’s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0" y="3200400"/>
            <a:ext cx="826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X’s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53400" y="3352800"/>
            <a:ext cx="826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Y’s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447800" y="4038600"/>
            <a:ext cx="5943600" cy="762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6103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760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Customers: A Traditional Model</a:t>
            </a:r>
            <a:endParaRPr lang="en-US" sz="4000" dirty="0"/>
          </a:p>
        </p:txBody>
      </p:sp>
      <p:grpSp>
        <p:nvGrpSpPr>
          <p:cNvPr id="2" name="Group 145"/>
          <p:cNvGrpSpPr/>
          <p:nvPr/>
        </p:nvGrpSpPr>
        <p:grpSpPr>
          <a:xfrm>
            <a:off x="1" y="2216499"/>
            <a:ext cx="9143999" cy="3803300"/>
            <a:chOff x="-125827" y="2362200"/>
            <a:chExt cx="9410801" cy="3803300"/>
          </a:xfrm>
        </p:grpSpPr>
        <p:sp>
          <p:nvSpPr>
            <p:cNvPr id="5" name="Oval 4"/>
            <p:cNvSpPr/>
            <p:nvPr/>
          </p:nvSpPr>
          <p:spPr bwMode="auto">
            <a:xfrm>
              <a:off x="-125827" y="3505200"/>
              <a:ext cx="1268828" cy="4572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bg2"/>
                  </a:solidFill>
                </a:rPr>
                <a:t>Suppliers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752600" y="28956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752600" y="33528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752600" y="38100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752600" y="43434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162800" y="29718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162800" y="34290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162800" y="38862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162800" y="4419600"/>
              <a:ext cx="533400" cy="3048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924800" y="3581400"/>
              <a:ext cx="1360174" cy="381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bg2"/>
                  </a:solidFill>
                </a:rPr>
                <a:t>Customers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971800" y="36576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343400" y="32766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343400" y="36576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343400" y="41148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029200" y="32766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029200" y="36576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029200" y="41148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791200" y="3657600"/>
              <a:ext cx="381000" cy="228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Flowchart: Decision 22"/>
            <p:cNvSpPr/>
            <p:nvPr/>
          </p:nvSpPr>
          <p:spPr bwMode="auto">
            <a:xfrm>
              <a:off x="3581400" y="3581400"/>
              <a:ext cx="457200" cy="304800"/>
            </a:xfrm>
            <a:prstGeom prst="flowChartDecision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7" name="Straight Arrow Connector 26"/>
            <p:cNvCxnSpPr>
              <a:stCxn id="5" idx="0"/>
              <a:endCxn id="6" idx="1"/>
            </p:cNvCxnSpPr>
            <p:nvPr/>
          </p:nvCxnSpPr>
          <p:spPr bwMode="auto">
            <a:xfrm flipV="1">
              <a:off x="508587" y="3048000"/>
              <a:ext cx="1244013" cy="4572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5" idx="7"/>
              <a:endCxn id="7" idx="1"/>
            </p:cNvCxnSpPr>
            <p:nvPr/>
          </p:nvCxnSpPr>
          <p:spPr bwMode="auto">
            <a:xfrm flipV="1">
              <a:off x="957185" y="3505200"/>
              <a:ext cx="795414" cy="66955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5" idx="6"/>
              <a:endCxn id="8" idx="1"/>
            </p:cNvCxnSpPr>
            <p:nvPr/>
          </p:nvCxnSpPr>
          <p:spPr bwMode="auto">
            <a:xfrm>
              <a:off x="1143001" y="3733800"/>
              <a:ext cx="609598" cy="2286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5" idx="5"/>
              <a:endCxn id="9" idx="1"/>
            </p:cNvCxnSpPr>
            <p:nvPr/>
          </p:nvCxnSpPr>
          <p:spPr bwMode="auto">
            <a:xfrm>
              <a:off x="957185" y="3895445"/>
              <a:ext cx="795414" cy="600355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2895600" y="2667000"/>
              <a:ext cx="3581400" cy="2286000"/>
            </a:xfrm>
            <a:prstGeom prst="rect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36" name="Straight Arrow Connector 35"/>
            <p:cNvCxnSpPr>
              <a:stCxn id="6" idx="3"/>
            </p:cNvCxnSpPr>
            <p:nvPr/>
          </p:nvCxnSpPr>
          <p:spPr bwMode="auto">
            <a:xfrm>
              <a:off x="2286000" y="30480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8" name="Straight Arrow Connector 37"/>
            <p:cNvCxnSpPr>
              <a:stCxn id="7" idx="3"/>
            </p:cNvCxnSpPr>
            <p:nvPr/>
          </p:nvCxnSpPr>
          <p:spPr bwMode="auto">
            <a:xfrm>
              <a:off x="2286000" y="35052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8" idx="3"/>
            </p:cNvCxnSpPr>
            <p:nvPr/>
          </p:nvCxnSpPr>
          <p:spPr bwMode="auto">
            <a:xfrm>
              <a:off x="2286000" y="39624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9" idx="3"/>
            </p:cNvCxnSpPr>
            <p:nvPr/>
          </p:nvCxnSpPr>
          <p:spPr bwMode="auto">
            <a:xfrm>
              <a:off x="2286000" y="4495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15" idx="3"/>
              <a:endCxn id="23" idx="1"/>
            </p:cNvCxnSpPr>
            <p:nvPr/>
          </p:nvCxnSpPr>
          <p:spPr bwMode="auto">
            <a:xfrm flipV="1">
              <a:off x="3352800" y="3733800"/>
              <a:ext cx="228600" cy="381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0" name="Shape 49"/>
            <p:cNvCxnSpPr>
              <a:stCxn id="23" idx="0"/>
              <a:endCxn id="16" idx="1"/>
            </p:cNvCxnSpPr>
            <p:nvPr/>
          </p:nvCxnSpPr>
          <p:spPr bwMode="auto">
            <a:xfrm rot="5400000" flipH="1" flipV="1">
              <a:off x="3981450" y="3219450"/>
              <a:ext cx="190500" cy="533400"/>
            </a:xfrm>
            <a:prstGeom prst="bentConnector2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2" name="Shape 51"/>
            <p:cNvCxnSpPr>
              <a:stCxn id="23" idx="2"/>
              <a:endCxn id="18" idx="1"/>
            </p:cNvCxnSpPr>
            <p:nvPr/>
          </p:nvCxnSpPr>
          <p:spPr bwMode="auto">
            <a:xfrm rot="16200000" flipH="1">
              <a:off x="3905250" y="3790950"/>
              <a:ext cx="342900" cy="533400"/>
            </a:xfrm>
            <a:prstGeom prst="bentConnector2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4" name="Straight Arrow Connector 53"/>
            <p:cNvCxnSpPr>
              <a:stCxn id="23" idx="3"/>
              <a:endCxn id="17" idx="1"/>
            </p:cNvCxnSpPr>
            <p:nvPr/>
          </p:nvCxnSpPr>
          <p:spPr bwMode="auto">
            <a:xfrm>
              <a:off x="4038600" y="3733800"/>
              <a:ext cx="304800" cy="381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stCxn id="16" idx="3"/>
              <a:endCxn id="19" idx="1"/>
            </p:cNvCxnSpPr>
            <p:nvPr/>
          </p:nvCxnSpPr>
          <p:spPr bwMode="auto">
            <a:xfrm>
              <a:off x="4724400" y="33909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8" name="Straight Arrow Connector 57"/>
            <p:cNvCxnSpPr>
              <a:stCxn id="17" idx="3"/>
              <a:endCxn id="20" idx="1"/>
            </p:cNvCxnSpPr>
            <p:nvPr/>
          </p:nvCxnSpPr>
          <p:spPr bwMode="auto">
            <a:xfrm>
              <a:off x="4724400" y="37719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0" name="Straight Arrow Connector 59"/>
            <p:cNvCxnSpPr>
              <a:stCxn id="18" idx="3"/>
              <a:endCxn id="21" idx="1"/>
            </p:cNvCxnSpPr>
            <p:nvPr/>
          </p:nvCxnSpPr>
          <p:spPr bwMode="auto">
            <a:xfrm>
              <a:off x="4724400" y="42291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1" name="Flowchart: Magnetic Disk 60"/>
            <p:cNvSpPr/>
            <p:nvPr/>
          </p:nvSpPr>
          <p:spPr bwMode="auto">
            <a:xfrm>
              <a:off x="3962400" y="5410199"/>
              <a:ext cx="1295400" cy="755301"/>
            </a:xfrm>
            <a:prstGeom prst="flowChartMagneticDisk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charset="0"/>
                </a:rPr>
                <a:t>Knowledge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Times New Roman" charset="0"/>
                </a:rPr>
                <a:t> Bank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63" name="Straight Arrow Connector 62"/>
            <p:cNvCxnSpPr>
              <a:endCxn id="10" idx="1"/>
            </p:cNvCxnSpPr>
            <p:nvPr/>
          </p:nvCxnSpPr>
          <p:spPr bwMode="auto">
            <a:xfrm>
              <a:off x="6477000" y="31242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6" name="Straight Arrow Connector 65"/>
            <p:cNvCxnSpPr>
              <a:endCxn id="11" idx="1"/>
            </p:cNvCxnSpPr>
            <p:nvPr/>
          </p:nvCxnSpPr>
          <p:spPr bwMode="auto">
            <a:xfrm>
              <a:off x="6477000" y="35814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8" name="Straight Arrow Connector 67"/>
            <p:cNvCxnSpPr>
              <a:endCxn id="12" idx="1"/>
            </p:cNvCxnSpPr>
            <p:nvPr/>
          </p:nvCxnSpPr>
          <p:spPr bwMode="auto">
            <a:xfrm>
              <a:off x="6477000" y="40386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endCxn id="13" idx="1"/>
            </p:cNvCxnSpPr>
            <p:nvPr/>
          </p:nvCxnSpPr>
          <p:spPr bwMode="auto">
            <a:xfrm>
              <a:off x="6477000" y="45720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10" idx="3"/>
              <a:endCxn id="14" idx="0"/>
            </p:cNvCxnSpPr>
            <p:nvPr/>
          </p:nvCxnSpPr>
          <p:spPr bwMode="auto">
            <a:xfrm>
              <a:off x="7696200" y="3124200"/>
              <a:ext cx="908687" cy="4572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5" name="Straight Arrow Connector 74"/>
            <p:cNvCxnSpPr>
              <a:stCxn id="11" idx="3"/>
              <a:endCxn id="14" idx="1"/>
            </p:cNvCxnSpPr>
            <p:nvPr/>
          </p:nvCxnSpPr>
          <p:spPr bwMode="auto">
            <a:xfrm>
              <a:off x="7696200" y="3581400"/>
              <a:ext cx="427793" cy="55796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12" idx="3"/>
              <a:endCxn id="14" idx="2"/>
            </p:cNvCxnSpPr>
            <p:nvPr/>
          </p:nvCxnSpPr>
          <p:spPr bwMode="auto">
            <a:xfrm flipV="1">
              <a:off x="7696200" y="3771900"/>
              <a:ext cx="228600" cy="2667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13" idx="3"/>
              <a:endCxn id="14" idx="3"/>
            </p:cNvCxnSpPr>
            <p:nvPr/>
          </p:nvCxnSpPr>
          <p:spPr bwMode="auto">
            <a:xfrm flipV="1">
              <a:off x="7696200" y="3906604"/>
              <a:ext cx="427793" cy="665396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3" name="Elbow Connector 82"/>
            <p:cNvCxnSpPr>
              <a:stCxn id="14" idx="4"/>
            </p:cNvCxnSpPr>
            <p:nvPr/>
          </p:nvCxnSpPr>
          <p:spPr bwMode="auto">
            <a:xfrm rot="5400000">
              <a:off x="6626545" y="3508058"/>
              <a:ext cx="1524001" cy="2432684"/>
            </a:xfrm>
            <a:prstGeom prst="bentConnector2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rot="5400000" flipH="1" flipV="1">
              <a:off x="5905500" y="52197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8" name="Shape 87"/>
            <p:cNvCxnSpPr>
              <a:stCxn id="5" idx="4"/>
            </p:cNvCxnSpPr>
            <p:nvPr/>
          </p:nvCxnSpPr>
          <p:spPr bwMode="auto">
            <a:xfrm rot="16200000" flipH="1">
              <a:off x="1054393" y="3416594"/>
              <a:ext cx="1524000" cy="2615612"/>
            </a:xfrm>
            <a:prstGeom prst="bentConnector2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5400000" flipH="1" flipV="1">
              <a:off x="2856706" y="5219700"/>
              <a:ext cx="534194" cy="794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3" name="Straight Arrow Connector 92"/>
            <p:cNvCxnSpPr>
              <a:stCxn id="9" idx="2"/>
            </p:cNvCxnSpPr>
            <p:nvPr/>
          </p:nvCxnSpPr>
          <p:spPr bwMode="auto">
            <a:xfrm rot="16200000" flipH="1">
              <a:off x="1619250" y="5048250"/>
              <a:ext cx="838200" cy="381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5" name="Straight Arrow Connector 94"/>
            <p:cNvCxnSpPr>
              <a:stCxn id="13" idx="2"/>
            </p:cNvCxnSpPr>
            <p:nvPr/>
          </p:nvCxnSpPr>
          <p:spPr bwMode="auto">
            <a:xfrm rot="5400000">
              <a:off x="7029450" y="5086350"/>
              <a:ext cx="762000" cy="381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rot="5400000">
              <a:off x="4114800" y="51816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 rot="5400000" flipH="1" flipV="1">
              <a:off x="4648200" y="51816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2" name="Elbow Connector 101"/>
            <p:cNvCxnSpPr>
              <a:stCxn id="19" idx="3"/>
              <a:endCxn id="21" idx="3"/>
            </p:cNvCxnSpPr>
            <p:nvPr/>
          </p:nvCxnSpPr>
          <p:spPr bwMode="auto">
            <a:xfrm>
              <a:off x="5410200" y="3390900"/>
              <a:ext cx="1588" cy="838200"/>
            </a:xfrm>
            <a:prstGeom prst="bentConnector3">
              <a:avLst>
                <a:gd name="adj1" fmla="val 8777711"/>
              </a:avLst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Straight Arrow Connector 104"/>
            <p:cNvCxnSpPr>
              <a:endCxn id="22" idx="1"/>
            </p:cNvCxnSpPr>
            <p:nvPr/>
          </p:nvCxnSpPr>
          <p:spPr bwMode="auto">
            <a:xfrm flipV="1">
              <a:off x="5562600" y="3771900"/>
              <a:ext cx="228600" cy="381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41" name="TextBox 140"/>
            <p:cNvSpPr txBox="1"/>
            <p:nvPr/>
          </p:nvSpPr>
          <p:spPr>
            <a:xfrm>
              <a:off x="1676400" y="2514600"/>
              <a:ext cx="777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Inputs</a:t>
              </a:r>
              <a:endParaRPr lang="en-US" sz="16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657600" y="2362200"/>
              <a:ext cx="2218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Systems and Processes</a:t>
              </a:r>
              <a:endParaRPr lang="en-US" sz="16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964099" y="2633246"/>
              <a:ext cx="9308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Outputs</a:t>
              </a:r>
              <a:endParaRPr lang="en-US" sz="16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295400" y="5638800"/>
              <a:ext cx="1166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Feedback</a:t>
              </a:r>
              <a:endParaRPr lang="en-US" sz="1800" b="1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934200" y="5638800"/>
              <a:ext cx="11667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/>
                <a:t>Feedback</a:t>
              </a:r>
              <a:endParaRPr lang="en-US" sz="1800" b="1" dirty="0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120337" y="2261177"/>
            <a:ext cx="1136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High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Schools, Business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76594" y="2091900"/>
            <a:ext cx="106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Students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68168" y="1908527"/>
            <a:ext cx="332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Academic, Ed. Support, Admin.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655801" y="2216499"/>
            <a:ext cx="116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Gradates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822388" y="2140247"/>
            <a:ext cx="1321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Employers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Grad Schools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Licensure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15087" y="6172199"/>
            <a:ext cx="728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In Higher Education, Students Are Pseudo-Customers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0006" y="65532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645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9" grpId="0"/>
      <p:bldP spid="150" grpId="0"/>
      <p:bldP spid="151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Assessment 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 smtClean="0">
                <a:latin typeface="+mj-lt"/>
              </a:rPr>
              <a:t>All examples were taken from assessment projects within actual colleges and universities</a:t>
            </a:r>
          </a:p>
          <a:p>
            <a:r>
              <a:rPr lang="en-US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These examples (from simple to complex) show only a fraction of the assessment tools available</a:t>
            </a:r>
          </a:p>
          <a:p>
            <a:r>
              <a:rPr lang="en-US" sz="2800" b="0" dirty="0" smtClean="0">
                <a:latin typeface="+mj-lt"/>
              </a:rPr>
              <a:t>Most of these examples require no to little statistical training</a:t>
            </a:r>
            <a:endParaRPr lang="en-US" sz="2800" b="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5532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940" y="1905000"/>
            <a:ext cx="78500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Dr. Andrew L. Luna</a:t>
            </a:r>
          </a:p>
          <a:p>
            <a:r>
              <a:rPr lang="en-US" sz="2800" dirty="0" smtClean="0"/>
              <a:t>Director</a:t>
            </a:r>
          </a:p>
          <a:p>
            <a:r>
              <a:rPr lang="en-US" sz="2800" dirty="0" smtClean="0"/>
              <a:t>Institutional Research, Planning and Assessment</a:t>
            </a:r>
          </a:p>
          <a:p>
            <a:r>
              <a:rPr lang="en-US" sz="2800" dirty="0" smtClean="0"/>
              <a:t>University of North Alabama</a:t>
            </a:r>
          </a:p>
          <a:p>
            <a:r>
              <a:rPr lang="en-US" sz="2800" dirty="0" smtClean="0"/>
              <a:t>256-765-4221</a:t>
            </a:r>
            <a:endParaRPr lang="en-US" sz="2800" dirty="0"/>
          </a:p>
          <a:p>
            <a:r>
              <a:rPr lang="en-US" sz="2800" dirty="0" smtClean="0"/>
              <a:t>alluna@una.edu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Contact Information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718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Analysis for English</a:t>
            </a:r>
            <a:endParaRPr lang="en-US" dirty="0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857101"/>
              </p:ext>
            </p:extLst>
          </p:nvPr>
        </p:nvGraphicFramePr>
        <p:xfrm>
          <a:off x="1524000" y="2133600"/>
          <a:ext cx="611505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0" name="Worksheet" r:id="rId3" imgW="6115141" imgH="3667110" progId="Excel.Sheet.8">
                  <p:link updateAutomatic="1"/>
                </p:oleObj>
              </mc:Choice>
              <mc:Fallback>
                <p:oleObj name="Worksheet" r:id="rId3" imgW="6115141" imgH="366711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6115050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Process Charting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696200" y="3733800"/>
            <a:ext cx="1447800" cy="68580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Completed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Application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733800"/>
            <a:ext cx="13388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/>
              <a:t>Submitted</a:t>
            </a:r>
          </a:p>
          <a:p>
            <a:r>
              <a:rPr lang="en-US" sz="1800" b="1" dirty="0" smtClean="0"/>
              <a:t>Application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1600200" y="2133600"/>
            <a:ext cx="6019800" cy="4038600"/>
            <a:chOff x="1600200" y="2133600"/>
            <a:chExt cx="6019800" cy="4038600"/>
          </a:xfrm>
        </p:grpSpPr>
        <p:grpSp>
          <p:nvGrpSpPr>
            <p:cNvPr id="3" name="Group 36"/>
            <p:cNvGrpSpPr/>
            <p:nvPr/>
          </p:nvGrpSpPr>
          <p:grpSpPr>
            <a:xfrm>
              <a:off x="1600200" y="2133600"/>
              <a:ext cx="1600200" cy="1905000"/>
              <a:chOff x="609600" y="2133600"/>
              <a:chExt cx="1600200" cy="1905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609600" y="2133600"/>
                <a:ext cx="1600200" cy="381000"/>
              </a:xfrm>
              <a:prstGeom prst="rect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Measurement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 rot="16200000" flipH="1">
                <a:off x="266700" y="2857500"/>
                <a:ext cx="1524000" cy="83820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4" name="Group 37"/>
            <p:cNvGrpSpPr/>
            <p:nvPr/>
          </p:nvGrpSpPr>
          <p:grpSpPr>
            <a:xfrm>
              <a:off x="3810000" y="2133600"/>
              <a:ext cx="1447800" cy="1905000"/>
              <a:chOff x="3200400" y="2133600"/>
              <a:chExt cx="1447800" cy="19050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3200400" y="2133600"/>
                <a:ext cx="1447800" cy="381000"/>
              </a:xfrm>
              <a:prstGeom prst="rect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Materials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 rot="16200000" flipH="1">
                <a:off x="2895600" y="2819400"/>
                <a:ext cx="1524000" cy="91440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5" name="Group 38"/>
            <p:cNvGrpSpPr/>
            <p:nvPr/>
          </p:nvGrpSpPr>
          <p:grpSpPr>
            <a:xfrm>
              <a:off x="6172200" y="2133600"/>
              <a:ext cx="1447800" cy="1905000"/>
              <a:chOff x="5715000" y="2133600"/>
              <a:chExt cx="1447800" cy="1905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5715000" y="2133600"/>
                <a:ext cx="1447800" cy="381000"/>
              </a:xfrm>
              <a:prstGeom prst="rect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Methods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 rot="16200000" flipH="1">
                <a:off x="5372100" y="2857500"/>
                <a:ext cx="1524000" cy="83820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7" name="Group 39"/>
            <p:cNvGrpSpPr/>
            <p:nvPr/>
          </p:nvGrpSpPr>
          <p:grpSpPr>
            <a:xfrm>
              <a:off x="1676400" y="4038600"/>
              <a:ext cx="1524000" cy="2133600"/>
              <a:chOff x="685800" y="4038600"/>
              <a:chExt cx="1524000" cy="21336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685800" y="5791200"/>
                <a:ext cx="1524000" cy="381000"/>
              </a:xfrm>
              <a:prstGeom prst="rect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Environment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 bwMode="auto">
              <a:xfrm rot="5400000" flipH="1" flipV="1">
                <a:off x="190500" y="4533900"/>
                <a:ext cx="1752600" cy="76200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8" name="Group 40"/>
            <p:cNvGrpSpPr/>
            <p:nvPr/>
          </p:nvGrpSpPr>
          <p:grpSpPr>
            <a:xfrm>
              <a:off x="3962400" y="4114800"/>
              <a:ext cx="1447800" cy="2057400"/>
              <a:chOff x="3276600" y="4114800"/>
              <a:chExt cx="1447800" cy="205740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3276600" y="5791200"/>
                <a:ext cx="1447800" cy="381000"/>
              </a:xfrm>
              <a:prstGeom prst="rect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People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5400000" flipH="1" flipV="1">
                <a:off x="2857500" y="4533900"/>
                <a:ext cx="1676400" cy="83820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10" name="Group 43"/>
            <p:cNvGrpSpPr/>
            <p:nvPr/>
          </p:nvGrpSpPr>
          <p:grpSpPr>
            <a:xfrm>
              <a:off x="6172200" y="4114800"/>
              <a:ext cx="1447800" cy="2057400"/>
              <a:chOff x="5715000" y="4114800"/>
              <a:chExt cx="1447800" cy="20574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5715000" y="5791200"/>
                <a:ext cx="1447800" cy="381000"/>
              </a:xfrm>
              <a:prstGeom prst="rect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rPr>
                  <a:t>Machines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rot="5400000" flipH="1" flipV="1">
                <a:off x="5295900" y="4533900"/>
                <a:ext cx="1676400" cy="838200"/>
              </a:xfrm>
              <a:prstGeom prst="straightConnector1">
                <a:avLst/>
              </a:prstGeom>
              <a:solidFill>
                <a:schemeClr val="accent1"/>
              </a:solidFill>
              <a:ln w="12700" cap="sq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cxnSp>
          <p:nvCxnSpPr>
            <p:cNvPr id="43" name="Straight Arrow Connector 42"/>
            <p:cNvCxnSpPr/>
            <p:nvPr/>
          </p:nvCxnSpPr>
          <p:spPr bwMode="auto">
            <a:xfrm>
              <a:off x="1676400" y="4038600"/>
              <a:ext cx="5943600" cy="762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2133600" y="3124200"/>
            <a:ext cx="4495800" cy="1677988"/>
            <a:chOff x="2133600" y="3124200"/>
            <a:chExt cx="4495800" cy="1677988"/>
          </a:xfrm>
        </p:grpSpPr>
        <p:sp>
          <p:nvSpPr>
            <p:cNvPr id="37" name="Rectangular Callout 36"/>
            <p:cNvSpPr/>
            <p:nvPr/>
          </p:nvSpPr>
          <p:spPr bwMode="auto">
            <a:xfrm>
              <a:off x="4419600" y="3124200"/>
              <a:ext cx="2209800" cy="990600"/>
            </a:xfrm>
            <a:prstGeom prst="wedgeRectCallout">
              <a:avLst>
                <a:gd name="adj1" fmla="val -128318"/>
                <a:gd name="adj2" fmla="val 118448"/>
              </a:avLst>
            </a:prstGeom>
            <a:solidFill>
              <a:schemeClr val="accent2">
                <a:lumMod val="7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Pick up application in box. Very little assistance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2133600" y="4800600"/>
              <a:ext cx="7620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1981200" y="1524000"/>
            <a:ext cx="4038600" cy="1601788"/>
            <a:chOff x="1981200" y="1524000"/>
            <a:chExt cx="4038600" cy="1601788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124200"/>
              <a:ext cx="7620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5" name="Rectangular Callout 44"/>
            <p:cNvSpPr/>
            <p:nvPr/>
          </p:nvSpPr>
          <p:spPr bwMode="auto">
            <a:xfrm>
              <a:off x="3886200" y="1524000"/>
              <a:ext cx="2133600" cy="685800"/>
            </a:xfrm>
            <a:prstGeom prst="wedgeRectCallout">
              <a:avLst>
                <a:gd name="adj1" fmla="val -123795"/>
                <a:gd name="adj2" fmla="val 182826"/>
              </a:avLst>
            </a:prstGeom>
            <a:solidFill>
              <a:schemeClr val="accent2">
                <a:lumMod val="7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Too many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mistakes by applicant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67200" y="4191000"/>
            <a:ext cx="2895600" cy="992188"/>
            <a:chOff x="4267200" y="4191000"/>
            <a:chExt cx="2895600" cy="992188"/>
          </a:xfrm>
        </p:grpSpPr>
        <p:sp>
          <p:nvSpPr>
            <p:cNvPr id="46" name="Rectangular Callout 45"/>
            <p:cNvSpPr/>
            <p:nvPr/>
          </p:nvSpPr>
          <p:spPr bwMode="auto">
            <a:xfrm>
              <a:off x="5029200" y="4191000"/>
              <a:ext cx="2133600" cy="685800"/>
            </a:xfrm>
            <a:prstGeom prst="wedgeRectCallout">
              <a:avLst>
                <a:gd name="adj1" fmla="val -66303"/>
                <a:gd name="adj2" fmla="val 96646"/>
              </a:avLst>
            </a:prstGeom>
            <a:solidFill>
              <a:schemeClr val="accent2">
                <a:lumMod val="7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Too few staff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and too many applications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4267200" y="5181600"/>
              <a:ext cx="7620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533400" y="1828800"/>
            <a:ext cx="6858000" cy="1449388"/>
            <a:chOff x="533400" y="1828800"/>
            <a:chExt cx="6858000" cy="1449388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6629400" y="3276600"/>
              <a:ext cx="7620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9" name="Rectangular Callout 48"/>
            <p:cNvSpPr/>
            <p:nvPr/>
          </p:nvSpPr>
          <p:spPr bwMode="auto">
            <a:xfrm>
              <a:off x="533400" y="1828800"/>
              <a:ext cx="1828800" cy="990600"/>
            </a:xfrm>
            <a:prstGeom prst="wedgeRectCallout">
              <a:avLst>
                <a:gd name="adj1" fmla="val 302948"/>
                <a:gd name="adj2" fmla="val 90643"/>
              </a:avLst>
            </a:prstGeom>
            <a:solidFill>
              <a:schemeClr val="accent2">
                <a:lumMod val="7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Bottleneck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of applications to be reviewed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114800" y="1600200"/>
            <a:ext cx="5029200" cy="1449388"/>
            <a:chOff x="4114800" y="1600200"/>
            <a:chExt cx="5029200" cy="1449388"/>
          </a:xfrm>
        </p:grpSpPr>
        <p:sp>
          <p:nvSpPr>
            <p:cNvPr id="50" name="Rectangular Callout 49"/>
            <p:cNvSpPr/>
            <p:nvPr/>
          </p:nvSpPr>
          <p:spPr bwMode="auto">
            <a:xfrm>
              <a:off x="7772400" y="1600200"/>
              <a:ext cx="1371600" cy="1219200"/>
            </a:xfrm>
            <a:prstGeom prst="wedgeRectCallout">
              <a:avLst>
                <a:gd name="adj1" fmla="val -292378"/>
                <a:gd name="adj2" fmla="val 67073"/>
              </a:avLst>
            </a:prstGeom>
            <a:solidFill>
              <a:schemeClr val="accent2">
                <a:lumMod val="7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US Government Form: ‘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nuff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 said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4114800" y="3048000"/>
              <a:ext cx="7620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477000" y="5181600"/>
            <a:ext cx="2667000" cy="838200"/>
            <a:chOff x="6477000" y="5181600"/>
            <a:chExt cx="2667000" cy="838200"/>
          </a:xfrm>
        </p:grpSpPr>
        <p:sp>
          <p:nvSpPr>
            <p:cNvPr id="52" name="Rectangular Callout 51"/>
            <p:cNvSpPr/>
            <p:nvPr/>
          </p:nvSpPr>
          <p:spPr bwMode="auto">
            <a:xfrm>
              <a:off x="7848600" y="5410200"/>
              <a:ext cx="1295400" cy="609600"/>
            </a:xfrm>
            <a:prstGeom prst="wedgeRectCallout">
              <a:avLst>
                <a:gd name="adj1" fmla="val -115525"/>
                <a:gd name="adj2" fmla="val -80183"/>
              </a:avLst>
            </a:prstGeom>
            <a:solidFill>
              <a:schemeClr val="accent2">
                <a:lumMod val="7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Computer entry errors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6477000" y="5181600"/>
              <a:ext cx="7620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7696200" y="3352800"/>
            <a:ext cx="135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 =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In-House Satisfaction Survey: Importance and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r>
              <a:rPr lang="en-US" sz="2400" b="0" dirty="0" smtClean="0">
                <a:latin typeface="+mj-lt"/>
              </a:rPr>
              <a:t>Availability of Major</a:t>
            </a:r>
          </a:p>
          <a:p>
            <a:r>
              <a:rPr lang="en-US" sz="2400" b="0" dirty="0" smtClean="0">
                <a:latin typeface="+mj-lt"/>
              </a:rPr>
              <a:t>National Reputation</a:t>
            </a:r>
          </a:p>
          <a:p>
            <a:r>
              <a:rPr lang="en-US" sz="2400" b="0" dirty="0" smtClean="0">
                <a:latin typeface="+mj-lt"/>
              </a:rPr>
              <a:t>State-Wide Reputation</a:t>
            </a:r>
          </a:p>
          <a:p>
            <a:r>
              <a:rPr lang="en-US" sz="2400" b="0" dirty="0" smtClean="0">
                <a:latin typeface="+mj-lt"/>
              </a:rPr>
              <a:t>Quality of Undergrad Ed.</a:t>
            </a:r>
          </a:p>
          <a:p>
            <a:r>
              <a:rPr lang="en-US" sz="2400" b="0" dirty="0" smtClean="0">
                <a:latin typeface="+mj-lt"/>
              </a:rPr>
              <a:t>Cost to Attend</a:t>
            </a:r>
          </a:p>
          <a:p>
            <a:r>
              <a:rPr lang="en-US" sz="2400" b="0" dirty="0" smtClean="0">
                <a:latin typeface="+mj-lt"/>
              </a:rPr>
              <a:t>Scholarship Availability</a:t>
            </a:r>
          </a:p>
          <a:p>
            <a:r>
              <a:rPr lang="en-US" sz="2400" b="0" dirty="0" smtClean="0">
                <a:latin typeface="+mj-lt"/>
              </a:rPr>
              <a:t>Warm/Friendly Campus</a:t>
            </a:r>
          </a:p>
          <a:p>
            <a:r>
              <a:rPr lang="en-US" sz="2400" b="0" dirty="0" smtClean="0">
                <a:latin typeface="+mj-lt"/>
              </a:rPr>
              <a:t>Access to Faculty</a:t>
            </a:r>
          </a:p>
          <a:p>
            <a:r>
              <a:rPr lang="en-US" sz="2400" b="0" dirty="0" smtClean="0">
                <a:latin typeface="+mj-lt"/>
              </a:rPr>
              <a:t>Small Student/Faculty Ratio</a:t>
            </a:r>
          </a:p>
          <a:p>
            <a:r>
              <a:rPr lang="en-US" sz="2400" b="0" dirty="0" smtClean="0">
                <a:latin typeface="+mj-lt"/>
              </a:rPr>
              <a:t>Safe Campus</a:t>
            </a:r>
            <a:endParaRPr lang="en-US" sz="2400" b="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r>
              <a:rPr lang="en-US" sz="2400" b="0" dirty="0" smtClean="0">
                <a:latin typeface="+mj-lt"/>
              </a:rPr>
              <a:t>Selective Admissions Standards</a:t>
            </a:r>
          </a:p>
          <a:p>
            <a:r>
              <a:rPr lang="en-US" sz="2400" b="0" dirty="0" smtClean="0">
                <a:latin typeface="+mj-lt"/>
              </a:rPr>
              <a:t>Athletic Programs</a:t>
            </a:r>
          </a:p>
          <a:p>
            <a:r>
              <a:rPr lang="en-US" sz="2400" b="0" dirty="0" smtClean="0">
                <a:latin typeface="+mj-lt"/>
              </a:rPr>
              <a:t>Quality of Faculty</a:t>
            </a:r>
          </a:p>
          <a:p>
            <a:r>
              <a:rPr lang="en-US" sz="2400" b="0" dirty="0" smtClean="0">
                <a:latin typeface="+mj-lt"/>
              </a:rPr>
              <a:t>Job Placement</a:t>
            </a:r>
          </a:p>
          <a:p>
            <a:r>
              <a:rPr lang="en-US" sz="2400" b="0" dirty="0" smtClean="0">
                <a:latin typeface="+mj-lt"/>
              </a:rPr>
              <a:t>Social Events</a:t>
            </a:r>
          </a:p>
          <a:p>
            <a:r>
              <a:rPr lang="en-US" sz="2400" b="0" dirty="0" smtClean="0">
                <a:latin typeface="+mj-lt"/>
              </a:rPr>
              <a:t>Leadership Development</a:t>
            </a:r>
          </a:p>
          <a:p>
            <a:r>
              <a:rPr lang="en-US" sz="2400" b="0" dirty="0" smtClean="0">
                <a:latin typeface="+mj-lt"/>
              </a:rPr>
              <a:t>Honors Program</a:t>
            </a:r>
          </a:p>
          <a:p>
            <a:r>
              <a:rPr lang="en-US" sz="2400" b="0" dirty="0" smtClean="0">
                <a:latin typeface="+mj-lt"/>
              </a:rPr>
              <a:t>Distance from Home</a:t>
            </a:r>
          </a:p>
          <a:p>
            <a:r>
              <a:rPr lang="en-US" sz="2400" b="0" dirty="0" smtClean="0">
                <a:latin typeface="+mj-lt"/>
              </a:rPr>
              <a:t>Distance from Metro Area</a:t>
            </a:r>
          </a:p>
          <a:p>
            <a:r>
              <a:rPr lang="en-US" sz="2400" b="0" dirty="0" smtClean="0">
                <a:latin typeface="+mj-lt"/>
              </a:rPr>
              <a:t>Quality of Facilities </a:t>
            </a:r>
            <a:endParaRPr lang="en-US" sz="2400" b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57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Satisfaction Survey Results: Gap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Measures both the </a:t>
            </a:r>
            <a:r>
              <a:rPr lang="en-US" sz="2400" b="0" dirty="0" smtClean="0">
                <a:solidFill>
                  <a:srgbClr val="00B0F0"/>
                </a:solidFill>
              </a:rPr>
              <a:t>Importance</a:t>
            </a:r>
            <a:r>
              <a:rPr lang="en-US" sz="2400" b="0" dirty="0" smtClean="0"/>
              <a:t> and </a:t>
            </a:r>
            <a:r>
              <a:rPr lang="en-US" sz="2400" b="0" dirty="0" smtClean="0">
                <a:solidFill>
                  <a:srgbClr val="FF0000"/>
                </a:solidFill>
              </a:rPr>
              <a:t>Satisfaction</a:t>
            </a:r>
            <a:r>
              <a:rPr lang="en-US" sz="2400" b="0" dirty="0" smtClean="0"/>
              <a:t> of a particular variable or attribute</a:t>
            </a:r>
          </a:p>
          <a:p>
            <a:r>
              <a:rPr lang="en-US" sz="2400" b="0" dirty="0" smtClean="0"/>
              <a:t>The </a:t>
            </a:r>
            <a:r>
              <a:rPr lang="en-US" sz="2400" b="0" dirty="0" smtClean="0">
                <a:solidFill>
                  <a:srgbClr val="FFFF00"/>
                </a:solidFill>
              </a:rPr>
              <a:t>Performance Gap </a:t>
            </a:r>
            <a:r>
              <a:rPr lang="en-US" sz="2400" b="0" dirty="0" smtClean="0"/>
              <a:t>is the difference between the </a:t>
            </a:r>
            <a:r>
              <a:rPr lang="en-US" sz="2400" b="0" dirty="0" smtClean="0">
                <a:solidFill>
                  <a:srgbClr val="00B0F0"/>
                </a:solidFill>
              </a:rPr>
              <a:t>Importance</a:t>
            </a:r>
            <a:r>
              <a:rPr lang="en-US" sz="2400" b="0" dirty="0" smtClean="0"/>
              <a:t> Measure and the </a:t>
            </a:r>
            <a:r>
              <a:rPr lang="en-US" sz="2400" b="0" dirty="0" smtClean="0">
                <a:solidFill>
                  <a:srgbClr val="FF0000"/>
                </a:solidFill>
              </a:rPr>
              <a:t>Satisfaction</a:t>
            </a:r>
            <a:r>
              <a:rPr lang="en-US" sz="2400" b="0" dirty="0" smtClean="0"/>
              <a:t> Measure</a:t>
            </a:r>
          </a:p>
          <a:p>
            <a:r>
              <a:rPr lang="en-US" sz="2400" b="0" dirty="0" smtClean="0"/>
              <a:t>The higher the </a:t>
            </a:r>
            <a:r>
              <a:rPr lang="en-US" sz="2400" b="0" dirty="0" smtClean="0">
                <a:solidFill>
                  <a:srgbClr val="FFFF00"/>
                </a:solidFill>
              </a:rPr>
              <a:t>Performance Gap</a:t>
            </a:r>
            <a:r>
              <a:rPr lang="en-US" sz="2400" b="0" dirty="0" smtClean="0"/>
              <a:t>, the least institution is meeting customer expectations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820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06430"/>
              </p:ext>
            </p:extLst>
          </p:nvPr>
        </p:nvGraphicFramePr>
        <p:xfrm>
          <a:off x="990600" y="1538870"/>
          <a:ext cx="6858000" cy="490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5562600" y="1905000"/>
            <a:ext cx="2590800" cy="838200"/>
          </a:xfrm>
          <a:prstGeom prst="wedgeRectCallout">
            <a:avLst>
              <a:gd name="adj1" fmla="val -94799"/>
              <a:gd name="adj2" fmla="val 36068"/>
            </a:avLst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Meeting Expectations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6477000" y="3505200"/>
            <a:ext cx="1447800" cy="914400"/>
          </a:xfrm>
          <a:prstGeom prst="wedgeRectCallout">
            <a:avLst>
              <a:gd name="adj1" fmla="val -119173"/>
              <a:gd name="adj2" fmla="val -94596"/>
            </a:avLst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Smaller Gap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1098176" y="3505200"/>
            <a:ext cx="1828800" cy="457200"/>
          </a:xfrm>
          <a:prstGeom prst="wedgeRectCallout">
            <a:avLst>
              <a:gd name="adj1" fmla="val 77179"/>
              <a:gd name="adj2" fmla="val 134715"/>
            </a:avLst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Larger Gap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6629400" y="4953000"/>
            <a:ext cx="1905000" cy="1602441"/>
          </a:xfrm>
          <a:prstGeom prst="wedgeRectCallout">
            <a:avLst>
              <a:gd name="adj1" fmla="val -119353"/>
              <a:gd name="adj2" fmla="val -85754"/>
            </a:avLst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Exceeding Expectations/Possible Overkill</a:t>
            </a:r>
          </a:p>
        </p:txBody>
      </p:sp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591200" y="304800"/>
            <a:ext cx="7943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Alumni Marketing Survey Results</a:t>
            </a:r>
          </a:p>
          <a:p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Interpreting 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Radar Chart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329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3557" grpId="0" animBg="1"/>
      <p:bldP spid="23559" grpId="0" animBg="1"/>
      <p:bldP spid="23560" grpId="0" animBg="1"/>
      <p:bldP spid="235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Satisfaction and Radar Charts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877691"/>
              </p:ext>
            </p:extLst>
          </p:nvPr>
        </p:nvGraphicFramePr>
        <p:xfrm>
          <a:off x="-609600" y="1905000"/>
          <a:ext cx="6248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98342"/>
              </p:ext>
            </p:extLst>
          </p:nvPr>
        </p:nvGraphicFramePr>
        <p:xfrm>
          <a:off x="3810000" y="1828800"/>
          <a:ext cx="6276975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–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 smtClean="0"/>
              <a:t>College of Education used an evaluation questionnaire to determine the level of competence a student teacher exhibited toward required dispositions/characteristics</a:t>
            </a:r>
          </a:p>
          <a:p>
            <a:r>
              <a:rPr lang="en-US" sz="28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evaluation was completed by students, faculty members, and teachers in the classroom</a:t>
            </a:r>
          </a:p>
          <a:p>
            <a:r>
              <a:rPr lang="en-US" sz="2800" b="0" dirty="0" smtClean="0"/>
              <a:t>ANOVA was used to determine difference between the three groups</a:t>
            </a:r>
            <a:endParaRPr lang="en-US" sz="28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05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Differences for Teacher Education</a:t>
            </a:r>
            <a:endParaRPr lang="en-US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525114"/>
              </p:ext>
            </p:extLst>
          </p:nvPr>
        </p:nvGraphicFramePr>
        <p:xfrm>
          <a:off x="917575" y="2081213"/>
          <a:ext cx="7339013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3" imgW="4587204" imgH="2636438" progId="Excel.Sheet.8">
                  <p:link updateAutomatic="1"/>
                </p:oleObj>
              </mc:Choice>
              <mc:Fallback>
                <p:oleObj name="Worksheet" r:id="rId3" imgW="4587204" imgH="2636438" progId="Excel.Sheet.8">
                  <p:link updateAutomatic="1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2081213"/>
                        <a:ext cx="7339013" cy="421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Chart in Residence Halls</a:t>
            </a:r>
            <a:endParaRPr lang="en-US" dirty="0"/>
          </a:p>
        </p:txBody>
      </p:sp>
      <p:sp>
        <p:nvSpPr>
          <p:cNvPr id="3" name="Rectangle 13"/>
          <p:cNvSpPr txBox="1">
            <a:spLocks noChangeArrowheads="1"/>
          </p:cNvSpPr>
          <p:nvPr/>
        </p:nvSpPr>
        <p:spPr bwMode="auto">
          <a:xfrm>
            <a:off x="1752600" y="787401"/>
            <a:ext cx="6113780" cy="62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38300" y="1676400"/>
            <a:ext cx="6324600" cy="4720008"/>
            <a:chOff x="1600200" y="1854200"/>
            <a:chExt cx="6324600" cy="4720008"/>
          </a:xfrm>
        </p:grpSpPr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209800" y="1854200"/>
              <a:ext cx="5562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/>
                <a:t>Residential Life Incident Reports – 2 Years</a:t>
              </a:r>
            </a:p>
          </p:txBody>
        </p:sp>
        <p:graphicFrame>
          <p:nvGraphicFramePr>
            <p:cNvPr id="20" name="Object 12"/>
            <p:cNvGraphicFramePr>
              <a:graphicFrameLocks noChangeAspect="1"/>
            </p:cNvGraphicFramePr>
            <p:nvPr/>
          </p:nvGraphicFramePr>
          <p:xfrm>
            <a:off x="1600200" y="2362200"/>
            <a:ext cx="6324600" cy="4212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86" name="Chart" r:id="rId4" imgW="5448300" imgH="3629152" progId="Excel.Sheet.8">
                    <p:embed/>
                  </p:oleObj>
                </mc:Choice>
                <mc:Fallback>
                  <p:oleObj name="Chart" r:id="rId4" imgW="5448300" imgH="3629152" progId="Excel.Shee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2362200"/>
                          <a:ext cx="6324600" cy="4212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800600" y="3200400"/>
            <a:ext cx="2209800" cy="2286000"/>
            <a:chOff x="3024" y="1680"/>
            <a:chExt cx="1392" cy="1440"/>
          </a:xfrm>
        </p:grpSpPr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 flipV="1">
              <a:off x="3024" y="1680"/>
              <a:ext cx="29" cy="144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H="1">
              <a:off x="3024" y="1680"/>
              <a:ext cx="139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4953000" y="2514600"/>
            <a:ext cx="762000" cy="457200"/>
          </a:xfrm>
          <a:prstGeom prst="wedgeRectCallout">
            <a:avLst>
              <a:gd name="adj1" fmla="val -71667"/>
              <a:gd name="adj2" fmla="val 11319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80%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98838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Chart with Trend Analysis</a:t>
            </a:r>
            <a:endParaRPr 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2438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438400"/>
            <a:ext cx="2438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438400"/>
            <a:ext cx="2362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24400"/>
            <a:ext cx="23622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724400"/>
            <a:ext cx="2438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724400"/>
            <a:ext cx="23622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505200" y="1905000"/>
            <a:ext cx="169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Trend Analysis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429000" y="65024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Assessment?</a:t>
            </a:r>
          </a:p>
        </p:txBody>
      </p:sp>
      <p:graphicFrame>
        <p:nvGraphicFramePr>
          <p:cNvPr id="2050" name="Content Placeholder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6254075"/>
              </p:ext>
            </p:extLst>
          </p:nvPr>
        </p:nvGraphicFramePr>
        <p:xfrm>
          <a:off x="5791200" y="2487613"/>
          <a:ext cx="316547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Equation" r:id="rId4" imgW="660240" imgH="457200" progId="Equation.3">
                  <p:embed/>
                </p:oleObj>
              </mc:Choice>
              <mc:Fallback>
                <p:oleObj name="Equation" r:id="rId4" imgW="660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487613"/>
                        <a:ext cx="3165475" cy="21907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1981200"/>
            <a:ext cx="23812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3" name="Straight Arrow Connector 6"/>
          <p:cNvCxnSpPr>
            <a:cxnSpLocks noChangeShapeType="1"/>
          </p:cNvCxnSpPr>
          <p:nvPr/>
        </p:nvCxnSpPr>
        <p:spPr bwMode="auto">
          <a:xfrm>
            <a:off x="4038600" y="3581400"/>
            <a:ext cx="11430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176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Outcome:</a:t>
            </a:r>
            <a:r>
              <a:rPr lang="en-US" b="0" dirty="0" smtClean="0">
                <a:latin typeface="+mj-lt"/>
              </a:rPr>
              <a:t> Students completing the main sequence general chemistry CHEM1110/1120 will be able to demonstrate a thorough knowledge of general chemistry as evidenced by an average score exceeding the national average on the national ACS General Chemistry Exam.</a:t>
            </a:r>
          </a:p>
          <a:p>
            <a:pPr>
              <a:lnSpc>
                <a:spcPct val="90000"/>
              </a:lnSpc>
            </a:pPr>
            <a:r>
              <a:rPr lang="en-US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Assessment:</a:t>
            </a:r>
            <a:r>
              <a:rPr lang="en-US" b="0" dirty="0" smtClean="0">
                <a:latin typeface="+mj-lt"/>
              </a:rPr>
              <a:t> ACS General Chemistry Form</a:t>
            </a:r>
          </a:p>
          <a:p>
            <a:endParaRPr lang="en-US" b="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31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Historical Performance of ACS Score (Y)</a:t>
            </a:r>
            <a:endParaRPr lang="en-US" dirty="0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2057400" y="2057400"/>
          <a:ext cx="5486400" cy="433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3" name="Chart" r:id="rId4" imgW="4905296" imgH="3876514" progId="Excel.Sheet.8">
                  <p:embed/>
                </p:oleObj>
              </mc:Choice>
              <mc:Fallback>
                <p:oleObj name="Chart" r:id="rId4" imgW="4905296" imgH="387651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57400"/>
                        <a:ext cx="5486400" cy="4336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814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X Variables Contribute to ACS Exam Score?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SAT Math</a:t>
            </a:r>
          </a:p>
          <a:p>
            <a:r>
              <a:rPr lang="en-US" b="0" dirty="0" smtClean="0">
                <a:latin typeface="+mj-lt"/>
              </a:rPr>
              <a:t>HSGPA</a:t>
            </a:r>
          </a:p>
          <a:p>
            <a:r>
              <a:rPr lang="en-US" b="0" dirty="0" smtClean="0">
                <a:latin typeface="+mj-lt"/>
              </a:rPr>
              <a:t>Classroom Content</a:t>
            </a:r>
          </a:p>
          <a:p>
            <a:r>
              <a:rPr lang="en-US" b="0" dirty="0" smtClean="0">
                <a:latin typeface="+mj-lt"/>
              </a:rPr>
              <a:t>Laboratory Work</a:t>
            </a:r>
          </a:p>
          <a:p>
            <a:r>
              <a:rPr lang="en-US" b="0" dirty="0" smtClean="0">
                <a:latin typeface="+mj-lt"/>
              </a:rPr>
              <a:t>Homework</a:t>
            </a:r>
          </a:p>
          <a:p>
            <a:r>
              <a:rPr lang="en-US" b="0" dirty="0" smtClean="0">
                <a:latin typeface="+mj-lt"/>
              </a:rPr>
              <a:t>Newly designed workshop</a:t>
            </a:r>
          </a:p>
          <a:p>
            <a:endParaRPr lang="en-US" b="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0606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Analysis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Run two regression analyses where final grade and the ACS scores were the Y’s</a:t>
            </a:r>
          </a:p>
          <a:p>
            <a:r>
              <a:rPr lang="en-US" b="0" dirty="0" smtClean="0">
                <a:latin typeface="+mj-lt"/>
              </a:rPr>
              <a:t>Observe the relationships between the X variables and the Y’s</a:t>
            </a:r>
          </a:p>
          <a:p>
            <a:r>
              <a:rPr lang="en-US" b="0" dirty="0" smtClean="0">
                <a:latin typeface="+mj-lt"/>
              </a:rPr>
              <a:t>Develop a Path Analysis to better understand both the direct and indirect relationships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5532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10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Analysis for Chemistry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2819400"/>
            <a:ext cx="1167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HSGPA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2819400"/>
            <a:ext cx="105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SATM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4648200"/>
            <a:ext cx="129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GRADE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4648200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218406" y="2057400"/>
            <a:ext cx="6555582" cy="4072354"/>
            <a:chOff x="1218406" y="2057400"/>
            <a:chExt cx="6555582" cy="407235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16200000" flipH="1">
              <a:off x="4648200" y="3352800"/>
              <a:ext cx="1371600" cy="12192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" name="Straight Connector 3"/>
            <p:cNvCxnSpPr/>
            <p:nvPr/>
          </p:nvCxnSpPr>
          <p:spPr bwMode="auto">
            <a:xfrm>
              <a:off x="1219200" y="2362200"/>
              <a:ext cx="6553200" cy="1588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rot="5400000">
              <a:off x="990600" y="2590800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7544594" y="2590006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1676400" y="3048000"/>
              <a:ext cx="20574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5181600" y="3048000"/>
              <a:ext cx="205740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5" idx="2"/>
            </p:cNvCxnSpPr>
            <p:nvPr/>
          </p:nvCxnSpPr>
          <p:spPr bwMode="auto">
            <a:xfrm>
              <a:off x="1246382" y="3281065"/>
              <a:ext cx="658619" cy="1443334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rot="5400000">
              <a:off x="6470049" y="3588351"/>
              <a:ext cx="1443335" cy="667434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5400000">
              <a:off x="2895600" y="3352800"/>
              <a:ext cx="1371600" cy="12192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endCxn id="16" idx="0"/>
            </p:cNvCxnSpPr>
            <p:nvPr/>
          </p:nvCxnSpPr>
          <p:spPr bwMode="auto">
            <a:xfrm flipH="1">
              <a:off x="2477375" y="3200400"/>
              <a:ext cx="4837827" cy="14478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10800000" flipH="1" flipV="1">
              <a:off x="1524000" y="3200400"/>
              <a:ext cx="4863473" cy="144780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209800" y="5486400"/>
              <a:ext cx="55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U</a:t>
              </a:r>
              <a:r>
                <a:rPr lang="en-US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endPara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72200" y="5486400"/>
              <a:ext cx="5549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U</a:t>
              </a:r>
              <a:r>
                <a:rPr lang="en-US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</a:t>
              </a:r>
              <a:endParaRPr lang="en-US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29" idx="3"/>
              <a:endCxn id="30" idx="1"/>
            </p:cNvCxnSpPr>
            <p:nvPr/>
          </p:nvCxnSpPr>
          <p:spPr bwMode="auto">
            <a:xfrm>
              <a:off x="2764760" y="5717233"/>
              <a:ext cx="3407440" cy="1588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29" idx="0"/>
              <a:endCxn id="16" idx="2"/>
            </p:cNvCxnSpPr>
            <p:nvPr/>
          </p:nvCxnSpPr>
          <p:spPr bwMode="auto">
            <a:xfrm flipH="1" flipV="1">
              <a:off x="2477375" y="5109865"/>
              <a:ext cx="9905" cy="376535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0" idx="0"/>
            </p:cNvCxnSpPr>
            <p:nvPr/>
          </p:nvCxnSpPr>
          <p:spPr bwMode="auto">
            <a:xfrm rot="16200000" flipV="1">
              <a:off x="6196640" y="5233360"/>
              <a:ext cx="457200" cy="4888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C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4191000" y="5791200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.5430</a:t>
              </a:r>
              <a:endParaRPr lang="en-US" sz="16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676400" y="5181600"/>
              <a:ext cx="72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</a:t>
              </a:r>
              <a:r>
                <a:rPr lang="en-US" sz="1800" dirty="0" smtClean="0"/>
                <a:t>6665</a:t>
              </a:r>
              <a:endParaRPr lang="en-US" sz="1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77000" y="5105400"/>
              <a:ext cx="72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</a:t>
              </a:r>
              <a:r>
                <a:rPr lang="en-US" sz="1800" dirty="0" smtClean="0"/>
                <a:t>7675</a:t>
              </a:r>
              <a:endParaRPr lang="en-US" sz="18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038600" y="2057400"/>
              <a:ext cx="695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.1105</a:t>
              </a:r>
              <a:endParaRPr lang="en-US" sz="1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62200" y="2743200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.3919</a:t>
              </a:r>
              <a:endParaRPr lang="en-US" sz="18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67400" y="2743200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.2024</a:t>
              </a:r>
              <a:endParaRPr lang="en-US" sz="1800" dirty="0"/>
            </a:p>
          </p:txBody>
        </p:sp>
        <p:sp>
          <p:nvSpPr>
            <p:cNvPr id="49" name="Rectangle 48"/>
            <p:cNvSpPr/>
            <p:nvPr/>
          </p:nvSpPr>
          <p:spPr>
            <a:xfrm rot="953435">
              <a:off x="2399310" y="3213527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.1555</a:t>
              </a:r>
              <a:endParaRPr lang="en-US" sz="1800" dirty="0"/>
            </a:p>
          </p:txBody>
        </p:sp>
        <p:sp>
          <p:nvSpPr>
            <p:cNvPr id="50" name="Rectangle 49"/>
            <p:cNvSpPr/>
            <p:nvPr/>
          </p:nvSpPr>
          <p:spPr>
            <a:xfrm rot="2943549">
              <a:off x="4850304" y="3241604"/>
              <a:ext cx="72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</a:t>
              </a:r>
              <a:r>
                <a:rPr lang="en-US" sz="1800" dirty="0" smtClean="0"/>
                <a:t>1095</a:t>
              </a:r>
              <a:endParaRPr lang="en-US" sz="1800" dirty="0"/>
            </a:p>
          </p:txBody>
        </p:sp>
        <p:sp>
          <p:nvSpPr>
            <p:cNvPr id="51" name="Rectangle 50"/>
            <p:cNvSpPr/>
            <p:nvPr/>
          </p:nvSpPr>
          <p:spPr>
            <a:xfrm rot="20619927">
              <a:off x="5905127" y="3139550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.3136</a:t>
              </a:r>
              <a:endParaRPr lang="en-US" sz="1800" dirty="0"/>
            </a:p>
          </p:txBody>
        </p:sp>
        <p:sp>
          <p:nvSpPr>
            <p:cNvPr id="52" name="Rectangle 51"/>
            <p:cNvSpPr/>
            <p:nvPr/>
          </p:nvSpPr>
          <p:spPr>
            <a:xfrm rot="19101092">
              <a:off x="3352800" y="3276600"/>
              <a:ext cx="72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.</a:t>
              </a:r>
              <a:r>
                <a:rPr lang="en-US" sz="1800" dirty="0" smtClean="0"/>
                <a:t>6665</a:t>
              </a:r>
              <a:endParaRPr lang="en-US" sz="1800" dirty="0"/>
            </a:p>
          </p:txBody>
        </p:sp>
        <p:sp>
          <p:nvSpPr>
            <p:cNvPr id="34" name="Rectangle 33"/>
            <p:cNvSpPr/>
            <p:nvPr/>
          </p:nvSpPr>
          <p:spPr>
            <a:xfrm rot="3998902">
              <a:off x="1328651" y="3640716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.4918</a:t>
              </a:r>
              <a:endParaRPr lang="en-US" sz="1800" dirty="0"/>
            </a:p>
          </p:txBody>
        </p:sp>
        <p:sp>
          <p:nvSpPr>
            <p:cNvPr id="35" name="Rectangle 34"/>
            <p:cNvSpPr/>
            <p:nvPr/>
          </p:nvSpPr>
          <p:spPr>
            <a:xfrm rot="17678536">
              <a:off x="6744404" y="3641291"/>
              <a:ext cx="704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/>
                <a:t>.5631</a:t>
              </a:r>
              <a:endParaRPr lang="en-US" sz="180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8488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Water Problem in Residence Halls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dirty="0" smtClean="0">
                <a:latin typeface="+mj-lt"/>
              </a:rPr>
              <a:t>Survey found that most residents in a female hall were unhappy with the bathrooms</a:t>
            </a:r>
          </a:p>
          <a:p>
            <a:r>
              <a:rPr lang="en-US" sz="2400" b="0" dirty="0" smtClean="0">
                <a:latin typeface="+mj-lt"/>
              </a:rPr>
              <a:t>Subsequent focus groups found that residents were upset over the quantity and quality of hot water</a:t>
            </a:r>
          </a:p>
          <a:p>
            <a:endParaRPr lang="en-US" sz="2400" b="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rgbClr val="FFC000"/>
                </a:solidFill>
                <a:latin typeface="+mj-lt"/>
              </a:rPr>
              <a:t>Define</a:t>
            </a:r>
            <a:r>
              <a:rPr lang="en-US" sz="2400" b="0" dirty="0" smtClean="0">
                <a:latin typeface="+mj-lt"/>
              </a:rPr>
              <a:t> – Hot water variability in high-rise residence hall</a:t>
            </a:r>
          </a:p>
          <a:p>
            <a:r>
              <a:rPr lang="en-US" sz="2400" b="0" dirty="0" smtClean="0">
                <a:solidFill>
                  <a:srgbClr val="FFC000"/>
                </a:solidFill>
                <a:latin typeface="+mj-lt"/>
              </a:rPr>
              <a:t>Measure</a:t>
            </a:r>
            <a:r>
              <a:rPr lang="en-US" sz="2400" b="0" dirty="0" smtClean="0">
                <a:latin typeface="+mj-lt"/>
              </a:rPr>
              <a:t> – Record temp. of hot water on high, med., and low floors for two weeks, three times a day</a:t>
            </a:r>
          </a:p>
          <a:p>
            <a:r>
              <a:rPr lang="en-US" sz="2400" b="0" dirty="0" smtClean="0">
                <a:solidFill>
                  <a:srgbClr val="FFC000"/>
                </a:solidFill>
                <a:latin typeface="+mj-lt"/>
              </a:rPr>
              <a:t>Analyze</a:t>
            </a:r>
            <a:r>
              <a:rPr lang="en-US" sz="2400" b="0" dirty="0" smtClean="0">
                <a:latin typeface="+mj-lt"/>
              </a:rPr>
              <a:t> – Plot hot water on X-Bar/R Control Chart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Chart for Hot Water</a:t>
            </a:r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09600" y="1981200"/>
            <a:ext cx="7772400" cy="2133600"/>
            <a:chOff x="192" y="1104"/>
            <a:chExt cx="5184" cy="1586"/>
          </a:xfrm>
        </p:grpSpPr>
        <p:graphicFrame>
          <p:nvGraphicFramePr>
            <p:cNvPr id="4" name="Object 8"/>
            <p:cNvGraphicFramePr>
              <a:graphicFrameLocks noChangeAspect="1"/>
            </p:cNvGraphicFramePr>
            <p:nvPr/>
          </p:nvGraphicFramePr>
          <p:xfrm>
            <a:off x="192" y="1104"/>
            <a:ext cx="5184" cy="1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Chart" r:id="rId4" imgW="6134100" imgH="1876349" progId="Excel.Sheet.8">
                    <p:embed/>
                  </p:oleObj>
                </mc:Choice>
                <mc:Fallback>
                  <p:oleObj name="Chart" r:id="rId4" imgW="6134100" imgH="1876349" progId="Excel.Shee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104"/>
                          <a:ext cx="5184" cy="15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432" y="1776"/>
              <a:ext cx="4896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432" y="1344"/>
              <a:ext cx="489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432" y="2208"/>
              <a:ext cx="489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09600" y="4572000"/>
            <a:ext cx="7772400" cy="1981200"/>
            <a:chOff x="384" y="2544"/>
            <a:chExt cx="4896" cy="1248"/>
          </a:xfrm>
        </p:grpSpPr>
        <p:graphicFrame>
          <p:nvGraphicFramePr>
            <p:cNvPr id="9" name="Object 24"/>
            <p:cNvGraphicFramePr>
              <a:graphicFrameLocks noChangeAspect="1"/>
            </p:cNvGraphicFramePr>
            <p:nvPr/>
          </p:nvGraphicFramePr>
          <p:xfrm>
            <a:off x="384" y="2544"/>
            <a:ext cx="4896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Chart" r:id="rId7" imgW="6124575" imgH="1838147" progId="Excel.Sheet.8">
                    <p:embed/>
                  </p:oleObj>
                </mc:Choice>
                <mc:Fallback>
                  <p:oleObj name="Chart" r:id="rId7" imgW="6124575" imgH="1838147" progId="Excel.Shee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544"/>
                          <a:ext cx="4896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528" y="2688"/>
              <a:ext cx="470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2"/>
            <p:cNvSpPr>
              <a:spLocks noChangeShapeType="1"/>
            </p:cNvSpPr>
            <p:nvPr/>
          </p:nvSpPr>
          <p:spPr bwMode="auto">
            <a:xfrm>
              <a:off x="528" y="3168"/>
              <a:ext cx="470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>
              <a:off x="528" y="3456"/>
              <a:ext cx="470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4191000" y="41910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 rot="16200000">
            <a:off x="53182" y="2918618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Means</a:t>
            </a: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 rot="16200000">
            <a:off x="-73818" y="5407818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Ranges</a:t>
            </a:r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 rot="5400000">
            <a:off x="4011613" y="2693987"/>
            <a:ext cx="1371600" cy="403225"/>
            <a:chOff x="1104" y="2338"/>
            <a:chExt cx="3623" cy="1303"/>
          </a:xfrm>
        </p:grpSpPr>
        <p:sp>
          <p:nvSpPr>
            <p:cNvPr id="17" name="Freeform 41"/>
            <p:cNvSpPr>
              <a:spLocks/>
            </p:cNvSpPr>
            <p:nvPr/>
          </p:nvSpPr>
          <p:spPr bwMode="auto">
            <a:xfrm>
              <a:off x="1104" y="2338"/>
              <a:ext cx="1799" cy="1302"/>
            </a:xfrm>
            <a:custGeom>
              <a:avLst/>
              <a:gdLst/>
              <a:ahLst/>
              <a:cxnLst>
                <a:cxn ang="0">
                  <a:pos x="0" y="1302"/>
                </a:cxn>
                <a:cxn ang="0">
                  <a:pos x="48" y="1297"/>
                </a:cxn>
                <a:cxn ang="0">
                  <a:pos x="129" y="1289"/>
                </a:cxn>
                <a:cxn ang="0">
                  <a:pos x="193" y="1284"/>
                </a:cxn>
                <a:cxn ang="0">
                  <a:pos x="265" y="1276"/>
                </a:cxn>
                <a:cxn ang="0">
                  <a:pos x="346" y="1263"/>
                </a:cxn>
                <a:cxn ang="0">
                  <a:pos x="411" y="1254"/>
                </a:cxn>
                <a:cxn ang="0">
                  <a:pos x="460" y="1246"/>
                </a:cxn>
                <a:cxn ang="0">
                  <a:pos x="525" y="1233"/>
                </a:cxn>
                <a:cxn ang="0">
                  <a:pos x="564" y="1224"/>
                </a:cxn>
                <a:cxn ang="0">
                  <a:pos x="613" y="1211"/>
                </a:cxn>
                <a:cxn ang="0">
                  <a:pos x="669" y="1199"/>
                </a:cxn>
                <a:cxn ang="0">
                  <a:pos x="710" y="1186"/>
                </a:cxn>
                <a:cxn ang="0">
                  <a:pos x="734" y="1173"/>
                </a:cxn>
                <a:cxn ang="0">
                  <a:pos x="765" y="1160"/>
                </a:cxn>
                <a:cxn ang="0">
                  <a:pos x="797" y="1145"/>
                </a:cxn>
                <a:cxn ang="0">
                  <a:pos x="822" y="1128"/>
                </a:cxn>
                <a:cxn ang="0">
                  <a:pos x="830" y="1123"/>
                </a:cxn>
                <a:cxn ang="0">
                  <a:pos x="846" y="1111"/>
                </a:cxn>
                <a:cxn ang="0">
                  <a:pos x="886" y="1076"/>
                </a:cxn>
                <a:cxn ang="0">
                  <a:pos x="919" y="1042"/>
                </a:cxn>
                <a:cxn ang="0">
                  <a:pos x="951" y="1008"/>
                </a:cxn>
                <a:cxn ang="0">
                  <a:pos x="984" y="969"/>
                </a:cxn>
                <a:cxn ang="0">
                  <a:pos x="1015" y="933"/>
                </a:cxn>
                <a:cxn ang="0">
                  <a:pos x="1048" y="890"/>
                </a:cxn>
                <a:cxn ang="0">
                  <a:pos x="1072" y="855"/>
                </a:cxn>
                <a:cxn ang="0">
                  <a:pos x="1088" y="830"/>
                </a:cxn>
                <a:cxn ang="0">
                  <a:pos x="1145" y="744"/>
                </a:cxn>
                <a:cxn ang="0">
                  <a:pos x="1257" y="566"/>
                </a:cxn>
                <a:cxn ang="0">
                  <a:pos x="1314" y="476"/>
                </a:cxn>
                <a:cxn ang="0">
                  <a:pos x="1330" y="450"/>
                </a:cxn>
                <a:cxn ang="0">
                  <a:pos x="1362" y="407"/>
                </a:cxn>
                <a:cxn ang="0">
                  <a:pos x="1387" y="368"/>
                </a:cxn>
                <a:cxn ang="0">
                  <a:pos x="1411" y="332"/>
                </a:cxn>
                <a:cxn ang="0">
                  <a:pos x="1444" y="289"/>
                </a:cxn>
                <a:cxn ang="0">
                  <a:pos x="1468" y="255"/>
                </a:cxn>
                <a:cxn ang="0">
                  <a:pos x="1492" y="220"/>
                </a:cxn>
                <a:cxn ang="0">
                  <a:pos x="1515" y="190"/>
                </a:cxn>
                <a:cxn ang="0">
                  <a:pos x="1525" y="178"/>
                </a:cxn>
                <a:cxn ang="0">
                  <a:pos x="1533" y="165"/>
                </a:cxn>
                <a:cxn ang="0">
                  <a:pos x="1556" y="137"/>
                </a:cxn>
                <a:cxn ang="0">
                  <a:pos x="1572" y="115"/>
                </a:cxn>
                <a:cxn ang="0">
                  <a:pos x="1588" y="94"/>
                </a:cxn>
                <a:cxn ang="0">
                  <a:pos x="1613" y="72"/>
                </a:cxn>
                <a:cxn ang="0">
                  <a:pos x="1629" y="55"/>
                </a:cxn>
                <a:cxn ang="0">
                  <a:pos x="1645" y="42"/>
                </a:cxn>
                <a:cxn ang="0">
                  <a:pos x="1661" y="34"/>
                </a:cxn>
                <a:cxn ang="0">
                  <a:pos x="1669" y="30"/>
                </a:cxn>
                <a:cxn ang="0">
                  <a:pos x="1686" y="21"/>
                </a:cxn>
                <a:cxn ang="0">
                  <a:pos x="1718" y="12"/>
                </a:cxn>
                <a:cxn ang="0">
                  <a:pos x="1750" y="4"/>
                </a:cxn>
                <a:cxn ang="0">
                  <a:pos x="1783" y="0"/>
                </a:cxn>
                <a:cxn ang="0">
                  <a:pos x="1799" y="0"/>
                </a:cxn>
              </a:cxnLst>
              <a:rect l="0" t="0" r="r" b="b"/>
              <a:pathLst>
                <a:path w="1799" h="1302">
                  <a:moveTo>
                    <a:pt x="0" y="1302"/>
                  </a:moveTo>
                  <a:lnTo>
                    <a:pt x="48" y="1297"/>
                  </a:lnTo>
                  <a:lnTo>
                    <a:pt x="129" y="1289"/>
                  </a:lnTo>
                  <a:lnTo>
                    <a:pt x="193" y="1284"/>
                  </a:lnTo>
                  <a:lnTo>
                    <a:pt x="265" y="1276"/>
                  </a:lnTo>
                  <a:lnTo>
                    <a:pt x="346" y="1263"/>
                  </a:lnTo>
                  <a:lnTo>
                    <a:pt x="411" y="1254"/>
                  </a:lnTo>
                  <a:lnTo>
                    <a:pt x="460" y="1246"/>
                  </a:lnTo>
                  <a:lnTo>
                    <a:pt x="525" y="1233"/>
                  </a:lnTo>
                  <a:lnTo>
                    <a:pt x="564" y="1224"/>
                  </a:lnTo>
                  <a:lnTo>
                    <a:pt x="613" y="1211"/>
                  </a:lnTo>
                  <a:lnTo>
                    <a:pt x="669" y="1199"/>
                  </a:lnTo>
                  <a:lnTo>
                    <a:pt x="710" y="1186"/>
                  </a:lnTo>
                  <a:lnTo>
                    <a:pt x="734" y="1173"/>
                  </a:lnTo>
                  <a:lnTo>
                    <a:pt x="765" y="1160"/>
                  </a:lnTo>
                  <a:lnTo>
                    <a:pt x="797" y="1145"/>
                  </a:lnTo>
                  <a:lnTo>
                    <a:pt x="822" y="1128"/>
                  </a:lnTo>
                  <a:lnTo>
                    <a:pt x="830" y="1123"/>
                  </a:lnTo>
                  <a:lnTo>
                    <a:pt x="846" y="1111"/>
                  </a:lnTo>
                  <a:lnTo>
                    <a:pt x="886" y="1076"/>
                  </a:lnTo>
                  <a:lnTo>
                    <a:pt x="919" y="1042"/>
                  </a:lnTo>
                  <a:lnTo>
                    <a:pt x="951" y="1008"/>
                  </a:lnTo>
                  <a:lnTo>
                    <a:pt x="984" y="969"/>
                  </a:lnTo>
                  <a:lnTo>
                    <a:pt x="1015" y="933"/>
                  </a:lnTo>
                  <a:lnTo>
                    <a:pt x="1048" y="890"/>
                  </a:lnTo>
                  <a:lnTo>
                    <a:pt x="1072" y="855"/>
                  </a:lnTo>
                  <a:lnTo>
                    <a:pt x="1088" y="830"/>
                  </a:lnTo>
                  <a:lnTo>
                    <a:pt x="1145" y="744"/>
                  </a:lnTo>
                  <a:lnTo>
                    <a:pt x="1257" y="566"/>
                  </a:lnTo>
                  <a:lnTo>
                    <a:pt x="1314" y="476"/>
                  </a:lnTo>
                  <a:lnTo>
                    <a:pt x="1330" y="450"/>
                  </a:lnTo>
                  <a:lnTo>
                    <a:pt x="1362" y="407"/>
                  </a:lnTo>
                  <a:lnTo>
                    <a:pt x="1387" y="368"/>
                  </a:lnTo>
                  <a:lnTo>
                    <a:pt x="1411" y="332"/>
                  </a:lnTo>
                  <a:lnTo>
                    <a:pt x="1444" y="289"/>
                  </a:lnTo>
                  <a:lnTo>
                    <a:pt x="1468" y="255"/>
                  </a:lnTo>
                  <a:lnTo>
                    <a:pt x="1492" y="220"/>
                  </a:lnTo>
                  <a:lnTo>
                    <a:pt x="1515" y="190"/>
                  </a:lnTo>
                  <a:lnTo>
                    <a:pt x="1525" y="178"/>
                  </a:lnTo>
                  <a:lnTo>
                    <a:pt x="1533" y="165"/>
                  </a:lnTo>
                  <a:lnTo>
                    <a:pt x="1556" y="137"/>
                  </a:lnTo>
                  <a:lnTo>
                    <a:pt x="1572" y="115"/>
                  </a:lnTo>
                  <a:lnTo>
                    <a:pt x="1588" y="94"/>
                  </a:lnTo>
                  <a:lnTo>
                    <a:pt x="1613" y="72"/>
                  </a:lnTo>
                  <a:lnTo>
                    <a:pt x="1629" y="55"/>
                  </a:lnTo>
                  <a:lnTo>
                    <a:pt x="1645" y="42"/>
                  </a:lnTo>
                  <a:lnTo>
                    <a:pt x="1661" y="34"/>
                  </a:lnTo>
                  <a:lnTo>
                    <a:pt x="1669" y="30"/>
                  </a:lnTo>
                  <a:lnTo>
                    <a:pt x="1686" y="21"/>
                  </a:lnTo>
                  <a:lnTo>
                    <a:pt x="1718" y="12"/>
                  </a:lnTo>
                  <a:lnTo>
                    <a:pt x="1750" y="4"/>
                  </a:lnTo>
                  <a:lnTo>
                    <a:pt x="1783" y="0"/>
                  </a:lnTo>
                  <a:lnTo>
                    <a:pt x="1799" y="0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 flipH="1">
              <a:off x="2928" y="2339"/>
              <a:ext cx="1799" cy="1302"/>
            </a:xfrm>
            <a:custGeom>
              <a:avLst/>
              <a:gdLst/>
              <a:ahLst/>
              <a:cxnLst>
                <a:cxn ang="0">
                  <a:pos x="0" y="1302"/>
                </a:cxn>
                <a:cxn ang="0">
                  <a:pos x="48" y="1297"/>
                </a:cxn>
                <a:cxn ang="0">
                  <a:pos x="129" y="1289"/>
                </a:cxn>
                <a:cxn ang="0">
                  <a:pos x="193" y="1284"/>
                </a:cxn>
                <a:cxn ang="0">
                  <a:pos x="265" y="1276"/>
                </a:cxn>
                <a:cxn ang="0">
                  <a:pos x="346" y="1263"/>
                </a:cxn>
                <a:cxn ang="0">
                  <a:pos x="411" y="1254"/>
                </a:cxn>
                <a:cxn ang="0">
                  <a:pos x="460" y="1246"/>
                </a:cxn>
                <a:cxn ang="0">
                  <a:pos x="525" y="1233"/>
                </a:cxn>
                <a:cxn ang="0">
                  <a:pos x="564" y="1224"/>
                </a:cxn>
                <a:cxn ang="0">
                  <a:pos x="613" y="1211"/>
                </a:cxn>
                <a:cxn ang="0">
                  <a:pos x="669" y="1199"/>
                </a:cxn>
                <a:cxn ang="0">
                  <a:pos x="710" y="1186"/>
                </a:cxn>
                <a:cxn ang="0">
                  <a:pos x="734" y="1173"/>
                </a:cxn>
                <a:cxn ang="0">
                  <a:pos x="765" y="1160"/>
                </a:cxn>
                <a:cxn ang="0">
                  <a:pos x="797" y="1145"/>
                </a:cxn>
                <a:cxn ang="0">
                  <a:pos x="822" y="1128"/>
                </a:cxn>
                <a:cxn ang="0">
                  <a:pos x="830" y="1123"/>
                </a:cxn>
                <a:cxn ang="0">
                  <a:pos x="846" y="1111"/>
                </a:cxn>
                <a:cxn ang="0">
                  <a:pos x="886" y="1076"/>
                </a:cxn>
                <a:cxn ang="0">
                  <a:pos x="919" y="1042"/>
                </a:cxn>
                <a:cxn ang="0">
                  <a:pos x="951" y="1008"/>
                </a:cxn>
                <a:cxn ang="0">
                  <a:pos x="984" y="969"/>
                </a:cxn>
                <a:cxn ang="0">
                  <a:pos x="1015" y="933"/>
                </a:cxn>
                <a:cxn ang="0">
                  <a:pos x="1048" y="890"/>
                </a:cxn>
                <a:cxn ang="0">
                  <a:pos x="1072" y="855"/>
                </a:cxn>
                <a:cxn ang="0">
                  <a:pos x="1088" y="830"/>
                </a:cxn>
                <a:cxn ang="0">
                  <a:pos x="1145" y="744"/>
                </a:cxn>
                <a:cxn ang="0">
                  <a:pos x="1257" y="566"/>
                </a:cxn>
                <a:cxn ang="0">
                  <a:pos x="1314" y="476"/>
                </a:cxn>
                <a:cxn ang="0">
                  <a:pos x="1330" y="450"/>
                </a:cxn>
                <a:cxn ang="0">
                  <a:pos x="1362" y="407"/>
                </a:cxn>
                <a:cxn ang="0">
                  <a:pos x="1387" y="368"/>
                </a:cxn>
                <a:cxn ang="0">
                  <a:pos x="1411" y="332"/>
                </a:cxn>
                <a:cxn ang="0">
                  <a:pos x="1444" y="289"/>
                </a:cxn>
                <a:cxn ang="0">
                  <a:pos x="1468" y="255"/>
                </a:cxn>
                <a:cxn ang="0">
                  <a:pos x="1492" y="220"/>
                </a:cxn>
                <a:cxn ang="0">
                  <a:pos x="1515" y="190"/>
                </a:cxn>
                <a:cxn ang="0">
                  <a:pos x="1525" y="178"/>
                </a:cxn>
                <a:cxn ang="0">
                  <a:pos x="1533" y="165"/>
                </a:cxn>
                <a:cxn ang="0">
                  <a:pos x="1556" y="137"/>
                </a:cxn>
                <a:cxn ang="0">
                  <a:pos x="1572" y="115"/>
                </a:cxn>
                <a:cxn ang="0">
                  <a:pos x="1588" y="94"/>
                </a:cxn>
                <a:cxn ang="0">
                  <a:pos x="1613" y="72"/>
                </a:cxn>
                <a:cxn ang="0">
                  <a:pos x="1629" y="55"/>
                </a:cxn>
                <a:cxn ang="0">
                  <a:pos x="1645" y="42"/>
                </a:cxn>
                <a:cxn ang="0">
                  <a:pos x="1661" y="34"/>
                </a:cxn>
                <a:cxn ang="0">
                  <a:pos x="1669" y="30"/>
                </a:cxn>
                <a:cxn ang="0">
                  <a:pos x="1686" y="21"/>
                </a:cxn>
                <a:cxn ang="0">
                  <a:pos x="1718" y="12"/>
                </a:cxn>
                <a:cxn ang="0">
                  <a:pos x="1750" y="4"/>
                </a:cxn>
                <a:cxn ang="0">
                  <a:pos x="1783" y="0"/>
                </a:cxn>
                <a:cxn ang="0">
                  <a:pos x="1799" y="0"/>
                </a:cxn>
              </a:cxnLst>
              <a:rect l="0" t="0" r="r" b="b"/>
              <a:pathLst>
                <a:path w="1799" h="1302">
                  <a:moveTo>
                    <a:pt x="0" y="1302"/>
                  </a:moveTo>
                  <a:lnTo>
                    <a:pt x="48" y="1297"/>
                  </a:lnTo>
                  <a:lnTo>
                    <a:pt x="129" y="1289"/>
                  </a:lnTo>
                  <a:lnTo>
                    <a:pt x="193" y="1284"/>
                  </a:lnTo>
                  <a:lnTo>
                    <a:pt x="265" y="1276"/>
                  </a:lnTo>
                  <a:lnTo>
                    <a:pt x="346" y="1263"/>
                  </a:lnTo>
                  <a:lnTo>
                    <a:pt x="411" y="1254"/>
                  </a:lnTo>
                  <a:lnTo>
                    <a:pt x="460" y="1246"/>
                  </a:lnTo>
                  <a:lnTo>
                    <a:pt x="525" y="1233"/>
                  </a:lnTo>
                  <a:lnTo>
                    <a:pt x="564" y="1224"/>
                  </a:lnTo>
                  <a:lnTo>
                    <a:pt x="613" y="1211"/>
                  </a:lnTo>
                  <a:lnTo>
                    <a:pt x="669" y="1199"/>
                  </a:lnTo>
                  <a:lnTo>
                    <a:pt x="710" y="1186"/>
                  </a:lnTo>
                  <a:lnTo>
                    <a:pt x="734" y="1173"/>
                  </a:lnTo>
                  <a:lnTo>
                    <a:pt x="765" y="1160"/>
                  </a:lnTo>
                  <a:lnTo>
                    <a:pt x="797" y="1145"/>
                  </a:lnTo>
                  <a:lnTo>
                    <a:pt x="822" y="1128"/>
                  </a:lnTo>
                  <a:lnTo>
                    <a:pt x="830" y="1123"/>
                  </a:lnTo>
                  <a:lnTo>
                    <a:pt x="846" y="1111"/>
                  </a:lnTo>
                  <a:lnTo>
                    <a:pt x="886" y="1076"/>
                  </a:lnTo>
                  <a:lnTo>
                    <a:pt x="919" y="1042"/>
                  </a:lnTo>
                  <a:lnTo>
                    <a:pt x="951" y="1008"/>
                  </a:lnTo>
                  <a:lnTo>
                    <a:pt x="984" y="969"/>
                  </a:lnTo>
                  <a:lnTo>
                    <a:pt x="1015" y="933"/>
                  </a:lnTo>
                  <a:lnTo>
                    <a:pt x="1048" y="890"/>
                  </a:lnTo>
                  <a:lnTo>
                    <a:pt x="1072" y="855"/>
                  </a:lnTo>
                  <a:lnTo>
                    <a:pt x="1088" y="830"/>
                  </a:lnTo>
                  <a:lnTo>
                    <a:pt x="1145" y="744"/>
                  </a:lnTo>
                  <a:lnTo>
                    <a:pt x="1257" y="566"/>
                  </a:lnTo>
                  <a:lnTo>
                    <a:pt x="1314" y="476"/>
                  </a:lnTo>
                  <a:lnTo>
                    <a:pt x="1330" y="450"/>
                  </a:lnTo>
                  <a:lnTo>
                    <a:pt x="1362" y="407"/>
                  </a:lnTo>
                  <a:lnTo>
                    <a:pt x="1387" y="368"/>
                  </a:lnTo>
                  <a:lnTo>
                    <a:pt x="1411" y="332"/>
                  </a:lnTo>
                  <a:lnTo>
                    <a:pt x="1444" y="289"/>
                  </a:lnTo>
                  <a:lnTo>
                    <a:pt x="1468" y="255"/>
                  </a:lnTo>
                  <a:lnTo>
                    <a:pt x="1492" y="220"/>
                  </a:lnTo>
                  <a:lnTo>
                    <a:pt x="1515" y="190"/>
                  </a:lnTo>
                  <a:lnTo>
                    <a:pt x="1525" y="178"/>
                  </a:lnTo>
                  <a:lnTo>
                    <a:pt x="1533" y="165"/>
                  </a:lnTo>
                  <a:lnTo>
                    <a:pt x="1556" y="137"/>
                  </a:lnTo>
                  <a:lnTo>
                    <a:pt x="1572" y="115"/>
                  </a:lnTo>
                  <a:lnTo>
                    <a:pt x="1588" y="94"/>
                  </a:lnTo>
                  <a:lnTo>
                    <a:pt x="1613" y="72"/>
                  </a:lnTo>
                  <a:lnTo>
                    <a:pt x="1629" y="55"/>
                  </a:lnTo>
                  <a:lnTo>
                    <a:pt x="1645" y="42"/>
                  </a:lnTo>
                  <a:lnTo>
                    <a:pt x="1661" y="34"/>
                  </a:lnTo>
                  <a:lnTo>
                    <a:pt x="1669" y="30"/>
                  </a:lnTo>
                  <a:lnTo>
                    <a:pt x="1686" y="21"/>
                  </a:lnTo>
                  <a:lnTo>
                    <a:pt x="1718" y="12"/>
                  </a:lnTo>
                  <a:lnTo>
                    <a:pt x="1750" y="4"/>
                  </a:lnTo>
                  <a:lnTo>
                    <a:pt x="1783" y="0"/>
                  </a:lnTo>
                  <a:lnTo>
                    <a:pt x="1799" y="0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838200" y="5029200"/>
            <a:ext cx="1600200" cy="1066800"/>
            <a:chOff x="528" y="2976"/>
            <a:chExt cx="1008" cy="672"/>
          </a:xfrm>
        </p:grpSpPr>
        <p:sp>
          <p:nvSpPr>
            <p:cNvPr id="20" name="Oval 44"/>
            <p:cNvSpPr>
              <a:spLocks noChangeArrowheads="1"/>
            </p:cNvSpPr>
            <p:nvPr/>
          </p:nvSpPr>
          <p:spPr bwMode="auto">
            <a:xfrm>
              <a:off x="528" y="3360"/>
              <a:ext cx="816" cy="288"/>
            </a:xfrm>
            <a:prstGeom prst="ellips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47"/>
            <p:cNvSpPr>
              <a:spLocks noChangeArrowheads="1"/>
            </p:cNvSpPr>
            <p:nvPr/>
          </p:nvSpPr>
          <p:spPr bwMode="auto">
            <a:xfrm>
              <a:off x="1104" y="2976"/>
              <a:ext cx="432" cy="288"/>
            </a:xfrm>
            <a:prstGeom prst="wedgeRoundRectCallout">
              <a:avLst>
                <a:gd name="adj1" fmla="val -41667"/>
                <a:gd name="adj2" fmla="val 110069"/>
                <a:gd name="adj3" fmla="val 16667"/>
              </a:avLst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600"/>
                <a:t>Run</a:t>
              </a:r>
            </a:p>
          </p:txBody>
        </p:sp>
      </p:grpSp>
      <p:grpSp>
        <p:nvGrpSpPr>
          <p:cNvPr id="22" name="Group 57"/>
          <p:cNvGrpSpPr>
            <a:grpSpLocks/>
          </p:cNvGrpSpPr>
          <p:nvPr/>
        </p:nvGrpSpPr>
        <p:grpSpPr bwMode="auto">
          <a:xfrm>
            <a:off x="3124200" y="4724400"/>
            <a:ext cx="2590800" cy="1066800"/>
            <a:chOff x="1968" y="2784"/>
            <a:chExt cx="1632" cy="672"/>
          </a:xfrm>
        </p:grpSpPr>
        <p:sp>
          <p:nvSpPr>
            <p:cNvPr id="23" name="Oval 48"/>
            <p:cNvSpPr>
              <a:spLocks noChangeArrowheads="1"/>
            </p:cNvSpPr>
            <p:nvPr/>
          </p:nvSpPr>
          <p:spPr bwMode="auto">
            <a:xfrm rot="934066">
              <a:off x="1968" y="3072"/>
              <a:ext cx="1440" cy="384"/>
            </a:xfrm>
            <a:prstGeom prst="ellips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49"/>
            <p:cNvSpPr>
              <a:spLocks noChangeArrowheads="1"/>
            </p:cNvSpPr>
            <p:nvPr/>
          </p:nvSpPr>
          <p:spPr bwMode="auto">
            <a:xfrm>
              <a:off x="3024" y="2784"/>
              <a:ext cx="576" cy="384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600" dirty="0"/>
                <a:t>Trend</a:t>
              </a:r>
            </a:p>
          </p:txBody>
        </p:sp>
      </p:grpSp>
      <p:grpSp>
        <p:nvGrpSpPr>
          <p:cNvPr id="25" name="Group 55"/>
          <p:cNvGrpSpPr>
            <a:grpSpLocks/>
          </p:cNvGrpSpPr>
          <p:nvPr/>
        </p:nvGrpSpPr>
        <p:grpSpPr bwMode="auto">
          <a:xfrm>
            <a:off x="5449888" y="1905000"/>
            <a:ext cx="3008313" cy="1219200"/>
            <a:chOff x="3433" y="1008"/>
            <a:chExt cx="1895" cy="768"/>
          </a:xfrm>
        </p:grpSpPr>
        <p:sp>
          <p:nvSpPr>
            <p:cNvPr id="26" name="Oval 50"/>
            <p:cNvSpPr>
              <a:spLocks noChangeArrowheads="1"/>
            </p:cNvSpPr>
            <p:nvPr/>
          </p:nvSpPr>
          <p:spPr bwMode="auto">
            <a:xfrm>
              <a:off x="3696" y="1440"/>
              <a:ext cx="1632" cy="336"/>
            </a:xfrm>
            <a:prstGeom prst="ellips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51"/>
            <p:cNvSpPr>
              <a:spLocks noChangeArrowheads="1"/>
            </p:cNvSpPr>
            <p:nvPr/>
          </p:nvSpPr>
          <p:spPr bwMode="auto">
            <a:xfrm>
              <a:off x="3433" y="1008"/>
              <a:ext cx="1104" cy="384"/>
            </a:xfrm>
            <a:prstGeom prst="wedgeRoundRectCallout">
              <a:avLst>
                <a:gd name="adj1" fmla="val 26917"/>
                <a:gd name="adj2" fmla="val 102404"/>
                <a:gd name="adj3" fmla="val 16667"/>
              </a:avLst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600" dirty="0"/>
                <a:t>Hugging of the Mean</a:t>
              </a:r>
            </a:p>
          </p:txBody>
        </p:sp>
      </p:grpSp>
      <p:grpSp>
        <p:nvGrpSpPr>
          <p:cNvPr id="28" name="Group 54"/>
          <p:cNvGrpSpPr>
            <a:grpSpLocks/>
          </p:cNvGrpSpPr>
          <p:nvPr/>
        </p:nvGrpSpPr>
        <p:grpSpPr bwMode="auto">
          <a:xfrm>
            <a:off x="914400" y="2057400"/>
            <a:ext cx="3048000" cy="1219200"/>
            <a:chOff x="576" y="1104"/>
            <a:chExt cx="1920" cy="768"/>
          </a:xfrm>
        </p:grpSpPr>
        <p:sp>
          <p:nvSpPr>
            <p:cNvPr id="29" name="Oval 52"/>
            <p:cNvSpPr>
              <a:spLocks noChangeArrowheads="1"/>
            </p:cNvSpPr>
            <p:nvPr/>
          </p:nvSpPr>
          <p:spPr bwMode="auto">
            <a:xfrm>
              <a:off x="576" y="1392"/>
              <a:ext cx="1584" cy="480"/>
            </a:xfrm>
            <a:prstGeom prst="ellips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53"/>
            <p:cNvSpPr>
              <a:spLocks noChangeArrowheads="1"/>
            </p:cNvSpPr>
            <p:nvPr/>
          </p:nvSpPr>
          <p:spPr bwMode="auto">
            <a:xfrm>
              <a:off x="1776" y="1104"/>
              <a:ext cx="720" cy="288"/>
            </a:xfrm>
            <a:prstGeom prst="wedgeRoundRectCallout">
              <a:avLst>
                <a:gd name="adj1" fmla="val -46667"/>
                <a:gd name="adj2" fmla="val 85069"/>
                <a:gd name="adj3" fmla="val 16667"/>
              </a:avLst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400"/>
                <a:t>Periodicity</a:t>
              </a:r>
            </a:p>
          </p:txBody>
        </p:sp>
      </p:grpSp>
      <p:grpSp>
        <p:nvGrpSpPr>
          <p:cNvPr id="31" name="Group 61"/>
          <p:cNvGrpSpPr>
            <a:grpSpLocks/>
          </p:cNvGrpSpPr>
          <p:nvPr/>
        </p:nvGrpSpPr>
        <p:grpSpPr bwMode="auto">
          <a:xfrm>
            <a:off x="6172200" y="4191000"/>
            <a:ext cx="2438400" cy="762000"/>
            <a:chOff x="3888" y="2448"/>
            <a:chExt cx="1536" cy="480"/>
          </a:xfrm>
        </p:grpSpPr>
        <p:sp>
          <p:nvSpPr>
            <p:cNvPr id="32" name="Oval 59"/>
            <p:cNvSpPr>
              <a:spLocks noChangeArrowheads="1"/>
            </p:cNvSpPr>
            <p:nvPr/>
          </p:nvSpPr>
          <p:spPr bwMode="auto">
            <a:xfrm>
              <a:off x="3888" y="2736"/>
              <a:ext cx="336" cy="192"/>
            </a:xfrm>
            <a:prstGeom prst="ellips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60"/>
            <p:cNvSpPr>
              <a:spLocks noChangeArrowheads="1"/>
            </p:cNvSpPr>
            <p:nvPr/>
          </p:nvSpPr>
          <p:spPr bwMode="auto">
            <a:xfrm>
              <a:off x="4416" y="2448"/>
              <a:ext cx="1008" cy="384"/>
            </a:xfrm>
            <a:prstGeom prst="wedgeRoundRectCallout">
              <a:avLst>
                <a:gd name="adj1" fmla="val -70236"/>
                <a:gd name="adj2" fmla="val 38801"/>
                <a:gd name="adj3" fmla="val 16667"/>
              </a:avLst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600" dirty="0"/>
                <a:t>Exceeding Control Limit</a:t>
              </a:r>
            </a:p>
          </p:txBody>
        </p:sp>
      </p:grp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>
          <a:xfrm>
            <a:off x="3451226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Control Chart for Hot Water in Residence Hall, Cont.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dirty="0">
                <a:solidFill>
                  <a:srgbClr val="FFC000"/>
                </a:solidFill>
                <a:latin typeface="+mj-lt"/>
              </a:rPr>
              <a:t>Improve</a:t>
            </a:r>
            <a:r>
              <a:rPr lang="en-US" sz="2400" b="0" dirty="0">
                <a:latin typeface="+mj-lt"/>
              </a:rPr>
              <a:t> – After understanding the process and the control chart, the team offered suggestions to control variability</a:t>
            </a:r>
          </a:p>
          <a:p>
            <a:r>
              <a:rPr lang="en-US" sz="2400" b="0" dirty="0">
                <a:solidFill>
                  <a:srgbClr val="FFC000"/>
                </a:solidFill>
                <a:latin typeface="+mj-lt"/>
              </a:rPr>
              <a:t>Control</a:t>
            </a:r>
            <a:r>
              <a:rPr lang="en-US" sz="2400" b="0" dirty="0">
                <a:latin typeface="+mj-lt"/>
              </a:rPr>
              <a:t> – A new control chart was run after changes to the system and the process was found to be in control</a:t>
            </a:r>
          </a:p>
          <a:p>
            <a:r>
              <a:rPr lang="en-US" sz="2400" b="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Money</a:t>
            </a:r>
            <a:r>
              <a:rPr lang="en-US" sz="2400" b="0" dirty="0">
                <a:latin typeface="+mj-lt"/>
              </a:rPr>
              <a:t> – The changes decreased utility costs and increased student retention in the hall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Regression Models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latin typeface="+mj-lt"/>
              </a:rPr>
              <a:t>A regression model </a:t>
            </a:r>
            <a:r>
              <a:rPr lang="en-US" b="0" dirty="0" smtClean="0">
                <a:latin typeface="+mj-lt"/>
              </a:rPr>
              <a:t>was used </a:t>
            </a:r>
            <a:r>
              <a:rPr lang="en-US" b="0" dirty="0">
                <a:latin typeface="+mj-lt"/>
              </a:rPr>
              <a:t>to </a:t>
            </a:r>
            <a:r>
              <a:rPr lang="en-US" b="0" dirty="0" smtClean="0">
                <a:latin typeface="+mj-lt"/>
              </a:rPr>
              <a:t>explain </a:t>
            </a:r>
            <a:r>
              <a:rPr lang="en-US" b="0" dirty="0">
                <a:latin typeface="+mj-lt"/>
              </a:rPr>
              <a:t>the relationship between </a:t>
            </a:r>
            <a:r>
              <a:rPr lang="en-US" b="0" dirty="0" smtClean="0">
                <a:latin typeface="+mj-lt"/>
              </a:rPr>
              <a:t>academic departmental </a:t>
            </a:r>
            <a:r>
              <a:rPr lang="en-US" b="0" dirty="0">
                <a:latin typeface="+mj-lt"/>
              </a:rPr>
              <a:t>budget allocations and those variables that could contribute to the variance in these allocations. 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046163" y="5272314"/>
          <a:ext cx="7050087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2" name="Equation" r:id="rId3" imgW="1625400" imgH="241200" progId="Equation.3">
                  <p:embed/>
                </p:oleObj>
              </mc:Choice>
              <mc:Fallback>
                <p:oleObj name="Equation" r:id="rId3" imgW="1625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5272314"/>
                        <a:ext cx="7050087" cy="114458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07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Line 3"/>
          <p:cNvSpPr>
            <a:spLocks noChangeShapeType="1"/>
          </p:cNvSpPr>
          <p:nvPr/>
        </p:nvSpPr>
        <p:spPr bwMode="auto">
          <a:xfrm flipV="1">
            <a:off x="1524000" y="2286000"/>
            <a:ext cx="6019800" cy="3505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8441" name="Group 73"/>
          <p:cNvGrpSpPr>
            <a:grpSpLocks/>
          </p:cNvGrpSpPr>
          <p:nvPr/>
        </p:nvGrpSpPr>
        <p:grpSpPr bwMode="auto">
          <a:xfrm>
            <a:off x="2819400" y="2286000"/>
            <a:ext cx="4038600" cy="2819400"/>
            <a:chOff x="1776" y="1440"/>
            <a:chExt cx="2544" cy="1776"/>
          </a:xfrm>
        </p:grpSpPr>
        <p:sp>
          <p:nvSpPr>
            <p:cNvPr id="58372" name="Oval 4"/>
            <p:cNvSpPr>
              <a:spLocks noChangeArrowheads="1"/>
            </p:cNvSpPr>
            <p:nvPr/>
          </p:nvSpPr>
          <p:spPr bwMode="auto">
            <a:xfrm>
              <a:off x="2112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3" name="Oval 5"/>
            <p:cNvSpPr>
              <a:spLocks noChangeArrowheads="1"/>
            </p:cNvSpPr>
            <p:nvPr/>
          </p:nvSpPr>
          <p:spPr bwMode="auto">
            <a:xfrm>
              <a:off x="1776" y="29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Oval 10"/>
            <p:cNvSpPr>
              <a:spLocks noChangeArrowheads="1"/>
            </p:cNvSpPr>
            <p:nvPr/>
          </p:nvSpPr>
          <p:spPr bwMode="auto">
            <a:xfrm>
              <a:off x="1872" y="31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" name="Oval 11"/>
            <p:cNvSpPr>
              <a:spLocks noChangeArrowheads="1"/>
            </p:cNvSpPr>
            <p:nvPr/>
          </p:nvSpPr>
          <p:spPr bwMode="auto">
            <a:xfrm>
              <a:off x="2064" y="29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Oval 12"/>
            <p:cNvSpPr>
              <a:spLocks noChangeArrowheads="1"/>
            </p:cNvSpPr>
            <p:nvPr/>
          </p:nvSpPr>
          <p:spPr bwMode="auto">
            <a:xfrm>
              <a:off x="2400" y="27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3" name="Oval 15"/>
            <p:cNvSpPr>
              <a:spLocks noChangeArrowheads="1"/>
            </p:cNvSpPr>
            <p:nvPr/>
          </p:nvSpPr>
          <p:spPr bwMode="auto">
            <a:xfrm>
              <a:off x="2640" y="22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4" name="Oval 16"/>
            <p:cNvSpPr>
              <a:spLocks noChangeArrowheads="1"/>
            </p:cNvSpPr>
            <p:nvPr/>
          </p:nvSpPr>
          <p:spPr bwMode="auto">
            <a:xfrm>
              <a:off x="225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Oval 19"/>
            <p:cNvSpPr>
              <a:spLocks noChangeArrowheads="1"/>
            </p:cNvSpPr>
            <p:nvPr/>
          </p:nvSpPr>
          <p:spPr bwMode="auto">
            <a:xfrm>
              <a:off x="2640" y="25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Oval 20"/>
            <p:cNvSpPr>
              <a:spLocks noChangeArrowheads="1"/>
            </p:cNvSpPr>
            <p:nvPr/>
          </p:nvSpPr>
          <p:spPr bwMode="auto">
            <a:xfrm>
              <a:off x="2928" y="25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2" name="Oval 24"/>
            <p:cNvSpPr>
              <a:spLocks noChangeArrowheads="1"/>
            </p:cNvSpPr>
            <p:nvPr/>
          </p:nvSpPr>
          <p:spPr bwMode="auto">
            <a:xfrm>
              <a:off x="2976" y="21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Oval 25"/>
            <p:cNvSpPr>
              <a:spLocks noChangeArrowheads="1"/>
            </p:cNvSpPr>
            <p:nvPr/>
          </p:nvSpPr>
          <p:spPr bwMode="auto">
            <a:xfrm>
              <a:off x="2784" y="28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Oval 27"/>
            <p:cNvSpPr>
              <a:spLocks noChangeArrowheads="1"/>
            </p:cNvSpPr>
            <p:nvPr/>
          </p:nvSpPr>
          <p:spPr bwMode="auto">
            <a:xfrm>
              <a:off x="3264" y="23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6" name="Oval 28"/>
            <p:cNvSpPr>
              <a:spLocks noChangeArrowheads="1"/>
            </p:cNvSpPr>
            <p:nvPr/>
          </p:nvSpPr>
          <p:spPr bwMode="auto">
            <a:xfrm>
              <a:off x="3216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Oval 35"/>
            <p:cNvSpPr>
              <a:spLocks noChangeArrowheads="1"/>
            </p:cNvSpPr>
            <p:nvPr/>
          </p:nvSpPr>
          <p:spPr bwMode="auto">
            <a:xfrm>
              <a:off x="3456" y="20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Oval 36"/>
            <p:cNvSpPr>
              <a:spLocks noChangeArrowheads="1"/>
            </p:cNvSpPr>
            <p:nvPr/>
          </p:nvSpPr>
          <p:spPr bwMode="auto">
            <a:xfrm>
              <a:off x="3600" y="17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7" name="Oval 39"/>
            <p:cNvSpPr>
              <a:spLocks noChangeArrowheads="1"/>
            </p:cNvSpPr>
            <p:nvPr/>
          </p:nvSpPr>
          <p:spPr bwMode="auto">
            <a:xfrm>
              <a:off x="3648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9" name="Oval 41"/>
            <p:cNvSpPr>
              <a:spLocks noChangeArrowheads="1"/>
            </p:cNvSpPr>
            <p:nvPr/>
          </p:nvSpPr>
          <p:spPr bwMode="auto">
            <a:xfrm>
              <a:off x="4272" y="14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1" name="Oval 43"/>
            <p:cNvSpPr>
              <a:spLocks noChangeArrowheads="1"/>
            </p:cNvSpPr>
            <p:nvPr/>
          </p:nvSpPr>
          <p:spPr bwMode="auto">
            <a:xfrm>
              <a:off x="3840" y="18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2" name="Oval 44"/>
            <p:cNvSpPr>
              <a:spLocks noChangeArrowheads="1"/>
            </p:cNvSpPr>
            <p:nvPr/>
          </p:nvSpPr>
          <p:spPr bwMode="auto">
            <a:xfrm>
              <a:off x="4080" y="23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>
                <a:solidFill>
                  <a:srgbClr val="FFCC00"/>
                </a:solidFill>
              </a:endParaRPr>
            </a:p>
          </p:txBody>
        </p:sp>
        <p:sp>
          <p:nvSpPr>
            <p:cNvPr id="58414" name="Oval 46"/>
            <p:cNvSpPr>
              <a:spLocks noChangeArrowheads="1"/>
            </p:cNvSpPr>
            <p:nvPr/>
          </p:nvSpPr>
          <p:spPr bwMode="auto">
            <a:xfrm>
              <a:off x="4272" y="17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5" name="Oval 47"/>
            <p:cNvSpPr>
              <a:spLocks noChangeArrowheads="1"/>
            </p:cNvSpPr>
            <p:nvPr/>
          </p:nvSpPr>
          <p:spPr bwMode="auto">
            <a:xfrm>
              <a:off x="4032" y="16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20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701162"/>
            <a:ext cx="7086600" cy="1447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Simple Regression Model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58442" name="Group 74"/>
          <p:cNvGrpSpPr>
            <a:grpSpLocks/>
          </p:cNvGrpSpPr>
          <p:nvPr/>
        </p:nvGrpSpPr>
        <p:grpSpPr bwMode="auto">
          <a:xfrm>
            <a:off x="1203325" y="1893888"/>
            <a:ext cx="361950" cy="4049712"/>
            <a:chOff x="758" y="1193"/>
            <a:chExt cx="228" cy="2551"/>
          </a:xfrm>
        </p:grpSpPr>
        <p:sp>
          <p:nvSpPr>
            <p:cNvPr id="58417" name="Line 49"/>
            <p:cNvSpPr>
              <a:spLocks noChangeShapeType="1"/>
            </p:cNvSpPr>
            <p:nvPr/>
          </p:nvSpPr>
          <p:spPr bwMode="auto">
            <a:xfrm>
              <a:off x="912" y="1536"/>
              <a:ext cx="1" cy="2208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21" name="Text Box 53"/>
            <p:cNvSpPr txBox="1">
              <a:spLocks noChangeArrowheads="1"/>
            </p:cNvSpPr>
            <p:nvPr/>
          </p:nvSpPr>
          <p:spPr bwMode="auto">
            <a:xfrm>
              <a:off x="758" y="1193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sz="2800"/>
                <a:t>y</a:t>
              </a:r>
            </a:p>
          </p:txBody>
        </p:sp>
      </p:grpSp>
      <p:grpSp>
        <p:nvGrpSpPr>
          <p:cNvPr id="58443" name="Group 75"/>
          <p:cNvGrpSpPr>
            <a:grpSpLocks/>
          </p:cNvGrpSpPr>
          <p:nvPr/>
        </p:nvGrpSpPr>
        <p:grpSpPr bwMode="auto">
          <a:xfrm>
            <a:off x="1447800" y="5943600"/>
            <a:ext cx="6019800" cy="584200"/>
            <a:chOff x="912" y="3744"/>
            <a:chExt cx="3792" cy="368"/>
          </a:xfrm>
        </p:grpSpPr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>
              <a:off x="912" y="3744"/>
              <a:ext cx="3792" cy="1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22" name="Text Box 54"/>
            <p:cNvSpPr txBox="1">
              <a:spLocks noChangeArrowheads="1"/>
            </p:cNvSpPr>
            <p:nvPr/>
          </p:nvSpPr>
          <p:spPr bwMode="auto">
            <a:xfrm>
              <a:off x="2678" y="378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sz="2800"/>
                <a:t>x</a:t>
              </a:r>
            </a:p>
          </p:txBody>
        </p:sp>
      </p:grpSp>
      <p:grpSp>
        <p:nvGrpSpPr>
          <p:cNvPr id="58438" name="Group 70"/>
          <p:cNvGrpSpPr>
            <a:grpSpLocks/>
          </p:cNvGrpSpPr>
          <p:nvPr/>
        </p:nvGrpSpPr>
        <p:grpSpPr bwMode="auto">
          <a:xfrm>
            <a:off x="1905000" y="3124200"/>
            <a:ext cx="2236788" cy="2057400"/>
            <a:chOff x="1248" y="1200"/>
            <a:chExt cx="1409" cy="1296"/>
          </a:xfrm>
        </p:grpSpPr>
        <p:sp>
          <p:nvSpPr>
            <p:cNvPr id="58423" name="Text Box 55"/>
            <p:cNvSpPr txBox="1">
              <a:spLocks noChangeArrowheads="1"/>
            </p:cNvSpPr>
            <p:nvPr/>
          </p:nvSpPr>
          <p:spPr bwMode="auto">
            <a:xfrm>
              <a:off x="1248" y="1200"/>
              <a:ext cx="14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dirty="0">
                  <a:solidFill>
                    <a:srgbClr val="FFC000"/>
                  </a:solidFill>
                </a:rPr>
                <a:t>Predicted</a:t>
              </a:r>
              <a:r>
                <a:rPr kumimoji="0" lang="en-US" dirty="0">
                  <a:solidFill>
                    <a:schemeClr val="tx2"/>
                  </a:solidFill>
                </a:rPr>
                <a:t> </a:t>
              </a:r>
              <a:r>
                <a:rPr kumimoji="0" lang="en-US" dirty="0">
                  <a:solidFill>
                    <a:srgbClr val="FFC000"/>
                  </a:solidFill>
                </a:rPr>
                <a:t>Values</a:t>
              </a:r>
            </a:p>
          </p:txBody>
        </p:sp>
        <p:sp>
          <p:nvSpPr>
            <p:cNvPr id="58428" name="Line 60"/>
            <p:cNvSpPr>
              <a:spLocks noChangeShapeType="1"/>
            </p:cNvSpPr>
            <p:nvPr/>
          </p:nvSpPr>
          <p:spPr bwMode="auto">
            <a:xfrm flipH="1">
              <a:off x="1680" y="1440"/>
              <a:ext cx="192" cy="1056"/>
            </a:xfrm>
            <a:prstGeom prst="line">
              <a:avLst/>
            </a:prstGeom>
            <a:noFill/>
            <a:ln w="9525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439" name="Group 71"/>
          <p:cNvGrpSpPr>
            <a:grpSpLocks/>
          </p:cNvGrpSpPr>
          <p:nvPr/>
        </p:nvGrpSpPr>
        <p:grpSpPr bwMode="auto">
          <a:xfrm>
            <a:off x="3200399" y="4343402"/>
            <a:ext cx="1895475" cy="1300163"/>
            <a:chOff x="2016" y="2736"/>
            <a:chExt cx="1194" cy="819"/>
          </a:xfrm>
        </p:grpSpPr>
        <p:sp>
          <p:nvSpPr>
            <p:cNvPr id="58425" name="Text Box 57"/>
            <p:cNvSpPr txBox="1">
              <a:spLocks noChangeArrowheads="1"/>
            </p:cNvSpPr>
            <p:nvPr/>
          </p:nvSpPr>
          <p:spPr bwMode="auto">
            <a:xfrm>
              <a:off x="2016" y="3264"/>
              <a:ext cx="11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dirty="0">
                  <a:solidFill>
                    <a:srgbClr val="FFC000"/>
                  </a:solidFill>
                </a:rPr>
                <a:t>Actual Values</a:t>
              </a:r>
            </a:p>
          </p:txBody>
        </p:sp>
        <p:sp>
          <p:nvSpPr>
            <p:cNvPr id="58430" name="Line 62"/>
            <p:cNvSpPr>
              <a:spLocks noChangeShapeType="1"/>
            </p:cNvSpPr>
            <p:nvPr/>
          </p:nvSpPr>
          <p:spPr bwMode="auto">
            <a:xfrm flipH="1" flipV="1">
              <a:off x="2448" y="2880"/>
              <a:ext cx="240" cy="384"/>
            </a:xfrm>
            <a:prstGeom prst="line">
              <a:avLst/>
            </a:prstGeom>
            <a:noFill/>
            <a:ln w="9525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31" name="Line 63"/>
            <p:cNvSpPr>
              <a:spLocks noChangeShapeType="1"/>
            </p:cNvSpPr>
            <p:nvPr/>
          </p:nvSpPr>
          <p:spPr bwMode="auto">
            <a:xfrm flipV="1">
              <a:off x="2688" y="2928"/>
              <a:ext cx="96" cy="336"/>
            </a:xfrm>
            <a:prstGeom prst="line">
              <a:avLst/>
            </a:prstGeom>
            <a:noFill/>
            <a:ln w="9525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32" name="Line 64"/>
            <p:cNvSpPr>
              <a:spLocks noChangeShapeType="1"/>
            </p:cNvSpPr>
            <p:nvPr/>
          </p:nvSpPr>
          <p:spPr bwMode="auto">
            <a:xfrm flipV="1">
              <a:off x="2688" y="2736"/>
              <a:ext cx="480" cy="528"/>
            </a:xfrm>
            <a:prstGeom prst="line">
              <a:avLst/>
            </a:prstGeom>
            <a:noFill/>
            <a:ln w="9525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0112" name="Object 1024"/>
          <p:cNvGraphicFramePr>
            <a:graphicFrameLocks noChangeAspect="1"/>
          </p:cNvGraphicFramePr>
          <p:nvPr/>
        </p:nvGraphicFramePr>
        <p:xfrm>
          <a:off x="6477000" y="4267200"/>
          <a:ext cx="14525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6" name="Equation" r:id="rId3" imgW="672840" imgH="304560" progId="Equation.3">
                  <p:embed/>
                </p:oleObj>
              </mc:Choice>
              <mc:Fallback>
                <p:oleObj name="Equation" r:id="rId3" imgW="6728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67200"/>
                        <a:ext cx="1452563" cy="6588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444" name="Group 76"/>
          <p:cNvGrpSpPr>
            <a:grpSpLocks/>
          </p:cNvGrpSpPr>
          <p:nvPr/>
        </p:nvGrpSpPr>
        <p:grpSpPr bwMode="auto">
          <a:xfrm>
            <a:off x="6477000" y="2971800"/>
            <a:ext cx="1738313" cy="762000"/>
            <a:chOff x="4080" y="1872"/>
            <a:chExt cx="1095" cy="480"/>
          </a:xfrm>
        </p:grpSpPr>
        <p:sp>
          <p:nvSpPr>
            <p:cNvPr id="58434" name="Line 66"/>
            <p:cNvSpPr>
              <a:spLocks noChangeShapeType="1"/>
            </p:cNvSpPr>
            <p:nvPr/>
          </p:nvSpPr>
          <p:spPr bwMode="auto">
            <a:xfrm flipV="1">
              <a:off x="4080" y="1872"/>
              <a:ext cx="0" cy="480"/>
            </a:xfrm>
            <a:prstGeom prst="line">
              <a:avLst/>
            </a:prstGeom>
            <a:noFill/>
            <a:ln w="9525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437" name="Text Box 69"/>
            <p:cNvSpPr txBox="1">
              <a:spLocks noChangeArrowheads="1"/>
            </p:cNvSpPr>
            <p:nvPr/>
          </p:nvSpPr>
          <p:spPr bwMode="auto">
            <a:xfrm>
              <a:off x="4176" y="1968"/>
              <a:ext cx="9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0" lang="en-US" dirty="0">
                  <a:solidFill>
                    <a:srgbClr val="FFC000"/>
                  </a:solidFill>
                </a:rPr>
                <a:t>Residuals</a:t>
              </a:r>
            </a:p>
          </p:txBody>
        </p:sp>
      </p:grpSp>
      <p:grpSp>
        <p:nvGrpSpPr>
          <p:cNvPr id="58451" name="Group 83"/>
          <p:cNvGrpSpPr>
            <a:grpSpLocks/>
          </p:cNvGrpSpPr>
          <p:nvPr/>
        </p:nvGrpSpPr>
        <p:grpSpPr bwMode="auto">
          <a:xfrm>
            <a:off x="660400" y="4648200"/>
            <a:ext cx="1447800" cy="1295400"/>
            <a:chOff x="192" y="2736"/>
            <a:chExt cx="912" cy="816"/>
          </a:xfrm>
        </p:grpSpPr>
        <p:sp>
          <p:nvSpPr>
            <p:cNvPr id="58447" name="Arc 79"/>
            <p:cNvSpPr>
              <a:spLocks/>
            </p:cNvSpPr>
            <p:nvPr/>
          </p:nvSpPr>
          <p:spPr bwMode="auto">
            <a:xfrm>
              <a:off x="912" y="3360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8" name="Text Box 80"/>
            <p:cNvSpPr txBox="1">
              <a:spLocks noChangeArrowheads="1"/>
            </p:cNvSpPr>
            <p:nvPr/>
          </p:nvSpPr>
          <p:spPr bwMode="auto">
            <a:xfrm>
              <a:off x="192" y="2736"/>
              <a:ext cx="55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Slope</a:t>
              </a:r>
            </a:p>
          </p:txBody>
        </p:sp>
        <p:sp>
          <p:nvSpPr>
            <p:cNvPr id="58449" name="Line 81"/>
            <p:cNvSpPr>
              <a:spLocks noChangeShapeType="1"/>
            </p:cNvSpPr>
            <p:nvPr/>
          </p:nvSpPr>
          <p:spPr bwMode="auto">
            <a:xfrm>
              <a:off x="720" y="2976"/>
              <a:ext cx="288" cy="38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4859" y="6538261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51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Gosset</a:t>
            </a:r>
            <a:r>
              <a:rPr lang="en-US" dirty="0" smtClean="0"/>
              <a:t>, Beer, and Statistics…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48400" y="1752600"/>
            <a:ext cx="2451100" cy="3505200"/>
            <a:chOff x="6248400" y="1752600"/>
            <a:chExt cx="2451100" cy="3505200"/>
          </a:xfrm>
        </p:grpSpPr>
        <p:pic>
          <p:nvPicPr>
            <p:cNvPr id="1433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1752600"/>
              <a:ext cx="2286000" cy="305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" name="Text Box 6"/>
            <p:cNvSpPr txBox="1">
              <a:spLocks noChangeArrowheads="1"/>
            </p:cNvSpPr>
            <p:nvPr/>
          </p:nvSpPr>
          <p:spPr bwMode="auto">
            <a:xfrm>
              <a:off x="6248400" y="4800600"/>
              <a:ext cx="2451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William Gosset</a:t>
              </a:r>
            </a:p>
          </p:txBody>
        </p:sp>
      </p:grp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90600" y="1676400"/>
            <a:ext cx="519747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William S. </a:t>
            </a:r>
            <a:r>
              <a:rPr lang="en-US" sz="2800" dirty="0" err="1"/>
              <a:t>Gosset</a:t>
            </a:r>
            <a:r>
              <a:rPr lang="en-US" sz="2800" dirty="0"/>
              <a:t> (1876-1937) was a famous statistician who worked for </a:t>
            </a:r>
            <a:r>
              <a:rPr lang="en-US" sz="2800" dirty="0" err="1"/>
              <a:t>Guiness</a:t>
            </a:r>
            <a:r>
              <a:rPr lang="en-US" sz="2800" dirty="0"/>
              <a:t>. He was a friend and colleague of Karl Pearson and the two wrote many statistical papers together. Statistics, during that time involved very large samples, and </a:t>
            </a:r>
            <a:r>
              <a:rPr lang="en-US" sz="2800" dirty="0" err="1"/>
              <a:t>Gosset</a:t>
            </a:r>
            <a:r>
              <a:rPr lang="en-US" sz="2800" dirty="0"/>
              <a:t> needed something to test difference between smaller samples.</a:t>
            </a:r>
          </a:p>
          <a:p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02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AutoShape 5"/>
          <p:cNvSpPr>
            <a:spLocks noChangeArrowheads="1"/>
          </p:cNvSpPr>
          <p:nvPr/>
        </p:nvSpPr>
        <p:spPr bwMode="auto">
          <a:xfrm rot="-828536">
            <a:off x="1828800" y="3429000"/>
            <a:ext cx="3622675" cy="993775"/>
          </a:xfrm>
          <a:prstGeom prst="parallelogram">
            <a:avLst>
              <a:gd name="adj" fmla="val 108315"/>
            </a:avLst>
          </a:prstGeom>
          <a:gradFill rotWithShape="0">
            <a:gsLst>
              <a:gs pos="0">
                <a:schemeClr val="hlink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65" name="Group 25"/>
          <p:cNvGrpSpPr>
            <a:grpSpLocks/>
          </p:cNvGrpSpPr>
          <p:nvPr/>
        </p:nvGrpSpPr>
        <p:grpSpPr bwMode="auto">
          <a:xfrm>
            <a:off x="2362200" y="2971800"/>
            <a:ext cx="2209800" cy="1600200"/>
            <a:chOff x="1488" y="1872"/>
            <a:chExt cx="1392" cy="1008"/>
          </a:xfrm>
          <a:solidFill>
            <a:srgbClr val="FFFF00"/>
          </a:solidFill>
        </p:grpSpPr>
        <p:sp>
          <p:nvSpPr>
            <p:cNvPr id="61446" name="Oval 6"/>
            <p:cNvSpPr>
              <a:spLocks noChangeArrowheads="1"/>
            </p:cNvSpPr>
            <p:nvPr/>
          </p:nvSpPr>
          <p:spPr bwMode="auto">
            <a:xfrm>
              <a:off x="1488" y="2352"/>
              <a:ext cx="48" cy="48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7" name="Oval 7"/>
            <p:cNvSpPr>
              <a:spLocks noChangeArrowheads="1"/>
            </p:cNvSpPr>
            <p:nvPr/>
          </p:nvSpPr>
          <p:spPr bwMode="auto">
            <a:xfrm>
              <a:off x="2208" y="2016"/>
              <a:ext cx="48" cy="48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8" name="Oval 8"/>
            <p:cNvSpPr>
              <a:spLocks noChangeArrowheads="1"/>
            </p:cNvSpPr>
            <p:nvPr/>
          </p:nvSpPr>
          <p:spPr bwMode="auto">
            <a:xfrm>
              <a:off x="2016" y="2496"/>
              <a:ext cx="48" cy="48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9" name="Oval 9"/>
            <p:cNvSpPr>
              <a:spLocks noChangeArrowheads="1"/>
            </p:cNvSpPr>
            <p:nvPr/>
          </p:nvSpPr>
          <p:spPr bwMode="auto">
            <a:xfrm>
              <a:off x="2640" y="1872"/>
              <a:ext cx="48" cy="48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2496" y="2592"/>
              <a:ext cx="48" cy="48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2832" y="2256"/>
              <a:ext cx="48" cy="48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2" name="Oval 12"/>
            <p:cNvSpPr>
              <a:spLocks noChangeArrowheads="1"/>
            </p:cNvSpPr>
            <p:nvPr/>
          </p:nvSpPr>
          <p:spPr bwMode="auto">
            <a:xfrm>
              <a:off x="2304" y="2304"/>
              <a:ext cx="48" cy="48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2496" y="2400"/>
              <a:ext cx="48" cy="48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1776" y="2784"/>
              <a:ext cx="48" cy="48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auto">
            <a:xfrm>
              <a:off x="2736" y="2832"/>
              <a:ext cx="48" cy="48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5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23900" y="685800"/>
            <a:ext cx="7086600" cy="1447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Multiple Regression Model</a:t>
            </a:r>
            <a:r>
              <a:rPr lang="en-US" sz="3600" dirty="0">
                <a:solidFill>
                  <a:srgbClr val="FFCC00"/>
                </a:solidFill>
              </a:rPr>
              <a:t/>
            </a:r>
            <a:br>
              <a:rPr lang="en-US" sz="3600" dirty="0">
                <a:solidFill>
                  <a:srgbClr val="FFCC00"/>
                </a:solidFill>
              </a:rPr>
            </a:br>
            <a:endParaRPr lang="en-US" sz="3600" dirty="0">
              <a:solidFill>
                <a:srgbClr val="FFCC00"/>
              </a:solidFill>
            </a:endParaRPr>
          </a:p>
        </p:txBody>
      </p: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2590800" y="1981200"/>
            <a:ext cx="420688" cy="2971800"/>
            <a:chOff x="1632" y="1248"/>
            <a:chExt cx="265" cy="1872"/>
          </a:xfrm>
        </p:grpSpPr>
        <p:sp>
          <p:nvSpPr>
            <p:cNvPr id="61442" name="Line 2"/>
            <p:cNvSpPr>
              <a:spLocks noChangeShapeType="1"/>
            </p:cNvSpPr>
            <p:nvPr/>
          </p:nvSpPr>
          <p:spPr bwMode="auto">
            <a:xfrm>
              <a:off x="1872" y="153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Text Box 19"/>
            <p:cNvSpPr txBox="1">
              <a:spLocks noChangeArrowheads="1"/>
            </p:cNvSpPr>
            <p:nvPr/>
          </p:nvSpPr>
          <p:spPr bwMode="auto">
            <a:xfrm>
              <a:off x="1632" y="1248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sz="2800" b="1">
                  <a:solidFill>
                    <a:schemeClr val="tx2"/>
                  </a:solidFill>
                </a:rPr>
                <a:t>Y</a:t>
              </a:r>
            </a:p>
          </p:txBody>
        </p:sp>
      </p:grpSp>
      <p:grpSp>
        <p:nvGrpSpPr>
          <p:cNvPr id="61464" name="Group 24"/>
          <p:cNvGrpSpPr>
            <a:grpSpLocks/>
          </p:cNvGrpSpPr>
          <p:nvPr/>
        </p:nvGrpSpPr>
        <p:grpSpPr bwMode="auto">
          <a:xfrm>
            <a:off x="1066800" y="4953000"/>
            <a:ext cx="1905000" cy="1509713"/>
            <a:chOff x="672" y="3120"/>
            <a:chExt cx="1200" cy="951"/>
          </a:xfrm>
        </p:grpSpPr>
        <p:sp>
          <p:nvSpPr>
            <p:cNvPr id="61444" name="Line 4"/>
            <p:cNvSpPr>
              <a:spLocks noChangeShapeType="1"/>
            </p:cNvSpPr>
            <p:nvPr/>
          </p:nvSpPr>
          <p:spPr bwMode="auto">
            <a:xfrm flipH="1">
              <a:off x="1056" y="3120"/>
              <a:ext cx="81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672" y="3744"/>
              <a:ext cx="3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sz="2800" b="1">
                  <a:solidFill>
                    <a:schemeClr val="tx2"/>
                  </a:solidFill>
                </a:rPr>
                <a:t>X</a:t>
              </a:r>
              <a:r>
                <a:rPr kumimoji="0" lang="en-US" sz="2800" b="1" baseline="-2500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61463" name="Group 23"/>
          <p:cNvGrpSpPr>
            <a:grpSpLocks/>
          </p:cNvGrpSpPr>
          <p:nvPr/>
        </p:nvGrpSpPr>
        <p:grpSpPr bwMode="auto">
          <a:xfrm>
            <a:off x="2971800" y="4724400"/>
            <a:ext cx="4572000" cy="519113"/>
            <a:chOff x="1872" y="2976"/>
            <a:chExt cx="2880" cy="327"/>
          </a:xfrm>
        </p:grpSpPr>
        <p:sp>
          <p:nvSpPr>
            <p:cNvPr id="61443" name="Line 3"/>
            <p:cNvSpPr>
              <a:spLocks noChangeShapeType="1"/>
            </p:cNvSpPr>
            <p:nvPr/>
          </p:nvSpPr>
          <p:spPr bwMode="auto">
            <a:xfrm>
              <a:off x="1872" y="3120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 noChangeArrowheads="1"/>
            </p:cNvSpPr>
            <p:nvPr/>
          </p:nvSpPr>
          <p:spPr bwMode="auto">
            <a:xfrm>
              <a:off x="4320" y="2976"/>
              <a:ext cx="4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0" lang="en-US" sz="2800" b="1">
                  <a:solidFill>
                    <a:schemeClr val="tx2"/>
                  </a:solidFill>
                </a:rPr>
                <a:t>X</a:t>
              </a:r>
              <a:r>
                <a:rPr kumimoji="0" lang="en-US" sz="2800" b="1" baseline="-25000">
                  <a:solidFill>
                    <a:schemeClr val="tx2"/>
                  </a:solidFill>
                </a:rPr>
                <a:t>1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7100" y="6515661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5494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The First Model - Variables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086600" cy="3352800"/>
          </a:xfrm>
        </p:spPr>
        <p:txBody>
          <a:bodyPr/>
          <a:lstStyle/>
          <a:p>
            <a:r>
              <a:rPr lang="en-US" sz="2400" b="0" dirty="0" smtClean="0">
                <a:latin typeface="+mj-lt"/>
              </a:rPr>
              <a:t>Number of full-time professors (dependent)</a:t>
            </a:r>
          </a:p>
          <a:p>
            <a:r>
              <a:rPr lang="en-US" sz="24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Number of majors</a:t>
            </a:r>
          </a:p>
          <a:p>
            <a:r>
              <a:rPr lang="en-US" sz="2400" b="0" dirty="0" smtClean="0">
                <a:latin typeface="+mj-lt"/>
              </a:rPr>
              <a:t>Total degrees conferred</a:t>
            </a:r>
          </a:p>
          <a:p>
            <a:r>
              <a:rPr lang="en-US" sz="24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Total credit hours generated</a:t>
            </a:r>
          </a:p>
          <a:p>
            <a:r>
              <a:rPr lang="en-US" sz="2400" b="0" dirty="0" smtClean="0">
                <a:latin typeface="+mj-lt"/>
              </a:rPr>
              <a:t>Total credit hours generated by majors</a:t>
            </a:r>
          </a:p>
          <a:p>
            <a:r>
              <a:rPr lang="en-US" sz="24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Total lower-level credit hours generated</a:t>
            </a:r>
          </a:p>
          <a:p>
            <a:r>
              <a:rPr lang="en-US" sz="2400" b="0" dirty="0" smtClean="0">
                <a:latin typeface="+mj-lt"/>
              </a:rPr>
              <a:t>Total upper-level/grad. Hours generated</a:t>
            </a:r>
          </a:p>
          <a:p>
            <a:r>
              <a:rPr lang="en-US" sz="24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Delaware cost per credit hour</a:t>
            </a:r>
          </a:p>
          <a:p>
            <a:r>
              <a:rPr lang="en-US" sz="2400" b="0" dirty="0" smtClean="0">
                <a:latin typeface="+mj-lt"/>
              </a:rPr>
              <a:t>Market value of the discipline</a:t>
            </a:r>
            <a:endParaRPr lang="en-US" sz="2400" b="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983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Results of Selected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+mj-lt"/>
              </a:rPr>
              <a:t>F Statistic = </a:t>
            </a:r>
            <a:r>
              <a:rPr lang="en-US" b="0" dirty="0" smtClean="0">
                <a:solidFill>
                  <a:srgbClr val="FFCC00"/>
                </a:solidFill>
                <a:latin typeface="+mj-lt"/>
              </a:rPr>
              <a:t>66.04</a:t>
            </a:r>
            <a:r>
              <a:rPr lang="en-US" b="0" dirty="0" smtClean="0">
                <a:latin typeface="+mj-lt"/>
              </a:rPr>
              <a:t> (.0001)</a:t>
            </a:r>
          </a:p>
          <a:p>
            <a:r>
              <a:rPr lang="en-US" b="0" dirty="0" smtClean="0">
                <a:latin typeface="+mj-lt"/>
              </a:rPr>
              <a:t>R-Squared - </a:t>
            </a:r>
            <a:r>
              <a:rPr lang="en-US" b="0" dirty="0" smtClean="0">
                <a:solidFill>
                  <a:srgbClr val="FFCC00"/>
                </a:solidFill>
                <a:latin typeface="+mj-lt"/>
              </a:rPr>
              <a:t>.9497</a:t>
            </a:r>
          </a:p>
          <a:p>
            <a:r>
              <a:rPr lang="en-US" b="0" dirty="0" smtClean="0">
                <a:latin typeface="+mj-lt"/>
              </a:rPr>
              <a:t>Standard Deviation of the unexplained budget allocation (Root MSE) = </a:t>
            </a:r>
            <a:r>
              <a:rPr lang="en-US" b="0" dirty="0" smtClean="0">
                <a:solidFill>
                  <a:srgbClr val="FFCC00"/>
                </a:solidFill>
                <a:latin typeface="+mj-lt"/>
              </a:rPr>
              <a:t>$96,942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690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Parameter Estimates of Selected Model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45144"/>
              </p:ext>
            </p:extLst>
          </p:nvPr>
        </p:nvGraphicFramePr>
        <p:xfrm>
          <a:off x="1295400" y="1905000"/>
          <a:ext cx="6929664" cy="3927925"/>
        </p:xfrm>
        <a:graphic>
          <a:graphicData uri="http://schemas.openxmlformats.org/drawingml/2006/table">
            <a:tbl>
              <a:tblPr/>
              <a:tblGrid>
                <a:gridCol w="3248990"/>
                <a:gridCol w="1908498"/>
                <a:gridCol w="1772176"/>
              </a:tblGrid>
              <a:tr h="872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Arial"/>
                        </a:rPr>
                        <a:t>Variable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Arial"/>
                        </a:rPr>
                        <a:t>Parameter Estimate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latin typeface="Arial"/>
                        </a:rPr>
                        <a:t>Pr &gt; |t|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C000"/>
                          </a:solidFill>
                          <a:latin typeface="Arial"/>
                        </a:rPr>
                        <a:t>Intercept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"/>
                        </a:rPr>
                        <a:t>-544842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latin typeface="Arial"/>
                        </a:rPr>
                        <a:t>0.0027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C000"/>
                          </a:solidFill>
                          <a:latin typeface="Arial"/>
                        </a:rPr>
                        <a:t>PROF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"/>
                        </a:rPr>
                        <a:t>43586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C000"/>
                          </a:solidFill>
                          <a:latin typeface="Arial"/>
                        </a:rPr>
                        <a:t>CHRS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"/>
                        </a:rPr>
                        <a:t>9.4536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"/>
                        </a:rPr>
                        <a:t>0.1474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C000"/>
                          </a:solidFill>
                          <a:latin typeface="Arial"/>
                        </a:rPr>
                        <a:t>DEGREES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latin typeface="Arial"/>
                        </a:rPr>
                        <a:t>-1346.6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latin typeface="Arial"/>
                        </a:rPr>
                        <a:t>0.2206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C000"/>
                          </a:solidFill>
                          <a:latin typeface="Arial"/>
                        </a:rPr>
                        <a:t>MARKET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latin typeface="Arial"/>
                        </a:rPr>
                        <a:t>842966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92D050"/>
                          </a:solidFill>
                          <a:latin typeface="Arial"/>
                        </a:rPr>
                        <a:t>&lt;.0001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C000"/>
                          </a:solidFill>
                          <a:latin typeface="Arial"/>
                        </a:rPr>
                        <a:t>CHRS*DEGREES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latin typeface="Arial"/>
                        </a:rPr>
                        <a:t>0.20361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92D050"/>
                          </a:solidFill>
                          <a:latin typeface="Arial"/>
                        </a:rPr>
                        <a:t>0.0104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C000"/>
                          </a:solidFill>
                          <a:latin typeface="Arial"/>
                        </a:rPr>
                        <a:t>CHRS*PROF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latin typeface="Arial"/>
                        </a:rPr>
                        <a:t>-1.48669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92D050"/>
                          </a:solidFill>
                          <a:latin typeface="Arial"/>
                        </a:rPr>
                        <a:t>0.002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68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So, What Happened?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b="0" dirty="0">
                <a:latin typeface="+mj-lt"/>
              </a:rPr>
              <a:t>The VPAA reviewed the model along with the departmental budget requests</a:t>
            </a:r>
          </a:p>
          <a:p>
            <a:r>
              <a:rPr lang="en-US" b="0" dirty="0">
                <a:solidFill>
                  <a:schemeClr val="accent2"/>
                </a:solidFill>
                <a:latin typeface="+mj-lt"/>
              </a:rPr>
              <a:t>He used the model to identify those departments that were either significantly under funded or over funded</a:t>
            </a:r>
          </a:p>
          <a:p>
            <a:r>
              <a:rPr lang="en-US" b="0" dirty="0">
                <a:latin typeface="+mj-lt"/>
              </a:rPr>
              <a:t>VPAA made adjustments to budget allocations based in part upon the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14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with Assessment…</a:t>
            </a:r>
            <a:endParaRPr lang="en-US" dirty="0"/>
          </a:p>
        </p:txBody>
      </p:sp>
      <p:pic>
        <p:nvPicPr>
          <p:cNvPr id="56322" name="Picture 2" descr="C:\Documents and Settings\alluna\My Documents\My Pictures\Microsoft Clip Organizer\j010435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3886200" cy="36392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21336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spectrum of continuous improvement tools will lead you down the road to assessment success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793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 or Comments?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400800" cy="2514600"/>
          </a:xfrm>
        </p:spPr>
        <p:txBody>
          <a:bodyPr/>
          <a:lstStyle/>
          <a:p>
            <a:pPr algn="l"/>
            <a:r>
              <a:rPr lang="en-US" sz="3600" dirty="0" smtClean="0"/>
              <a:t>Dr. Andrew L. Luna</a:t>
            </a:r>
          </a:p>
          <a:p>
            <a:pPr algn="l"/>
            <a:r>
              <a:rPr lang="en-US" sz="2800" dirty="0" smtClean="0"/>
              <a:t>Director, Institutional Research Planning and Assessment</a:t>
            </a:r>
          </a:p>
          <a:p>
            <a:pPr algn="l"/>
            <a:r>
              <a:rPr lang="en-US" sz="2800" dirty="0" smtClean="0"/>
              <a:t>University of North Alabama</a:t>
            </a:r>
          </a:p>
          <a:p>
            <a:pPr algn="l"/>
            <a:r>
              <a:rPr lang="en-US" sz="2800" dirty="0" smtClean="0"/>
              <a:t>alluna@una.edu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Francis Bacon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5579"/>
            <a:ext cx="2209800" cy="362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1" y="1977558"/>
            <a:ext cx="5257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Francis </a:t>
            </a:r>
            <a:r>
              <a:rPr lang="en-US" b="1" dirty="0" smtClean="0"/>
              <a:t>Bacon</a:t>
            </a:r>
            <a:r>
              <a:rPr lang="en-US" dirty="0" smtClean="0"/>
              <a:t> (1561 –1626</a:t>
            </a:r>
            <a:r>
              <a:rPr lang="en-US" dirty="0"/>
              <a:t>) was an English philosopher, </a:t>
            </a:r>
            <a:r>
              <a:rPr lang="en-US" dirty="0" smtClean="0"/>
              <a:t>statesman, </a:t>
            </a:r>
            <a:r>
              <a:rPr lang="en-US" dirty="0"/>
              <a:t>lawyer, jurist, </a:t>
            </a:r>
            <a:r>
              <a:rPr lang="en-US" dirty="0" smtClean="0"/>
              <a:t>and author. Although not primarily known as a scientist, Bacon wrote a philosophical work called </a:t>
            </a:r>
            <a:r>
              <a:rPr lang="en-US" i="1" dirty="0"/>
              <a:t>Novum </a:t>
            </a:r>
            <a:r>
              <a:rPr lang="en-US" i="1" dirty="0" err="1" smtClean="0"/>
              <a:t>Organum</a:t>
            </a:r>
            <a:r>
              <a:rPr lang="en-US" i="1" dirty="0" smtClean="0"/>
              <a:t> </a:t>
            </a:r>
            <a:r>
              <a:rPr lang="en-US" dirty="0" smtClean="0"/>
              <a:t>1620</a:t>
            </a:r>
            <a:r>
              <a:rPr lang="en-US" dirty="0"/>
              <a:t>. </a:t>
            </a:r>
            <a:r>
              <a:rPr lang="en-US" dirty="0" smtClean="0"/>
              <a:t>In it, he </a:t>
            </a:r>
            <a:r>
              <a:rPr lang="en-US" dirty="0"/>
              <a:t>detailed a new system of logic </a:t>
            </a:r>
            <a:r>
              <a:rPr lang="en-US" dirty="0" smtClean="0"/>
              <a:t>called the </a:t>
            </a:r>
            <a:r>
              <a:rPr lang="en-US" i="1" dirty="0"/>
              <a:t>Baconian </a:t>
            </a:r>
            <a:r>
              <a:rPr lang="en-US" i="1" dirty="0" smtClean="0"/>
              <a:t>method</a:t>
            </a:r>
            <a:r>
              <a:rPr lang="en-US" dirty="0" smtClean="0"/>
              <a:t>. This book was foundational to empirical thinking and inductive reasoning.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6321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Note: A statistical test called the Chi Square was later used to determine if Bacon wrote plays attributed to William Shakespear</a:t>
            </a:r>
            <a:r>
              <a:rPr lang="en-US" dirty="0">
                <a:solidFill>
                  <a:srgbClr val="FFFF00"/>
                </a:solidFill>
              </a:rPr>
              <a:t>e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7794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164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Discussion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dirty="0" smtClean="0">
                <a:latin typeface="Times New Roman" charset="0"/>
              </a:rPr>
              <a:t>The origins of outcomes measures and continuous improvement</a:t>
            </a:r>
          </a:p>
          <a:p>
            <a:r>
              <a:rPr lang="en-US" sz="2800" b="0" dirty="0" smtClean="0">
                <a:solidFill>
                  <a:schemeClr val="accent2"/>
                </a:solidFill>
                <a:latin typeface="Times New Roman" charset="0"/>
              </a:rPr>
              <a:t>What is improvement?</a:t>
            </a:r>
          </a:p>
          <a:p>
            <a:r>
              <a:rPr lang="en-US" sz="2800" b="0" dirty="0" smtClean="0">
                <a:latin typeface="Times New Roman" charset="0"/>
              </a:rPr>
              <a:t>The fact that surveys and nationally normed tests are not the only methods of successful assessment</a:t>
            </a:r>
          </a:p>
          <a:p>
            <a:r>
              <a:rPr lang="en-US" sz="2800" b="0" dirty="0" smtClean="0">
                <a:solidFill>
                  <a:schemeClr val="accent2"/>
                </a:solidFill>
                <a:latin typeface="Times New Roman" charset="0"/>
              </a:rPr>
              <a:t>Examples of how outcomes measures are used in the improvement process within higher education</a:t>
            </a:r>
          </a:p>
          <a:p>
            <a:r>
              <a:rPr lang="en-US" sz="2800" b="0" dirty="0" smtClean="0">
                <a:latin typeface="Times New Roman" charset="0"/>
              </a:rPr>
              <a:t>Questions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to IE?</a:t>
            </a:r>
            <a:endParaRPr lang="en-US" dirty="0"/>
          </a:p>
        </p:txBody>
      </p:sp>
      <p:pic>
        <p:nvPicPr>
          <p:cNvPr id="8" name="Content Placeholder 7" descr="Ph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6000"/>
            <a:ext cx="4876800" cy="3251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43000" y="1981200"/>
            <a:ext cx="6781800" cy="4636532"/>
            <a:chOff x="1143000" y="1981200"/>
            <a:chExt cx="6781800" cy="4636532"/>
          </a:xfrm>
        </p:grpSpPr>
        <p:pic>
          <p:nvPicPr>
            <p:cNvPr id="1030" name="Picture 6" descr="F:\Shewhart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1981200"/>
              <a:ext cx="6781800" cy="4205381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743200" y="6248400"/>
              <a:ext cx="3586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Hawthorne Works, Bell Laboratories</a:t>
              </a:r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Telephones and IE?</a:t>
            </a:r>
            <a:endParaRPr lang="en-US" dirty="0"/>
          </a:p>
        </p:txBody>
      </p:sp>
      <p:pic>
        <p:nvPicPr>
          <p:cNvPr id="1026" name="Picture 2" descr="F:\Shewhart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133600"/>
            <a:ext cx="13716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4038600"/>
            <a:ext cx="1892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Walter </a:t>
            </a:r>
            <a:r>
              <a:rPr lang="en-US" sz="2000" dirty="0" err="1" smtClean="0">
                <a:solidFill>
                  <a:schemeClr val="bg2"/>
                </a:solidFill>
              </a:rPr>
              <a:t>Shewhart</a:t>
            </a:r>
            <a:endParaRPr lang="en-US" sz="2000" dirty="0">
              <a:solidFill>
                <a:schemeClr val="bg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5400" y="3657600"/>
            <a:ext cx="1972015" cy="2152710"/>
            <a:chOff x="1295400" y="3657600"/>
            <a:chExt cx="1972015" cy="2152710"/>
          </a:xfrm>
        </p:grpSpPr>
        <p:pic>
          <p:nvPicPr>
            <p:cNvPr id="1027" name="Picture 3" descr="F:\deming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0" y="3657600"/>
              <a:ext cx="1447800" cy="170257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295400" y="5410200"/>
              <a:ext cx="1972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Edwards Deming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19800" y="4114800"/>
            <a:ext cx="1500732" cy="2076510"/>
            <a:chOff x="6019800" y="4114800"/>
            <a:chExt cx="1500732" cy="2076510"/>
          </a:xfrm>
        </p:grpSpPr>
        <p:pic>
          <p:nvPicPr>
            <p:cNvPr id="1029" name="Picture 5" descr="F:\Juran_Portrait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0" y="4114800"/>
              <a:ext cx="1331958" cy="16002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019800" y="5791200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Joseph </a:t>
              </a:r>
              <a:r>
                <a:rPr lang="en-US" sz="2000" dirty="0" err="1" smtClean="0">
                  <a:solidFill>
                    <a:schemeClr val="bg2"/>
                  </a:solidFill>
                </a:rPr>
                <a:t>Juran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037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Shewhart</a:t>
            </a:r>
            <a:r>
              <a:rPr lang="en-US" dirty="0" smtClean="0"/>
              <a:t> Cycle</a:t>
            </a:r>
            <a:endParaRPr lang="en-US" dirty="0"/>
          </a:p>
        </p:txBody>
      </p: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0" y="5334000"/>
            <a:ext cx="8458200" cy="1219200"/>
            <a:chOff x="0" y="3360"/>
            <a:chExt cx="5328" cy="768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0" y="3360"/>
              <a:ext cx="2016" cy="192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46038" tIns="46038" rIns="46038" bIns="46038" anchor="ctr"/>
            <a:lstStyle/>
            <a:p>
              <a:pPr algn="r" eaLnBrk="0" hangingPunct="0"/>
              <a:r>
                <a:rPr kumimoji="1" lang="en-US" sz="1800" b="1"/>
                <a:t>FACT...</a:t>
              </a:r>
              <a:endParaRPr kumimoji="1" lang="en-US" sz="1800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432" y="3552"/>
              <a:ext cx="489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b="1" dirty="0" smtClean="0"/>
                <a:t>The </a:t>
              </a:r>
              <a:r>
                <a:rPr lang="en-US" b="1" dirty="0" err="1" smtClean="0"/>
                <a:t>Shewhart</a:t>
              </a:r>
              <a:r>
                <a:rPr lang="en-US" b="1" dirty="0" smtClean="0"/>
                <a:t> Cycle is the foundation for all quality and</a:t>
              </a: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</a:pPr>
              <a:r>
                <a:rPr lang="en-US" b="1" dirty="0" smtClean="0"/>
                <a:t>Continuous improvement processes that we use today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57600" y="2057400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Plan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3352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45720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Check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35280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Act</a:t>
            </a:r>
            <a:endParaRPr lang="en-US" sz="3600" dirty="0"/>
          </a:p>
        </p:txBody>
      </p:sp>
      <p:sp>
        <p:nvSpPr>
          <p:cNvPr id="12" name="Bent Arrow 11"/>
          <p:cNvSpPr/>
          <p:nvPr/>
        </p:nvSpPr>
        <p:spPr bwMode="auto">
          <a:xfrm>
            <a:off x="2590800" y="2286000"/>
            <a:ext cx="685800" cy="914400"/>
          </a:xfrm>
          <a:prstGeom prst="ben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 rot="5400000">
            <a:off x="4991100" y="2247900"/>
            <a:ext cx="685800" cy="914400"/>
          </a:xfrm>
          <a:prstGeom prst="ben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Bent Arrow 13"/>
          <p:cNvSpPr/>
          <p:nvPr/>
        </p:nvSpPr>
        <p:spPr bwMode="auto">
          <a:xfrm rot="10800000">
            <a:off x="5105400" y="4114800"/>
            <a:ext cx="685800" cy="914400"/>
          </a:xfrm>
          <a:prstGeom prst="ben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16200000">
            <a:off x="2552700" y="4229100"/>
            <a:ext cx="685800" cy="914400"/>
          </a:xfrm>
          <a:prstGeom prst="ben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3124200"/>
            <a:ext cx="2117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Continuous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Improvement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0" y="6477000"/>
            <a:ext cx="2895600" cy="457200"/>
          </a:xfrm>
        </p:spPr>
        <p:txBody>
          <a:bodyPr/>
          <a:lstStyle/>
          <a:p>
            <a:r>
              <a:rPr lang="en-US" sz="1000" smtClean="0"/>
              <a:t>© 2012, Andrew L. Luna Consulting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Office\Templates\1033\Project Overview.pot</Template>
  <TotalTime>3077</TotalTime>
  <Words>1990</Words>
  <Application>Microsoft Office PowerPoint</Application>
  <PresentationFormat>On-screen Show (4:3)</PresentationFormat>
  <Paragraphs>376</Paragraphs>
  <Slides>46</Slides>
  <Notes>4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Times New Roman</vt:lpstr>
      <vt:lpstr>Verdana</vt:lpstr>
      <vt:lpstr>Wingdings</vt:lpstr>
      <vt:lpstr>Project Overview</vt:lpstr>
      <vt:lpstr>C:\Documents and Settings\alluna\Local Settings\Temporary Internet Files\Content.Outlook\N8QDJBFV\grade distribution charts  tables.xls!QPA![grade distribution charts  tables.xls]QPA Chart 1</vt:lpstr>
      <vt:lpstr>C:\Documents and Settings\alluna\My Documents\Spring 2007 Dispositions Comparison (2) - Luna.xls!Summary![Spring 2007 Dispositions Comparison (2) - Luna.xls]Summary Chart 1</vt:lpstr>
      <vt:lpstr>Equation</vt:lpstr>
      <vt:lpstr>Chart</vt:lpstr>
      <vt:lpstr>Assessment Toolbox: Multiple Tools for Assessing Effectiveness in Higher Education</vt:lpstr>
      <vt:lpstr>Contact Information</vt:lpstr>
      <vt:lpstr>Assessment?</vt:lpstr>
      <vt:lpstr>Gosset, Beer, and Statistics…</vt:lpstr>
      <vt:lpstr>Sir Francis Bacon</vt:lpstr>
      <vt:lpstr>Points of Discussion</vt:lpstr>
      <vt:lpstr>Connections to IE?</vt:lpstr>
      <vt:lpstr>Telephones and IE?</vt:lpstr>
      <vt:lpstr>Shewhart Cycle</vt:lpstr>
      <vt:lpstr>More on the Shewhart Cycle</vt:lpstr>
      <vt:lpstr>Why is the Shewhart Cycle Important?</vt:lpstr>
      <vt:lpstr>Shewhart Cycle and SACS</vt:lpstr>
      <vt:lpstr>Shewhart and SACS, Cont.</vt:lpstr>
      <vt:lpstr>Shewhart Modified…DMAIC</vt:lpstr>
      <vt:lpstr>DMAIC Methodology</vt:lpstr>
      <vt:lpstr>Outcome Focus</vt:lpstr>
      <vt:lpstr>Inputs, Processes, and Outcomes</vt:lpstr>
      <vt:lpstr>Customers: A Traditional Model</vt:lpstr>
      <vt:lpstr>Data and Assessment Examples</vt:lpstr>
      <vt:lpstr>Trend Analysis for English</vt:lpstr>
      <vt:lpstr>Financial Aid Process Charting</vt:lpstr>
      <vt:lpstr>In-House Satisfaction Survey: Importance and Satisfaction</vt:lpstr>
      <vt:lpstr>Satisfaction Survey Results: Gap Analysis</vt:lpstr>
      <vt:lpstr>PowerPoint Presentation</vt:lpstr>
      <vt:lpstr>Student Satisfaction and Radar Charts</vt:lpstr>
      <vt:lpstr>ANOVA – Example</vt:lpstr>
      <vt:lpstr>Measurement of Differences for Teacher Education</vt:lpstr>
      <vt:lpstr>Pareto Chart in Residence Halls</vt:lpstr>
      <vt:lpstr>Pareto Chart with Trend Analysis</vt:lpstr>
      <vt:lpstr>Learning Outcomes</vt:lpstr>
      <vt:lpstr>Historical Performance of ACS Score (Y)</vt:lpstr>
      <vt:lpstr>What X Variables Contribute to ACS Exam Score?</vt:lpstr>
      <vt:lpstr>Regression Analysis</vt:lpstr>
      <vt:lpstr>Path Analysis for Chemistry</vt:lpstr>
      <vt:lpstr>Hot Water Problem in Residence Halls</vt:lpstr>
      <vt:lpstr>Control Chart for Hot Water</vt:lpstr>
      <vt:lpstr>Control Chart for Hot Water in Residence Hall, Cont.</vt:lpstr>
      <vt:lpstr>Regression Models</vt:lpstr>
      <vt:lpstr>Simple Regression Model </vt:lpstr>
      <vt:lpstr>Multiple Regression Model </vt:lpstr>
      <vt:lpstr>The First Model - Variables</vt:lpstr>
      <vt:lpstr>Results of Selected Model</vt:lpstr>
      <vt:lpstr>Parameter Estimates of Selected Model</vt:lpstr>
      <vt:lpstr>So, What Happened?</vt:lpstr>
      <vt:lpstr>Success with Assessment…</vt:lpstr>
      <vt:lpstr>Questions or Comments?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Measures Used In U.S. News &amp; World Report</dc:title>
  <dc:creator>Andrew L. Luna</dc:creator>
  <cp:lastModifiedBy>Adkison, Victoria B.</cp:lastModifiedBy>
  <cp:revision>281</cp:revision>
  <cp:lastPrinted>1601-01-01T00:00:00Z</cp:lastPrinted>
  <dcterms:created xsi:type="dcterms:W3CDTF">2002-07-30T00:41:06Z</dcterms:created>
  <dcterms:modified xsi:type="dcterms:W3CDTF">2015-04-01T13:40:31Z</dcterms:modified>
</cp:coreProperties>
</file>