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9" r:id="rId3"/>
    <p:sldId id="262" r:id="rId4"/>
    <p:sldId id="312" r:id="rId5"/>
    <p:sldId id="314" r:id="rId6"/>
    <p:sldId id="315" r:id="rId7"/>
    <p:sldId id="313" r:id="rId8"/>
    <p:sldId id="316" r:id="rId9"/>
    <p:sldId id="311" r:id="rId10"/>
    <p:sldId id="321" r:id="rId11"/>
    <p:sldId id="317" r:id="rId12"/>
    <p:sldId id="320" r:id="rId13"/>
    <p:sldId id="318" r:id="rId14"/>
    <p:sldId id="319" r:id="rId15"/>
    <p:sldId id="279" r:id="rId16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63" autoAdjust="0"/>
    <p:restoredTop sz="94660"/>
  </p:normalViewPr>
  <p:slideViewPr>
    <p:cSldViewPr snapToGrid="0">
      <p:cViewPr varScale="1">
        <p:scale>
          <a:sx n="60" d="100"/>
          <a:sy n="60" d="100"/>
        </p:scale>
        <p:origin x="8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F72B6-5739-438E-ACF2-DDF9F5407F30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615C8B-A51C-4A6C-9476-86C6DF2A42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579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E160EA-6F5D-4A35-AF11-5EB2EF3331D1}" type="datetimeFigureOut">
              <a:rPr lang="en-US" smtClean="0"/>
              <a:pPr/>
              <a:t>4/1/2015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6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554A2F-6E25-489D-8B85-ECBA1D04B7F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6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G0" fmla="+- 12083 0 0"/>
                <a:gd name="G1" fmla="+- -3200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44083" y="2368"/>
                </a:cxn>
                <a:cxn ang="0">
                  <a:pos x="64000" y="32000"/>
                </a:cxn>
                <a:cxn ang="0">
                  <a:pos x="44083" y="61631"/>
                </a:cxn>
                <a:cxn ang="0">
                  <a:pos x="44083" y="61631"/>
                </a:cxn>
                <a:cxn ang="0">
                  <a:pos x="44082" y="61631"/>
                </a:cxn>
                <a:cxn ang="0">
                  <a:pos x="44083" y="61632"/>
                </a:cxn>
                <a:cxn ang="0">
                  <a:pos x="44083" y="2368"/>
                </a:cxn>
                <a:cxn ang="0">
                  <a:pos x="44082" y="2368"/>
                </a:cxn>
                <a:cxn ang="0">
                  <a:pos x="44083" y="2368"/>
                </a:cxn>
              </a:cxnLst>
              <a:rect l="T13" t="T15" r="T17" b="T19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G0" fmla="+- 18994 0 0"/>
                <a:gd name="G1" fmla="+- -30013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994" y="6246"/>
                </a:cxn>
                <a:cxn ang="0">
                  <a:pos x="64000" y="32000"/>
                </a:cxn>
                <a:cxn ang="0">
                  <a:pos x="50994" y="57753"/>
                </a:cxn>
                <a:cxn ang="0">
                  <a:pos x="50994" y="57753"/>
                </a:cxn>
                <a:cxn ang="0">
                  <a:pos x="50993" y="57753"/>
                </a:cxn>
                <a:cxn ang="0">
                  <a:pos x="50994" y="57754"/>
                </a:cxn>
                <a:cxn ang="0">
                  <a:pos x="50994" y="6246"/>
                </a:cxn>
                <a:cxn ang="0">
                  <a:pos x="50993" y="6246"/>
                </a:cxn>
                <a:cxn ang="0">
                  <a:pos x="50994" y="6246"/>
                </a:cxn>
              </a:cxnLst>
              <a:rect l="T13" t="T15" r="T17" b="T19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</p:grpSp>
      <p:sp>
        <p:nvSpPr>
          <p:cNvPr id="5126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4209D2-5247-4521-A48B-DC9D8EBFB0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11D30-FD34-4777-892F-15C8DDE73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799B9-C867-406D-AFEC-CC7D6838C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802D5-D28B-4A7A-BFE9-2880639ED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3AFEE2-B2AC-41AA-82D3-2AFB69BA5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3325D-747E-4386-844F-286BD1F2E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5A78DF-F462-426F-BF61-AC50E94BE3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A03DC-8835-4E24-B472-28415F4700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8AD14-6815-4D38-8E98-B8F7602CE2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38A4B6-FA98-482C-8244-C5FDC5EBA7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58FF1-2EBC-435B-8BCB-5C77C8E6F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4099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G0" fmla="+- 18296 0 0"/>
                <a:gd name="G1" fmla="+- -30880 0 0"/>
                <a:gd name="G2" fmla="+- 31512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296" y="5746"/>
                </a:cxn>
                <a:cxn ang="0">
                  <a:pos x="64000" y="32000"/>
                </a:cxn>
                <a:cxn ang="0">
                  <a:pos x="50296" y="58253"/>
                </a:cxn>
                <a:cxn ang="0">
                  <a:pos x="50296" y="58253"/>
                </a:cxn>
                <a:cxn ang="0">
                  <a:pos x="50295" y="58253"/>
                </a:cxn>
                <a:cxn ang="0">
                  <a:pos x="50296" y="58254"/>
                </a:cxn>
                <a:cxn ang="0">
                  <a:pos x="50296" y="5746"/>
                </a:cxn>
                <a:cxn ang="0">
                  <a:pos x="50295" y="5746"/>
                </a:cxn>
                <a:cxn ang="0">
                  <a:pos x="50296" y="5746"/>
                </a:cxn>
              </a:cxnLst>
              <a:rect l="T13" t="T15" r="T17" b="T19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4100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G0" fmla="+- 18077 0 0"/>
                <a:gd name="G1" fmla="+- -30880 0 0"/>
                <a:gd name="G2" fmla="+- 32000 0 0"/>
                <a:gd name="T0" fmla="*/ 32000 32000  1"/>
                <a:gd name="T1" fmla="*/ G0 G0  1"/>
                <a:gd name="T2" fmla="+- 0 T0 T1"/>
                <a:gd name="T3" fmla="sqrt T2"/>
                <a:gd name="G3" fmla="*/ 32000 T3 32000"/>
                <a:gd name="T4" fmla="*/ 32000 32000  1"/>
                <a:gd name="T5" fmla="*/ G1 G1  1"/>
                <a:gd name="T6" fmla="+- 0 T4 T5"/>
                <a:gd name="T7" fmla="sqrt T6"/>
                <a:gd name="G4" fmla="*/ 32000 T7 32000"/>
                <a:gd name="T8" fmla="*/ 32000 32000  1"/>
                <a:gd name="T9" fmla="*/ G2 G2  1"/>
                <a:gd name="T10" fmla="+- 0 T8 T9"/>
                <a:gd name="T11" fmla="sqrt T10"/>
                <a:gd name="G5" fmla="*/ 32000 T11 32000"/>
                <a:gd name="G6" fmla="+- 0 0 G3"/>
                <a:gd name="G7" fmla="+- 0 0 G4"/>
                <a:gd name="G8" fmla="+- 0 0 G5"/>
                <a:gd name="G9" fmla="+- 0 G4 G0"/>
                <a:gd name="G10" fmla="?: G9 G4 G0"/>
                <a:gd name="G11" fmla="?: G9 G1 G6"/>
                <a:gd name="G12" fmla="+- 0 G5 G0"/>
                <a:gd name="G13" fmla="?: G12 G5 G0"/>
                <a:gd name="G14" fmla="?: G12 G2 G3"/>
                <a:gd name="G15" fmla="+- G11 0 1"/>
                <a:gd name="G16" fmla="+- G14 1 0"/>
                <a:gd name="G17" fmla="+- 0 G14 G3"/>
                <a:gd name="G18" fmla="?: G17 G8 G13"/>
                <a:gd name="G19" fmla="?: G17 G0 G13"/>
                <a:gd name="G20" fmla="?: G17 G3 G16"/>
                <a:gd name="G21" fmla="+- 0 G6 G11"/>
                <a:gd name="G22" fmla="?: G21 G7 G10"/>
                <a:gd name="G23" fmla="?: G21 G0 G10"/>
                <a:gd name="G24" fmla="?: G21 G6 G15"/>
                <a:gd name="G25" fmla="min G10 G13"/>
                <a:gd name="G26" fmla="max G8 G7"/>
                <a:gd name="G27" fmla="max G26 G0"/>
                <a:gd name="T12" fmla="+- 0 G27 -32000"/>
                <a:gd name="T13" fmla="*/ T12 w 64000"/>
                <a:gd name="T14" fmla="+- 0 G11 -32000"/>
                <a:gd name="T15" fmla="*/ G11 h 64000"/>
                <a:gd name="T16" fmla="+- 0 G25 -32000"/>
                <a:gd name="T17" fmla="*/ T16 w 64000"/>
                <a:gd name="T18" fmla="+- 0 G14 -32000"/>
                <a:gd name="T19" fmla="*/ G14 h 64000"/>
              </a:gdLst>
              <a:ahLst/>
              <a:cxnLst>
                <a:cxn ang="0">
                  <a:pos x="50077" y="5595"/>
                </a:cxn>
                <a:cxn ang="0">
                  <a:pos x="64000" y="32000"/>
                </a:cxn>
                <a:cxn ang="0">
                  <a:pos x="50077" y="58404"/>
                </a:cxn>
                <a:cxn ang="0">
                  <a:pos x="50077" y="58404"/>
                </a:cxn>
                <a:cxn ang="0">
                  <a:pos x="50076" y="58404"/>
                </a:cxn>
                <a:cxn ang="0">
                  <a:pos x="50077" y="58405"/>
                </a:cxn>
                <a:cxn ang="0">
                  <a:pos x="50077" y="5595"/>
                </a:cxn>
                <a:cxn ang="0">
                  <a:pos x="50076" y="5595"/>
                </a:cxn>
                <a:cxn ang="0">
                  <a:pos x="50077" y="5595"/>
                </a:cxn>
              </a:cxnLst>
              <a:rect l="T13" t="T15" r="T17" b="T19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1800">
                <a:latin typeface="Arial" charset="0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8195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6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104E4EA1-4033-482D-BB69-EEAF5DA3C9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University Of North Alabama</a:t>
            </a:r>
            <a:br>
              <a:rPr lang="en-US" sz="3600" dirty="0" smtClean="0"/>
            </a:br>
            <a:r>
              <a:rPr lang="en-US" sz="3600" dirty="0" smtClean="0"/>
              <a:t>General Education Assessment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1267" y="3002870"/>
            <a:ext cx="7239000" cy="1752600"/>
          </a:xfrm>
        </p:spPr>
        <p:txBody>
          <a:bodyPr/>
          <a:lstStyle/>
          <a:p>
            <a:pPr eaLnBrk="1" hangingPunct="1"/>
            <a:r>
              <a:rPr lang="en-US" sz="1800" dirty="0" smtClean="0"/>
              <a:t>Paradigm Shift: A plan for Revising General Education Assessment at UNA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Conceptual Framework of New General Education Paradigm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A03DC-8835-4E24-B472-28415F47005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4" name="Rectangle 3"/>
          <p:cNvSpPr/>
          <p:nvPr/>
        </p:nvSpPr>
        <p:spPr bwMode="auto">
          <a:xfrm>
            <a:off x="3265715" y="1926771"/>
            <a:ext cx="3058885" cy="979714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General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Verdana" pitchFamily="34" charset="0"/>
              </a:rPr>
              <a:t> Education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aseline="0" dirty="0" smtClean="0">
                <a:solidFill>
                  <a:schemeClr val="bg1"/>
                </a:solidFill>
              </a:rPr>
              <a:t>Competencies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Verdana" pitchFamily="34" charset="0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2492828" y="2906484"/>
            <a:ext cx="2302331" cy="1872343"/>
            <a:chOff x="2492828" y="2906484"/>
            <a:chExt cx="2302331" cy="1872343"/>
          </a:xfrm>
        </p:grpSpPr>
        <p:sp>
          <p:nvSpPr>
            <p:cNvPr id="5" name="Rectangle 4"/>
            <p:cNvSpPr/>
            <p:nvPr/>
          </p:nvSpPr>
          <p:spPr bwMode="auto">
            <a:xfrm>
              <a:off x="2492828" y="3766456"/>
              <a:ext cx="1524000" cy="1012371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General Education Component</a:t>
              </a:r>
            </a:p>
          </p:txBody>
        </p:sp>
        <p:cxnSp>
          <p:nvCxnSpPr>
            <p:cNvPr id="10" name="Elbow Connector 9"/>
            <p:cNvCxnSpPr>
              <a:stCxn id="4" idx="2"/>
              <a:endCxn id="5" idx="0"/>
            </p:cNvCxnSpPr>
            <p:nvPr/>
          </p:nvCxnSpPr>
          <p:spPr bwMode="auto">
            <a:xfrm rot="5400000">
              <a:off x="3595008" y="2566305"/>
              <a:ext cx="859971" cy="1540330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17" name="Group 16"/>
          <p:cNvGrpSpPr/>
          <p:nvPr/>
        </p:nvGrpSpPr>
        <p:grpSpPr>
          <a:xfrm>
            <a:off x="4795158" y="2906485"/>
            <a:ext cx="2302328" cy="1861457"/>
            <a:chOff x="4795158" y="2906485"/>
            <a:chExt cx="2302328" cy="1861457"/>
          </a:xfrm>
        </p:grpSpPr>
        <p:sp>
          <p:nvSpPr>
            <p:cNvPr id="8" name="Rectangle 7"/>
            <p:cNvSpPr/>
            <p:nvPr/>
          </p:nvSpPr>
          <p:spPr bwMode="auto">
            <a:xfrm>
              <a:off x="5573486" y="3755571"/>
              <a:ext cx="1524000" cy="1012371"/>
            </a:xfrm>
            <a:prstGeom prst="rect">
              <a:avLst/>
            </a:prstGeom>
            <a:solidFill>
              <a:srgbClr val="FFC0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Program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800" dirty="0" smtClean="0"/>
                <a:t>Learning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Outcomes</a:t>
              </a:r>
            </a:p>
          </p:txBody>
        </p: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140779" y="2560864"/>
              <a:ext cx="849086" cy="1540328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15" name="Elbow Connector 14"/>
          <p:cNvCxnSpPr>
            <a:stCxn id="5" idx="2"/>
            <a:endCxn id="8" idx="2"/>
          </p:cNvCxnSpPr>
          <p:nvPr/>
        </p:nvCxnSpPr>
        <p:spPr bwMode="auto">
          <a:xfrm rot="5400000" flipH="1" flipV="1">
            <a:off x="4789714" y="3233056"/>
            <a:ext cx="10885" cy="3080658"/>
          </a:xfrm>
          <a:prstGeom prst="bentConnector3">
            <a:avLst>
              <a:gd name="adj1" fmla="val -2100138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Supporting Core Competencies through Learning Outcomes and General Education Component…</a:t>
            </a:r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u="sng" dirty="0" smtClean="0">
                <a:solidFill>
                  <a:srgbClr val="7030A0"/>
                </a:solidFill>
              </a:rPr>
              <a:t>Gen. Ed. Component</a:t>
            </a:r>
          </a:p>
          <a:p>
            <a:r>
              <a:rPr lang="en-US" sz="2400" dirty="0" smtClean="0"/>
              <a:t>Determine where CAAP assessment can support Core Areas (50-60%)</a:t>
            </a:r>
          </a:p>
          <a:p>
            <a:r>
              <a:rPr lang="en-US" sz="2400" dirty="0" smtClean="0"/>
              <a:t>Determine adequate assessment for those areas not supported by CAAP</a:t>
            </a:r>
          </a:p>
          <a:p>
            <a:endParaRPr lang="en-US" sz="2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None/>
            </a:pPr>
            <a:r>
              <a:rPr lang="en-US" sz="2400" u="sng" dirty="0" smtClean="0">
                <a:solidFill>
                  <a:srgbClr val="7030A0"/>
                </a:solidFill>
              </a:rPr>
              <a:t>Program Learning</a:t>
            </a:r>
          </a:p>
          <a:p>
            <a:pPr algn="ctr">
              <a:buNone/>
            </a:pPr>
            <a:r>
              <a:rPr lang="en-US" sz="2400" u="sng" dirty="0" smtClean="0">
                <a:solidFill>
                  <a:srgbClr val="7030A0"/>
                </a:solidFill>
              </a:rPr>
              <a:t>Outcomes</a:t>
            </a:r>
          </a:p>
          <a:p>
            <a:r>
              <a:rPr lang="en-US" sz="2400" dirty="0" smtClean="0"/>
              <a:t>Indicate which Core Competencies are supported by each outcome</a:t>
            </a:r>
          </a:p>
          <a:p>
            <a:r>
              <a:rPr lang="en-US" sz="2400" dirty="0" smtClean="0"/>
              <a:t>Use assessment for outcome to demonstrate assessment for the Core Competency 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3325D-747E-4386-844F-286BD1F2E2C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Features of New Assessment Plan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General Education Advisory Committee will be dissolved and responsibility of ensuring the new plan is implemented will fall to the IE committee and the OIRPA</a:t>
            </a:r>
          </a:p>
          <a:p>
            <a:r>
              <a:rPr lang="en-US" sz="1800" dirty="0" smtClean="0">
                <a:solidFill>
                  <a:srgbClr val="7030A0"/>
                </a:solidFill>
              </a:rPr>
              <a:t>Recommend to the Undergraduate Curriculum Committee that the term Core Competencies be changed to General Education Competencies to align with SACS definitions</a:t>
            </a:r>
          </a:p>
          <a:p>
            <a:r>
              <a:rPr lang="en-US" sz="1800" dirty="0" smtClean="0"/>
              <a:t>OIRPA will generate other forms of assessment such as Alumni and Faculty attitudinal surveys and White Papers to assess the effectiveness of the General Education Component</a:t>
            </a:r>
          </a:p>
          <a:p>
            <a:r>
              <a:rPr lang="en-US" sz="1800" dirty="0" smtClean="0">
                <a:solidFill>
                  <a:srgbClr val="7030A0"/>
                </a:solidFill>
              </a:rPr>
              <a:t>Will allow UNA to show how the strength of its academic programs also supports its basic General Education Competencies</a:t>
            </a:r>
          </a:p>
          <a:p>
            <a:r>
              <a:rPr lang="en-US" sz="1800" dirty="0" smtClean="0"/>
              <a:t>Will allow chairs to have more control over assessment of General Education courses within their departments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02D5-D28B-4A7A-BFE9-2880639ED2E0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Process for Implementing New General Education Assessment Plan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Department chair (and not an external committee) will determine which General Education Competences are supported by the department</a:t>
            </a:r>
          </a:p>
          <a:p>
            <a:r>
              <a:rPr lang="en-US" sz="1800" dirty="0" smtClean="0">
                <a:solidFill>
                  <a:srgbClr val="7030A0"/>
                </a:solidFill>
              </a:rPr>
              <a:t>Department chair will indicate those program learning outcomes that support General Education Competences, indicate assessment used, and document program changes based upon assessment (Annual Report)</a:t>
            </a:r>
          </a:p>
          <a:p>
            <a:r>
              <a:rPr lang="en-US" sz="1800" dirty="0" smtClean="0"/>
              <a:t>Department chair will indicate any General Education courses taught within the department, the General Education Competences they support, indicate assessment used, and document curricular changes based upon assessment (Separate Report)</a:t>
            </a:r>
          </a:p>
          <a:p>
            <a:r>
              <a:rPr lang="en-US" sz="1800" dirty="0" smtClean="0">
                <a:solidFill>
                  <a:srgbClr val="7030A0"/>
                </a:solidFill>
              </a:rPr>
              <a:t>OIRPA will be responsible for collecting this information, completing a General Education report and submitting to IE committee for evaluation.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02D5-D28B-4A7A-BFE9-2880639ED2E0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Timeline for New General Education Assessment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June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2010 for first General Education Report</a:t>
            </a:r>
          </a:p>
          <a:p>
            <a:r>
              <a:rPr lang="en-US" sz="2400" dirty="0" smtClean="0"/>
              <a:t>June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2011 for second General Education Report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02D5-D28B-4A7A-BFE9-2880639ED2E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2427514" y="2686731"/>
            <a:ext cx="487825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 smtClean="0"/>
              <a:t>Questions, Comments,</a:t>
            </a:r>
          </a:p>
          <a:p>
            <a:pPr algn="ctr"/>
            <a:r>
              <a:rPr lang="en-US" sz="3200" dirty="0" smtClean="0"/>
              <a:t>Feedback?</a:t>
            </a:r>
            <a:endParaRPr lang="en-US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58AD14-6815-4D38-8E98-B8F7602CE2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Paradigm Shift: A Plan for Revising General Education at UNA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Short history of General Education assessment at UNA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Outcomes of current assessment plan and questions raised</a:t>
            </a:r>
          </a:p>
          <a:p>
            <a:pPr eaLnBrk="1" hangingPunct="1"/>
            <a:r>
              <a:rPr lang="en-US" sz="2400" dirty="0" smtClean="0"/>
              <a:t>Current thinking about General Education</a:t>
            </a:r>
          </a:p>
          <a:p>
            <a:pPr eaLnBrk="1" hangingPunct="1"/>
            <a:r>
              <a:rPr lang="en-US" sz="2400" dirty="0" smtClean="0">
                <a:solidFill>
                  <a:schemeClr val="tx2"/>
                </a:solidFill>
              </a:rPr>
              <a:t>Paradigm shift</a:t>
            </a:r>
          </a:p>
          <a:p>
            <a:pPr eaLnBrk="1" hangingPunct="1"/>
            <a:r>
              <a:rPr lang="en-US" sz="2400" dirty="0" smtClean="0"/>
              <a:t>Process  and timeline for implementing new plan </a:t>
            </a:r>
          </a:p>
          <a:p>
            <a:pPr eaLnBrk="1" hangingPunct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02D5-D28B-4A7A-BFE9-2880639ED2E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/>
              <a:t>History of General Education Assessment at UNA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0013" y="1827212"/>
            <a:ext cx="7313612" cy="4344987"/>
          </a:xfrm>
        </p:spPr>
        <p:txBody>
          <a:bodyPr/>
          <a:lstStyle/>
          <a:p>
            <a:pPr eaLnBrk="1" hangingPunct="1"/>
            <a:r>
              <a:rPr lang="en-US" sz="2400" dirty="0" smtClean="0">
                <a:latin typeface="+mj-lt"/>
              </a:rPr>
              <a:t>In March, 2007, a General Education Assessment process was created by the Institutional Effectiveness Committee</a:t>
            </a:r>
          </a:p>
          <a:p>
            <a:pPr eaLnBrk="1" hangingPunct="1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Assessment would consist of a five-year cycle in which one Component Area would be assessed each year for the first four years</a:t>
            </a:r>
          </a:p>
          <a:p>
            <a:pPr eaLnBrk="1" hangingPunct="1"/>
            <a:r>
              <a:rPr lang="en-US" sz="2400" dirty="0" smtClean="0">
                <a:latin typeface="+mj-lt"/>
              </a:rPr>
              <a:t>The fifth year would include a comprehensive review of all four areas</a:t>
            </a:r>
          </a:p>
          <a:p>
            <a:pPr eaLnBrk="1" hangingPunct="1"/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During the fall of 2007, a General Education Advisory Committee was created and learning outcomes were created for each of the four Areas</a:t>
            </a:r>
          </a:p>
          <a:p>
            <a:pPr eaLnBrk="1" hangingPunct="1"/>
            <a:endParaRPr lang="en-US" sz="2500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02D5-D28B-4A7A-BFE9-2880639ED2E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Problems/Issues Concerning General Education Assessment at UNA, cont.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latin typeface="+mj-lt"/>
              </a:rPr>
              <a:t>The learning outcomes did not correlate well with the University’s Core Competencies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Over 15 years of CAAP data were not used to support either the Area’s learning outcomes or UNA’s Core Competencies</a:t>
            </a:r>
          </a:p>
          <a:p>
            <a:r>
              <a:rPr lang="en-US" sz="2400" dirty="0" smtClean="0">
                <a:latin typeface="+mj-lt"/>
              </a:rPr>
              <a:t>No process was in place to assess how key stakeholders (i.e. faculty and alumni) assessed General Education at UNA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+mj-lt"/>
              </a:rPr>
              <a:t>The Committee did not meet regularly, so assessment was sporadic at best</a:t>
            </a:r>
          </a:p>
          <a:p>
            <a:endParaRPr lang="en-US" sz="2400" dirty="0" smtClean="0">
              <a:latin typeface="+mj-lt"/>
            </a:endParaRPr>
          </a:p>
          <a:p>
            <a:endParaRPr lang="en-US" sz="2400" dirty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02D5-D28B-4A7A-BFE9-2880639ED2E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Outcome of General Education Assessment at UNA…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Learning outcomes not tied to Core Competencies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Essential assessment data (i.e. CAAP scores) not used in assessment</a:t>
            </a:r>
          </a:p>
          <a:p>
            <a:r>
              <a:rPr lang="en-US" sz="2000" dirty="0" smtClean="0"/>
              <a:t>Assessment is not consistent within each Area</a:t>
            </a:r>
          </a:p>
          <a:p>
            <a:r>
              <a:rPr lang="en-US" sz="2000" dirty="0" smtClean="0">
                <a:solidFill>
                  <a:srgbClr val="7030A0"/>
                </a:solidFill>
              </a:rPr>
              <a:t>Five-Year cycle under current plan will not be completed before SACS report is due</a:t>
            </a:r>
          </a:p>
          <a:p>
            <a:r>
              <a:rPr lang="en-US" sz="2000" dirty="0" smtClean="0">
                <a:solidFill>
                  <a:srgbClr val="C00000"/>
                </a:solidFill>
              </a:rPr>
              <a:t>Out of Compliance with SACS Standard 3.5.1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en-US" sz="2400" i="1" dirty="0" smtClean="0"/>
              <a:t>“</a:t>
            </a:r>
            <a:r>
              <a:rPr lang="en-US" sz="1800" i="1" dirty="0" smtClean="0"/>
              <a:t>The institution identifies college-level general education competencies and the extent to which graduates have attained them..”</a:t>
            </a:r>
            <a:endParaRPr lang="en-US" sz="1800" i="1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02D5-D28B-4A7A-BFE9-2880639ED2E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Essential Questions Regarding General Education Assessment at UNA…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How can UNA effectively tie its Core Curriculum to its Core Competencies?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How can UNA effectively use 15 years of CAAP data to assess and improve General Education?</a:t>
            </a:r>
          </a:p>
          <a:p>
            <a:r>
              <a:rPr lang="en-US" sz="2400" dirty="0" smtClean="0"/>
              <a:t>How can UNA incorporate more assessment that gauges the effectiveness of students mastering Core Competencies?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How can UNA do all of this in less than two years?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02D5-D28B-4A7A-BFE9-2880639ED2E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Current Thinking of General Education (Typical US Higher Education View)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1524000" y="2133600"/>
            <a:ext cx="11430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Arts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And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Sciences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3124200" y="2133600"/>
            <a:ext cx="11430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Business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4724400" y="2133600"/>
            <a:ext cx="11430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Education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324600" y="2133600"/>
            <a:ext cx="1143000" cy="1828800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dirty="0" smtClean="0">
              <a:latin typeface="+mj-lt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solidFill>
                  <a:schemeClr val="bg1"/>
                </a:solidFill>
                <a:latin typeface="+mj-lt"/>
              </a:rPr>
              <a:t>Nursing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2438400" y="4800600"/>
            <a:ext cx="1676400" cy="762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+mj-lt"/>
              </a:rPr>
              <a:t>Core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+mj-lt"/>
              </a:rPr>
              <a:t>Curriculum</a:t>
            </a:r>
            <a:endParaRPr kumimoji="0" lang="en-US" sz="1600" b="0" i="0" u="none" strike="noStrike" cap="none" normalizeH="0" baseline="0" dirty="0" smtClean="0">
              <a:ln>
                <a:noFill/>
              </a:ln>
              <a:effectLst/>
              <a:latin typeface="+mj-lt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114800" y="4724400"/>
            <a:ext cx="2971800" cy="914400"/>
            <a:chOff x="4114800" y="4724400"/>
            <a:chExt cx="2971800" cy="914400"/>
          </a:xfrm>
        </p:grpSpPr>
        <p:sp>
          <p:nvSpPr>
            <p:cNvPr id="15" name="Oval 14"/>
            <p:cNvSpPr/>
            <p:nvPr/>
          </p:nvSpPr>
          <p:spPr bwMode="auto">
            <a:xfrm>
              <a:off x="5181600" y="4724400"/>
              <a:ext cx="1905000" cy="914400"/>
            </a:xfrm>
            <a:prstGeom prst="ellipse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0" i="0" u="none" strike="noStrike" cap="none" normalizeH="0" baseline="0" dirty="0" smtClean="0">
                  <a:ln>
                    <a:noFill/>
                  </a:ln>
                  <a:effectLst/>
                  <a:latin typeface="+mj-lt"/>
                </a:rPr>
                <a:t>Core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dirty="0" smtClean="0">
                  <a:latin typeface="+mj-lt"/>
                </a:rPr>
                <a:t>Competencies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effectLst/>
                <a:latin typeface="+mj-lt"/>
              </a:endParaRPr>
            </a:p>
          </p:txBody>
        </p:sp>
        <p:cxnSp>
          <p:nvCxnSpPr>
            <p:cNvPr id="17" name="Straight Arrow Connector 16"/>
            <p:cNvCxnSpPr>
              <a:stCxn id="11" idx="3"/>
              <a:endCxn id="15" idx="2"/>
            </p:cNvCxnSpPr>
            <p:nvPr/>
          </p:nvCxnSpPr>
          <p:spPr bwMode="auto">
            <a:xfrm>
              <a:off x="4114800" y="5181600"/>
              <a:ext cx="1066800" cy="1588"/>
            </a:xfrm>
            <a:prstGeom prst="straightConnector1">
              <a:avLst/>
            </a:prstGeom>
            <a:solidFill>
              <a:schemeClr val="accent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25" name="Shape 24"/>
          <p:cNvCxnSpPr>
            <a:stCxn id="5" idx="2"/>
            <a:endCxn id="11" idx="1"/>
          </p:cNvCxnSpPr>
          <p:nvPr/>
        </p:nvCxnSpPr>
        <p:spPr bwMode="auto">
          <a:xfrm rot="16200000" flipH="1">
            <a:off x="1657350" y="4400550"/>
            <a:ext cx="1219200" cy="342900"/>
          </a:xfrm>
          <a:prstGeom prst="bentConnector2">
            <a:avLst/>
          </a:prstGeom>
          <a:solidFill>
            <a:schemeClr val="accent1"/>
          </a:solidFill>
          <a:ln w="254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31" name="Elbow Connector 30"/>
          <p:cNvCxnSpPr>
            <a:stCxn id="6" idx="2"/>
            <a:endCxn id="11" idx="0"/>
          </p:cNvCxnSpPr>
          <p:nvPr/>
        </p:nvCxnSpPr>
        <p:spPr bwMode="auto">
          <a:xfrm rot="5400000">
            <a:off x="3067050" y="4171950"/>
            <a:ext cx="838200" cy="4191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arrow"/>
            <a:tailEnd type="arrow"/>
          </a:ln>
          <a:effectLst/>
        </p:spPr>
      </p:cxnSp>
      <p:cxnSp>
        <p:nvCxnSpPr>
          <p:cNvPr id="33" name="Elbow Connector 32"/>
          <p:cNvCxnSpPr>
            <a:stCxn id="9" idx="2"/>
            <a:endCxn id="11" idx="0"/>
          </p:cNvCxnSpPr>
          <p:nvPr/>
        </p:nvCxnSpPr>
        <p:spPr bwMode="auto">
          <a:xfrm rot="5400000">
            <a:off x="3867150" y="3371850"/>
            <a:ext cx="838200" cy="20193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arrow"/>
            <a:tailEnd type="arrow"/>
          </a:ln>
          <a:effectLst/>
        </p:spPr>
      </p:cxnSp>
      <p:cxnSp>
        <p:nvCxnSpPr>
          <p:cNvPr id="35" name="Elbow Connector 34"/>
          <p:cNvCxnSpPr>
            <a:stCxn id="10" idx="2"/>
            <a:endCxn id="11" idx="0"/>
          </p:cNvCxnSpPr>
          <p:nvPr/>
        </p:nvCxnSpPr>
        <p:spPr bwMode="auto">
          <a:xfrm rot="5400000">
            <a:off x="4667250" y="2571750"/>
            <a:ext cx="838200" cy="3619500"/>
          </a:xfrm>
          <a:prstGeom prst="bentConnector3">
            <a:avLst>
              <a:gd name="adj1" fmla="val 50000"/>
            </a:avLst>
          </a:prstGeom>
          <a:solidFill>
            <a:schemeClr val="accent1"/>
          </a:solidFill>
          <a:ln w="3175" cap="flat" cmpd="sng" algn="ctr">
            <a:solidFill>
              <a:schemeClr val="tx1"/>
            </a:solidFill>
            <a:prstDash val="sysDash"/>
            <a:round/>
            <a:headEnd type="arrow"/>
            <a:tailEnd type="arrow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533400" y="5715000"/>
            <a:ext cx="7924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7030A0"/>
                </a:solidFill>
                <a:latin typeface="+mj-lt"/>
              </a:rPr>
              <a:t>Core Competencies:</a:t>
            </a:r>
          </a:p>
          <a:p>
            <a:endParaRPr lang="en-US" sz="1400" dirty="0" smtClean="0">
              <a:solidFill>
                <a:srgbClr val="7030A0"/>
              </a:solidFill>
              <a:latin typeface="+mj-lt"/>
            </a:endParaRPr>
          </a:p>
          <a:p>
            <a:pPr marL="342900" indent="-342900">
              <a:buAutoNum type="arabicPeriod"/>
            </a:pPr>
            <a:r>
              <a:rPr lang="en-US" sz="1400" dirty="0" smtClean="0">
                <a:solidFill>
                  <a:srgbClr val="7030A0"/>
                </a:solidFill>
                <a:latin typeface="+mj-lt"/>
              </a:rPr>
              <a:t>Effective Communication   2. Critical Thinking   3. Use of Existing and New Technologies</a:t>
            </a:r>
          </a:p>
          <a:p>
            <a:pPr marL="342900" indent="-342900"/>
            <a:r>
              <a:rPr lang="en-US" sz="1400" dirty="0" smtClean="0">
                <a:solidFill>
                  <a:srgbClr val="7030A0"/>
                </a:solidFill>
                <a:latin typeface="+mj-lt"/>
              </a:rPr>
              <a:t>		4. Analysis and Reasoning	5. Seeking Out and Acquiring Knowledge</a:t>
            </a:r>
            <a:endParaRPr lang="en-US" sz="14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A03DC-8835-4E24-B472-28415F47005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Problems With Current Thinking of General Education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Assuming that Arts and Sciences are the sole supporters of General Education </a:t>
            </a:r>
            <a:r>
              <a:rPr lang="en-US" sz="2000" i="1" dirty="0" smtClean="0"/>
              <a:t>(Revising General Education, AACU, 2009)</a:t>
            </a:r>
          </a:p>
          <a:p>
            <a:r>
              <a:rPr lang="en-US" sz="2400" dirty="0" smtClean="0">
                <a:solidFill>
                  <a:srgbClr val="7030A0"/>
                </a:solidFill>
              </a:rPr>
              <a:t>Assuming that General Education involves only breadth of knowledge </a:t>
            </a:r>
            <a:r>
              <a:rPr lang="en-US" sz="2000" dirty="0" smtClean="0">
                <a:solidFill>
                  <a:srgbClr val="7030A0"/>
                </a:solidFill>
              </a:rPr>
              <a:t>(Revising General Education, AACU, 2009)</a:t>
            </a:r>
          </a:p>
          <a:p>
            <a:r>
              <a:rPr lang="en-US" sz="2400" dirty="0" smtClean="0"/>
              <a:t>More and more professional accrediting agencies are including general education as part of their core requirements (i.e. AACSB, ABET, NCATE)</a:t>
            </a: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5802D5-D28B-4A7A-BFE9-2880639ED2E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General Education Paradigm Shift for UNA…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 bwMode="auto">
          <a:xfrm>
            <a:off x="3886200" y="3048000"/>
            <a:ext cx="1219200" cy="10668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+mj-lt"/>
              </a:rPr>
              <a:t>Core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Comp.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+mj-lt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3429000" y="2743200"/>
            <a:ext cx="533400" cy="457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4267200" y="2438400"/>
            <a:ext cx="533400" cy="457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029200" y="2743200"/>
            <a:ext cx="533400" cy="457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200400" y="3352800"/>
            <a:ext cx="533400" cy="457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5257800" y="3276600"/>
            <a:ext cx="533400" cy="457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5029200" y="3886200"/>
            <a:ext cx="533400" cy="457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4267200" y="4191000"/>
            <a:ext cx="533400" cy="457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3429000" y="3962400"/>
            <a:ext cx="533400" cy="45720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1295400" y="1676400"/>
            <a:ext cx="6324600" cy="2819400"/>
            <a:chOff x="1295400" y="1676400"/>
            <a:chExt cx="6324600" cy="2819400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590800" y="1676400"/>
              <a:ext cx="1219200" cy="4572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Academic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j-lt"/>
                </a:rPr>
                <a:t>Program 1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1295400" y="2743200"/>
              <a:ext cx="1219200" cy="4572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Academic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j-lt"/>
                </a:rPr>
                <a:t>Program 3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1295400" y="4038600"/>
              <a:ext cx="1219200" cy="4572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Academic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j-lt"/>
                </a:rPr>
                <a:t>Program 5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5181600" y="1676400"/>
              <a:ext cx="1219200" cy="4572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Academic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j-lt"/>
                </a:rPr>
                <a:t>Program 2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6400800" y="2667000"/>
              <a:ext cx="1219200" cy="4572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Academic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j-lt"/>
                </a:rPr>
                <a:t>Program 4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6400800" y="3962400"/>
              <a:ext cx="1219200" cy="457200"/>
            </a:xfrm>
            <a:prstGeom prst="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Academic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dirty="0" smtClean="0">
                  <a:latin typeface="+mj-lt"/>
                </a:rPr>
                <a:t>Program 6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1905000" y="2133600"/>
            <a:ext cx="5105400" cy="1905000"/>
            <a:chOff x="1905000" y="2133600"/>
            <a:chExt cx="5105400" cy="1905000"/>
          </a:xfrm>
        </p:grpSpPr>
        <p:cxnSp>
          <p:nvCxnSpPr>
            <p:cNvPr id="25" name="Straight Arrow Connector 24"/>
            <p:cNvCxnSpPr>
              <a:stCxn id="18" idx="2"/>
            </p:cNvCxnSpPr>
            <p:nvPr/>
          </p:nvCxnSpPr>
          <p:spPr bwMode="auto">
            <a:xfrm rot="16200000" flipH="1">
              <a:off x="3276600" y="2057400"/>
              <a:ext cx="914400" cy="1066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>
              <a:stCxn id="21" idx="2"/>
            </p:cNvCxnSpPr>
            <p:nvPr/>
          </p:nvCxnSpPr>
          <p:spPr bwMode="auto">
            <a:xfrm rot="5400000">
              <a:off x="4800600" y="2057400"/>
              <a:ext cx="914400" cy="1066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2" idx="2"/>
            </p:cNvCxnSpPr>
            <p:nvPr/>
          </p:nvCxnSpPr>
          <p:spPr bwMode="auto">
            <a:xfrm rot="5400000">
              <a:off x="5943600" y="2209800"/>
              <a:ext cx="152400" cy="1981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>
              <a:stCxn id="23" idx="0"/>
            </p:cNvCxnSpPr>
            <p:nvPr/>
          </p:nvCxnSpPr>
          <p:spPr bwMode="auto">
            <a:xfrm rot="16200000" flipV="1">
              <a:off x="5943600" y="2895600"/>
              <a:ext cx="228600" cy="1905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3" name="Straight Arrow Connector 32"/>
            <p:cNvCxnSpPr>
              <a:stCxn id="19" idx="2"/>
            </p:cNvCxnSpPr>
            <p:nvPr/>
          </p:nvCxnSpPr>
          <p:spPr bwMode="auto">
            <a:xfrm rot="16200000" flipH="1">
              <a:off x="2819400" y="2286000"/>
              <a:ext cx="152400" cy="19812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>
              <a:stCxn id="20" idx="0"/>
            </p:cNvCxnSpPr>
            <p:nvPr/>
          </p:nvCxnSpPr>
          <p:spPr bwMode="auto">
            <a:xfrm rot="5400000" flipH="1" flipV="1">
              <a:off x="2819400" y="2895600"/>
              <a:ext cx="228600" cy="20574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32" name="Group 31"/>
          <p:cNvGrpSpPr/>
          <p:nvPr/>
        </p:nvGrpSpPr>
        <p:grpSpPr>
          <a:xfrm>
            <a:off x="3507115" y="4343401"/>
            <a:ext cx="1788785" cy="1491342"/>
            <a:chOff x="3507115" y="4343401"/>
            <a:chExt cx="1788785" cy="1491342"/>
          </a:xfrm>
        </p:grpSpPr>
        <p:sp>
          <p:nvSpPr>
            <p:cNvPr id="36" name="Rectangle 35"/>
            <p:cNvSpPr/>
            <p:nvPr/>
          </p:nvSpPr>
          <p:spPr bwMode="auto">
            <a:xfrm>
              <a:off x="3918857" y="5377543"/>
              <a:ext cx="12192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Gen.</a:t>
              </a:r>
              <a:r>
                <a:rPr kumimoji="0" lang="en-US" sz="12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+mj-lt"/>
                </a:rPr>
                <a:t> Ed.</a:t>
              </a:r>
            </a:p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200" baseline="0" dirty="0" smtClean="0">
                  <a:latin typeface="+mj-lt"/>
                </a:rPr>
                <a:t>Component</a:t>
              </a: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endParaRPr>
            </a:p>
          </p:txBody>
        </p:sp>
        <p:cxnSp>
          <p:nvCxnSpPr>
            <p:cNvPr id="38" name="Elbow Connector 37"/>
            <p:cNvCxnSpPr>
              <a:stCxn id="36" idx="0"/>
              <a:endCxn id="14" idx="3"/>
            </p:cNvCxnSpPr>
            <p:nvPr/>
          </p:nvCxnSpPr>
          <p:spPr bwMode="auto">
            <a:xfrm rot="16200000" flipV="1">
              <a:off x="3505337" y="4354423"/>
              <a:ext cx="1024898" cy="1021342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0" name="Elbow Connector 39"/>
            <p:cNvCxnSpPr>
              <a:stCxn id="36" idx="0"/>
              <a:endCxn id="13" idx="4"/>
            </p:cNvCxnSpPr>
            <p:nvPr/>
          </p:nvCxnSpPr>
          <p:spPr bwMode="auto">
            <a:xfrm rot="5400000" flipH="1" flipV="1">
              <a:off x="4166507" y="5010151"/>
              <a:ext cx="729343" cy="5443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42" name="Elbow Connector 41"/>
            <p:cNvCxnSpPr>
              <a:stCxn id="36" idx="0"/>
              <a:endCxn id="12" idx="4"/>
            </p:cNvCxnSpPr>
            <p:nvPr/>
          </p:nvCxnSpPr>
          <p:spPr bwMode="auto">
            <a:xfrm rot="5400000" flipH="1" flipV="1">
              <a:off x="4395107" y="4476751"/>
              <a:ext cx="1034143" cy="767443"/>
            </a:xfrm>
            <a:prstGeom prst="bentConnector3">
              <a:avLst>
                <a:gd name="adj1" fmla="val 50000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sp>
        <p:nvSpPr>
          <p:cNvPr id="61" name="TextBox 60"/>
          <p:cNvSpPr txBox="1"/>
          <p:nvPr/>
        </p:nvSpPr>
        <p:spPr>
          <a:xfrm>
            <a:off x="642257" y="6063343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+mj-lt"/>
              </a:rPr>
              <a:t>Solution: </a:t>
            </a:r>
            <a:r>
              <a:rPr lang="en-US" sz="2000" dirty="0" smtClean="0">
                <a:latin typeface="+mj-lt"/>
              </a:rPr>
              <a:t>Support General Education Competencies through program learning outcomes as well as the General Education Component</a:t>
            </a:r>
            <a:endParaRPr lang="en-US" sz="2000" dirty="0">
              <a:latin typeface="+mj-lt"/>
            </a:endParaRPr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2A03DC-8835-4E24-B472-28415F4700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61" grpId="0"/>
    </p:bldLst>
  </p:timing>
</p:sld>
</file>

<file path=ppt/theme/theme1.xml><?xml version="1.0" encoding="utf-8"?>
<a:theme xmlns:a="http://schemas.openxmlformats.org/drawingml/2006/main" name="Eclipse">
  <a:themeElements>
    <a:clrScheme name="Custom 1">
      <a:dk1>
        <a:srgbClr val="000000"/>
      </a:dk1>
      <a:lt1>
        <a:srgbClr val="FFFFFF"/>
      </a:lt1>
      <a:dk2>
        <a:srgbClr val="7030A0"/>
      </a:dk2>
      <a:lt2>
        <a:srgbClr val="FFC000"/>
      </a:lt2>
      <a:accent1>
        <a:srgbClr val="7030A0"/>
      </a:accent1>
      <a:accent2>
        <a:srgbClr val="FFC000"/>
      </a:accent2>
      <a:accent3>
        <a:srgbClr val="84E084"/>
      </a:accent3>
      <a:accent4>
        <a:srgbClr val="000000"/>
      </a:accent4>
      <a:accent5>
        <a:srgbClr val="C00000"/>
      </a:accent5>
      <a:accent6>
        <a:srgbClr val="858585"/>
      </a:accent6>
      <a:hlink>
        <a:srgbClr val="542378"/>
      </a:hlink>
      <a:folHlink>
        <a:srgbClr val="FFFF00"/>
      </a:folHlink>
    </a:clrScheme>
    <a:fontScheme name="Eclipse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clipse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lipse 11">
        <a:dk1>
          <a:srgbClr val="000000"/>
        </a:dk1>
        <a:lt1>
          <a:srgbClr val="FFFFFF"/>
        </a:lt1>
        <a:dk2>
          <a:srgbClr val="0000CC"/>
        </a:dk2>
        <a:lt2>
          <a:srgbClr val="5F5F5F"/>
        </a:lt2>
        <a:accent1>
          <a:srgbClr val="33CC33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2D00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lipse 12">
        <a:dk1>
          <a:srgbClr val="000000"/>
        </a:dk1>
        <a:lt1>
          <a:srgbClr val="FFFFFF"/>
        </a:lt1>
        <a:dk2>
          <a:srgbClr val="0000CC"/>
        </a:dk2>
        <a:lt2>
          <a:srgbClr val="5F5F5F"/>
        </a:lt2>
        <a:accent1>
          <a:srgbClr val="33CC33"/>
        </a:accent1>
        <a:accent2>
          <a:srgbClr val="FF3300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2D00"/>
        </a:accent6>
        <a:hlink>
          <a:srgbClr val="00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1554</TotalTime>
  <Words>866</Words>
  <Application>Microsoft Office PowerPoint</Application>
  <PresentationFormat>On-screen Show (4:3)</PresentationFormat>
  <Paragraphs>123</Paragraphs>
  <Slides>15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Times New Roman</vt:lpstr>
      <vt:lpstr>Verdana</vt:lpstr>
      <vt:lpstr>Wingdings</vt:lpstr>
      <vt:lpstr>Eclipse</vt:lpstr>
      <vt:lpstr>University Of North Alabama General Education Assessment</vt:lpstr>
      <vt:lpstr>Paradigm Shift: A Plan for Revising General Education at UNA</vt:lpstr>
      <vt:lpstr>History of General Education Assessment at UNA</vt:lpstr>
      <vt:lpstr>Problems/Issues Concerning General Education Assessment at UNA, cont.</vt:lpstr>
      <vt:lpstr>Outcome of General Education Assessment at UNA…</vt:lpstr>
      <vt:lpstr>Essential Questions Regarding General Education Assessment at UNA…</vt:lpstr>
      <vt:lpstr>Current Thinking of General Education (Typical US Higher Education View)</vt:lpstr>
      <vt:lpstr>Problems With Current Thinking of General Education</vt:lpstr>
      <vt:lpstr>General Education Paradigm Shift for UNA…</vt:lpstr>
      <vt:lpstr>Conceptual Framework of New General Education Paradigm</vt:lpstr>
      <vt:lpstr>Supporting Core Competencies through Learning Outcomes and General Education Component…</vt:lpstr>
      <vt:lpstr>Key Features of New Assessment Plan</vt:lpstr>
      <vt:lpstr>Process for Implementing New General Education Assessment Plan</vt:lpstr>
      <vt:lpstr>Timeline for New General Education Assessment</vt:lpstr>
      <vt:lpstr>PowerPoint Presentation</vt:lpstr>
    </vt:vector>
  </TitlesOfParts>
  <Company>University of West Georgia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IRP</dc:creator>
  <cp:lastModifiedBy>Adkison, Victoria B.</cp:lastModifiedBy>
  <cp:revision>104</cp:revision>
  <dcterms:created xsi:type="dcterms:W3CDTF">2007-08-05T23:44:36Z</dcterms:created>
  <dcterms:modified xsi:type="dcterms:W3CDTF">2015-04-01T13:36:45Z</dcterms:modified>
</cp:coreProperties>
</file>