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Lst>
  <p:notesMasterIdLst>
    <p:notesMasterId r:id="rId173"/>
  </p:notesMasterIdLst>
  <p:handoutMasterIdLst>
    <p:handoutMasterId r:id="rId174"/>
  </p:handoutMasterIdLst>
  <p:sldIdLst>
    <p:sldId id="256" r:id="rId2"/>
    <p:sldId id="280" r:id="rId3"/>
    <p:sldId id="302" r:id="rId4"/>
    <p:sldId id="297" r:id="rId5"/>
    <p:sldId id="298" r:id="rId6"/>
    <p:sldId id="299" r:id="rId7"/>
    <p:sldId id="300" r:id="rId8"/>
    <p:sldId id="301" r:id="rId9"/>
    <p:sldId id="262" r:id="rId10"/>
    <p:sldId id="269" r:id="rId11"/>
    <p:sldId id="270" r:id="rId12"/>
    <p:sldId id="272" r:id="rId13"/>
    <p:sldId id="271" r:id="rId14"/>
    <p:sldId id="277" r:id="rId15"/>
    <p:sldId id="279" r:id="rId16"/>
    <p:sldId id="284" r:id="rId17"/>
    <p:sldId id="285" r:id="rId18"/>
    <p:sldId id="286" r:id="rId19"/>
    <p:sldId id="287" r:id="rId20"/>
    <p:sldId id="288" r:id="rId21"/>
    <p:sldId id="289" r:id="rId22"/>
    <p:sldId id="290" r:id="rId23"/>
    <p:sldId id="303" r:id="rId24"/>
    <p:sldId id="291"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452"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5"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 id="360" r:id="rId78"/>
    <p:sldId id="361" r:id="rId79"/>
    <p:sldId id="362" r:id="rId80"/>
    <p:sldId id="363" r:id="rId81"/>
    <p:sldId id="369" r:id="rId82"/>
    <p:sldId id="370" r:id="rId83"/>
    <p:sldId id="371" r:id="rId84"/>
    <p:sldId id="372" r:id="rId85"/>
    <p:sldId id="373" r:id="rId86"/>
    <p:sldId id="374" r:id="rId87"/>
    <p:sldId id="375" r:id="rId88"/>
    <p:sldId id="376" r:id="rId89"/>
    <p:sldId id="377" r:id="rId90"/>
    <p:sldId id="378" r:id="rId91"/>
    <p:sldId id="379" r:id="rId92"/>
    <p:sldId id="380" r:id="rId93"/>
    <p:sldId id="381" r:id="rId94"/>
    <p:sldId id="382" r:id="rId95"/>
    <p:sldId id="383" r:id="rId96"/>
    <p:sldId id="384" r:id="rId97"/>
    <p:sldId id="385" r:id="rId98"/>
    <p:sldId id="386" r:id="rId99"/>
    <p:sldId id="387" r:id="rId100"/>
    <p:sldId id="453" r:id="rId101"/>
    <p:sldId id="388" r:id="rId102"/>
    <p:sldId id="389" r:id="rId103"/>
    <p:sldId id="390" r:id="rId104"/>
    <p:sldId id="391" r:id="rId105"/>
    <p:sldId id="392" r:id="rId106"/>
    <p:sldId id="393" r:id="rId107"/>
    <p:sldId id="394" r:id="rId108"/>
    <p:sldId id="395" r:id="rId109"/>
    <p:sldId id="396" r:id="rId110"/>
    <p:sldId id="397" r:id="rId111"/>
    <p:sldId id="398" r:id="rId112"/>
    <p:sldId id="399" r:id="rId113"/>
    <p:sldId id="400" r:id="rId114"/>
    <p:sldId id="401" r:id="rId115"/>
    <p:sldId id="402" r:id="rId116"/>
    <p:sldId id="403" r:id="rId117"/>
    <p:sldId id="404" r:id="rId118"/>
    <p:sldId id="405" r:id="rId119"/>
    <p:sldId id="406" r:id="rId120"/>
    <p:sldId id="407" r:id="rId121"/>
    <p:sldId id="408" r:id="rId122"/>
    <p:sldId id="409" r:id="rId123"/>
    <p:sldId id="410" r:id="rId124"/>
    <p:sldId id="411" r:id="rId125"/>
    <p:sldId id="412" r:id="rId126"/>
    <p:sldId id="413" r:id="rId127"/>
    <p:sldId id="414" r:id="rId128"/>
    <p:sldId id="415" r:id="rId129"/>
    <p:sldId id="416" r:id="rId130"/>
    <p:sldId id="417" r:id="rId131"/>
    <p:sldId id="418" r:id="rId132"/>
    <p:sldId id="419" r:id="rId133"/>
    <p:sldId id="420" r:id="rId134"/>
    <p:sldId id="421" r:id="rId135"/>
    <p:sldId id="422" r:id="rId136"/>
    <p:sldId id="424" r:id="rId137"/>
    <p:sldId id="425" r:id="rId138"/>
    <p:sldId id="426" r:id="rId139"/>
    <p:sldId id="427" r:id="rId140"/>
    <p:sldId id="428" r:id="rId141"/>
    <p:sldId id="429" r:id="rId142"/>
    <p:sldId id="430" r:id="rId143"/>
    <p:sldId id="431" r:id="rId144"/>
    <p:sldId id="432" r:id="rId145"/>
    <p:sldId id="433" r:id="rId146"/>
    <p:sldId id="434" r:id="rId147"/>
    <p:sldId id="463" r:id="rId148"/>
    <p:sldId id="436" r:id="rId149"/>
    <p:sldId id="437" r:id="rId150"/>
    <p:sldId id="438" r:id="rId151"/>
    <p:sldId id="439" r:id="rId152"/>
    <p:sldId id="440" r:id="rId153"/>
    <p:sldId id="441" r:id="rId154"/>
    <p:sldId id="442" r:id="rId155"/>
    <p:sldId id="443" r:id="rId156"/>
    <p:sldId id="444" r:id="rId157"/>
    <p:sldId id="445" r:id="rId158"/>
    <p:sldId id="446" r:id="rId159"/>
    <p:sldId id="447" r:id="rId160"/>
    <p:sldId id="448" r:id="rId161"/>
    <p:sldId id="449" r:id="rId162"/>
    <p:sldId id="450" r:id="rId163"/>
    <p:sldId id="451" r:id="rId164"/>
    <p:sldId id="455" r:id="rId165"/>
    <p:sldId id="456" r:id="rId166"/>
    <p:sldId id="457" r:id="rId167"/>
    <p:sldId id="458" r:id="rId168"/>
    <p:sldId id="459" r:id="rId169"/>
    <p:sldId id="460" r:id="rId170"/>
    <p:sldId id="461" r:id="rId171"/>
    <p:sldId id="462" r:id="rId1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Pie Chart</a:t>
            </a:r>
          </a:p>
        </c:rich>
      </c:tx>
      <c:overlay val="0"/>
    </c:title>
    <c:autoTitleDeleted val="0"/>
    <c:plotArea>
      <c:layout/>
      <c:pieChart>
        <c:varyColors val="1"/>
        <c:ser>
          <c:idx val="0"/>
          <c:order val="0"/>
          <c:tx>
            <c:strRef>
              <c:f>Sheet1!$B$25</c:f>
              <c:strCache>
                <c:ptCount val="1"/>
                <c:pt idx="0">
                  <c:v>Frequency</c:v>
                </c:pt>
              </c:strCache>
            </c:strRef>
          </c:tx>
          <c:cat>
            <c:strRef>
              <c:f>Sheet1!$A$26:$A$28</c:f>
              <c:strCache>
                <c:ptCount val="3"/>
                <c:pt idx="0">
                  <c:v>40-59</c:v>
                </c:pt>
                <c:pt idx="1">
                  <c:v>60-79</c:v>
                </c:pt>
                <c:pt idx="2">
                  <c:v>80-100</c:v>
                </c:pt>
              </c:strCache>
            </c:strRef>
          </c:cat>
          <c:val>
            <c:numRef>
              <c:f>Sheet1!$B$26:$B$28</c:f>
              <c:numCache>
                <c:formatCode>General</c:formatCode>
                <c:ptCount val="3"/>
                <c:pt idx="0">
                  <c:v>3</c:v>
                </c:pt>
                <c:pt idx="1">
                  <c:v>4</c:v>
                </c:pt>
                <c:pt idx="2">
                  <c:v>5</c:v>
                </c:pt>
              </c:numCache>
            </c:numRef>
          </c:val>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Histogram (n=100)</a:t>
            </a:r>
          </a:p>
        </c:rich>
      </c:tx>
      <c:overlay val="0"/>
    </c:title>
    <c:autoTitleDeleted val="0"/>
    <c:plotArea>
      <c:layout/>
      <c:barChart>
        <c:barDir val="col"/>
        <c:grouping val="clustered"/>
        <c:varyColors val="0"/>
        <c:ser>
          <c:idx val="0"/>
          <c:order val="0"/>
          <c:invertIfNegative val="0"/>
          <c:cat>
            <c:numRef>
              <c:f>Sheet1!$A$2:$A$22</c:f>
              <c:numCache>
                <c:formatCode>General</c:formatCode>
                <c:ptCount val="21"/>
                <c:pt idx="0">
                  <c:v>42</c:v>
                </c:pt>
                <c:pt idx="1">
                  <c:v>43</c:v>
                </c:pt>
                <c:pt idx="2">
                  <c:v>52</c:v>
                </c:pt>
                <c:pt idx="3">
                  <c:v>60</c:v>
                </c:pt>
                <c:pt idx="4">
                  <c:v>65</c:v>
                </c:pt>
                <c:pt idx="5">
                  <c:v>67</c:v>
                </c:pt>
                <c:pt idx="6">
                  <c:v>68</c:v>
                </c:pt>
                <c:pt idx="7">
                  <c:v>70</c:v>
                </c:pt>
                <c:pt idx="8">
                  <c:v>72</c:v>
                </c:pt>
                <c:pt idx="9">
                  <c:v>73</c:v>
                </c:pt>
                <c:pt idx="10">
                  <c:v>75</c:v>
                </c:pt>
                <c:pt idx="11">
                  <c:v>77</c:v>
                </c:pt>
                <c:pt idx="12">
                  <c:v>78</c:v>
                </c:pt>
                <c:pt idx="13">
                  <c:v>79</c:v>
                </c:pt>
                <c:pt idx="14">
                  <c:v>81</c:v>
                </c:pt>
                <c:pt idx="15">
                  <c:v>85</c:v>
                </c:pt>
                <c:pt idx="16">
                  <c:v>88</c:v>
                </c:pt>
                <c:pt idx="17">
                  <c:v>91</c:v>
                </c:pt>
                <c:pt idx="18">
                  <c:v>98</c:v>
                </c:pt>
                <c:pt idx="19">
                  <c:v>99</c:v>
                </c:pt>
                <c:pt idx="20">
                  <c:v>100</c:v>
                </c:pt>
              </c:numCache>
            </c:numRef>
          </c:cat>
          <c:val>
            <c:numRef>
              <c:f>Sheet1!$B$2:$B$22</c:f>
              <c:numCache>
                <c:formatCode>General</c:formatCode>
                <c:ptCount val="21"/>
                <c:pt idx="0">
                  <c:v>1</c:v>
                </c:pt>
                <c:pt idx="1">
                  <c:v>1</c:v>
                </c:pt>
                <c:pt idx="2">
                  <c:v>2</c:v>
                </c:pt>
                <c:pt idx="3">
                  <c:v>4</c:v>
                </c:pt>
                <c:pt idx="4">
                  <c:v>4</c:v>
                </c:pt>
                <c:pt idx="5">
                  <c:v>3</c:v>
                </c:pt>
                <c:pt idx="6">
                  <c:v>5</c:v>
                </c:pt>
                <c:pt idx="7">
                  <c:v>4</c:v>
                </c:pt>
                <c:pt idx="8">
                  <c:v>5</c:v>
                </c:pt>
                <c:pt idx="9">
                  <c:v>8</c:v>
                </c:pt>
                <c:pt idx="10">
                  <c:v>9</c:v>
                </c:pt>
                <c:pt idx="11">
                  <c:v>12</c:v>
                </c:pt>
                <c:pt idx="12">
                  <c:v>9</c:v>
                </c:pt>
                <c:pt idx="13">
                  <c:v>8</c:v>
                </c:pt>
                <c:pt idx="14">
                  <c:v>6</c:v>
                </c:pt>
                <c:pt idx="15">
                  <c:v>4</c:v>
                </c:pt>
                <c:pt idx="16">
                  <c:v>5</c:v>
                </c:pt>
                <c:pt idx="17">
                  <c:v>3</c:v>
                </c:pt>
                <c:pt idx="18">
                  <c:v>2</c:v>
                </c:pt>
                <c:pt idx="19">
                  <c:v>2</c:v>
                </c:pt>
                <c:pt idx="20">
                  <c:v>3</c:v>
                </c:pt>
              </c:numCache>
            </c:numRef>
          </c:val>
        </c:ser>
        <c:dLbls>
          <c:showLegendKey val="0"/>
          <c:showVal val="0"/>
          <c:showCatName val="0"/>
          <c:showSerName val="0"/>
          <c:showPercent val="0"/>
          <c:showBubbleSize val="0"/>
        </c:dLbls>
        <c:gapWidth val="150"/>
        <c:axId val="221962016"/>
        <c:axId val="221962408"/>
      </c:barChart>
      <c:catAx>
        <c:axId val="221962016"/>
        <c:scaling>
          <c:orientation val="minMax"/>
        </c:scaling>
        <c:delete val="0"/>
        <c:axPos val="b"/>
        <c:title>
          <c:tx>
            <c:rich>
              <a:bodyPr/>
              <a:lstStyle/>
              <a:p>
                <a:pPr>
                  <a:defRPr/>
                </a:pPr>
                <a:r>
                  <a:rPr lang="en-US"/>
                  <a:t>Scores</a:t>
                </a:r>
              </a:p>
            </c:rich>
          </c:tx>
          <c:overlay val="0"/>
        </c:title>
        <c:numFmt formatCode="General" sourceLinked="1"/>
        <c:majorTickMark val="none"/>
        <c:minorTickMark val="none"/>
        <c:tickLblPos val="nextTo"/>
        <c:crossAx val="221962408"/>
        <c:crosses val="autoZero"/>
        <c:auto val="1"/>
        <c:lblAlgn val="ctr"/>
        <c:lblOffset val="100"/>
        <c:noMultiLvlLbl val="0"/>
      </c:catAx>
      <c:valAx>
        <c:axId val="221962408"/>
        <c:scaling>
          <c:orientation val="minMax"/>
        </c:scaling>
        <c:delete val="0"/>
        <c:axPos val="l"/>
        <c:majorGridlines/>
        <c:title>
          <c:tx>
            <c:rich>
              <a:bodyPr/>
              <a:lstStyle/>
              <a:p>
                <a:pPr>
                  <a:defRPr/>
                </a:pPr>
                <a:r>
                  <a:rPr lang="en-US"/>
                  <a:t>Frequency</a:t>
                </a:r>
              </a:p>
            </c:rich>
          </c:tx>
          <c:overlay val="0"/>
        </c:title>
        <c:numFmt formatCode="General" sourceLinked="1"/>
        <c:majorTickMark val="out"/>
        <c:minorTickMark val="none"/>
        <c:tickLblPos val="nextTo"/>
        <c:crossAx val="221962016"/>
        <c:crosses val="autoZero"/>
        <c:crossBetween val="between"/>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Frequency Polygon</a:t>
            </a:r>
          </a:p>
        </c:rich>
      </c:tx>
      <c:overlay val="0"/>
    </c:title>
    <c:autoTitleDeleted val="0"/>
    <c:plotArea>
      <c:layout/>
      <c:lineChart>
        <c:grouping val="standard"/>
        <c:varyColors val="0"/>
        <c:ser>
          <c:idx val="0"/>
          <c:order val="0"/>
          <c:cat>
            <c:numRef>
              <c:f>Sheet1!$A$2:$A$22</c:f>
              <c:numCache>
                <c:formatCode>General</c:formatCode>
                <c:ptCount val="21"/>
                <c:pt idx="0">
                  <c:v>42</c:v>
                </c:pt>
                <c:pt idx="1">
                  <c:v>43</c:v>
                </c:pt>
                <c:pt idx="2">
                  <c:v>52</c:v>
                </c:pt>
                <c:pt idx="3">
                  <c:v>60</c:v>
                </c:pt>
                <c:pt idx="4">
                  <c:v>65</c:v>
                </c:pt>
                <c:pt idx="5">
                  <c:v>67</c:v>
                </c:pt>
                <c:pt idx="6">
                  <c:v>68</c:v>
                </c:pt>
                <c:pt idx="7">
                  <c:v>70</c:v>
                </c:pt>
                <c:pt idx="8">
                  <c:v>72</c:v>
                </c:pt>
                <c:pt idx="9">
                  <c:v>73</c:v>
                </c:pt>
                <c:pt idx="10">
                  <c:v>75</c:v>
                </c:pt>
                <c:pt idx="11">
                  <c:v>77</c:v>
                </c:pt>
                <c:pt idx="12">
                  <c:v>78</c:v>
                </c:pt>
                <c:pt idx="13">
                  <c:v>79</c:v>
                </c:pt>
                <c:pt idx="14">
                  <c:v>81</c:v>
                </c:pt>
                <c:pt idx="15">
                  <c:v>85</c:v>
                </c:pt>
                <c:pt idx="16">
                  <c:v>88</c:v>
                </c:pt>
                <c:pt idx="17">
                  <c:v>91</c:v>
                </c:pt>
                <c:pt idx="18">
                  <c:v>98</c:v>
                </c:pt>
                <c:pt idx="19">
                  <c:v>99</c:v>
                </c:pt>
                <c:pt idx="20">
                  <c:v>100</c:v>
                </c:pt>
              </c:numCache>
            </c:numRef>
          </c:cat>
          <c:val>
            <c:numRef>
              <c:f>Sheet1!$B$2:$B$22</c:f>
              <c:numCache>
                <c:formatCode>General</c:formatCode>
                <c:ptCount val="21"/>
                <c:pt idx="0">
                  <c:v>1</c:v>
                </c:pt>
                <c:pt idx="1">
                  <c:v>1</c:v>
                </c:pt>
                <c:pt idx="2">
                  <c:v>2</c:v>
                </c:pt>
                <c:pt idx="3">
                  <c:v>4</c:v>
                </c:pt>
                <c:pt idx="4">
                  <c:v>4</c:v>
                </c:pt>
                <c:pt idx="5">
                  <c:v>3</c:v>
                </c:pt>
                <c:pt idx="6">
                  <c:v>5</c:v>
                </c:pt>
                <c:pt idx="7">
                  <c:v>4</c:v>
                </c:pt>
                <c:pt idx="8">
                  <c:v>5</c:v>
                </c:pt>
                <c:pt idx="9">
                  <c:v>8</c:v>
                </c:pt>
                <c:pt idx="10">
                  <c:v>9</c:v>
                </c:pt>
                <c:pt idx="11">
                  <c:v>12</c:v>
                </c:pt>
                <c:pt idx="12">
                  <c:v>9</c:v>
                </c:pt>
                <c:pt idx="13">
                  <c:v>8</c:v>
                </c:pt>
                <c:pt idx="14">
                  <c:v>6</c:v>
                </c:pt>
                <c:pt idx="15">
                  <c:v>4</c:v>
                </c:pt>
                <c:pt idx="16">
                  <c:v>5</c:v>
                </c:pt>
                <c:pt idx="17">
                  <c:v>3</c:v>
                </c:pt>
                <c:pt idx="18">
                  <c:v>2</c:v>
                </c:pt>
                <c:pt idx="19">
                  <c:v>2</c:v>
                </c:pt>
                <c:pt idx="20">
                  <c:v>3</c:v>
                </c:pt>
              </c:numCache>
            </c:numRef>
          </c:val>
          <c:smooth val="0"/>
        </c:ser>
        <c:dLbls>
          <c:showLegendKey val="0"/>
          <c:showVal val="0"/>
          <c:showCatName val="0"/>
          <c:showSerName val="0"/>
          <c:showPercent val="0"/>
          <c:showBubbleSize val="0"/>
        </c:dLbls>
        <c:hiLowLines/>
        <c:marker val="1"/>
        <c:smooth val="0"/>
        <c:axId val="221962800"/>
        <c:axId val="221963192"/>
      </c:lineChart>
      <c:catAx>
        <c:axId val="221962800"/>
        <c:scaling>
          <c:orientation val="minMax"/>
        </c:scaling>
        <c:delete val="0"/>
        <c:axPos val="b"/>
        <c:title>
          <c:tx>
            <c:rich>
              <a:bodyPr/>
              <a:lstStyle/>
              <a:p>
                <a:pPr>
                  <a:defRPr/>
                </a:pPr>
                <a:r>
                  <a:rPr lang="en-US"/>
                  <a:t>Scores</a:t>
                </a:r>
              </a:p>
            </c:rich>
          </c:tx>
          <c:overlay val="0"/>
        </c:title>
        <c:numFmt formatCode="General" sourceLinked="1"/>
        <c:majorTickMark val="none"/>
        <c:minorTickMark val="none"/>
        <c:tickLblPos val="nextTo"/>
        <c:crossAx val="221963192"/>
        <c:crosses val="autoZero"/>
        <c:auto val="1"/>
        <c:lblAlgn val="ctr"/>
        <c:lblOffset val="100"/>
        <c:noMultiLvlLbl val="0"/>
      </c:catAx>
      <c:valAx>
        <c:axId val="221963192"/>
        <c:scaling>
          <c:orientation val="minMax"/>
        </c:scaling>
        <c:delete val="0"/>
        <c:axPos val="l"/>
        <c:majorGridlines/>
        <c:title>
          <c:tx>
            <c:rich>
              <a:bodyPr/>
              <a:lstStyle/>
              <a:p>
                <a:pPr>
                  <a:defRPr/>
                </a:pPr>
                <a:r>
                  <a:rPr lang="en-US"/>
                  <a:t>Frequency</a:t>
                </a:r>
              </a:p>
            </c:rich>
          </c:tx>
          <c:overlay val="0"/>
        </c:title>
        <c:numFmt formatCode="General" sourceLinked="1"/>
        <c:majorTickMark val="out"/>
        <c:minorTickMark val="none"/>
        <c:tickLblPos val="nextTo"/>
        <c:crossAx val="221962800"/>
        <c:crosses val="autoZero"/>
        <c:crossBetween val="between"/>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Frequency Polygon</a:t>
            </a:r>
          </a:p>
        </c:rich>
      </c:tx>
      <c:overlay val="0"/>
    </c:title>
    <c:autoTitleDeleted val="0"/>
    <c:plotArea>
      <c:layout/>
      <c:lineChart>
        <c:grouping val="standard"/>
        <c:varyColors val="0"/>
        <c:ser>
          <c:idx val="0"/>
          <c:order val="0"/>
          <c:cat>
            <c:numRef>
              <c:f>Sheet1!$A$2:$A$22</c:f>
              <c:numCache>
                <c:formatCode>General</c:formatCode>
                <c:ptCount val="21"/>
                <c:pt idx="0">
                  <c:v>42</c:v>
                </c:pt>
                <c:pt idx="1">
                  <c:v>43</c:v>
                </c:pt>
                <c:pt idx="2">
                  <c:v>52</c:v>
                </c:pt>
                <c:pt idx="3">
                  <c:v>60</c:v>
                </c:pt>
                <c:pt idx="4">
                  <c:v>65</c:v>
                </c:pt>
                <c:pt idx="5">
                  <c:v>67</c:v>
                </c:pt>
                <c:pt idx="6">
                  <c:v>68</c:v>
                </c:pt>
                <c:pt idx="7">
                  <c:v>70</c:v>
                </c:pt>
                <c:pt idx="8">
                  <c:v>72</c:v>
                </c:pt>
                <c:pt idx="9">
                  <c:v>73</c:v>
                </c:pt>
                <c:pt idx="10">
                  <c:v>75</c:v>
                </c:pt>
                <c:pt idx="11">
                  <c:v>77</c:v>
                </c:pt>
                <c:pt idx="12">
                  <c:v>78</c:v>
                </c:pt>
                <c:pt idx="13">
                  <c:v>79</c:v>
                </c:pt>
                <c:pt idx="14">
                  <c:v>81</c:v>
                </c:pt>
                <c:pt idx="15">
                  <c:v>85</c:v>
                </c:pt>
                <c:pt idx="16">
                  <c:v>88</c:v>
                </c:pt>
                <c:pt idx="17">
                  <c:v>91</c:v>
                </c:pt>
                <c:pt idx="18">
                  <c:v>98</c:v>
                </c:pt>
                <c:pt idx="19">
                  <c:v>99</c:v>
                </c:pt>
                <c:pt idx="20">
                  <c:v>100</c:v>
                </c:pt>
              </c:numCache>
            </c:numRef>
          </c:cat>
          <c:val>
            <c:numRef>
              <c:f>Sheet1!$B$2:$B$22</c:f>
              <c:numCache>
                <c:formatCode>General</c:formatCode>
                <c:ptCount val="21"/>
                <c:pt idx="0">
                  <c:v>1</c:v>
                </c:pt>
                <c:pt idx="1">
                  <c:v>1</c:v>
                </c:pt>
                <c:pt idx="2">
                  <c:v>2</c:v>
                </c:pt>
                <c:pt idx="3">
                  <c:v>4</c:v>
                </c:pt>
                <c:pt idx="4">
                  <c:v>4</c:v>
                </c:pt>
                <c:pt idx="5">
                  <c:v>3</c:v>
                </c:pt>
                <c:pt idx="6">
                  <c:v>5</c:v>
                </c:pt>
                <c:pt idx="7">
                  <c:v>4</c:v>
                </c:pt>
                <c:pt idx="8">
                  <c:v>5</c:v>
                </c:pt>
                <c:pt idx="9">
                  <c:v>8</c:v>
                </c:pt>
                <c:pt idx="10">
                  <c:v>9</c:v>
                </c:pt>
                <c:pt idx="11">
                  <c:v>12</c:v>
                </c:pt>
                <c:pt idx="12">
                  <c:v>9</c:v>
                </c:pt>
                <c:pt idx="13">
                  <c:v>8</c:v>
                </c:pt>
                <c:pt idx="14">
                  <c:v>6</c:v>
                </c:pt>
                <c:pt idx="15">
                  <c:v>4</c:v>
                </c:pt>
                <c:pt idx="16">
                  <c:v>5</c:v>
                </c:pt>
                <c:pt idx="17">
                  <c:v>3</c:v>
                </c:pt>
                <c:pt idx="18">
                  <c:v>2</c:v>
                </c:pt>
                <c:pt idx="19">
                  <c:v>2</c:v>
                </c:pt>
                <c:pt idx="20">
                  <c:v>3</c:v>
                </c:pt>
              </c:numCache>
            </c:numRef>
          </c:val>
          <c:smooth val="0"/>
        </c:ser>
        <c:dLbls>
          <c:showLegendKey val="0"/>
          <c:showVal val="0"/>
          <c:showCatName val="0"/>
          <c:showSerName val="0"/>
          <c:showPercent val="0"/>
          <c:showBubbleSize val="0"/>
        </c:dLbls>
        <c:hiLowLines/>
        <c:marker val="1"/>
        <c:smooth val="0"/>
        <c:axId val="247239568"/>
        <c:axId val="247239960"/>
      </c:lineChart>
      <c:catAx>
        <c:axId val="247239568"/>
        <c:scaling>
          <c:orientation val="minMax"/>
        </c:scaling>
        <c:delete val="0"/>
        <c:axPos val="b"/>
        <c:title>
          <c:tx>
            <c:rich>
              <a:bodyPr/>
              <a:lstStyle/>
              <a:p>
                <a:pPr>
                  <a:defRPr/>
                </a:pPr>
                <a:r>
                  <a:rPr lang="en-US"/>
                  <a:t>Scores</a:t>
                </a:r>
              </a:p>
            </c:rich>
          </c:tx>
          <c:overlay val="0"/>
        </c:title>
        <c:numFmt formatCode="General" sourceLinked="1"/>
        <c:majorTickMark val="none"/>
        <c:minorTickMark val="none"/>
        <c:tickLblPos val="nextTo"/>
        <c:crossAx val="247239960"/>
        <c:crosses val="autoZero"/>
        <c:auto val="1"/>
        <c:lblAlgn val="ctr"/>
        <c:lblOffset val="100"/>
        <c:noMultiLvlLbl val="0"/>
      </c:catAx>
      <c:valAx>
        <c:axId val="247239960"/>
        <c:scaling>
          <c:orientation val="minMax"/>
        </c:scaling>
        <c:delete val="0"/>
        <c:axPos val="l"/>
        <c:majorGridlines/>
        <c:title>
          <c:tx>
            <c:rich>
              <a:bodyPr/>
              <a:lstStyle/>
              <a:p>
                <a:pPr>
                  <a:defRPr/>
                </a:pPr>
                <a:r>
                  <a:rPr lang="en-US"/>
                  <a:t>Frequency</a:t>
                </a:r>
              </a:p>
            </c:rich>
          </c:tx>
          <c:overlay val="0"/>
        </c:title>
        <c:numFmt formatCode="General" sourceLinked="1"/>
        <c:majorTickMark val="out"/>
        <c:minorTickMark val="none"/>
        <c:tickLblPos val="nextTo"/>
        <c:crossAx val="247239568"/>
        <c:crosses val="autoZero"/>
        <c:crossBetween val="between"/>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Left-Skewed Distribution</a:t>
            </a:r>
          </a:p>
        </c:rich>
      </c:tx>
      <c:overlay val="0"/>
    </c:title>
    <c:autoTitleDeleted val="0"/>
    <c:plotArea>
      <c:layout/>
      <c:lineChart>
        <c:grouping val="standard"/>
        <c:varyColors val="0"/>
        <c:ser>
          <c:idx val="0"/>
          <c:order val="0"/>
          <c:cat>
            <c:numRef>
              <c:f>Sheet1!$A$37:$A$57</c:f>
              <c:numCache>
                <c:formatCode>General</c:formatCode>
                <c:ptCount val="21"/>
                <c:pt idx="0">
                  <c:v>42</c:v>
                </c:pt>
                <c:pt idx="1">
                  <c:v>43</c:v>
                </c:pt>
                <c:pt idx="2">
                  <c:v>52</c:v>
                </c:pt>
                <c:pt idx="3">
                  <c:v>60</c:v>
                </c:pt>
                <c:pt idx="4">
                  <c:v>65</c:v>
                </c:pt>
                <c:pt idx="5">
                  <c:v>67</c:v>
                </c:pt>
                <c:pt idx="6">
                  <c:v>68</c:v>
                </c:pt>
                <c:pt idx="7">
                  <c:v>70</c:v>
                </c:pt>
                <c:pt idx="8">
                  <c:v>72</c:v>
                </c:pt>
                <c:pt idx="9">
                  <c:v>73</c:v>
                </c:pt>
                <c:pt idx="10">
                  <c:v>75</c:v>
                </c:pt>
                <c:pt idx="11">
                  <c:v>77</c:v>
                </c:pt>
                <c:pt idx="12">
                  <c:v>78</c:v>
                </c:pt>
                <c:pt idx="13">
                  <c:v>79</c:v>
                </c:pt>
                <c:pt idx="14">
                  <c:v>81</c:v>
                </c:pt>
                <c:pt idx="15">
                  <c:v>85</c:v>
                </c:pt>
                <c:pt idx="16">
                  <c:v>88</c:v>
                </c:pt>
                <c:pt idx="17">
                  <c:v>91</c:v>
                </c:pt>
                <c:pt idx="18">
                  <c:v>98</c:v>
                </c:pt>
                <c:pt idx="19">
                  <c:v>99</c:v>
                </c:pt>
                <c:pt idx="20">
                  <c:v>100</c:v>
                </c:pt>
              </c:numCache>
            </c:numRef>
          </c:cat>
          <c:val>
            <c:numRef>
              <c:f>Sheet1!$B$37:$B$57</c:f>
              <c:numCache>
                <c:formatCode>General</c:formatCode>
                <c:ptCount val="21"/>
                <c:pt idx="0">
                  <c:v>1</c:v>
                </c:pt>
                <c:pt idx="1">
                  <c:v>1</c:v>
                </c:pt>
                <c:pt idx="2">
                  <c:v>1</c:v>
                </c:pt>
                <c:pt idx="3">
                  <c:v>3</c:v>
                </c:pt>
                <c:pt idx="4">
                  <c:v>2</c:v>
                </c:pt>
                <c:pt idx="5">
                  <c:v>3</c:v>
                </c:pt>
                <c:pt idx="6">
                  <c:v>3</c:v>
                </c:pt>
                <c:pt idx="7">
                  <c:v>3</c:v>
                </c:pt>
                <c:pt idx="8">
                  <c:v>3</c:v>
                </c:pt>
                <c:pt idx="9">
                  <c:v>2</c:v>
                </c:pt>
                <c:pt idx="10">
                  <c:v>4</c:v>
                </c:pt>
                <c:pt idx="11">
                  <c:v>5</c:v>
                </c:pt>
                <c:pt idx="12">
                  <c:v>6</c:v>
                </c:pt>
                <c:pt idx="13">
                  <c:v>6</c:v>
                </c:pt>
                <c:pt idx="14">
                  <c:v>8</c:v>
                </c:pt>
                <c:pt idx="15">
                  <c:v>7</c:v>
                </c:pt>
                <c:pt idx="16">
                  <c:v>8</c:v>
                </c:pt>
                <c:pt idx="17">
                  <c:v>7</c:v>
                </c:pt>
                <c:pt idx="18">
                  <c:v>10</c:v>
                </c:pt>
                <c:pt idx="19">
                  <c:v>9</c:v>
                </c:pt>
                <c:pt idx="20">
                  <c:v>8</c:v>
                </c:pt>
              </c:numCache>
            </c:numRef>
          </c:val>
          <c:smooth val="0"/>
        </c:ser>
        <c:dLbls>
          <c:showLegendKey val="0"/>
          <c:showVal val="0"/>
          <c:showCatName val="0"/>
          <c:showSerName val="0"/>
          <c:showPercent val="0"/>
          <c:showBubbleSize val="0"/>
        </c:dLbls>
        <c:hiLowLines/>
        <c:marker val="1"/>
        <c:smooth val="0"/>
        <c:axId val="247240744"/>
        <c:axId val="247241136"/>
      </c:lineChart>
      <c:catAx>
        <c:axId val="247240744"/>
        <c:scaling>
          <c:orientation val="minMax"/>
        </c:scaling>
        <c:delete val="0"/>
        <c:axPos val="b"/>
        <c:title>
          <c:tx>
            <c:rich>
              <a:bodyPr/>
              <a:lstStyle/>
              <a:p>
                <a:pPr>
                  <a:defRPr/>
                </a:pPr>
                <a:r>
                  <a:rPr lang="en-US"/>
                  <a:t>Scores</a:t>
                </a:r>
              </a:p>
            </c:rich>
          </c:tx>
          <c:overlay val="0"/>
        </c:title>
        <c:numFmt formatCode="General" sourceLinked="1"/>
        <c:majorTickMark val="none"/>
        <c:minorTickMark val="none"/>
        <c:tickLblPos val="nextTo"/>
        <c:crossAx val="247241136"/>
        <c:crosses val="autoZero"/>
        <c:auto val="1"/>
        <c:lblAlgn val="ctr"/>
        <c:lblOffset val="100"/>
        <c:noMultiLvlLbl val="0"/>
      </c:catAx>
      <c:valAx>
        <c:axId val="247241136"/>
        <c:scaling>
          <c:orientation val="minMax"/>
        </c:scaling>
        <c:delete val="0"/>
        <c:axPos val="l"/>
        <c:majorGridlines/>
        <c:title>
          <c:tx>
            <c:rich>
              <a:bodyPr/>
              <a:lstStyle/>
              <a:p>
                <a:pPr>
                  <a:defRPr/>
                </a:pPr>
                <a:r>
                  <a:rPr lang="en-US"/>
                  <a:t>Frequency</a:t>
                </a:r>
              </a:p>
            </c:rich>
          </c:tx>
          <c:overlay val="0"/>
        </c:title>
        <c:numFmt formatCode="General" sourceLinked="1"/>
        <c:majorTickMark val="out"/>
        <c:minorTickMark val="none"/>
        <c:tickLblPos val="nextTo"/>
        <c:crossAx val="247240744"/>
        <c:crosses val="autoZero"/>
        <c:crossBetween val="between"/>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Frequency Polygon</a:t>
            </a:r>
          </a:p>
        </c:rich>
      </c:tx>
      <c:overlay val="0"/>
    </c:title>
    <c:autoTitleDeleted val="0"/>
    <c:plotArea>
      <c:layout/>
      <c:lineChart>
        <c:grouping val="standard"/>
        <c:varyColors val="0"/>
        <c:ser>
          <c:idx val="0"/>
          <c:order val="0"/>
          <c:cat>
            <c:numRef>
              <c:f>Sheet1!$A$2:$A$22</c:f>
              <c:numCache>
                <c:formatCode>General</c:formatCode>
                <c:ptCount val="21"/>
                <c:pt idx="0">
                  <c:v>42</c:v>
                </c:pt>
                <c:pt idx="1">
                  <c:v>43</c:v>
                </c:pt>
                <c:pt idx="2">
                  <c:v>52</c:v>
                </c:pt>
                <c:pt idx="3">
                  <c:v>60</c:v>
                </c:pt>
                <c:pt idx="4">
                  <c:v>65</c:v>
                </c:pt>
                <c:pt idx="5">
                  <c:v>67</c:v>
                </c:pt>
                <c:pt idx="6">
                  <c:v>68</c:v>
                </c:pt>
                <c:pt idx="7">
                  <c:v>70</c:v>
                </c:pt>
                <c:pt idx="8">
                  <c:v>72</c:v>
                </c:pt>
                <c:pt idx="9">
                  <c:v>73</c:v>
                </c:pt>
                <c:pt idx="10">
                  <c:v>75</c:v>
                </c:pt>
                <c:pt idx="11">
                  <c:v>77</c:v>
                </c:pt>
                <c:pt idx="12">
                  <c:v>78</c:v>
                </c:pt>
                <c:pt idx="13">
                  <c:v>79</c:v>
                </c:pt>
                <c:pt idx="14">
                  <c:v>81</c:v>
                </c:pt>
                <c:pt idx="15">
                  <c:v>85</c:v>
                </c:pt>
                <c:pt idx="16">
                  <c:v>88</c:v>
                </c:pt>
                <c:pt idx="17">
                  <c:v>91</c:v>
                </c:pt>
                <c:pt idx="18">
                  <c:v>98</c:v>
                </c:pt>
                <c:pt idx="19">
                  <c:v>99</c:v>
                </c:pt>
                <c:pt idx="20">
                  <c:v>100</c:v>
                </c:pt>
              </c:numCache>
            </c:numRef>
          </c:cat>
          <c:val>
            <c:numRef>
              <c:f>Sheet1!$B$2:$B$22</c:f>
              <c:numCache>
                <c:formatCode>General</c:formatCode>
                <c:ptCount val="21"/>
                <c:pt idx="0">
                  <c:v>1</c:v>
                </c:pt>
                <c:pt idx="1">
                  <c:v>1</c:v>
                </c:pt>
                <c:pt idx="2">
                  <c:v>2</c:v>
                </c:pt>
                <c:pt idx="3">
                  <c:v>4</c:v>
                </c:pt>
                <c:pt idx="4">
                  <c:v>4</c:v>
                </c:pt>
                <c:pt idx="5">
                  <c:v>3</c:v>
                </c:pt>
                <c:pt idx="6">
                  <c:v>5</c:v>
                </c:pt>
                <c:pt idx="7">
                  <c:v>4</c:v>
                </c:pt>
                <c:pt idx="8">
                  <c:v>5</c:v>
                </c:pt>
                <c:pt idx="9">
                  <c:v>8</c:v>
                </c:pt>
                <c:pt idx="10">
                  <c:v>9</c:v>
                </c:pt>
                <c:pt idx="11">
                  <c:v>12</c:v>
                </c:pt>
                <c:pt idx="12">
                  <c:v>9</c:v>
                </c:pt>
                <c:pt idx="13">
                  <c:v>8</c:v>
                </c:pt>
                <c:pt idx="14">
                  <c:v>6</c:v>
                </c:pt>
                <c:pt idx="15">
                  <c:v>4</c:v>
                </c:pt>
                <c:pt idx="16">
                  <c:v>5</c:v>
                </c:pt>
                <c:pt idx="17">
                  <c:v>3</c:v>
                </c:pt>
                <c:pt idx="18">
                  <c:v>2</c:v>
                </c:pt>
                <c:pt idx="19">
                  <c:v>9</c:v>
                </c:pt>
                <c:pt idx="20">
                  <c:v>3</c:v>
                </c:pt>
              </c:numCache>
            </c:numRef>
          </c:val>
          <c:smooth val="0"/>
        </c:ser>
        <c:dLbls>
          <c:showLegendKey val="0"/>
          <c:showVal val="0"/>
          <c:showCatName val="0"/>
          <c:showSerName val="0"/>
          <c:showPercent val="0"/>
          <c:showBubbleSize val="0"/>
        </c:dLbls>
        <c:hiLowLines/>
        <c:marker val="1"/>
        <c:smooth val="0"/>
        <c:axId val="247241920"/>
        <c:axId val="247242312"/>
      </c:lineChart>
      <c:catAx>
        <c:axId val="247241920"/>
        <c:scaling>
          <c:orientation val="minMax"/>
        </c:scaling>
        <c:delete val="0"/>
        <c:axPos val="b"/>
        <c:title>
          <c:tx>
            <c:rich>
              <a:bodyPr/>
              <a:lstStyle/>
              <a:p>
                <a:pPr>
                  <a:defRPr/>
                </a:pPr>
                <a:r>
                  <a:rPr lang="en-US"/>
                  <a:t>Scores</a:t>
                </a:r>
              </a:p>
            </c:rich>
          </c:tx>
          <c:overlay val="0"/>
        </c:title>
        <c:numFmt formatCode="General" sourceLinked="1"/>
        <c:majorTickMark val="none"/>
        <c:minorTickMark val="none"/>
        <c:tickLblPos val="nextTo"/>
        <c:crossAx val="247242312"/>
        <c:crosses val="autoZero"/>
        <c:auto val="1"/>
        <c:lblAlgn val="ctr"/>
        <c:lblOffset val="100"/>
        <c:noMultiLvlLbl val="0"/>
      </c:catAx>
      <c:valAx>
        <c:axId val="247242312"/>
        <c:scaling>
          <c:orientation val="minMax"/>
        </c:scaling>
        <c:delete val="0"/>
        <c:axPos val="l"/>
        <c:majorGridlines/>
        <c:title>
          <c:tx>
            <c:rich>
              <a:bodyPr/>
              <a:lstStyle/>
              <a:p>
                <a:pPr>
                  <a:defRPr/>
                </a:pPr>
                <a:r>
                  <a:rPr lang="en-US"/>
                  <a:t>Frequency</a:t>
                </a:r>
              </a:p>
            </c:rich>
          </c:tx>
          <c:overlay val="0"/>
        </c:title>
        <c:numFmt formatCode="General" sourceLinked="1"/>
        <c:majorTickMark val="out"/>
        <c:minorTickMark val="none"/>
        <c:tickLblPos val="nextTo"/>
        <c:crossAx val="247241920"/>
        <c:crosses val="autoZero"/>
        <c:crossBetween val="between"/>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Salary Sample Data</a:t>
            </a:r>
          </a:p>
        </c:rich>
      </c:tx>
      <c:overlay val="0"/>
    </c:title>
    <c:autoTitleDeleted val="0"/>
    <c:plotArea>
      <c:layout/>
      <c:lineChart>
        <c:grouping val="standard"/>
        <c:varyColors val="0"/>
        <c:ser>
          <c:idx val="0"/>
          <c:order val="0"/>
          <c:cat>
            <c:numRef>
              <c:f>Sheet2!$H$2:$H$30</c:f>
              <c:numCache>
                <c:formatCode>General</c:formatCode>
                <c:ptCount val="29"/>
                <c:pt idx="0">
                  <c:v>25</c:v>
                </c:pt>
                <c:pt idx="1">
                  <c:v>27</c:v>
                </c:pt>
                <c:pt idx="2">
                  <c:v>29</c:v>
                </c:pt>
                <c:pt idx="3">
                  <c:v>32</c:v>
                </c:pt>
                <c:pt idx="4">
                  <c:v>35</c:v>
                </c:pt>
                <c:pt idx="5">
                  <c:v>38</c:v>
                </c:pt>
                <c:pt idx="6">
                  <c:v>43</c:v>
                </c:pt>
                <c:pt idx="7">
                  <c:v>45</c:v>
                </c:pt>
                <c:pt idx="8">
                  <c:v>48</c:v>
                </c:pt>
                <c:pt idx="9">
                  <c:v>51</c:v>
                </c:pt>
                <c:pt idx="10">
                  <c:v>54</c:v>
                </c:pt>
                <c:pt idx="11">
                  <c:v>56</c:v>
                </c:pt>
                <c:pt idx="12">
                  <c:v>59</c:v>
                </c:pt>
                <c:pt idx="13">
                  <c:v>60</c:v>
                </c:pt>
                <c:pt idx="14">
                  <c:v>62</c:v>
                </c:pt>
                <c:pt idx="15">
                  <c:v>65</c:v>
                </c:pt>
                <c:pt idx="16">
                  <c:v>68</c:v>
                </c:pt>
                <c:pt idx="17">
                  <c:v>71</c:v>
                </c:pt>
                <c:pt idx="18">
                  <c:v>75</c:v>
                </c:pt>
                <c:pt idx="19">
                  <c:v>78</c:v>
                </c:pt>
                <c:pt idx="20">
                  <c:v>85</c:v>
                </c:pt>
                <c:pt idx="21">
                  <c:v>88</c:v>
                </c:pt>
                <c:pt idx="22">
                  <c:v>91</c:v>
                </c:pt>
                <c:pt idx="23">
                  <c:v>95</c:v>
                </c:pt>
                <c:pt idx="24">
                  <c:v>98</c:v>
                </c:pt>
                <c:pt idx="25">
                  <c:v>99</c:v>
                </c:pt>
                <c:pt idx="26">
                  <c:v>100</c:v>
                </c:pt>
                <c:pt idx="27">
                  <c:v>150</c:v>
                </c:pt>
                <c:pt idx="28">
                  <c:v>175</c:v>
                </c:pt>
              </c:numCache>
            </c:numRef>
          </c:cat>
          <c:val>
            <c:numRef>
              <c:f>Sheet2!$I$2:$I$30</c:f>
              <c:numCache>
                <c:formatCode>General</c:formatCode>
                <c:ptCount val="29"/>
                <c:pt idx="0">
                  <c:v>3</c:v>
                </c:pt>
                <c:pt idx="1">
                  <c:v>2</c:v>
                </c:pt>
                <c:pt idx="2">
                  <c:v>3</c:v>
                </c:pt>
                <c:pt idx="3">
                  <c:v>5</c:v>
                </c:pt>
                <c:pt idx="4">
                  <c:v>5</c:v>
                </c:pt>
                <c:pt idx="5">
                  <c:v>2</c:v>
                </c:pt>
                <c:pt idx="6">
                  <c:v>6</c:v>
                </c:pt>
                <c:pt idx="7">
                  <c:v>8</c:v>
                </c:pt>
                <c:pt idx="8">
                  <c:v>3</c:v>
                </c:pt>
                <c:pt idx="9">
                  <c:v>3</c:v>
                </c:pt>
                <c:pt idx="10">
                  <c:v>2</c:v>
                </c:pt>
                <c:pt idx="11">
                  <c:v>5</c:v>
                </c:pt>
                <c:pt idx="12">
                  <c:v>3</c:v>
                </c:pt>
                <c:pt idx="13">
                  <c:v>5</c:v>
                </c:pt>
                <c:pt idx="14">
                  <c:v>2</c:v>
                </c:pt>
                <c:pt idx="15">
                  <c:v>3</c:v>
                </c:pt>
                <c:pt idx="16">
                  <c:v>1</c:v>
                </c:pt>
                <c:pt idx="17">
                  <c:v>4</c:v>
                </c:pt>
                <c:pt idx="18">
                  <c:v>2</c:v>
                </c:pt>
                <c:pt idx="19">
                  <c:v>3</c:v>
                </c:pt>
                <c:pt idx="20">
                  <c:v>3</c:v>
                </c:pt>
                <c:pt idx="21">
                  <c:v>3</c:v>
                </c:pt>
                <c:pt idx="22">
                  <c:v>5</c:v>
                </c:pt>
                <c:pt idx="23">
                  <c:v>3</c:v>
                </c:pt>
                <c:pt idx="24">
                  <c:v>2</c:v>
                </c:pt>
                <c:pt idx="25">
                  <c:v>3</c:v>
                </c:pt>
                <c:pt idx="26">
                  <c:v>1</c:v>
                </c:pt>
                <c:pt idx="27">
                  <c:v>1</c:v>
                </c:pt>
                <c:pt idx="28">
                  <c:v>1</c:v>
                </c:pt>
              </c:numCache>
            </c:numRef>
          </c:val>
          <c:smooth val="0"/>
        </c:ser>
        <c:dLbls>
          <c:showLegendKey val="0"/>
          <c:showVal val="0"/>
          <c:showCatName val="0"/>
          <c:showSerName val="0"/>
          <c:showPercent val="0"/>
          <c:showBubbleSize val="0"/>
        </c:dLbls>
        <c:hiLowLines/>
        <c:marker val="1"/>
        <c:smooth val="0"/>
        <c:axId val="247929728"/>
        <c:axId val="247930120"/>
      </c:lineChart>
      <c:catAx>
        <c:axId val="247929728"/>
        <c:scaling>
          <c:orientation val="minMax"/>
        </c:scaling>
        <c:delete val="0"/>
        <c:axPos val="b"/>
        <c:title>
          <c:tx>
            <c:rich>
              <a:bodyPr/>
              <a:lstStyle/>
              <a:p>
                <a:pPr>
                  <a:defRPr/>
                </a:pPr>
                <a:r>
                  <a:rPr lang="en-US"/>
                  <a:t>Annual</a:t>
                </a:r>
                <a:r>
                  <a:rPr lang="en-US" baseline="0"/>
                  <a:t> Salary in Thousands of Dollars</a:t>
                </a:r>
              </a:p>
            </c:rich>
          </c:tx>
          <c:overlay val="0"/>
        </c:title>
        <c:numFmt formatCode="General" sourceLinked="1"/>
        <c:majorTickMark val="none"/>
        <c:minorTickMark val="none"/>
        <c:tickLblPos val="nextTo"/>
        <c:crossAx val="247930120"/>
        <c:crosses val="autoZero"/>
        <c:auto val="1"/>
        <c:lblAlgn val="ctr"/>
        <c:lblOffset val="100"/>
        <c:noMultiLvlLbl val="0"/>
      </c:catAx>
      <c:valAx>
        <c:axId val="247930120"/>
        <c:scaling>
          <c:orientation val="minMax"/>
        </c:scaling>
        <c:delete val="0"/>
        <c:axPos val="l"/>
        <c:majorGridlines/>
        <c:title>
          <c:tx>
            <c:rich>
              <a:bodyPr/>
              <a:lstStyle/>
              <a:p>
                <a:pPr>
                  <a:defRPr/>
                </a:pPr>
                <a:r>
                  <a:rPr lang="en-US"/>
                  <a:t>Frequency</a:t>
                </a:r>
              </a:p>
            </c:rich>
          </c:tx>
          <c:overlay val="0"/>
        </c:title>
        <c:numFmt formatCode="General" sourceLinked="1"/>
        <c:majorTickMark val="out"/>
        <c:minorTickMark val="none"/>
        <c:tickLblPos val="nextTo"/>
        <c:crossAx val="247929728"/>
        <c:crosses val="autoZero"/>
        <c:crossBetween val="between"/>
      </c:valAx>
    </c:plotArea>
    <c:plotVisOnly val="1"/>
    <c:dispBlanksAs val="gap"/>
    <c:showDLblsOverMax val="0"/>
  </c:chart>
  <c:spPr>
    <a:solidFill>
      <a:schemeClr val="lt1"/>
    </a:solidFill>
    <a:ln w="1905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0.wmf"/><Relationship Id="rId4"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56.wmf"/><Relationship Id="rId7" Type="http://schemas.openxmlformats.org/officeDocument/2006/relationships/image" Target="../media/image59.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58.wmf"/><Relationship Id="rId10" Type="http://schemas.openxmlformats.org/officeDocument/2006/relationships/image" Target="../media/image50.wmf"/><Relationship Id="rId4" Type="http://schemas.openxmlformats.org/officeDocument/2006/relationships/image" Target="../media/image57.wmf"/><Relationship Id="rId9"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40.wmf"/><Relationship Id="rId4" Type="http://schemas.openxmlformats.org/officeDocument/2006/relationships/image" Target="../media/image6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wmf"/></Relationships>
</file>

<file path=ppt/drawings/drawing1.xml><?xml version="1.0" encoding="utf-8"?>
<c:userShapes xmlns:c="http://schemas.openxmlformats.org/drawingml/2006/chart">
  <cdr:relSizeAnchor xmlns:cdr="http://schemas.openxmlformats.org/drawingml/2006/chartDrawing">
    <cdr:from>
      <cdr:x>0.15022</cdr:x>
      <cdr:y>0.73684</cdr:y>
    </cdr:from>
    <cdr:to>
      <cdr:x>0.36371</cdr:x>
      <cdr:y>0.82456</cdr:y>
    </cdr:to>
    <cdr:sp macro="" textlink="">
      <cdr:nvSpPr>
        <cdr:cNvPr id="3" name="Rectangular Callout 2"/>
        <cdr:cNvSpPr/>
      </cdr:nvSpPr>
      <cdr:spPr>
        <a:xfrm xmlns:a="http://schemas.openxmlformats.org/drawingml/2006/main">
          <a:off x="1018730" y="3200400"/>
          <a:ext cx="1447846" cy="381003"/>
        </a:xfrm>
        <a:prstGeom xmlns:a="http://schemas.openxmlformats.org/drawingml/2006/main" prst="wedgeRectCallout">
          <a:avLst>
            <a:gd name="adj1" fmla="val 84926"/>
            <a:gd name="adj2" fmla="val -38129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dirty="0" smtClean="0"/>
            <a:t>Median = 56K</a:t>
          </a:r>
          <a:endParaRPr lang="en-US" sz="1600" dirty="0"/>
        </a:p>
      </cdr:txBody>
    </cdr:sp>
  </cdr:relSizeAnchor>
  <cdr:relSizeAnchor xmlns:cdr="http://schemas.openxmlformats.org/drawingml/2006/chartDrawing">
    <cdr:from>
      <cdr:x>0.59551</cdr:x>
      <cdr:y>0.15043</cdr:y>
    </cdr:from>
    <cdr:to>
      <cdr:x>0.8427</cdr:x>
      <cdr:y>0.27324</cdr:y>
    </cdr:to>
    <cdr:sp macro="" textlink="">
      <cdr:nvSpPr>
        <cdr:cNvPr id="4" name="Rectangular Callout 3"/>
        <cdr:cNvSpPr/>
      </cdr:nvSpPr>
      <cdr:spPr>
        <a:xfrm xmlns:a="http://schemas.openxmlformats.org/drawingml/2006/main">
          <a:off x="4038600" y="653397"/>
          <a:ext cx="1676400" cy="533400"/>
        </a:xfrm>
        <a:prstGeom xmlns:a="http://schemas.openxmlformats.org/drawingml/2006/main" prst="wedgeRectCallout">
          <a:avLst>
            <a:gd name="adj1" fmla="val -66307"/>
            <a:gd name="adj2" fmla="val 30547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600" dirty="0" smtClean="0"/>
            <a:t>Average = 62K</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6B23CA-79F2-49ED-946E-1BDB0520C59E}" type="datetimeFigureOut">
              <a:rPr lang="en-US" smtClean="0"/>
              <a:t>4/1/2015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8D0578-3297-44CD-8296-6A6F68307F11}" type="slidenum">
              <a:rPr lang="en-US" smtClean="0"/>
              <a:t>‹#›</a:t>
            </a:fld>
            <a:endParaRPr lang="en-US"/>
          </a:p>
        </p:txBody>
      </p:sp>
    </p:spTree>
    <p:extLst>
      <p:ext uri="{BB962C8B-B14F-4D97-AF65-F5344CB8AC3E}">
        <p14:creationId xmlns:p14="http://schemas.microsoft.com/office/powerpoint/2010/main" val="2728716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0DB8E-7AFF-4B69-B311-DECE5225E1BC}"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EF8C91-7AB0-4F6A-B8B1-F7B2C9113499}" type="slidenum">
              <a:rPr lang="en-US" smtClean="0"/>
              <a:t>‹#›</a:t>
            </a:fld>
            <a:endParaRPr lang="en-US"/>
          </a:p>
        </p:txBody>
      </p:sp>
    </p:spTree>
    <p:extLst>
      <p:ext uri="{BB962C8B-B14F-4D97-AF65-F5344CB8AC3E}">
        <p14:creationId xmlns:p14="http://schemas.microsoft.com/office/powerpoint/2010/main" val="2420256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872171-9FFB-475E-8623-F02F5AEE8C3E}" type="slidenum">
              <a:rPr lang="en-US"/>
              <a:pPr/>
              <a:t>7</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246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9C407A-16F3-4176-9A5B-3ABBF8EC20A3}" type="slidenum">
              <a:rPr lang="en-US"/>
              <a:pPr/>
              <a:t>80</a:t>
            </a:fld>
            <a:endParaRPr lang="en-US"/>
          </a:p>
        </p:txBody>
      </p:sp>
      <p:sp>
        <p:nvSpPr>
          <p:cNvPr id="82946" name="Rectangle 2"/>
          <p:cNvSpPr>
            <a:spLocks noGrp="1" noRot="1" noChangeAspect="1" noChangeArrowheads="1" noTextEdit="1"/>
          </p:cNvSpPr>
          <p:nvPr>
            <p:ph type="sldImg"/>
          </p:nvPr>
        </p:nvSpPr>
        <p:spPr>
          <a:ln w="12700" cap="flat">
            <a:solidFill>
              <a:schemeClr val="tx1"/>
            </a:solidFill>
          </a:ln>
        </p:spPr>
      </p:sp>
      <p:sp>
        <p:nvSpPr>
          <p:cNvPr id="82947" name="Rectangle 3"/>
          <p:cNvSpPr>
            <a:spLocks noGrp="1" noChangeArrowheads="1"/>
          </p:cNvSpPr>
          <p:nvPr>
            <p:ph type="body" idx="1"/>
          </p:nvPr>
        </p:nvSpPr>
        <p:spPr>
          <a:ln/>
        </p:spPr>
        <p:txBody>
          <a:bodyPr lIns="92075" tIns="46038" rIns="92075" bIns="46038"/>
          <a:lstStyle/>
          <a:p>
            <a:endParaRPr lang="en-US"/>
          </a:p>
        </p:txBody>
      </p:sp>
    </p:spTree>
    <p:extLst>
      <p:ext uri="{BB962C8B-B14F-4D97-AF65-F5344CB8AC3E}">
        <p14:creationId xmlns:p14="http://schemas.microsoft.com/office/powerpoint/2010/main" val="133464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43BBFA2-4450-4CC4-8F1B-F3D6A90295ED}" type="slidenum">
              <a:rPr lang="en-US"/>
              <a:pPr/>
              <a:t>94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236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538FD2E-6C3A-44BA-A3A0-34F1386E48A5}" type="slidenum">
              <a:rPr lang="en-US"/>
              <a:pPr/>
              <a:t>96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5494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1686FC0-62DF-4F56-9B73-098C0DAB8104}" type="slidenum">
              <a:rPr lang="en-US"/>
              <a:pPr/>
              <a:t>97</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70388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E84D418-F4E8-421C-AD22-9088289B0775}" type="slidenum">
              <a:rPr lang="en-US"/>
              <a:pPr/>
              <a:t>99</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6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ECC5BE8-5B8D-499D-B5AD-8EAA9A22376C}" type="slidenum">
              <a:rPr lang="en-US"/>
              <a:pPr/>
              <a:t>102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38119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D86D9C8-F227-47EE-B749-DEE6E21DEED4}" type="slidenum">
              <a:rPr lang="en-US"/>
              <a:pPr/>
              <a:t>103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34723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43BBFA2-4450-4CC4-8F1B-F3D6A90295ED}" type="slidenum">
              <a:rPr lang="en-US"/>
              <a:pPr/>
              <a:t>114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4914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3987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7070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01438B5-F550-49D2-82B5-6EE51CB46824}" type="slidenum">
              <a:rPr lang="en-US"/>
              <a:pPr/>
              <a:t>9</a:t>
            </a:fld>
            <a:endParaRPr lang="en-US"/>
          </a:p>
        </p:txBody>
      </p:sp>
    </p:spTree>
    <p:extLst>
      <p:ext uri="{BB962C8B-B14F-4D97-AF65-F5344CB8AC3E}">
        <p14:creationId xmlns:p14="http://schemas.microsoft.com/office/powerpoint/2010/main" val="2354791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68642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661980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08575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39339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30836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79423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2833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1802AA5-6E3D-4DB0-BB62-398E9D650D52}" type="slidenum">
              <a:rPr lang="en-US"/>
              <a:pPr/>
              <a:t>12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327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F6860-17D1-4DE0-9374-5726719EC231}" type="slidenum">
              <a:rPr lang="en-US"/>
              <a:pPr/>
              <a:t>23</a:t>
            </a:fld>
            <a:endParaRPr lang="en-US"/>
          </a:p>
        </p:txBody>
      </p:sp>
      <p:sp>
        <p:nvSpPr>
          <p:cNvPr id="496642" name="Rectangle 2"/>
          <p:cNvSpPr>
            <a:spLocks noGrp="1" noRot="1" noChangeAspect="1" noChangeArrowheads="1" noTextEdit="1"/>
          </p:cNvSpPr>
          <p:nvPr>
            <p:ph type="sldImg"/>
          </p:nvPr>
        </p:nvSpPr>
        <p:spPr>
          <a:xfrm>
            <a:off x="1152525" y="682625"/>
            <a:ext cx="4556125" cy="3416300"/>
          </a:xfrm>
          <a:ln w="12700" cap="flat">
            <a:solidFill>
              <a:schemeClr val="tx1"/>
            </a:solidFill>
          </a:ln>
        </p:spPr>
      </p:sp>
      <p:sp>
        <p:nvSpPr>
          <p:cNvPr id="496643" name="Rectangle 3"/>
          <p:cNvSpPr>
            <a:spLocks noGrp="1" noChangeArrowheads="1"/>
          </p:cNvSpPr>
          <p:nvPr>
            <p:ph type="body" idx="1"/>
          </p:nvPr>
        </p:nvSpPr>
        <p:spPr>
          <a:xfrm>
            <a:off x="913772" y="4343713"/>
            <a:ext cx="5030456" cy="4098226"/>
          </a:xfrm>
          <a:ln/>
        </p:spPr>
        <p:txBody>
          <a:bodyPr lIns="92059" tIns="46030" rIns="92059" bIns="46030"/>
          <a:lstStyle/>
          <a:p>
            <a:endParaRPr lang="en-US"/>
          </a:p>
        </p:txBody>
      </p:sp>
    </p:spTree>
    <p:extLst>
      <p:ext uri="{BB962C8B-B14F-4D97-AF65-F5344CB8AC3E}">
        <p14:creationId xmlns:p14="http://schemas.microsoft.com/office/powerpoint/2010/main" val="3027694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69B290-405B-4692-A312-C8C92719992D}" type="slidenum">
              <a:rPr lang="en-US"/>
              <a:pPr/>
              <a:t>30</a:t>
            </a:fld>
            <a:endParaRPr lang="en-US"/>
          </a:p>
        </p:txBody>
      </p:sp>
      <p:sp>
        <p:nvSpPr>
          <p:cNvPr id="54274" name="Rectangle 2"/>
          <p:cNvSpPr>
            <a:spLocks noGrp="1" noRot="1" noChangeAspect="1" noChangeArrowheads="1" noTextEdit="1"/>
          </p:cNvSpPr>
          <p:nvPr>
            <p:ph type="sldImg"/>
          </p:nvPr>
        </p:nvSpPr>
        <p:spPr>
          <a:ln w="12700" cap="flat">
            <a:solidFill>
              <a:schemeClr val="tx1"/>
            </a:solidFill>
          </a:ln>
        </p:spPr>
      </p:sp>
      <p:sp>
        <p:nvSpPr>
          <p:cNvPr id="54275" name="Rectangle 3"/>
          <p:cNvSpPr>
            <a:spLocks noGrp="1" noChangeArrowheads="1"/>
          </p:cNvSpPr>
          <p:nvPr>
            <p:ph type="body" idx="1"/>
          </p:nvPr>
        </p:nvSpPr>
        <p:spPr>
          <a:ln/>
        </p:spPr>
        <p:txBody>
          <a:bodyPr lIns="92075" tIns="46038" rIns="92075" bIns="46038"/>
          <a:lstStyle/>
          <a:p>
            <a:endParaRPr lang="en-US"/>
          </a:p>
        </p:txBody>
      </p:sp>
    </p:spTree>
    <p:extLst>
      <p:ext uri="{BB962C8B-B14F-4D97-AF65-F5344CB8AC3E}">
        <p14:creationId xmlns:p14="http://schemas.microsoft.com/office/powerpoint/2010/main" val="66171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B9C9DE-2750-46B2-A060-4F6759879671}" type="slidenum">
              <a:rPr lang="en-US"/>
              <a:pPr/>
              <a:t>31</a:t>
            </a:fld>
            <a:endParaRPr lang="en-US"/>
          </a:p>
        </p:txBody>
      </p:sp>
      <p:sp>
        <p:nvSpPr>
          <p:cNvPr id="56322" name="Rectangle 2"/>
          <p:cNvSpPr>
            <a:spLocks noGrp="1" noRot="1" noChangeAspect="1" noChangeArrowheads="1" noTextEdit="1"/>
          </p:cNvSpPr>
          <p:nvPr>
            <p:ph type="sldImg"/>
          </p:nvPr>
        </p:nvSpPr>
        <p:spPr>
          <a:ln w="12700" cap="flat">
            <a:solidFill>
              <a:schemeClr val="tx1"/>
            </a:solidFill>
          </a:ln>
        </p:spPr>
      </p:sp>
      <p:sp>
        <p:nvSpPr>
          <p:cNvPr id="56323" name="Rectangle 3"/>
          <p:cNvSpPr>
            <a:spLocks noGrp="1" noChangeArrowheads="1"/>
          </p:cNvSpPr>
          <p:nvPr>
            <p:ph type="body" idx="1"/>
          </p:nvPr>
        </p:nvSpPr>
        <p:spPr>
          <a:ln/>
        </p:spPr>
        <p:txBody>
          <a:bodyPr lIns="92075" tIns="46038" rIns="92075" bIns="46038"/>
          <a:lstStyle/>
          <a:p>
            <a:endParaRPr lang="en-US"/>
          </a:p>
        </p:txBody>
      </p:sp>
    </p:spTree>
    <p:extLst>
      <p:ext uri="{BB962C8B-B14F-4D97-AF65-F5344CB8AC3E}">
        <p14:creationId xmlns:p14="http://schemas.microsoft.com/office/powerpoint/2010/main" val="269577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B2668-F011-4051-9C30-6AA63F2D138C}" type="slidenum">
              <a:rPr lang="en-US"/>
              <a:pPr/>
              <a:t>32</a:t>
            </a:fld>
            <a:endParaRPr lang="en-US"/>
          </a:p>
        </p:txBody>
      </p:sp>
      <p:sp>
        <p:nvSpPr>
          <p:cNvPr id="58370" name="Rectangle 2"/>
          <p:cNvSpPr>
            <a:spLocks noGrp="1" noRot="1" noChangeAspect="1" noChangeArrowheads="1" noTextEdit="1"/>
          </p:cNvSpPr>
          <p:nvPr>
            <p:ph type="sldImg"/>
          </p:nvPr>
        </p:nvSpPr>
        <p:spPr>
          <a:ln w="12700" cap="flat">
            <a:solidFill>
              <a:schemeClr val="tx1"/>
            </a:solidFill>
          </a:ln>
        </p:spPr>
      </p:sp>
      <p:sp>
        <p:nvSpPr>
          <p:cNvPr id="58371" name="Rectangle 3"/>
          <p:cNvSpPr>
            <a:spLocks noGrp="1" noChangeArrowheads="1"/>
          </p:cNvSpPr>
          <p:nvPr>
            <p:ph type="body" idx="1"/>
          </p:nvPr>
        </p:nvSpPr>
        <p:spPr>
          <a:ln/>
        </p:spPr>
        <p:txBody>
          <a:bodyPr lIns="92075" tIns="46038" rIns="92075" bIns="46038"/>
          <a:lstStyle/>
          <a:p>
            <a:endParaRPr lang="en-US"/>
          </a:p>
        </p:txBody>
      </p:sp>
    </p:spTree>
    <p:extLst>
      <p:ext uri="{BB962C8B-B14F-4D97-AF65-F5344CB8AC3E}">
        <p14:creationId xmlns:p14="http://schemas.microsoft.com/office/powerpoint/2010/main" val="221459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815484-5CB0-4FC3-AAC1-1AD1E669E6D5}" type="slidenum">
              <a:rPr lang="en-US"/>
              <a:pPr/>
              <a:t>33</a:t>
            </a:fld>
            <a:endParaRPr lang="en-US"/>
          </a:p>
        </p:txBody>
      </p:sp>
      <p:sp>
        <p:nvSpPr>
          <p:cNvPr id="60418" name="Rectangle 1026"/>
          <p:cNvSpPr>
            <a:spLocks noGrp="1" noRot="1" noChangeAspect="1" noChangeArrowheads="1" noTextEdit="1"/>
          </p:cNvSpPr>
          <p:nvPr>
            <p:ph type="sldImg"/>
          </p:nvPr>
        </p:nvSpPr>
        <p:spPr>
          <a:ln w="12700" cap="flat">
            <a:solidFill>
              <a:schemeClr val="tx1"/>
            </a:solidFill>
          </a:ln>
        </p:spPr>
      </p:sp>
      <p:sp>
        <p:nvSpPr>
          <p:cNvPr id="60419" name="Rectangle 1027"/>
          <p:cNvSpPr>
            <a:spLocks noGrp="1" noChangeArrowheads="1"/>
          </p:cNvSpPr>
          <p:nvPr>
            <p:ph type="body" idx="1"/>
          </p:nvPr>
        </p:nvSpPr>
        <p:spPr>
          <a:ln/>
        </p:spPr>
        <p:txBody>
          <a:bodyPr lIns="92075" tIns="46038" rIns="92075" bIns="46038"/>
          <a:lstStyle/>
          <a:p>
            <a:endParaRPr lang="en-US"/>
          </a:p>
        </p:txBody>
      </p:sp>
    </p:spTree>
    <p:extLst>
      <p:ext uri="{BB962C8B-B14F-4D97-AF65-F5344CB8AC3E}">
        <p14:creationId xmlns:p14="http://schemas.microsoft.com/office/powerpoint/2010/main" val="238277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EDE57-AFF3-44F7-8AB0-0787819F26BD}" type="slidenum">
              <a:rPr lang="en-US"/>
              <a:pPr/>
              <a:t>35</a:t>
            </a:fld>
            <a:endParaRPr lang="en-US"/>
          </a:p>
        </p:txBody>
      </p:sp>
      <p:sp>
        <p:nvSpPr>
          <p:cNvPr id="62466" name="Rectangle 1026"/>
          <p:cNvSpPr>
            <a:spLocks noGrp="1" noRot="1" noChangeAspect="1" noChangeArrowheads="1" noTextEdit="1"/>
          </p:cNvSpPr>
          <p:nvPr>
            <p:ph type="sldImg"/>
          </p:nvPr>
        </p:nvSpPr>
        <p:spPr>
          <a:ln w="12700" cap="flat">
            <a:solidFill>
              <a:schemeClr val="tx1"/>
            </a:solidFill>
          </a:ln>
        </p:spPr>
      </p:sp>
      <p:sp>
        <p:nvSpPr>
          <p:cNvPr id="62467" name="Rectangle 1027"/>
          <p:cNvSpPr>
            <a:spLocks noGrp="1" noChangeArrowheads="1"/>
          </p:cNvSpPr>
          <p:nvPr>
            <p:ph type="body" idx="1"/>
          </p:nvPr>
        </p:nvSpPr>
        <p:spPr>
          <a:ln/>
        </p:spPr>
        <p:txBody>
          <a:bodyPr lIns="92075" tIns="46038" rIns="92075" bIns="46038"/>
          <a:lstStyle/>
          <a:p>
            <a:endParaRPr lang="en-US"/>
          </a:p>
        </p:txBody>
      </p:sp>
    </p:spTree>
    <p:extLst>
      <p:ext uri="{BB962C8B-B14F-4D97-AF65-F5344CB8AC3E}">
        <p14:creationId xmlns:p14="http://schemas.microsoft.com/office/powerpoint/2010/main" val="295648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B93841D-ACA3-4CCE-A8C9-E3F4749F06B0}" type="datetime1">
              <a:rPr lang="en-US" smtClean="0"/>
              <a:t>4/1/2015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709D2EA-AF08-45DB-9F4C-D6E0A14486B5}"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2866F-5E1D-4CC3-9E03-4F38CBDE843B}" type="datetime1">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D2EA-AF08-45DB-9F4C-D6E0A14486B5}"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C9DD26-24C2-46EE-928C-097D32EF6CBB}" type="datetime1">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709D2EA-AF08-45DB-9F4C-D6E0A14486B5}"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6C76C4B-30CB-41E6-9302-3CF50DCE3C18}" type="slidenum">
              <a:rPr lang="en-US"/>
              <a:pPr/>
              <a:t>‹#›</a:t>
            </a:fld>
            <a:endParaRPr lang="en-US"/>
          </a:p>
        </p:txBody>
      </p:sp>
    </p:spTree>
    <p:extLst>
      <p:ext uri="{BB962C8B-B14F-4D97-AF65-F5344CB8AC3E}">
        <p14:creationId xmlns:p14="http://schemas.microsoft.com/office/powerpoint/2010/main" val="413234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B4F9C6-94C0-4B38-808B-DE1855D5FF68}" type="datetime1">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D2EA-AF08-45DB-9F4C-D6E0A14486B5}"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F868C62-2930-4E50-BEF2-37D84EEE90AC}" type="datetime1">
              <a:rPr lang="en-US" smtClean="0"/>
              <a:t>4/1/2015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709D2EA-AF08-45DB-9F4C-D6E0A14486B5}"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F1EBCD2-2395-42B7-92D9-D0B649073BDA}" type="datetime1">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9D2EA-AF08-45DB-9F4C-D6E0A14486B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2A8B94-6BE3-4E8E-95CC-74CBD05F352E}" type="datetime1">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9D2EA-AF08-45DB-9F4C-D6E0A14486B5}"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B7865C6-0017-4D20-B2D4-5EB65F360009}" type="datetime1">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9D2EA-AF08-45DB-9F4C-D6E0A14486B5}"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D7C578D-F391-450F-837E-245216DD0E86}" type="datetime1">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9D2EA-AF08-45DB-9F4C-D6E0A14486B5}" type="slidenum">
              <a:rPr lang="en-US" smtClean="0"/>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DF6DF5-28B7-424A-B845-75857DC97EEB}" type="datetime1">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709D2EA-AF08-45DB-9F4C-D6E0A14486B5}"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0C1E0-6B66-428A-AB25-03A92EFC88A3}" type="datetime1">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9D2EA-AF08-45DB-9F4C-D6E0A14486B5}"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2B81033-949E-4720-B66F-38CCDAE4B775}" type="datetime1">
              <a:rPr lang="en-US" smtClean="0"/>
              <a:t>4/1/2015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709D2EA-AF08-45DB-9F4C-D6E0A14486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Lst>
  <p:transition spd="med">
    <p:fade thruBlk="1"/>
  </p:transition>
  <p:timing>
    <p:tnLst>
      <p:par>
        <p:cTn id="1" dur="indefinite" restart="never" nodeType="tmRoot"/>
      </p:par>
    </p:tnLst>
  </p:timing>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38.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9.wmf"/><Relationship Id="rId4" Type="http://schemas.openxmlformats.org/officeDocument/2006/relationships/oleObject" Target="../embeddings/oleObject9.bin"/></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0.wmf"/><Relationship Id="rId5" Type="http://schemas.openxmlformats.org/officeDocument/2006/relationships/oleObject" Target="../embeddings/oleObject10.bin"/><Relationship Id="rId4" Type="http://schemas.openxmlformats.org/officeDocument/2006/relationships/image" Target="../media/image41.png"/></Relationships>
</file>

<file path=ppt/slides/_rels/slide1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43.wmf"/><Relationship Id="rId5" Type="http://schemas.openxmlformats.org/officeDocument/2006/relationships/oleObject" Target="../embeddings/oleObject12.bin"/><Relationship Id="rId10" Type="http://schemas.openxmlformats.org/officeDocument/2006/relationships/image" Target="../media/image45.wmf"/><Relationship Id="rId4" Type="http://schemas.openxmlformats.org/officeDocument/2006/relationships/image" Target="../media/image40.wmf"/><Relationship Id="rId9" Type="http://schemas.openxmlformats.org/officeDocument/2006/relationships/oleObject" Target="../embeddings/oleObject14.bin"/></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20.bin"/><Relationship Id="rId18" Type="http://schemas.openxmlformats.org/officeDocument/2006/relationships/image" Target="../media/image53.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50.wmf"/><Relationship Id="rId17" Type="http://schemas.openxmlformats.org/officeDocument/2006/relationships/oleObject" Target="../embeddings/oleObject22.bin"/><Relationship Id="rId2" Type="http://schemas.openxmlformats.org/officeDocument/2006/relationships/slideLayout" Target="../slideLayouts/slideLayout6.xml"/><Relationship Id="rId16" Type="http://schemas.openxmlformats.org/officeDocument/2006/relationships/image" Target="../media/image52.wmf"/><Relationship Id="rId1" Type="http://schemas.openxmlformats.org/officeDocument/2006/relationships/vmlDrawing" Target="../drawings/vmlDrawing12.vml"/><Relationship Id="rId6" Type="http://schemas.openxmlformats.org/officeDocument/2006/relationships/image" Target="../media/image47.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18.bin"/><Relationship Id="rId14" Type="http://schemas.openxmlformats.org/officeDocument/2006/relationships/image" Target="../media/image51.wmf"/></Relationships>
</file>

<file path=ppt/slides/_rels/slide141.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28.bin"/><Relationship Id="rId18" Type="http://schemas.openxmlformats.org/officeDocument/2006/relationships/image" Target="../media/image48.wmf"/><Relationship Id="rId3" Type="http://schemas.openxmlformats.org/officeDocument/2006/relationships/oleObject" Target="../embeddings/oleObject23.bin"/><Relationship Id="rId21" Type="http://schemas.openxmlformats.org/officeDocument/2006/relationships/oleObject" Target="../embeddings/oleObject32.bin"/><Relationship Id="rId7" Type="http://schemas.openxmlformats.org/officeDocument/2006/relationships/oleObject" Target="../embeddings/oleObject25.bin"/><Relationship Id="rId12" Type="http://schemas.openxmlformats.org/officeDocument/2006/relationships/image" Target="../media/image58.wmf"/><Relationship Id="rId17" Type="http://schemas.openxmlformats.org/officeDocument/2006/relationships/oleObject" Target="../embeddings/oleObject30.bin"/><Relationship Id="rId2" Type="http://schemas.openxmlformats.org/officeDocument/2006/relationships/slideLayout" Target="../slideLayouts/slideLayout6.xml"/><Relationship Id="rId16" Type="http://schemas.openxmlformats.org/officeDocument/2006/relationships/image" Target="../media/image59.wmf"/><Relationship Id="rId20" Type="http://schemas.openxmlformats.org/officeDocument/2006/relationships/image" Target="../media/image49.wmf"/><Relationship Id="rId1" Type="http://schemas.openxmlformats.org/officeDocument/2006/relationships/vmlDrawing" Target="../drawings/vmlDrawing13.vml"/><Relationship Id="rId6" Type="http://schemas.openxmlformats.org/officeDocument/2006/relationships/image" Target="../media/image55.wmf"/><Relationship Id="rId11" Type="http://schemas.openxmlformats.org/officeDocument/2006/relationships/oleObject" Target="../embeddings/oleObject27.bin"/><Relationship Id="rId24" Type="http://schemas.openxmlformats.org/officeDocument/2006/relationships/image" Target="../media/image51.wmf"/><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10" Type="http://schemas.openxmlformats.org/officeDocument/2006/relationships/image" Target="../media/image57.wmf"/><Relationship Id="rId19" Type="http://schemas.openxmlformats.org/officeDocument/2006/relationships/oleObject" Target="../embeddings/oleObject31.bin"/><Relationship Id="rId4" Type="http://schemas.openxmlformats.org/officeDocument/2006/relationships/image" Target="../media/image54.wmf"/><Relationship Id="rId9" Type="http://schemas.openxmlformats.org/officeDocument/2006/relationships/oleObject" Target="../embeddings/oleObject26.bin"/><Relationship Id="rId14" Type="http://schemas.openxmlformats.org/officeDocument/2006/relationships/image" Target="../media/image46.wmf"/><Relationship Id="rId22" Type="http://schemas.openxmlformats.org/officeDocument/2006/relationships/image" Target="../media/image50.w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60.wmf"/><Relationship Id="rId5" Type="http://schemas.openxmlformats.org/officeDocument/2006/relationships/oleObject" Target="../embeddings/oleObject35.bin"/><Relationship Id="rId4" Type="http://schemas.openxmlformats.org/officeDocument/2006/relationships/image" Target="../media/image54.wmf"/></Relationships>
</file>

<file path=ppt/slides/_rels/slide143.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1.wmf"/><Relationship Id="rId5" Type="http://schemas.openxmlformats.org/officeDocument/2006/relationships/oleObject" Target="../embeddings/oleObject37.bin"/><Relationship Id="rId10" Type="http://schemas.openxmlformats.org/officeDocument/2006/relationships/image" Target="../media/image63.wmf"/><Relationship Id="rId4" Type="http://schemas.openxmlformats.org/officeDocument/2006/relationships/image" Target="../media/image40.wmf"/><Relationship Id="rId9" Type="http://schemas.openxmlformats.org/officeDocument/2006/relationships/oleObject" Target="../embeddings/oleObject39.bin"/></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5.bin"/><Relationship Id="rId3" Type="http://schemas.openxmlformats.org/officeDocument/2006/relationships/oleObject" Target="../embeddings/oleObject40.bin"/><Relationship Id="rId7" Type="http://schemas.openxmlformats.org/officeDocument/2006/relationships/oleObject" Target="../embeddings/oleObject42.bin"/><Relationship Id="rId12" Type="http://schemas.openxmlformats.org/officeDocument/2006/relationships/image" Target="../media/image50.w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47.wmf"/><Relationship Id="rId11" Type="http://schemas.openxmlformats.org/officeDocument/2006/relationships/oleObject" Target="../embeddings/oleObject44.bin"/><Relationship Id="rId5" Type="http://schemas.openxmlformats.org/officeDocument/2006/relationships/oleObject" Target="../embeddings/oleObject41.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3.bin"/><Relationship Id="rId14" Type="http://schemas.openxmlformats.org/officeDocument/2006/relationships/image" Target="../media/image51.wmf"/></Relationships>
</file>

<file path=ppt/slides/_rels/slide1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15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6.xml"/><Relationship Id="rId5" Type="http://schemas.openxmlformats.org/officeDocument/2006/relationships/image" Target="../media/image130.png"/><Relationship Id="rId4" Type="http://schemas.openxmlformats.org/officeDocument/2006/relationships/image" Target="../media/image120.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66.wmf"/></Relationships>
</file>

<file path=ppt/slides/_rels/slide1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68.png"/></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6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alluna@una.edu"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3.w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8.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9.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31.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762000"/>
            <a:ext cx="3021372" cy="3046988"/>
          </a:xfrm>
          <a:prstGeom prst="rect">
            <a:avLst/>
          </a:prstGeom>
          <a:noFill/>
        </p:spPr>
        <p:txBody>
          <a:bodyPr wrap="square" rtlCol="0">
            <a:spAutoFit/>
          </a:bodyPr>
          <a:lstStyle/>
          <a:p>
            <a:r>
              <a:rPr lang="en-US" sz="3200" dirty="0" smtClean="0"/>
              <a:t>Everything You Wanted to Know about Statistics but Were Afraid to Ask</a:t>
            </a:r>
            <a:endParaRPr lang="en-US" sz="3200"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0999"/>
            <a:ext cx="5638800" cy="5456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82686" y="5468570"/>
            <a:ext cx="2743200" cy="369332"/>
          </a:xfrm>
          <a:prstGeom prst="rect">
            <a:avLst/>
          </a:prstGeom>
          <a:noFill/>
        </p:spPr>
        <p:txBody>
          <a:bodyPr wrap="square" rtlCol="0">
            <a:spAutoFit/>
          </a:bodyPr>
          <a:lstStyle/>
          <a:p>
            <a:r>
              <a:rPr lang="en-US" dirty="0" smtClean="0"/>
              <a:t>Andrew L. Luna, </a:t>
            </a:r>
            <a:r>
              <a:rPr lang="en-US" dirty="0" err="1" smtClean="0"/>
              <a:t>Ph.D</a:t>
            </a:r>
            <a:endParaRPr lang="en-US" dirty="0" smtClean="0"/>
          </a:p>
        </p:txBody>
      </p:sp>
    </p:spTree>
    <p:extLst>
      <p:ext uri="{BB962C8B-B14F-4D97-AF65-F5344CB8AC3E}">
        <p14:creationId xmlns:p14="http://schemas.microsoft.com/office/powerpoint/2010/main" val="2471505192"/>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smtClean="0"/>
              <a:t>Scientific Research is Public </a:t>
            </a:r>
            <a:r>
              <a:rPr lang="en-US" dirty="0" smtClean="0"/>
              <a:t>– Advances in science require freely available information (</a:t>
            </a:r>
            <a:r>
              <a:rPr lang="en-US" dirty="0" smtClean="0">
                <a:solidFill>
                  <a:srgbClr val="C00000"/>
                </a:solidFill>
              </a:rPr>
              <a:t>replication</a:t>
            </a:r>
            <a:r>
              <a:rPr lang="en-US" dirty="0" smtClean="0"/>
              <a:t>/peer scrutiny)</a:t>
            </a:r>
          </a:p>
          <a:p>
            <a:r>
              <a:rPr lang="en-US" b="1" dirty="0" smtClean="0"/>
              <a:t>Science is Objective</a:t>
            </a:r>
            <a:r>
              <a:rPr lang="en-US" dirty="0" smtClean="0"/>
              <a:t> – Science tries to rule out eccentricities of judgment </a:t>
            </a:r>
            <a:r>
              <a:rPr lang="en-US" dirty="0"/>
              <a:t>by </a:t>
            </a:r>
            <a:r>
              <a:rPr lang="en-US" dirty="0" smtClean="0"/>
              <a:t>researchers and institutions. Wilhelm </a:t>
            </a:r>
            <a:r>
              <a:rPr lang="en-US" dirty="0"/>
              <a:t>von Humboldt (1767-1835</a:t>
            </a:r>
            <a:r>
              <a:rPr lang="en-US" dirty="0" smtClean="0"/>
              <a:t>), founder University of Berlin (teaching, learning</a:t>
            </a:r>
            <a:r>
              <a:rPr lang="en-US" dirty="0"/>
              <a:t>, research) </a:t>
            </a:r>
            <a:r>
              <a:rPr lang="en-US" dirty="0" smtClean="0"/>
              <a:t>“</a:t>
            </a:r>
            <a:r>
              <a:rPr lang="en-US" dirty="0" err="1" smtClean="0"/>
              <a:t>Lehrfreiheit</a:t>
            </a:r>
            <a:r>
              <a:rPr lang="en-US" dirty="0" smtClean="0"/>
              <a:t>,” “</a:t>
            </a:r>
            <a:r>
              <a:rPr lang="en-US" dirty="0" err="1" smtClean="0"/>
              <a:t>Lernfreiheit</a:t>
            </a:r>
            <a:r>
              <a:rPr lang="en-US" dirty="0" smtClean="0"/>
              <a:t>,” and “</a:t>
            </a:r>
            <a:r>
              <a:rPr lang="en-US" dirty="0" err="1" smtClean="0"/>
              <a:t>Freiheit</a:t>
            </a:r>
            <a:r>
              <a:rPr lang="en-US" dirty="0" smtClean="0"/>
              <a:t> </a:t>
            </a:r>
            <a:r>
              <a:rPr lang="en-US" dirty="0"/>
              <a:t>der </a:t>
            </a:r>
            <a:r>
              <a:rPr lang="en-US" dirty="0" err="1" smtClean="0"/>
              <a:t>Wissenschaft</a:t>
            </a:r>
            <a:r>
              <a:rPr lang="en-US" dirty="0" smtClean="0"/>
              <a:t>”</a:t>
            </a:r>
          </a:p>
          <a:p>
            <a:r>
              <a:rPr lang="en-US" b="1" dirty="0" smtClean="0"/>
              <a:t>Science is </a:t>
            </a:r>
            <a:r>
              <a:rPr lang="en-US" b="1" dirty="0" smtClean="0">
                <a:solidFill>
                  <a:srgbClr val="C00000"/>
                </a:solidFill>
              </a:rPr>
              <a:t>Empirical</a:t>
            </a:r>
            <a:r>
              <a:rPr lang="en-US" b="1" dirty="0" smtClean="0"/>
              <a:t> </a:t>
            </a:r>
            <a:r>
              <a:rPr lang="en-US" dirty="0" smtClean="0"/>
              <a:t>– Researchers are concerned with a world that is knowable and potentially measurable. Researchers must be able to perceive and classify what they study and reject metaphysical and nonsensical explanations of events.</a:t>
            </a:r>
            <a:endParaRPr lang="en-US" dirty="0"/>
          </a:p>
        </p:txBody>
      </p:sp>
      <p:sp>
        <p:nvSpPr>
          <p:cNvPr id="3" name="Title 2"/>
          <p:cNvSpPr>
            <a:spLocks noGrp="1"/>
          </p:cNvSpPr>
          <p:nvPr>
            <p:ph type="title"/>
          </p:nvPr>
        </p:nvSpPr>
        <p:spPr/>
        <p:txBody>
          <a:bodyPr/>
          <a:lstStyle/>
          <a:p>
            <a:r>
              <a:rPr lang="en-US" dirty="0" smtClean="0"/>
              <a:t>Characteristics of the scientific method</a:t>
            </a:r>
            <a:endParaRPr lang="en-US" dirty="0"/>
          </a:p>
        </p:txBody>
      </p:sp>
    </p:spTree>
    <p:extLst>
      <p:ext uri="{BB962C8B-B14F-4D97-AF65-F5344CB8AC3E}">
        <p14:creationId xmlns:p14="http://schemas.microsoft.com/office/powerpoint/2010/main" val="305186140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2294" y="2743200"/>
            <a:ext cx="3505200" cy="954107"/>
          </a:xfrm>
          <a:prstGeom prst="rect">
            <a:avLst/>
          </a:prstGeom>
          <a:noFill/>
        </p:spPr>
        <p:txBody>
          <a:bodyPr wrap="square" rtlCol="0">
            <a:spAutoFit/>
          </a:bodyPr>
          <a:lstStyle/>
          <a:p>
            <a:pPr algn="ctr"/>
            <a:r>
              <a:rPr lang="en-US" sz="2800" dirty="0" smtClean="0"/>
              <a:t>Lunch</a:t>
            </a:r>
          </a:p>
          <a:p>
            <a:pPr algn="ctr"/>
            <a:r>
              <a:rPr lang="en-US" sz="2800" dirty="0" smtClean="0"/>
              <a:t>Return at 1:00 p.m.</a:t>
            </a:r>
            <a:endParaRPr lang="en-US" sz="2800" dirty="0"/>
          </a:p>
        </p:txBody>
      </p:sp>
      <p:pic>
        <p:nvPicPr>
          <p:cNvPr id="6146" name="Picture 2" descr="https://encrypted-tbn0.gstatic.com/images?q=tbn:ANd9GcQ8te2Lh52zzEtvsvVI7Sk8DPoKGMNHjpYGCDZFuOVZ8KdAG0O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50" y="68580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QSEBUUExQWFRUTGB0XGBcWGRwYFxoYJBceIB4gHCEcHikiHiAjGRgdIDshIycqLSwsHSA0NTAqQSYrLioBCQoKDgwOGA8PFzUlHBw1LC0pLCw1LDAxLDUsLCwvKS0sNSosKy0qLDUpKSw1NTQ0NS8sKSwpLDUpLCwsLCksLP/AABEIAI4AtQMBIgACEQEDEQH/xAAcAAACAwEBAQEAAAAAAAAAAAAABgQFBwMCAQj/xABGEAACAQMDAgQEAwUDCQcFAAABAgMABBEFEiEGMRMiQVEHFGFxMoGRI0JSobEVM2JEcnSCkpPB0vAkU1SistHxCBYXJTT/xAAaAQEBAAMBAQAAAAAAAAAAAAAAAQMEBQIG/8QALREAAgMAAQMCBAQHAAAAAAAAAAECAxEEITFhQVEFErHRccHw8QYTMkJDkaH/2gAMAwEAAhEDEQA/ANxooooAooooAooooAooooAooooAoopA1LX/AJya5R7g2djZuIpJlfw5JpvVFc/gVTgeXzMfUCgH15AoJJAAGSTwAPc1nd58RLi9laDRoll2HEl3LkQJ/m/xH/rB70r9RWCyXUGn6VdytHeoXuP2xnjEYYeYFiSrEK2QCM8Ajmtc6e6fhsrdYIECov6s3qzH1J96oFW1+Hl1JhrzVLt29Ut28CP7DaMkfXg10m+GbR82eoXluw9GkM8ZP1V//eniioDO4uqdS09yNSg+Ytx/lVqpJUe8kY5A+w4+tOWh9R295H4ltKkq+u08g+zDuD9xVlSZrvw3RpvmrKQ2d0P3ox+yk5ziVBwwP0/nQDnRScnVt7ACLvTpWI7PZssyEep2sVdftg0uWHxQK6hNi2v2gkiDCMwszrMHIYqueEIIHfG5eO5oDVKKS7D4uWLyCKVpLWU8bLmMxH6cngZ+pp0BoAooooAooooAor4TX2gCiiigCiiigCiiigCvz58R/hlqAuZTbo89tLK06Ihzsd/xZUng+m4dxiv0HRQGK/8A07aPta8ldcOhWHkcjuWH6gfpW1VnnQ0Pyur6nbSHBndbqLIxvRs7iPfax2/lWh0DCiiigCo11qUcbxo7qrTNtjBOCzYzgfXAqTS5150z87aFU8s8REsD+qyryv69vzoBjoqk6N6iF7ZxzY2uRtkU8FZV4dfyb/hV3QFZr3TdveRGO4iWRecZHmU+6nup+opM0O6l0e6jsrmQy2dw22zmY5aNv+6k+nPB7fbsNGqn6t6eW9tJITjcRujY90lHKMPYhv5ZoC4oqm6Q1s3VnHK42ycpKvtKjFHH23KT9iK+UBdVUdUaw1rAJRjAliVsjICNKqsfyDVb0g9TG6nLWc01ugudwCRRSSSLGDkMWLgKeB5iuNxwM4rX5N8KK3Kx4vfG/Txp6itYaj1I8E19dSo2y0RFhXsCpQMxB7ZaQgE+gUU3aGs3hA3EiO7eb9mu1VBA8o5O4A5w3qMVU6jEPl5A6eMPDOUxnxPL2x/i7fnVJp/R4jRTbz3drkAiNZiyISM42SBl4PpjFfIfD/4grj88+Tuya6rquiS7dM7b29TYnVvRGg0VQdJa3JOs0c4AmtpPCdlGEcbFZXA9MqwyuTg5+lX9fawnGcVKL1PqjWazoFFFFeiBRRRQBRRRQCv1t0u9wIri2IS8tG3wseAw/ejb/C44+n61baBriXcAlTIOSrofxRyDhkYehU8fz9asqSuq9Ols5jqNmrOeBd268+NGON6j0kQevqO9AOtFQ9I1aK6gSeFg8cg3KR/Q+xB4I9DUygCiiigPKRheAAOSeBjknJ/U16oooAoqPd6hHFt3sAXO1R3Zj7KByfyqs1XrWytmCzXMSMW27dwLbvqFyR9yBQC907rMdpfalbSuqqJ1uEzxxKmWA+zKf1opC691MRa1eZRG3JB/eKW7Rn8OOw5/lRVKah1F1JcrOYbKOKV4lDzeKxUANnYilf32wW54Axn8QqusryO/R2syltdSttuvE5uIdq7cbT3I4AP4ec89qsW+H8RlmlM90HncuxSYoAcYAAUYwFAAzntWddWdMvbagXR7i5lVIdg8RI5mVzLGTvVF3bJfD78EOA2ciubfCxuauSdbzF67q9+j1/ge456dxttOt7fxYoBIJBJlEmV1cMUU5LdjghT5gCuQeRXXTrq71BRJbFba1P4ZpE3yyjPdEyAqn3fk+3rWeaItobMurm51K4jkjSNQVZJHGxtqKNseB3fGCFJzW66XZ+FBHHgDw0VcKMDhQOPpxXI4nwbhyvnZ/KeReJS3G+utJ9128dzJKySSWnHRNFS1jKIWYsxd3c5d3OMsx98ADAwAAAO1WFKN3eXE9/PDHc/Lw2sUZbaiM7O+85LOCFVVUdvWusOhyFdx1K5ePBIYG3UY99wi5Ar6hJJYjXGmildOnWIDLqF4VIzxJEQfrnwu324rpH0yw73t42fUyoP/AExigGSiqHRkeGd4HlkmVkEsbS4LLg7XXIAyM7W5GRuP0q+oAooooAooooDPL9Bo18sybhYXjETqOY4JyRtkH8CseD6fyFaEDnkVG1PTkuIZIZBuSVSjD3BGD9vvSt0FeyxSXGnXDM7We0wyNjdJbNnYTj1XG0mgHOiiigClzqLqzwpktbdVmu5VLKhbakaDvJKR+FR7d2PAq41bUVt4JJnOFiQufTgDP8+1YNqtxMLPlwL/AFtvFclggiswCQrMT5UKj/ZBHOKA7dZfEYwh4bOU3N0yn5m9VeFX1SADOxF9xx9STkIFrqNvHYS8lr2WZMEr/dxL5ywY/vO+AfXj9fN/rny8c1paS74JSviSlArylQMhT3EW7kKeT698VI+GmgG81O3j2bkDiSQenhqQTn6ZwPzqlH3rnT5bjUS6MAxtbZnJGCSQ/wDPivlP/Rtul7c3944DpJMIIcgH9nCpXI+hdmNfKDR9qo6g6WgvAnihg0TBkdGKOOQSMjupKjKnI4HsKt6KhCDo+ixWsQihXailsDvjcxYjJ5xkmp1FZH1P1pLFPcs73BVbkwRJDIsQRUgRyxJU7iWf1z+VeZSwpP640jOolS7eFdQB5ohgK7ROFTcRztxL+HOCVGc1VwdNRoCimQQsdxtw7eATxyU7enbt9KRr7VIJJPEYXRkySZJJopCc8kHCqdvsAwAxxVvoPgyiVns7mWGHaWlieTcmQSd6CckjAzlc8enauTyuHfyLHKu5xTWZ+zN+jkV1wyVev3Gd9EQp4WXEGcm3VsQlvcqP6Z25wSOKkwePFGYYJ2igIxs27mQHv4Tk5j44wQwH7uKg3Og6clr8yBM0TKCpjmnLNuIChRvzksQMVHXpRRHvmsktYv4769cHGPVVY88fhyKww+GcuD1cl+3bfqzJLmUS/wAP6/0Xvwx02OO/vPDYjbHEPDySPNuYt5iTuJXkg855ya0ysN0C80y2vo7k3MSCHdhbW2mWMll2kvK2S4AJ9hn7Vs+marFcRiSCRJUPZkYMP5dj9DzXaqg64Rg3rSS33OdZL5pOSWaS6KK+bqyHg+0UUUBW9Sa4tnaTXLjKwoWx23HsB+bED86wa0+LF0mqJdzLG29RC8ManKw78+XnO8Nk+bn0wM8bJ8RLWCfT5oZriK33gFXkZQoZWDLkE8jcAMfWsG6b+HVzqUsxt3iUQHa025mid8cBPLu/Dzn7dsgVkj8uPTy91YbBP8b9PESuhllYgkxonnQA4O/cQB+pqNYfEi+1DLabYBok4Mty/hhm9lA9R9z+VYjrXSUum3Ph3XlZfMuM7ZF9CjY557jgj9K174dXlxpOnKbu1l8GV2lMkY3NEGwP2kQAZR5c5XOM84qOKUUyp9Wiq+J3V189l8pd2LWxuJEXxkcSRMA+SAR2PAOCfQ1mvxMlY6pcIe0LCFB7RxqFXH5DP3J96/RnV2kx6vpbC3dH3hZYJAfLvU5X7Z5U55GT7VlfVYsLq4D6jBfWd3tEcqwxq6SMBgMrEHPAHbuAK8noyWzsnldUjVndzhVUZYn2AFa/0909NpkHy6LnVNTGwKCCba2z5nYjsfXvjIH8JzcdJ9JPF59Ls5Imddvz2oEblQ9zFCvOSPUgfnWidK9Hx2QZt7zzy8y3EpzI59v8Kj0UdvrQFhoOix2ltHbxDCRKFHufcn6k5J+poqfRUIFFFFAQda1mO0geeYkRxDLEKWOM47DnuawXU7xrhpJ4LWSeKS7mnTfbyNGyPHEqny458jjg8fmK0LqC8nm1C7i+dktYLWCJzsWMg7txZn3g8AL6elJdrodgkpki1mVXfk+CgUH/AFUXH8qOKfcqeC/NctyP7OjU/wCj3WcZPoZcfr71f9Edcw2S3iTxNG9zs8GKOF1DtsZTjceCWIGaulZMAHWbrH+j4P8AtGL+dQ4dM0/5jx/7TvGmQY8RlLkD/DutyF/KpGCXYbpH6nums7Kws2YRuoRzL3VHiIYBc+UkufXjA9apL67jlbxZp2lY9ppCXHcfhLL4ajAPC47459G24urFsZ1qfg9meP8AoYRUa106xhTw4tXulQkttGGj578eDtGf0rFbS7H/AFNL2RlrtUP7U/xFxL1XJCSFzkMEjBkIGMbcLkkHvnj1x6Y8W98kRMkVxLA2cGRN0ZJ9nBUKf9Ydh7k05RvaxLg6tdAe6Iqgfcrbn+tRdSutMmjaKbWLlk7srOAG/SEbvtz6VghwlDqptPxn2M0uW5d4rPO/cZumOv52068uJQJ/lFLJKq7FmwhJBxxlSBkrxgjgEGlixh065hhub7UnF9cDeHSYr4LFsKqqBhApwPN3IPNStUuflzaH+0bx7W8Rl2gK7MNgKCMCPK7s7eACM9xUJ7qCBWsp4jpVo6BvPEZJ7lD+IbxkIx7EHLDPpW6lixs1G9epDpZ9HaovDaw5XsP+zxlsfdvX61Lb4eBx/wBpvr6cdyDN4SfpEq/1qot+q9WuQpsdPjitzgRyXbkMUxwxRSGAI7d/zrj1Jca4lnPJK1giJC5cRrKzY2nIXJ7/AF7VQJ3XdzpqxeFp8Acs+ye88N5vCTs22R85Yg9wff3BDronxBsYYVt9MgluUiUZ8MCNBn+JpSuWPc8E1d/DPR57XTYoLrwwy5Cqn8B5Ab0LctnHp796qOpdPhttRh8KNI/mYZAwRQuTG6EHA4ziRucelYbpuFblHujByLJV1SnFdUe5utpZdpfSixRsr4k0J2n3B5wanaf8QHa6hgntGhW4yqSCVZFEm0sFbAGCQpx9fzqvqq6ku2hhWdE8Q28sc2zOCQrjIBwf3Sf+uDzKufOc1FpYzjUfFLJ2xjJLH09fuXVpIthrotYhiC/iabwl4WOZc5YDsA6jkD1ANPpWs4+HFncXN7c6he4SdR8stvggwLw+Dn+JSpz65J9cBy1vqu0s8fM3EcRPYM3mP2Ucn9K7B3y2oqDo2tRXcKzQPvjfO1sEZwcHuAe4qdQBRRRQBRRRQGX9QPjUtV2gt/8ArVJHuwEmB+hpo1TXk07TY5W2blSONFZhGGchR3xwByx4OADxxVHq1mZtR1JE8payiiyTxubxcfYc4/WvWo6ldXNs0FzpIdGXB23UXfHdSQCCO4PpVBXjrO7j/aC+0+5DRMWTxo4VjlznbGQGaTjgbu+DnvUvo34kGS4S3uZo5fHjR4pY43jHiMPNC45G9QM5zjFJkHR+qc5t0Iz5S0yBsem7GRn3Ix9qYOlNDvLSXxns4pZRkIfmQqRqRg4Gwksect7cDHOduyuhQ2Fmv2zP+6a0LLnPJQSXvu/kM3UnVMcN4YpZo7ZUiWXc0XiPISzg7e4AQIM8E+b0xUDWuqEgRSNTmlMg3KkCWzHb758PCr9zn2zzVR1nomoX9xFJ4EMaxI6YFwGzuZTnOwYxtFUv/wCO70DiOL14Eo/5PWuXbO2LyEN8nX49XHmk7bM8YMidcx+Gzf2nOjKuRHJbQs7fRVRPMwPBweO545qb0v1Ks98lv4qXkcsDTBmiSOaF1cKySKoAGd3qAePXINJB6E1D/wAOv++TFMXRWk3umvO5tI5zcbMbJ1VlCqRgll5zkdvalU7ZPJxwcmrjwjtVm+CXosq+Po2e+LhR9MRH+m3FaW8QPcA/cZrMtIsJIbrR4pSA6/NMy53eYxtwCO+A/wDKtPrZZohXK6tlkRo3UMjqVZT2KkYIP3Bqh16e5kuY7a2lWD9mZpZSgkbbuCqqq3HJyST2A+tVt11Hd6aA1+EuLbODdQIUePJ4MseT5f8AEh49veASDp1/DqwXz3sOmFWigLhZfBdCFkXhRIyYK5PORUvqcXNxqNney2r20MRNuokdTK7OkhztQkBQRjk85/R81/SGuPBvLORBcRKTGx5imibBMb4/dbAIYfhOCKXNd6qjvtPtLiMMmb2JNjj9/LK4B7MAC2GHqK8WrYSXhmK5bXJeH9DrUXVEBglB5Gxj+ik/8K53GuW8f95PEnp5pFHP5moV91RaGKQC5gJKMABKnPlP1r5mEJamkfH112fMmost5Nfmi1KWO3QTTX9vbyRZ/ukwHV5JSOyhdpwOWyAKhSdFxyzvabjPcy4fUL1gCyIeRFHnhC+MBR+FMk+lKHw+6W1eRory3lREng8HxmbcUiXyDyerL4fHcZ5pvvfh5Np1lPcQaldeNEGnO4r4TsBubepByWx3JPpX1R9safaWqRIscahEQBVVRgAAYAH5V1qLpVw0kETuMO8aswHADFQT3+pqVUIFFFFAFFFLPxF6t/s7T5LgAF+EjB7b27Z+gGT+VAUd1rkMGrXpnmjiBjtlXxHC5OJDxn/Oq8sNTinXdDIkq+8bBh+eCcVklt0rbsscupfN3d9dJ4xhiyXWMngt2wMY7kD0A4qv1bT0sVXU9JldY1k8KaGUHcj/AMLhuSp7YPbIIPt6I1pqOv68YZtnzVpACgKrIjySk5OTtVhhfbvnmqxOomxzqluOM8WbAf8Amb+lTdN1L5sR3EV5FAJYV/ZqkTTB/wB4Mz5O0E4C4/rVmY5MYOoN+SwBv5gjn7UIeeldWa4hLPLbylXKFrYts4x3Dcq3P4ftS8/WJ5DajYxEMQQkUsuMHtksAT7kDvmmrSoxEhDzRyNuJZ1VIs59WCHG73bjPtVJHbXaj/8AtsYlBYhFgBVQST3Mgyffgc5qArX6pYLuTVLRj6CS2dEP0LBsjv35p7jOQO2SB2zj8vpmlsyz4x/adr9vBTb35z+19qVOr+o57/UV0yyl2R4/bSockjGWwwP4VUgYB5JxVLg36jOratpqhkyjXDtyNwHgFcfmzj9KfqwaPoHSp/JDLdRyMdsdzIG8KSQHHlZlCt5vYrn0Jpq+EXV87Sz6beEvNaZ2ueSyBtpBPrgkEE9wfpUZS66w1VrK/tbhYmlW4VrQqGC/tGdWiyW4AJDDJ96aLKKQxEXPhsz5yqjyBT+75id2B3OBn2FcOpuno722eCTID4Ksv4kcHKsv1BGf/mkvoG/Ju3t9RkZ9QtsrGZCAjQ44eEAAZZfxHlj7+ggI3UVndWRGn2of5a/lVIpF5+VVifHQewK+ZfbLj0FPB6PtDaxWrQq0MONiH0IBw3vu5Jz3yTVzQaAzK5htotQNnY6TbTtDEJZmOyMrk+VQWU5JBzyfWpv/ANzvbyQxz6R4CTyLCjRvBJ5jnGFTkgAEk+gFc+iAINY1WObyzSus6EnhrfnGM/w5wfb8qsekSb+dtRk5jDPFZp6LEDtaQ/45Cp59F49TVA4QwqihVUKo7BQAB9gKV+vszpFYo2GvZAre4gTzyn81AT7vTRNMqKWYhVUElicAAdySewApT6TsmubmXUplx4g8O1U5ylsCcNg9mlPn+20VANyjAx7V9oooAooooD4zgDJOB9azf47Q+LpvhqcyK4m2Dliig7jgdgAc57Vc9V9L3l5btB8zD4cjLvXwWjYxhgSA4kbBwMZ2n7VVanoOpLJJdyS2j7I1xGqyIG25O0tyQjOd5UZ3FVB4yaAp9Ou5rl4tQsljuBLbpDcQ7xG6SKc5BPHcng44weao+vG+V06eGfabzUpxL4MZLCMAqBz68IBnA3Mxx2r1B8DLzeZkuooS/mAh8RQCTkDgDAAJGBVv058Jryzu/mjLa3LLnaZ/FL9jt82DtOcHIBI9O9XQXfTfwX09bSEXNsHn2AyMXkBLkZPZgOCccD0qyPwe0rOflB/vJf8AnpOTqjVfBgjY25WIqXYSSK8yBcbXJQ4yQSWHJ+nNeuobjWwEmN7CkMhGEgUKw8vHLRsefUbiPaoUdF+E+lj/ACOP8y5/XLc11T4X6YP8ig/Nc/1NJ2ndb6mqKrtbOSQisVbdgkYZ8YDHvkAKPb2q3n1TUYriWRhbnwMbkEsm0qy5wMxeh5zjI5GSOKEL0fDPTP8AwNv/ALArLLjS49K6hdZFWC2u4nSJ1wqoHUDj+HDjHPbIParXT+pNaLO63Fu6JhisyDPJIwPDjT+Z9B9a59UarcagjpPbWrJgbN0j7omxgspWIHJz+EnHA+tUpb2+iyw2aQ3TwpbW3hk3Ab8ccbq6+UjCE7ACcn1xnNU/wmuDe65f3yqREVKgn3LLtH3Kx5qjsfgpeTJG4uIzCwDiNpJMgZ4GQhAP1A4p1Ml7pcC28MNlGuxiGjeQkY7sd8Z3NyO55/w0IahSx1z0MmoxLhjDcQndDOo86N7ZGDtP3+tLMXX+oSfgitVG4L5nkY++eFA5HHpjvz2rlonUOo5mw0Em4u4Dlk2nGfKQjYAA4Vg3P73pUBM0r4iTWc6Werp4bnypdr/cS+xPHlPv6A9wtaIkgIBBBB7Ecisj13qS5nh8G5t7WdOdxJK5JBClQ0T7WUkHcDzjsM8K9td3tkA1jL8umQDA8hniLH1AeMFAfYEn60A//G/Q99j81GSk1sQA6khvCchHXI9PMD+R96aNFnjtvBsVG0RWqybuAAoITn8+c1l/VnWt7cWDW86W6iTCO8TOSxzkABlwoJABOScZwKqdGvZ5pVluM3ZhTwhHNO0cYGcqG8OLMozjIfvgZzVKPfTIudTgWC4JNpA7LJOGyL4K52BT38Lbgs372MA4zWg3N9HFt3sEBOBnt3AH0HJA596z5PiFehcC0tQB5cCeQDt6fse2KpNZ+JEk7/Kz28YdlO0JIXidThWSTcgYBlP4l5UgHnGDCGy0Vk661qOyymXwSLbMUiNNLmZijBS5CYOFCtyud+ewxWkaHdyywpJKqKXUNiNiwGRnGSo/pQFhRRRQ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BUUExQWFRUTGB0XGBcWGRwYFxoYJBceIB4gHCEcHikiHiAjGRgdIDshIycqLSwsHSA0NTAqQSYrLioBCQoKDgwOGA8PFzUlHBw1LC0pLCw1LDAxLDUsLCwvKS0sNSosKy0qLDUpKSw1NTQ0NS8sKSwpLDUpLCwsLCksLP/AABEIAI4AtQMBIgACEQEDEQH/xAAcAAACAwEBAQEAAAAAAAAAAAAABgQFBwMCAQj/xABGEAACAQMDAgQEAwUDCQcFAAABAgMABBEFEiEGMRMiQVEHFGFxMoGRI0JSobEVM2JEcnSCkpPB0vAkU1SistHxCBYXJTT/xAAaAQEBAAMBAQAAAAAAAAAAAAAAAQMEBQIG/8QALREAAgMAAQMCBAQHAAAAAAAAAAECAxEEITFhQVEFErHRccHw8QYTMkJDkaH/2gAMAwEAAhEDEQA/ANxooooAooooAooooAooooAooooAoopA1LX/AJya5R7g2djZuIpJlfw5JpvVFc/gVTgeXzMfUCgH15AoJJAAGSTwAPc1nd58RLi9laDRoll2HEl3LkQJ/m/xH/rB70r9RWCyXUGn6VdytHeoXuP2xnjEYYeYFiSrEK2QCM8Ajmtc6e6fhsrdYIECov6s3qzH1J96oFW1+Hl1JhrzVLt29Ut28CP7DaMkfXg10m+GbR82eoXluw9GkM8ZP1V//eniioDO4uqdS09yNSg+Ytx/lVqpJUe8kY5A+w4+tOWh9R295H4ltKkq+u08g+zDuD9xVlSZrvw3RpvmrKQ2d0P3ox+yk5ziVBwwP0/nQDnRScnVt7ACLvTpWI7PZssyEep2sVdftg0uWHxQK6hNi2v2gkiDCMwszrMHIYqueEIIHfG5eO5oDVKKS7D4uWLyCKVpLWU8bLmMxH6cngZ+pp0BoAooooAooooAor4TX2gCiiigCiiigCiiigCvz58R/hlqAuZTbo89tLK06Ihzsd/xZUng+m4dxiv0HRQGK/8A07aPta8ldcOhWHkcjuWH6gfpW1VnnQ0Pyur6nbSHBndbqLIxvRs7iPfax2/lWh0DCiiigCo11qUcbxo7qrTNtjBOCzYzgfXAqTS5150z87aFU8s8REsD+qyryv69vzoBjoqk6N6iF7ZxzY2uRtkU8FZV4dfyb/hV3QFZr3TdveRGO4iWRecZHmU+6nup+opM0O6l0e6jsrmQy2dw22zmY5aNv+6k+nPB7fbsNGqn6t6eW9tJITjcRujY90lHKMPYhv5ZoC4oqm6Q1s3VnHK42ycpKvtKjFHH23KT9iK+UBdVUdUaw1rAJRjAliVsjICNKqsfyDVb0g9TG6nLWc01ugudwCRRSSSLGDkMWLgKeB5iuNxwM4rX5N8KK3Kx4vfG/Txp6itYaj1I8E19dSo2y0RFhXsCpQMxB7ZaQgE+gUU3aGs3hA3EiO7eb9mu1VBA8o5O4A5w3qMVU6jEPl5A6eMPDOUxnxPL2x/i7fnVJp/R4jRTbz3drkAiNZiyISM42SBl4PpjFfIfD/4grj88+Tuya6rquiS7dM7b29TYnVvRGg0VQdJa3JOs0c4AmtpPCdlGEcbFZXA9MqwyuTg5+lX9fawnGcVKL1PqjWazoFFFFeiBRRRQBRRRQCv1t0u9wIri2IS8tG3wseAw/ejb/C44+n61baBriXcAlTIOSrofxRyDhkYehU8fz9asqSuq9Ols5jqNmrOeBd268+NGON6j0kQevqO9AOtFQ9I1aK6gSeFg8cg3KR/Q+xB4I9DUygCiiigPKRheAAOSeBjknJ/U16oooAoqPd6hHFt3sAXO1R3Zj7KByfyqs1XrWytmCzXMSMW27dwLbvqFyR9yBQC907rMdpfalbSuqqJ1uEzxxKmWA+zKf1opC691MRa1eZRG3JB/eKW7Rn8OOw5/lRVKah1F1JcrOYbKOKV4lDzeKxUANnYilf32wW54Axn8QqusryO/R2syltdSttuvE5uIdq7cbT3I4AP4ec89qsW+H8RlmlM90HncuxSYoAcYAAUYwFAAzntWddWdMvbagXR7i5lVIdg8RI5mVzLGTvVF3bJfD78EOA2ciubfCxuauSdbzF67q9+j1/ge456dxttOt7fxYoBIJBJlEmV1cMUU5LdjghT5gCuQeRXXTrq71BRJbFba1P4ZpE3yyjPdEyAqn3fk+3rWeaItobMurm51K4jkjSNQVZJHGxtqKNseB3fGCFJzW66XZ+FBHHgDw0VcKMDhQOPpxXI4nwbhyvnZ/KeReJS3G+utJ9128dzJKySSWnHRNFS1jKIWYsxd3c5d3OMsx98ADAwAAAO1WFKN3eXE9/PDHc/Lw2sUZbaiM7O+85LOCFVVUdvWusOhyFdx1K5ePBIYG3UY99wi5Ar6hJJYjXGmildOnWIDLqF4VIzxJEQfrnwu324rpH0yw73t42fUyoP/AExigGSiqHRkeGd4HlkmVkEsbS4LLg7XXIAyM7W5GRuP0q+oAooooAooooDPL9Bo18sybhYXjETqOY4JyRtkH8CseD6fyFaEDnkVG1PTkuIZIZBuSVSjD3BGD9vvSt0FeyxSXGnXDM7We0wyNjdJbNnYTj1XG0mgHOiiigClzqLqzwpktbdVmu5VLKhbakaDvJKR+FR7d2PAq41bUVt4JJnOFiQufTgDP8+1YNqtxMLPlwL/AFtvFclggiswCQrMT5UKj/ZBHOKA7dZfEYwh4bOU3N0yn5m9VeFX1SADOxF9xx9STkIFrqNvHYS8lr2WZMEr/dxL5ywY/vO+AfXj9fN/rny8c1paS74JSviSlArylQMhT3EW7kKeT698VI+GmgG81O3j2bkDiSQenhqQTn6ZwPzqlH3rnT5bjUS6MAxtbZnJGCSQ/wDPivlP/Rtul7c3944DpJMIIcgH9nCpXI+hdmNfKDR9qo6g6WgvAnihg0TBkdGKOOQSMjupKjKnI4HsKt6KhCDo+ixWsQihXailsDvjcxYjJ5xkmp1FZH1P1pLFPcs73BVbkwRJDIsQRUgRyxJU7iWf1z+VeZSwpP640jOolS7eFdQB5ohgK7ROFTcRztxL+HOCVGc1VwdNRoCimQQsdxtw7eATxyU7enbt9KRr7VIJJPEYXRkySZJJopCc8kHCqdvsAwAxxVvoPgyiVns7mWGHaWlieTcmQSd6CckjAzlc8enauTyuHfyLHKu5xTWZ+zN+jkV1wyVev3Gd9EQp4WXEGcm3VsQlvcqP6Z25wSOKkwePFGYYJ2igIxs27mQHv4Tk5j44wQwH7uKg3Og6clr8yBM0TKCpjmnLNuIChRvzksQMVHXpRRHvmsktYv4769cHGPVVY88fhyKww+GcuD1cl+3bfqzJLmUS/wAP6/0Xvwx02OO/vPDYjbHEPDySPNuYt5iTuJXkg855ya0ysN0C80y2vo7k3MSCHdhbW2mWMll2kvK2S4AJ9hn7Vs+marFcRiSCRJUPZkYMP5dj9DzXaqg64Rg3rSS33OdZL5pOSWaS6KK+bqyHg+0UUUBW9Sa4tnaTXLjKwoWx23HsB+bED86wa0+LF0mqJdzLG29RC8ManKw78+XnO8Nk+bn0wM8bJ8RLWCfT5oZriK33gFXkZQoZWDLkE8jcAMfWsG6b+HVzqUsxt3iUQHa025mid8cBPLu/Dzn7dsgVkj8uPTy91YbBP8b9PESuhllYgkxonnQA4O/cQB+pqNYfEi+1DLabYBok4Mty/hhm9lA9R9z+VYjrXSUum3Ph3XlZfMuM7ZF9CjY557jgj9K174dXlxpOnKbu1l8GV2lMkY3NEGwP2kQAZR5c5XOM84qOKUUyp9Wiq+J3V189l8pd2LWxuJEXxkcSRMA+SAR2PAOCfQ1mvxMlY6pcIe0LCFB7RxqFXH5DP3J96/RnV2kx6vpbC3dH3hZYJAfLvU5X7Z5U55GT7VlfVYsLq4D6jBfWd3tEcqwxq6SMBgMrEHPAHbuAK8noyWzsnldUjVndzhVUZYn2AFa/0909NpkHy6LnVNTGwKCCba2z5nYjsfXvjIH8JzcdJ9JPF59Ls5Imddvz2oEblQ9zFCvOSPUgfnWidK9Hx2QZt7zzy8y3EpzI59v8Kj0UdvrQFhoOix2ltHbxDCRKFHufcn6k5J+poqfRUIFFFFAQda1mO0geeYkRxDLEKWOM47DnuawXU7xrhpJ4LWSeKS7mnTfbyNGyPHEqny458jjg8fmK0LqC8nm1C7i+dktYLWCJzsWMg7txZn3g8AL6elJdrodgkpki1mVXfk+CgUH/AFUXH8qOKfcqeC/NctyP7OjU/wCj3WcZPoZcfr71f9Edcw2S3iTxNG9zs8GKOF1DtsZTjceCWIGaulZMAHWbrH+j4P8AtGL+dQ4dM0/5jx/7TvGmQY8RlLkD/DutyF/KpGCXYbpH6nums7Kws2YRuoRzL3VHiIYBc+UkufXjA9apL67jlbxZp2lY9ppCXHcfhLL4ajAPC47459G24urFsZ1qfg9meP8AoYRUa106xhTw4tXulQkttGGj578eDtGf0rFbS7H/AFNL2RlrtUP7U/xFxL1XJCSFzkMEjBkIGMbcLkkHvnj1x6Y8W98kRMkVxLA2cGRN0ZJ9nBUKf9Ydh7k05RvaxLg6tdAe6Iqgfcrbn+tRdSutMmjaKbWLlk7srOAG/SEbvtz6VghwlDqptPxn2M0uW5d4rPO/cZumOv52068uJQJ/lFLJKq7FmwhJBxxlSBkrxgjgEGlixh065hhub7UnF9cDeHSYr4LFsKqqBhApwPN3IPNStUuflzaH+0bx7W8Rl2gK7MNgKCMCPK7s7eACM9xUJ7qCBWsp4jpVo6BvPEZJ7lD+IbxkIx7EHLDPpW6lixs1G9epDpZ9HaovDaw5XsP+zxlsfdvX61Lb4eBx/wBpvr6cdyDN4SfpEq/1qot+q9WuQpsdPjitzgRyXbkMUxwxRSGAI7d/zrj1Jca4lnPJK1giJC5cRrKzY2nIXJ7/AF7VQJ3XdzpqxeFp8Acs+ye88N5vCTs22R85Yg9wff3BDronxBsYYVt9MgluUiUZ8MCNBn+JpSuWPc8E1d/DPR57XTYoLrwwy5Cqn8B5Ab0LctnHp796qOpdPhttRh8KNI/mYZAwRQuTG6EHA4ziRucelYbpuFblHujByLJV1SnFdUe5utpZdpfSixRsr4k0J2n3B5wanaf8QHa6hgntGhW4yqSCVZFEm0sFbAGCQpx9fzqvqq6ku2hhWdE8Q28sc2zOCQrjIBwf3Sf+uDzKufOc1FpYzjUfFLJ2xjJLH09fuXVpIthrotYhiC/iabwl4WOZc5YDsA6jkD1ANPpWs4+HFncXN7c6he4SdR8stvggwLw+Dn+JSpz65J9cBy1vqu0s8fM3EcRPYM3mP2Ucn9K7B3y2oqDo2tRXcKzQPvjfO1sEZwcHuAe4qdQBRRRQBRRRQGX9QPjUtV2gt/8ArVJHuwEmB+hpo1TXk07TY5W2blSONFZhGGchR3xwByx4OADxxVHq1mZtR1JE8payiiyTxubxcfYc4/WvWo6ldXNs0FzpIdGXB23UXfHdSQCCO4PpVBXjrO7j/aC+0+5DRMWTxo4VjlznbGQGaTjgbu+DnvUvo34kGS4S3uZo5fHjR4pY43jHiMPNC45G9QM5zjFJkHR+qc5t0Iz5S0yBsem7GRn3Ix9qYOlNDvLSXxns4pZRkIfmQqRqRg4Gwksect7cDHOduyuhQ2Fmv2zP+6a0LLnPJQSXvu/kM3UnVMcN4YpZo7ZUiWXc0XiPISzg7e4AQIM8E+b0xUDWuqEgRSNTmlMg3KkCWzHb758PCr9zn2zzVR1nomoX9xFJ4EMaxI6YFwGzuZTnOwYxtFUv/wCO70DiOL14Eo/5PWuXbO2LyEN8nX49XHmk7bM8YMidcx+Gzf2nOjKuRHJbQs7fRVRPMwPBweO545qb0v1Ks98lv4qXkcsDTBmiSOaF1cKySKoAGd3qAePXINJB6E1D/wAOv++TFMXRWk3umvO5tI5zcbMbJ1VlCqRgll5zkdvalU7ZPJxwcmrjwjtVm+CXosq+Po2e+LhR9MRH+m3FaW8QPcA/cZrMtIsJIbrR4pSA6/NMy53eYxtwCO+A/wDKtPrZZohXK6tlkRo3UMjqVZT2KkYIP3Bqh16e5kuY7a2lWD9mZpZSgkbbuCqqq3HJyST2A+tVt11Hd6aA1+EuLbODdQIUePJ4MseT5f8AEh49veASDp1/DqwXz3sOmFWigLhZfBdCFkXhRIyYK5PORUvqcXNxqNney2r20MRNuokdTK7OkhztQkBQRjk85/R81/SGuPBvLORBcRKTGx5imibBMb4/dbAIYfhOCKXNd6qjvtPtLiMMmb2JNjj9/LK4B7MAC2GHqK8WrYSXhmK5bXJeH9DrUXVEBglB5Gxj+ik/8K53GuW8f95PEnp5pFHP5moV91RaGKQC5gJKMABKnPlP1r5mEJamkfH112fMmost5Nfmi1KWO3QTTX9vbyRZ/ukwHV5JSOyhdpwOWyAKhSdFxyzvabjPcy4fUL1gCyIeRFHnhC+MBR+FMk+lKHw+6W1eRory3lREng8HxmbcUiXyDyerL4fHcZ5pvvfh5Np1lPcQaldeNEGnO4r4TsBubepByWx3JPpX1R9safaWqRIscahEQBVVRgAAYAH5V1qLpVw0kETuMO8aswHADFQT3+pqVUIFFFFAFFFLPxF6t/s7T5LgAF+EjB7b27Z+gGT+VAUd1rkMGrXpnmjiBjtlXxHC5OJDxn/Oq8sNTinXdDIkq+8bBh+eCcVklt0rbsscupfN3d9dJ4xhiyXWMngt2wMY7kD0A4qv1bT0sVXU9JldY1k8KaGUHcj/AMLhuSp7YPbIIPt6I1pqOv68YZtnzVpACgKrIjySk5OTtVhhfbvnmqxOomxzqluOM8WbAf8Amb+lTdN1L5sR3EV5FAJYV/ZqkTTB/wB4Mz5O0E4C4/rVmY5MYOoN+SwBv5gjn7UIeeldWa4hLPLbylXKFrYts4x3Dcq3P4ftS8/WJ5DajYxEMQQkUsuMHtksAT7kDvmmrSoxEhDzRyNuJZ1VIs59WCHG73bjPtVJHbXaj/8AtsYlBYhFgBVQST3Mgyffgc5qArX6pYLuTVLRj6CS2dEP0LBsjv35p7jOQO2SB2zj8vpmlsyz4x/adr9vBTb35z+19qVOr+o57/UV0yyl2R4/bSockjGWwwP4VUgYB5JxVLg36jOratpqhkyjXDtyNwHgFcfmzj9KfqwaPoHSp/JDLdRyMdsdzIG8KSQHHlZlCt5vYrn0Jpq+EXV87Sz6beEvNaZ2ueSyBtpBPrgkEE9wfpUZS66w1VrK/tbhYmlW4VrQqGC/tGdWiyW4AJDDJ96aLKKQxEXPhsz5yqjyBT+75id2B3OBn2FcOpuno722eCTID4Ksv4kcHKsv1BGf/mkvoG/Ju3t9RkZ9QtsrGZCAjQ44eEAAZZfxHlj7+ggI3UVndWRGn2of5a/lVIpF5+VVifHQewK+ZfbLj0FPB6PtDaxWrQq0MONiH0IBw3vu5Jz3yTVzQaAzK5htotQNnY6TbTtDEJZmOyMrk+VQWU5JBzyfWpv/ANzvbyQxz6R4CTyLCjRvBJ5jnGFTkgAEk+gFc+iAINY1WObyzSus6EnhrfnGM/w5wfb8qsekSb+dtRk5jDPFZp6LEDtaQ/45Cp59F49TVA4QwqihVUKo7BQAB9gKV+vszpFYo2GvZAre4gTzyn81AT7vTRNMqKWYhVUElicAAdySewApT6TsmubmXUplx4g8O1U5ylsCcNg9mlPn+20VANyjAx7V9oooAooooD4zgDJOB9azf47Q+LpvhqcyK4m2Dliig7jgdgAc57Vc9V9L3l5btB8zD4cjLvXwWjYxhgSA4kbBwMZ2n7VVanoOpLJJdyS2j7I1xGqyIG25O0tyQjOd5UZ3FVB4yaAp9Ou5rl4tQsljuBLbpDcQ7xG6SKc5BPHcng44weao+vG+V06eGfabzUpxL4MZLCMAqBz68IBnA3Mxx2r1B8DLzeZkuooS/mAh8RQCTkDgDAAJGBVv058Jryzu/mjLa3LLnaZ/FL9jt82DtOcHIBI9O9XQXfTfwX09bSEXNsHn2AyMXkBLkZPZgOCccD0qyPwe0rOflB/vJf8AnpOTqjVfBgjY25WIqXYSSK8yBcbXJQ4yQSWHJ+nNeuobjWwEmN7CkMhGEgUKw8vHLRsefUbiPaoUdF+E+lj/ACOP8y5/XLc11T4X6YP8ig/Nc/1NJ2ndb6mqKrtbOSQisVbdgkYZ8YDHvkAKPb2q3n1TUYriWRhbnwMbkEsm0qy5wMxeh5zjI5GSOKEL0fDPTP8AwNv/ALArLLjS49K6hdZFWC2u4nSJ1wqoHUDj+HDjHPbIParXT+pNaLO63Fu6JhisyDPJIwPDjT+Z9B9a59UarcagjpPbWrJgbN0j7omxgspWIHJz+EnHA+tUpb2+iyw2aQ3TwpbW3hk3Ab8ccbq6+UjCE7ACcn1xnNU/wmuDe65f3yqREVKgn3LLtH3Kx5qjsfgpeTJG4uIzCwDiNpJMgZ4GQhAP1A4p1Ml7pcC28MNlGuxiGjeQkY7sd8Z3NyO55/w0IahSx1z0MmoxLhjDcQndDOo86N7ZGDtP3+tLMXX+oSfgitVG4L5nkY++eFA5HHpjvz2rlonUOo5mw0Em4u4Dlk2nGfKQjYAA4Vg3P73pUBM0r4iTWc6Werp4bnypdr/cS+xPHlPv6A9wtaIkgIBBBB7Ecisj13qS5nh8G5t7WdOdxJK5JBClQ0T7WUkHcDzjsM8K9td3tkA1jL8umQDA8hniLH1AeMFAfYEn60A//G/Q99j81GSk1sQA6khvCchHXI9PMD+R96aNFnjtvBsVG0RWqybuAAoITn8+c1l/VnWt7cWDW86W6iTCO8TOSxzkABlwoJABOScZwKqdGvZ5pVluM3ZhTwhHNO0cYGcqG8OLMozjIfvgZzVKPfTIudTgWC4JNpA7LJOGyL4K52BT38Lbgs372MA4zWg3N9HFt3sEBOBnt3AH0HJA596z5PiFehcC0tQB5cCeQDt6fse2KpNZ+JEk7/Kz28YdlO0JIXidThWSTcgYBlP4l5UgHnGDCGy0Vk661qOyymXwSLbMUiNNLmZijBS5CYOFCtyud+ewxWkaHdyywpJKqKXUNiNiwGRnGSo/pQFhRRRQ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http://media-cache-ak0.pinimg.com/236x/85/79/43/85794353656cf003cfd057602880f6d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838200"/>
            <a:ext cx="2247900" cy="2247901"/>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www.suncoastcsl.org/wp-content/uploads/2010/11/charlie-brown-thanksgiving1-300x2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67" y="3962400"/>
            <a:ext cx="28575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img4.wikia.nocookie.net/__cb20120114051020/peanuts/images/4/4b/Restauran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531" y="4114800"/>
            <a:ext cx="2879369" cy="214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488273"/>
      </p:ext>
    </p:extLst>
  </p:cSld>
  <p:clrMapOvr>
    <a:masterClrMapping/>
  </p:clrMapOvr>
  <p:transition spd="med">
    <p:fade thruBlk="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Research: What happens?</a:t>
            </a:r>
            <a:endParaRPr lang="en-US" dirty="0"/>
          </a:p>
        </p:txBody>
      </p:sp>
      <p:sp>
        <p:nvSpPr>
          <p:cNvPr id="3" name="TextBox 2"/>
          <p:cNvSpPr txBox="1"/>
          <p:nvPr/>
        </p:nvSpPr>
        <p:spPr>
          <a:xfrm>
            <a:off x="457200" y="1981200"/>
            <a:ext cx="8229600" cy="369332"/>
          </a:xfrm>
          <a:prstGeom prst="rect">
            <a:avLst/>
          </a:prstGeom>
          <a:noFill/>
        </p:spPr>
        <p:txBody>
          <a:bodyPr wrap="square" rtlCol="0">
            <a:spAutoFit/>
          </a:bodyPr>
          <a:lstStyle/>
          <a:p>
            <a:r>
              <a:rPr lang="en-US" dirty="0" smtClean="0"/>
              <a:t>An hypothesis (educated guess) and then tested. Possible outcomes:</a:t>
            </a:r>
            <a:endParaRPr lang="en-US" dirty="0"/>
          </a:p>
        </p:txBody>
      </p:sp>
      <p:grpSp>
        <p:nvGrpSpPr>
          <p:cNvPr id="19" name="Group 18"/>
          <p:cNvGrpSpPr/>
          <p:nvPr/>
        </p:nvGrpSpPr>
        <p:grpSpPr>
          <a:xfrm>
            <a:off x="2892669" y="4375280"/>
            <a:ext cx="1524000" cy="1447800"/>
            <a:chOff x="2438400" y="2918149"/>
            <a:chExt cx="1524000" cy="1447800"/>
          </a:xfrm>
        </p:grpSpPr>
        <p:sp>
          <p:nvSpPr>
            <p:cNvPr id="4" name="Rectangle 3"/>
            <p:cNvSpPr/>
            <p:nvPr/>
          </p:nvSpPr>
          <p:spPr>
            <a:xfrm>
              <a:off x="2438400" y="2918149"/>
              <a:ext cx="1524000" cy="1447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Something Will Happen</a:t>
              </a:r>
            </a:p>
            <a:p>
              <a:pPr algn="ctr"/>
              <a:endParaRPr lang="en-US" sz="1600" dirty="0"/>
            </a:p>
            <a:p>
              <a:pPr algn="ctr"/>
              <a:r>
                <a:rPr lang="en-US" sz="1600" dirty="0" smtClean="0"/>
                <a:t>It Happens</a:t>
              </a:r>
              <a:endParaRPr lang="en-US" sz="1600" dirty="0"/>
            </a:p>
          </p:txBody>
        </p:sp>
        <p:cxnSp>
          <p:nvCxnSpPr>
            <p:cNvPr id="6" name="Straight Connector 5"/>
            <p:cNvCxnSpPr/>
            <p:nvPr/>
          </p:nvCxnSpPr>
          <p:spPr>
            <a:xfrm>
              <a:off x="2590800" y="3756349"/>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416669" y="4375280"/>
            <a:ext cx="1524000" cy="1447800"/>
            <a:chOff x="3505200" y="1604865"/>
            <a:chExt cx="1524000" cy="1447800"/>
          </a:xfrm>
        </p:grpSpPr>
        <p:sp>
          <p:nvSpPr>
            <p:cNvPr id="10" name="Rectangle 9"/>
            <p:cNvSpPr/>
            <p:nvPr/>
          </p:nvSpPr>
          <p:spPr>
            <a:xfrm>
              <a:off x="3505200" y="1604865"/>
              <a:ext cx="1524000" cy="14478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Something Will Happen</a:t>
              </a:r>
            </a:p>
            <a:p>
              <a:pPr algn="ctr"/>
              <a:endParaRPr lang="en-US" sz="1600" dirty="0"/>
            </a:p>
            <a:p>
              <a:pPr algn="ctr"/>
              <a:r>
                <a:rPr lang="en-US" sz="1600" dirty="0" smtClean="0"/>
                <a:t>It Does Not Happen</a:t>
              </a:r>
              <a:endParaRPr lang="en-US" sz="1600" dirty="0"/>
            </a:p>
          </p:txBody>
        </p:sp>
        <p:cxnSp>
          <p:nvCxnSpPr>
            <p:cNvPr id="11" name="Straight Connector 10"/>
            <p:cNvCxnSpPr/>
            <p:nvPr/>
          </p:nvCxnSpPr>
          <p:spPr>
            <a:xfrm>
              <a:off x="3676261" y="2426737"/>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92669" y="2927480"/>
            <a:ext cx="1524000" cy="1447800"/>
            <a:chOff x="1295400" y="5029200"/>
            <a:chExt cx="1524000" cy="1447800"/>
          </a:xfrm>
        </p:grpSpPr>
        <p:sp>
          <p:nvSpPr>
            <p:cNvPr id="13" name="Rectangle 12"/>
            <p:cNvSpPr/>
            <p:nvPr/>
          </p:nvSpPr>
          <p:spPr>
            <a:xfrm>
              <a:off x="1295400" y="5029200"/>
              <a:ext cx="1524000" cy="14478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Something Not Will Happen</a:t>
              </a:r>
            </a:p>
            <a:p>
              <a:pPr algn="ctr"/>
              <a:endParaRPr lang="en-US" sz="1600" dirty="0"/>
            </a:p>
            <a:p>
              <a:pPr algn="ctr"/>
              <a:r>
                <a:rPr lang="en-US" sz="1600" dirty="0" smtClean="0"/>
                <a:t>It Happens</a:t>
              </a:r>
              <a:endParaRPr lang="en-US" sz="1600" dirty="0"/>
            </a:p>
          </p:txBody>
        </p:sp>
        <p:cxnSp>
          <p:nvCxnSpPr>
            <p:cNvPr id="14" name="Straight Connector 13"/>
            <p:cNvCxnSpPr/>
            <p:nvPr/>
          </p:nvCxnSpPr>
          <p:spPr>
            <a:xfrm>
              <a:off x="1447800" y="5867400"/>
              <a:ext cx="1219200" cy="0"/>
            </a:xfrm>
            <a:prstGeom prst="line">
              <a:avLst/>
            </a:prstGeom>
            <a:solidFill>
              <a:schemeClr val="accent1">
                <a:lumMod val="75000"/>
              </a:schemeClr>
            </a:solid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4416669" y="2927480"/>
            <a:ext cx="1524000" cy="1447800"/>
            <a:chOff x="4970106" y="4648200"/>
            <a:chExt cx="1524000" cy="1447800"/>
          </a:xfrm>
        </p:grpSpPr>
        <p:sp>
          <p:nvSpPr>
            <p:cNvPr id="16" name="Rectangle 15"/>
            <p:cNvSpPr/>
            <p:nvPr/>
          </p:nvSpPr>
          <p:spPr>
            <a:xfrm>
              <a:off x="4970106" y="4648200"/>
              <a:ext cx="1524000" cy="14478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Something Will Not Happen</a:t>
              </a:r>
            </a:p>
            <a:p>
              <a:pPr algn="ctr"/>
              <a:endParaRPr lang="en-US" sz="1600" dirty="0"/>
            </a:p>
            <a:p>
              <a:pPr algn="ctr"/>
              <a:r>
                <a:rPr lang="en-US" sz="1600" dirty="0" smtClean="0"/>
                <a:t>It Does Not Happen</a:t>
              </a:r>
              <a:endParaRPr lang="en-US" sz="1600" dirty="0"/>
            </a:p>
          </p:txBody>
        </p:sp>
        <p:cxnSp>
          <p:nvCxnSpPr>
            <p:cNvPr id="17" name="Straight Connector 16"/>
            <p:cNvCxnSpPr/>
            <p:nvPr/>
          </p:nvCxnSpPr>
          <p:spPr>
            <a:xfrm>
              <a:off x="5122506" y="5486400"/>
              <a:ext cx="1219200" cy="0"/>
            </a:xfrm>
            <a:prstGeom prst="line">
              <a:avLst/>
            </a:prstGeom>
            <a:solidFill>
              <a:schemeClr val="accent5">
                <a:lumMod val="75000"/>
              </a:schemeClr>
            </a:solidFill>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22715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p:txBody>
          <a:bodyPr/>
          <a:lstStyle/>
          <a:p>
            <a:pPr eaLnBrk="1" hangingPunct="1">
              <a:defRPr/>
            </a:pPr>
            <a:r>
              <a:rPr lang="en-US" smtClean="0"/>
              <a:t>Type I and Type II Errors</a:t>
            </a:r>
          </a:p>
        </p:txBody>
      </p:sp>
      <p:sp>
        <p:nvSpPr>
          <p:cNvPr id="599043" name="Rectangle 3"/>
          <p:cNvSpPr>
            <a:spLocks noGrp="1" noChangeArrowheads="1"/>
          </p:cNvSpPr>
          <p:nvPr>
            <p:ph type="body" idx="1"/>
          </p:nvPr>
        </p:nvSpPr>
        <p:spPr/>
        <p:txBody>
          <a:bodyPr/>
          <a:lstStyle/>
          <a:p>
            <a:pPr eaLnBrk="1" hangingPunct="1">
              <a:spcBef>
                <a:spcPct val="40000"/>
              </a:spcBef>
              <a:defRPr/>
            </a:pPr>
            <a:r>
              <a:rPr lang="en-US" dirty="0" smtClean="0"/>
              <a:t>Type I Error</a:t>
            </a:r>
          </a:p>
          <a:p>
            <a:pPr lvl="1" eaLnBrk="1" hangingPunct="1">
              <a:spcBef>
                <a:spcPct val="40000"/>
              </a:spcBef>
              <a:defRPr/>
            </a:pPr>
            <a:r>
              <a:rPr lang="en-US" dirty="0" smtClean="0"/>
              <a:t>An error caused by rejecting the null hypothesis when it should be accepted (false positive).</a:t>
            </a:r>
          </a:p>
          <a:p>
            <a:pPr lvl="1" eaLnBrk="1" hangingPunct="1">
              <a:spcBef>
                <a:spcPct val="40000"/>
              </a:spcBef>
              <a:defRPr/>
            </a:pPr>
            <a:r>
              <a:rPr lang="en-US" dirty="0" smtClean="0"/>
              <a:t>Has a probability of alpha (</a:t>
            </a:r>
            <a:r>
              <a:rPr lang="el-GR" dirty="0" smtClean="0">
                <a:cs typeface="Arial" charset="0"/>
              </a:rPr>
              <a:t>α</a:t>
            </a:r>
            <a:r>
              <a:rPr lang="en-US" dirty="0" smtClean="0">
                <a:cs typeface="Arial" charset="0"/>
              </a:rPr>
              <a:t>)</a:t>
            </a:r>
            <a:r>
              <a:rPr lang="en-US" dirty="0" smtClean="0"/>
              <a:t>. </a:t>
            </a:r>
          </a:p>
          <a:p>
            <a:pPr lvl="1" eaLnBrk="1" hangingPunct="1">
              <a:spcBef>
                <a:spcPct val="40000"/>
              </a:spcBef>
              <a:defRPr/>
            </a:pPr>
            <a:r>
              <a:rPr lang="en-US" dirty="0" smtClean="0"/>
              <a:t>Practically, a Type I error occurs when the researcher concludes that a relationship or difference exists in the population when in reality it does not exist.</a:t>
            </a:r>
          </a:p>
          <a:p>
            <a:pPr lvl="1" eaLnBrk="1" hangingPunct="1">
              <a:spcBef>
                <a:spcPct val="40000"/>
              </a:spcBef>
              <a:defRPr/>
            </a:pPr>
            <a:r>
              <a:rPr lang="en-US" dirty="0" smtClean="0"/>
              <a:t>“There really are no monsters under the bed.”</a:t>
            </a:r>
          </a:p>
        </p:txBody>
      </p:sp>
    </p:spTree>
    <p:extLst>
      <p:ext uri="{BB962C8B-B14F-4D97-AF65-F5344CB8AC3E}">
        <p14:creationId xmlns:p14="http://schemas.microsoft.com/office/powerpoint/2010/main" val="1933766358"/>
      </p:ext>
    </p:extLst>
  </p:cSld>
  <p:clrMapOvr>
    <a:masterClrMapping/>
  </p:clrMapOvr>
  <p:transition spd="med">
    <p:fade thruBlk="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hangingPunct="1">
              <a:defRPr/>
            </a:pPr>
            <a:r>
              <a:rPr lang="en-US" smtClean="0"/>
              <a:t>Type I and Type II Errors (cont’d)</a:t>
            </a:r>
          </a:p>
        </p:txBody>
      </p:sp>
      <p:sp>
        <p:nvSpPr>
          <p:cNvPr id="601091" name="Rectangle 3"/>
          <p:cNvSpPr>
            <a:spLocks noGrp="1" noChangeArrowheads="1"/>
          </p:cNvSpPr>
          <p:nvPr>
            <p:ph type="body" idx="1"/>
          </p:nvPr>
        </p:nvSpPr>
        <p:spPr/>
        <p:txBody>
          <a:bodyPr/>
          <a:lstStyle/>
          <a:p>
            <a:pPr eaLnBrk="1" hangingPunct="1">
              <a:spcBef>
                <a:spcPct val="40000"/>
              </a:spcBef>
              <a:defRPr/>
            </a:pPr>
            <a:r>
              <a:rPr lang="en-US" dirty="0" smtClean="0"/>
              <a:t>Type II Error</a:t>
            </a:r>
          </a:p>
          <a:p>
            <a:pPr lvl="1" eaLnBrk="1" hangingPunct="1">
              <a:spcBef>
                <a:spcPct val="40000"/>
              </a:spcBef>
              <a:defRPr/>
            </a:pPr>
            <a:r>
              <a:rPr lang="en-US" dirty="0" smtClean="0"/>
              <a:t>An error caused by failing to reject the null hypothesis when the hypothesis should be rejected (false negative).</a:t>
            </a:r>
          </a:p>
          <a:p>
            <a:pPr lvl="1" eaLnBrk="1" hangingPunct="1">
              <a:spcBef>
                <a:spcPct val="40000"/>
              </a:spcBef>
              <a:defRPr/>
            </a:pPr>
            <a:r>
              <a:rPr lang="en-US" dirty="0" smtClean="0"/>
              <a:t>Has a probability of beta (</a:t>
            </a:r>
            <a:r>
              <a:rPr lang="el-GR" dirty="0" smtClean="0">
                <a:cs typeface="Arial" charset="0"/>
              </a:rPr>
              <a:t>β</a:t>
            </a:r>
            <a:r>
              <a:rPr lang="en-US" dirty="0" smtClean="0">
                <a:cs typeface="Arial" charset="0"/>
              </a:rPr>
              <a:t>)</a:t>
            </a:r>
            <a:r>
              <a:rPr lang="en-US" dirty="0" smtClean="0"/>
              <a:t>.</a:t>
            </a:r>
          </a:p>
          <a:p>
            <a:pPr lvl="1" eaLnBrk="1" hangingPunct="1">
              <a:spcBef>
                <a:spcPct val="40000"/>
              </a:spcBef>
              <a:defRPr/>
            </a:pPr>
            <a:r>
              <a:rPr lang="en-US" dirty="0" smtClean="0"/>
              <a:t>Practically, a Type II error occurs when a researcher concludes that no relationship or difference exists when in fact one does exist.</a:t>
            </a:r>
          </a:p>
          <a:p>
            <a:pPr lvl="1" eaLnBrk="1" hangingPunct="1">
              <a:spcBef>
                <a:spcPct val="40000"/>
              </a:spcBef>
              <a:defRPr/>
            </a:pPr>
            <a:r>
              <a:rPr lang="en-US" dirty="0" smtClean="0"/>
              <a:t>“There really are monsters under the bed.”</a:t>
            </a:r>
          </a:p>
        </p:txBody>
      </p:sp>
    </p:spTree>
    <p:extLst>
      <p:ext uri="{BB962C8B-B14F-4D97-AF65-F5344CB8AC3E}">
        <p14:creationId xmlns:p14="http://schemas.microsoft.com/office/powerpoint/2010/main" val="3130370127"/>
      </p:ext>
    </p:extLst>
  </p:cSld>
  <p:clrMapOvr>
    <a:masterClrMapping/>
  </p:clrMapOvr>
  <p:transition spd="med">
    <p:fade thruBlk="1"/>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II Errors and Fire Alarms?</a:t>
            </a:r>
            <a:endParaRPr lang="en-US" dirty="0"/>
          </a:p>
        </p:txBody>
      </p:sp>
      <p:cxnSp>
        <p:nvCxnSpPr>
          <p:cNvPr id="9" name="Straight Connector 8"/>
          <p:cNvCxnSpPr/>
          <p:nvPr/>
        </p:nvCxnSpPr>
        <p:spPr bwMode="auto">
          <a:xfrm>
            <a:off x="2320022" y="2004415"/>
            <a:ext cx="0" cy="2103097"/>
          </a:xfrm>
          <a:prstGeom prst="line">
            <a:avLst/>
          </a:prstGeom>
          <a:no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057363" y="2004414"/>
            <a:ext cx="0" cy="2103097"/>
          </a:xfrm>
          <a:prstGeom prst="line">
            <a:avLst/>
          </a:prstGeom>
          <a:no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91242" y="2644488"/>
            <a:ext cx="5120584" cy="0"/>
          </a:xfrm>
          <a:prstGeom prst="line">
            <a:avLst/>
          </a:prstGeom>
          <a:no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491242" y="3376000"/>
            <a:ext cx="5120584" cy="3"/>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611826" y="2644491"/>
            <a:ext cx="0" cy="1463023"/>
          </a:xfrm>
          <a:prstGeom prst="line">
            <a:avLst/>
          </a:prstGeom>
          <a:no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491242" y="4107512"/>
            <a:ext cx="5120584" cy="0"/>
          </a:xfrm>
          <a:prstGeom prst="line">
            <a:avLst/>
          </a:prstGeom>
          <a:noFill/>
          <a:ln w="9525" cap="flat" cmpd="sng" algn="ctr">
            <a:solidFill>
              <a:schemeClr val="tx1"/>
            </a:solidFill>
            <a:prstDash val="solid"/>
            <a:round/>
            <a:headEnd type="none" w="med" len="med"/>
            <a:tailEnd type="none" w="med" len="med"/>
          </a:ln>
          <a:effectLst/>
        </p:spPr>
      </p:cxnSp>
      <p:grpSp>
        <p:nvGrpSpPr>
          <p:cNvPr id="49" name="Group 48"/>
          <p:cNvGrpSpPr/>
          <p:nvPr/>
        </p:nvGrpSpPr>
        <p:grpSpPr>
          <a:xfrm>
            <a:off x="2581700" y="2015529"/>
            <a:ext cx="2952365" cy="523220"/>
            <a:chOff x="2544188" y="1357315"/>
            <a:chExt cx="2952365" cy="523220"/>
          </a:xfrm>
        </p:grpSpPr>
        <p:sp>
          <p:nvSpPr>
            <p:cNvPr id="19" name="TextBox 18"/>
            <p:cNvSpPr txBox="1"/>
            <p:nvPr/>
          </p:nvSpPr>
          <p:spPr>
            <a:xfrm>
              <a:off x="4065870" y="1357315"/>
              <a:ext cx="1430683" cy="523220"/>
            </a:xfrm>
            <a:prstGeom prst="rect">
              <a:avLst/>
            </a:prstGeom>
            <a:noFill/>
          </p:spPr>
          <p:txBody>
            <a:bodyPr wrap="square" rtlCol="0">
              <a:spAutoFit/>
            </a:bodyPr>
            <a:lstStyle/>
            <a:p>
              <a:r>
                <a:rPr lang="en-US" sz="2800" dirty="0" smtClean="0"/>
                <a:t>NO FIRE</a:t>
              </a:r>
              <a:endParaRPr lang="en-US" sz="2800" dirty="0"/>
            </a:p>
          </p:txBody>
        </p:sp>
        <p:sp>
          <p:nvSpPr>
            <p:cNvPr id="20" name="Rectangle 19"/>
            <p:cNvSpPr/>
            <p:nvPr/>
          </p:nvSpPr>
          <p:spPr>
            <a:xfrm>
              <a:off x="2544188" y="1357315"/>
              <a:ext cx="886781" cy="523220"/>
            </a:xfrm>
            <a:prstGeom prst="rect">
              <a:avLst/>
            </a:prstGeom>
          </p:spPr>
          <p:txBody>
            <a:bodyPr wrap="none">
              <a:spAutoFit/>
            </a:bodyPr>
            <a:lstStyle/>
            <a:p>
              <a:r>
                <a:rPr lang="en-US" sz="2800" dirty="0" smtClean="0">
                  <a:solidFill>
                    <a:schemeClr val="accent1">
                      <a:lumMod val="75000"/>
                    </a:schemeClr>
                  </a:solidFill>
                </a:rPr>
                <a:t>FIRE</a:t>
              </a:r>
              <a:endParaRPr lang="en-US" sz="2800" dirty="0">
                <a:solidFill>
                  <a:schemeClr val="accent1">
                    <a:lumMod val="75000"/>
                  </a:schemeClr>
                </a:solidFill>
              </a:endParaRPr>
            </a:p>
          </p:txBody>
        </p:sp>
      </p:grpSp>
      <p:grpSp>
        <p:nvGrpSpPr>
          <p:cNvPr id="50" name="Group 49"/>
          <p:cNvGrpSpPr/>
          <p:nvPr/>
        </p:nvGrpSpPr>
        <p:grpSpPr>
          <a:xfrm>
            <a:off x="311879" y="2794351"/>
            <a:ext cx="2040367" cy="1196308"/>
            <a:chOff x="274367" y="2136137"/>
            <a:chExt cx="2040367" cy="1196308"/>
          </a:xfrm>
        </p:grpSpPr>
        <p:sp>
          <p:nvSpPr>
            <p:cNvPr id="21" name="Rectangle 20"/>
            <p:cNvSpPr/>
            <p:nvPr/>
          </p:nvSpPr>
          <p:spPr>
            <a:xfrm>
              <a:off x="274367" y="2136137"/>
              <a:ext cx="2040367" cy="523220"/>
            </a:xfrm>
            <a:prstGeom prst="rect">
              <a:avLst/>
            </a:prstGeom>
          </p:spPr>
          <p:txBody>
            <a:bodyPr wrap="none">
              <a:spAutoFit/>
            </a:bodyPr>
            <a:lstStyle/>
            <a:p>
              <a:r>
                <a:rPr lang="en-US" sz="2800" dirty="0" smtClean="0"/>
                <a:t>NO ALARM</a:t>
              </a:r>
              <a:endParaRPr lang="en-US" sz="2800" dirty="0"/>
            </a:p>
          </p:txBody>
        </p:sp>
        <p:sp>
          <p:nvSpPr>
            <p:cNvPr id="22" name="Rectangle 21"/>
            <p:cNvSpPr/>
            <p:nvPr/>
          </p:nvSpPr>
          <p:spPr>
            <a:xfrm>
              <a:off x="274367" y="2809225"/>
              <a:ext cx="1124026" cy="523220"/>
            </a:xfrm>
            <a:prstGeom prst="rect">
              <a:avLst/>
            </a:prstGeom>
          </p:spPr>
          <p:txBody>
            <a:bodyPr wrap="none">
              <a:spAutoFit/>
            </a:bodyPr>
            <a:lstStyle/>
            <a:p>
              <a:r>
                <a:rPr lang="en-US" sz="2800" dirty="0" smtClean="0">
                  <a:solidFill>
                    <a:schemeClr val="accent1">
                      <a:lumMod val="75000"/>
                    </a:schemeClr>
                  </a:solidFill>
                </a:rPr>
                <a:t>Alarm</a:t>
              </a:r>
              <a:endParaRPr lang="en-US" sz="2800" dirty="0">
                <a:solidFill>
                  <a:schemeClr val="accent1">
                    <a:lumMod val="75000"/>
                  </a:schemeClr>
                </a:solidFill>
              </a:endParaRPr>
            </a:p>
          </p:txBody>
        </p:sp>
      </p:grpSp>
      <p:sp>
        <p:nvSpPr>
          <p:cNvPr id="23" name="Rectangle 22"/>
          <p:cNvSpPr/>
          <p:nvPr/>
        </p:nvSpPr>
        <p:spPr>
          <a:xfrm>
            <a:off x="7349167" y="5099550"/>
            <a:ext cx="1568058" cy="400110"/>
          </a:xfrm>
          <a:prstGeom prst="rect">
            <a:avLst/>
          </a:prstGeom>
        </p:spPr>
        <p:txBody>
          <a:bodyPr wrap="none">
            <a:spAutoFit/>
          </a:bodyPr>
          <a:lstStyle/>
          <a:p>
            <a:r>
              <a:rPr lang="en-US" sz="2000" dirty="0" smtClean="0">
                <a:solidFill>
                  <a:srgbClr val="0070C0"/>
                </a:solidFill>
              </a:rPr>
              <a:t>NO ERROR</a:t>
            </a:r>
            <a:endParaRPr lang="en-US" sz="2000" dirty="0">
              <a:solidFill>
                <a:srgbClr val="0070C0"/>
              </a:solidFill>
            </a:endParaRPr>
          </a:p>
        </p:txBody>
      </p:sp>
      <p:sp>
        <p:nvSpPr>
          <p:cNvPr id="30" name="Rectangle 29"/>
          <p:cNvSpPr/>
          <p:nvPr/>
        </p:nvSpPr>
        <p:spPr>
          <a:xfrm>
            <a:off x="4105637" y="2803947"/>
            <a:ext cx="1428428" cy="400110"/>
          </a:xfrm>
          <a:prstGeom prst="rect">
            <a:avLst/>
          </a:prstGeom>
        </p:spPr>
        <p:txBody>
          <a:bodyPr wrap="square">
            <a:spAutoFit/>
          </a:bodyPr>
          <a:lstStyle/>
          <a:p>
            <a:r>
              <a:rPr lang="en-US" sz="2000" dirty="0" smtClean="0">
                <a:solidFill>
                  <a:srgbClr val="0070C0"/>
                </a:solidFill>
              </a:rPr>
              <a:t>NO ERROR</a:t>
            </a:r>
            <a:endParaRPr lang="en-US" sz="2000" dirty="0">
              <a:solidFill>
                <a:srgbClr val="0070C0"/>
              </a:solidFill>
            </a:endParaRPr>
          </a:p>
        </p:txBody>
      </p:sp>
      <p:sp>
        <p:nvSpPr>
          <p:cNvPr id="31" name="Rectangle 30"/>
          <p:cNvSpPr/>
          <p:nvPr/>
        </p:nvSpPr>
        <p:spPr>
          <a:xfrm>
            <a:off x="2641236" y="2803947"/>
            <a:ext cx="883127" cy="400110"/>
          </a:xfrm>
          <a:prstGeom prst="rect">
            <a:avLst/>
          </a:prstGeom>
        </p:spPr>
        <p:txBody>
          <a:bodyPr wrap="none">
            <a:spAutoFit/>
          </a:bodyPr>
          <a:lstStyle/>
          <a:p>
            <a:r>
              <a:rPr lang="en-US" sz="2000" dirty="0" smtClean="0">
                <a:solidFill>
                  <a:srgbClr val="FF0000"/>
                </a:solidFill>
              </a:rPr>
              <a:t>TYPE I</a:t>
            </a:r>
            <a:endParaRPr lang="en-US" sz="2000" dirty="0">
              <a:solidFill>
                <a:srgbClr val="FF0000"/>
              </a:solidFill>
            </a:endParaRPr>
          </a:p>
        </p:txBody>
      </p:sp>
      <p:sp>
        <p:nvSpPr>
          <p:cNvPr id="32" name="Rectangle 31"/>
          <p:cNvSpPr/>
          <p:nvPr/>
        </p:nvSpPr>
        <p:spPr>
          <a:xfrm>
            <a:off x="4342695" y="3528994"/>
            <a:ext cx="952056" cy="400110"/>
          </a:xfrm>
          <a:prstGeom prst="rect">
            <a:avLst/>
          </a:prstGeom>
        </p:spPr>
        <p:txBody>
          <a:bodyPr wrap="none">
            <a:spAutoFit/>
          </a:bodyPr>
          <a:lstStyle/>
          <a:p>
            <a:r>
              <a:rPr lang="en-US" sz="2000" dirty="0" smtClean="0">
                <a:solidFill>
                  <a:srgbClr val="FF0000"/>
                </a:solidFill>
              </a:rPr>
              <a:t>TYPE II</a:t>
            </a:r>
            <a:endParaRPr lang="en-US" sz="2000" dirty="0">
              <a:solidFill>
                <a:srgbClr val="FF0000"/>
              </a:solidFill>
            </a:endParaRPr>
          </a:p>
        </p:txBody>
      </p:sp>
      <p:cxnSp>
        <p:nvCxnSpPr>
          <p:cNvPr id="35" name="Straight Connector 34"/>
          <p:cNvCxnSpPr/>
          <p:nvPr/>
        </p:nvCxnSpPr>
        <p:spPr bwMode="auto">
          <a:xfrm>
            <a:off x="5611826" y="4309613"/>
            <a:ext cx="0" cy="2103097"/>
          </a:xfrm>
          <a:prstGeom prst="line">
            <a:avLst/>
          </a:prstGeom>
          <a:no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7349167" y="4309612"/>
            <a:ext cx="0" cy="2103097"/>
          </a:xfrm>
          <a:prstGeom prst="line">
            <a:avLst/>
          </a:prstGeom>
          <a:no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a:off x="3783046" y="4949686"/>
            <a:ext cx="5120584" cy="0"/>
          </a:xfrm>
          <a:prstGeom prst="line">
            <a:avLst/>
          </a:prstGeom>
          <a:no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3783046" y="5681198"/>
            <a:ext cx="5120584" cy="3"/>
          </a:xfrm>
          <a:prstGeom prst="line">
            <a:avLst/>
          </a:prstGeom>
          <a:no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8903630" y="4949689"/>
            <a:ext cx="0" cy="1463023"/>
          </a:xfrm>
          <a:prstGeom prst="line">
            <a:avLst/>
          </a:prstGeom>
          <a:no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3783046" y="6412710"/>
            <a:ext cx="5120584" cy="0"/>
          </a:xfrm>
          <a:prstGeom prst="line">
            <a:avLst/>
          </a:prstGeom>
          <a:noFill/>
          <a:ln w="9525" cap="flat" cmpd="sng" algn="ctr">
            <a:solidFill>
              <a:schemeClr val="tx1"/>
            </a:solidFill>
            <a:prstDash val="solid"/>
            <a:round/>
            <a:headEnd type="none" w="med" len="med"/>
            <a:tailEnd type="none" w="med" len="med"/>
          </a:ln>
          <a:effectLst/>
        </p:spPr>
      </p:cxnSp>
      <p:sp>
        <p:nvSpPr>
          <p:cNvPr id="41" name="TextBox 40"/>
          <p:cNvSpPr txBox="1"/>
          <p:nvPr/>
        </p:nvSpPr>
        <p:spPr>
          <a:xfrm>
            <a:off x="7599235" y="4145950"/>
            <a:ext cx="1185233" cy="707886"/>
          </a:xfrm>
          <a:prstGeom prst="rect">
            <a:avLst/>
          </a:prstGeom>
          <a:noFill/>
        </p:spPr>
        <p:txBody>
          <a:bodyPr wrap="square" rtlCol="0">
            <a:spAutoFit/>
          </a:bodyPr>
          <a:lstStyle/>
          <a:p>
            <a:pPr algn="ctr"/>
            <a:r>
              <a:rPr lang="en-US" sz="2000" dirty="0" smtClean="0"/>
              <a:t>H</a:t>
            </a:r>
            <a:r>
              <a:rPr lang="en-US" sz="2000" baseline="-25000" dirty="0" smtClean="0"/>
              <a:t>0</a:t>
            </a:r>
            <a:r>
              <a:rPr lang="en-US" sz="2000" dirty="0" smtClean="0"/>
              <a:t> is True</a:t>
            </a:r>
            <a:endParaRPr lang="en-US" sz="2000" dirty="0"/>
          </a:p>
        </p:txBody>
      </p:sp>
      <p:sp>
        <p:nvSpPr>
          <p:cNvPr id="42" name="Rectangle 41"/>
          <p:cNvSpPr/>
          <p:nvPr/>
        </p:nvSpPr>
        <p:spPr>
          <a:xfrm>
            <a:off x="6087279" y="4147331"/>
            <a:ext cx="759439" cy="707886"/>
          </a:xfrm>
          <a:prstGeom prst="rect">
            <a:avLst/>
          </a:prstGeom>
        </p:spPr>
        <p:txBody>
          <a:bodyPr wrap="none">
            <a:spAutoFit/>
          </a:bodyPr>
          <a:lstStyle/>
          <a:p>
            <a:r>
              <a:rPr lang="en-US" sz="2000" dirty="0" smtClean="0">
                <a:solidFill>
                  <a:schemeClr val="accent1">
                    <a:lumMod val="75000"/>
                  </a:schemeClr>
                </a:solidFill>
              </a:rPr>
              <a:t>H</a:t>
            </a:r>
            <a:r>
              <a:rPr lang="en-US" sz="2000" baseline="-25000" dirty="0" smtClean="0">
                <a:solidFill>
                  <a:schemeClr val="accent1">
                    <a:lumMod val="75000"/>
                  </a:schemeClr>
                </a:solidFill>
              </a:rPr>
              <a:t>0</a:t>
            </a:r>
            <a:r>
              <a:rPr lang="en-US" sz="2000" dirty="0" smtClean="0">
                <a:solidFill>
                  <a:schemeClr val="accent1">
                    <a:lumMod val="75000"/>
                  </a:schemeClr>
                </a:solidFill>
              </a:rPr>
              <a:t> is</a:t>
            </a:r>
          </a:p>
          <a:p>
            <a:r>
              <a:rPr lang="en-US" sz="2000" dirty="0" smtClean="0">
                <a:solidFill>
                  <a:schemeClr val="accent1">
                    <a:lumMod val="75000"/>
                  </a:schemeClr>
                </a:solidFill>
              </a:rPr>
              <a:t>False</a:t>
            </a:r>
            <a:endParaRPr lang="en-US" sz="2000" dirty="0">
              <a:solidFill>
                <a:schemeClr val="accent1">
                  <a:lumMod val="75000"/>
                </a:schemeClr>
              </a:solidFill>
            </a:endParaRPr>
          </a:p>
        </p:txBody>
      </p:sp>
      <p:sp>
        <p:nvSpPr>
          <p:cNvPr id="43" name="Rectangle 42"/>
          <p:cNvSpPr/>
          <p:nvPr/>
        </p:nvSpPr>
        <p:spPr>
          <a:xfrm>
            <a:off x="3711424" y="5780914"/>
            <a:ext cx="1900402" cy="523220"/>
          </a:xfrm>
          <a:prstGeom prst="rect">
            <a:avLst/>
          </a:prstGeom>
        </p:spPr>
        <p:txBody>
          <a:bodyPr wrap="square">
            <a:spAutoFit/>
          </a:bodyPr>
          <a:lstStyle/>
          <a:p>
            <a:r>
              <a:rPr lang="en-US" sz="2800" dirty="0" smtClean="0">
                <a:solidFill>
                  <a:schemeClr val="accent1">
                    <a:lumMod val="75000"/>
                  </a:schemeClr>
                </a:solidFill>
              </a:rPr>
              <a:t>REJECT H</a:t>
            </a:r>
            <a:r>
              <a:rPr lang="en-US" sz="2800" baseline="-25000" dirty="0" smtClean="0">
                <a:solidFill>
                  <a:schemeClr val="accent1">
                    <a:lumMod val="75000"/>
                  </a:schemeClr>
                </a:solidFill>
              </a:rPr>
              <a:t>0</a:t>
            </a:r>
            <a:endParaRPr lang="en-US" sz="2800" baseline="-25000" dirty="0">
              <a:solidFill>
                <a:schemeClr val="accent1">
                  <a:lumMod val="75000"/>
                </a:schemeClr>
              </a:solidFill>
            </a:endParaRPr>
          </a:p>
        </p:txBody>
      </p:sp>
      <p:sp>
        <p:nvSpPr>
          <p:cNvPr id="44" name="Rectangle 43"/>
          <p:cNvSpPr/>
          <p:nvPr/>
        </p:nvSpPr>
        <p:spPr>
          <a:xfrm>
            <a:off x="3621186" y="5047590"/>
            <a:ext cx="1851917" cy="523220"/>
          </a:xfrm>
          <a:prstGeom prst="rect">
            <a:avLst/>
          </a:prstGeom>
        </p:spPr>
        <p:txBody>
          <a:bodyPr wrap="none">
            <a:spAutoFit/>
          </a:bodyPr>
          <a:lstStyle/>
          <a:p>
            <a:r>
              <a:rPr lang="en-US" sz="2800" dirty="0" smtClean="0"/>
              <a:t>ACCEPT H</a:t>
            </a:r>
            <a:r>
              <a:rPr lang="en-US" sz="2800" baseline="-25000" dirty="0" smtClean="0"/>
              <a:t>0</a:t>
            </a:r>
            <a:endParaRPr lang="en-US" sz="2800" baseline="-25000" dirty="0"/>
          </a:p>
        </p:txBody>
      </p:sp>
      <p:sp>
        <p:nvSpPr>
          <p:cNvPr id="45" name="Rectangle 44"/>
          <p:cNvSpPr/>
          <p:nvPr/>
        </p:nvSpPr>
        <p:spPr>
          <a:xfrm>
            <a:off x="2438400" y="3528994"/>
            <a:ext cx="1430800" cy="400110"/>
          </a:xfrm>
          <a:prstGeom prst="rect">
            <a:avLst/>
          </a:prstGeom>
        </p:spPr>
        <p:txBody>
          <a:bodyPr wrap="square">
            <a:spAutoFit/>
          </a:bodyPr>
          <a:lstStyle/>
          <a:p>
            <a:r>
              <a:rPr lang="en-US" sz="2000" dirty="0" smtClean="0">
                <a:solidFill>
                  <a:srgbClr val="0070C0"/>
                </a:solidFill>
              </a:rPr>
              <a:t>NO ERROR</a:t>
            </a:r>
            <a:endParaRPr lang="en-US" sz="2000" dirty="0">
              <a:solidFill>
                <a:srgbClr val="0070C0"/>
              </a:solidFill>
            </a:endParaRPr>
          </a:p>
        </p:txBody>
      </p:sp>
      <p:sp>
        <p:nvSpPr>
          <p:cNvPr id="46" name="Rectangle 45"/>
          <p:cNvSpPr/>
          <p:nvPr/>
        </p:nvSpPr>
        <p:spPr>
          <a:xfrm>
            <a:off x="5682970" y="5844677"/>
            <a:ext cx="1568058" cy="400110"/>
          </a:xfrm>
          <a:prstGeom prst="rect">
            <a:avLst/>
          </a:prstGeom>
        </p:spPr>
        <p:txBody>
          <a:bodyPr wrap="none">
            <a:spAutoFit/>
          </a:bodyPr>
          <a:lstStyle/>
          <a:p>
            <a:r>
              <a:rPr lang="en-US" sz="2000" dirty="0" smtClean="0">
                <a:solidFill>
                  <a:srgbClr val="0070C0"/>
                </a:solidFill>
              </a:rPr>
              <a:t>NO ERROR</a:t>
            </a:r>
            <a:endParaRPr lang="en-US" sz="2000" dirty="0">
              <a:solidFill>
                <a:srgbClr val="0070C0"/>
              </a:solidFill>
            </a:endParaRPr>
          </a:p>
        </p:txBody>
      </p:sp>
      <p:sp>
        <p:nvSpPr>
          <p:cNvPr id="47" name="Rectangle 46"/>
          <p:cNvSpPr/>
          <p:nvPr/>
        </p:nvSpPr>
        <p:spPr>
          <a:xfrm>
            <a:off x="7599235" y="5842469"/>
            <a:ext cx="1067921" cy="400110"/>
          </a:xfrm>
          <a:prstGeom prst="rect">
            <a:avLst/>
          </a:prstGeom>
        </p:spPr>
        <p:txBody>
          <a:bodyPr wrap="none">
            <a:spAutoFit/>
          </a:bodyPr>
          <a:lstStyle/>
          <a:p>
            <a:r>
              <a:rPr lang="en-US" sz="2000" dirty="0" smtClean="0">
                <a:solidFill>
                  <a:srgbClr val="FF0000"/>
                </a:solidFill>
              </a:rPr>
              <a:t>TYPE II</a:t>
            </a:r>
            <a:endParaRPr lang="en-US" sz="2000" dirty="0">
              <a:solidFill>
                <a:srgbClr val="FF0000"/>
              </a:solidFill>
            </a:endParaRPr>
          </a:p>
        </p:txBody>
      </p:sp>
      <p:sp>
        <p:nvSpPr>
          <p:cNvPr id="48" name="Rectangle 47"/>
          <p:cNvSpPr/>
          <p:nvPr/>
        </p:nvSpPr>
        <p:spPr>
          <a:xfrm>
            <a:off x="5968305" y="5109145"/>
            <a:ext cx="997389" cy="400110"/>
          </a:xfrm>
          <a:prstGeom prst="rect">
            <a:avLst/>
          </a:prstGeom>
        </p:spPr>
        <p:txBody>
          <a:bodyPr wrap="none">
            <a:spAutoFit/>
          </a:bodyPr>
          <a:lstStyle/>
          <a:p>
            <a:r>
              <a:rPr lang="en-US" sz="2000" dirty="0" smtClean="0">
                <a:solidFill>
                  <a:srgbClr val="FF0000"/>
                </a:solidFill>
              </a:rPr>
              <a:t>TYPE I</a:t>
            </a:r>
            <a:endParaRPr lang="en-US" sz="2000" dirty="0">
              <a:solidFill>
                <a:srgbClr val="FF0000"/>
              </a:solidFill>
            </a:endParaRPr>
          </a:p>
        </p:txBody>
      </p:sp>
    </p:spTree>
    <p:extLst>
      <p:ext uri="{BB962C8B-B14F-4D97-AF65-F5344CB8AC3E}">
        <p14:creationId xmlns:p14="http://schemas.microsoft.com/office/powerpoint/2010/main" val="218911960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P spid="31" grpId="0"/>
      <p:bldP spid="32" grpId="0"/>
      <p:bldP spid="41" grpId="0"/>
      <p:bldP spid="42" grpId="0"/>
      <p:bldP spid="43" grpId="0"/>
      <p:bldP spid="44" grpId="0"/>
      <p:bldP spid="45" grpId="0"/>
      <p:bldP spid="46" grpId="0"/>
      <p:bldP spid="47" grpId="0"/>
      <p:bldP spid="4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Errors - Sensitivity</a:t>
            </a:r>
            <a:endParaRPr lang="en-US" dirty="0"/>
          </a:p>
        </p:txBody>
      </p:sp>
      <p:sp>
        <p:nvSpPr>
          <p:cNvPr id="5" name="Rectangle 4"/>
          <p:cNvSpPr/>
          <p:nvPr/>
        </p:nvSpPr>
        <p:spPr bwMode="auto">
          <a:xfrm>
            <a:off x="1005879" y="4338030"/>
            <a:ext cx="7132242" cy="365756"/>
          </a:xfrm>
          <a:prstGeom prst="rect">
            <a:avLst/>
          </a:prstGeom>
          <a:gradFill flip="none" rotWithShape="1">
            <a:gsLst>
              <a:gs pos="76000">
                <a:srgbClr val="0070C0"/>
              </a:gs>
              <a:gs pos="28000">
                <a:srgbClr val="0070C0"/>
              </a:gs>
              <a:gs pos="3000">
                <a:srgbClr val="FF0000"/>
              </a:gs>
              <a:gs pos="98000">
                <a:srgbClr val="FF0000"/>
              </a:gs>
            </a:gsLst>
            <a:path path="circle">
              <a:fillToRect l="100000" t="100000"/>
            </a:path>
            <a:tileRect r="-100000" b="-100000"/>
          </a:gra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a:off x="2560342" y="3789395"/>
            <a:ext cx="4663389"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bwMode="auto">
          <a:xfrm>
            <a:off x="1981230" y="4124673"/>
            <a:ext cx="4663389"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grpSp>
        <p:nvGrpSpPr>
          <p:cNvPr id="20" name="Group 19"/>
          <p:cNvGrpSpPr/>
          <p:nvPr/>
        </p:nvGrpSpPr>
        <p:grpSpPr>
          <a:xfrm>
            <a:off x="1005879" y="4755510"/>
            <a:ext cx="7132242" cy="400110"/>
            <a:chOff x="1005879" y="4755510"/>
            <a:chExt cx="7132242" cy="400110"/>
          </a:xfrm>
        </p:grpSpPr>
        <p:sp>
          <p:nvSpPr>
            <p:cNvPr id="9" name="TextBox 8"/>
            <p:cNvSpPr txBox="1"/>
            <p:nvPr/>
          </p:nvSpPr>
          <p:spPr>
            <a:xfrm>
              <a:off x="1005879" y="4755510"/>
              <a:ext cx="997389" cy="400110"/>
            </a:xfrm>
            <a:prstGeom prst="rect">
              <a:avLst/>
            </a:prstGeom>
            <a:noFill/>
          </p:spPr>
          <p:txBody>
            <a:bodyPr wrap="none" rtlCol="0">
              <a:spAutoFit/>
            </a:bodyPr>
            <a:lstStyle/>
            <a:p>
              <a:r>
                <a:rPr lang="en-US" sz="2000" dirty="0" smtClean="0"/>
                <a:t>TYPE I</a:t>
              </a:r>
              <a:endParaRPr lang="en-US" sz="2000" dirty="0"/>
            </a:p>
          </p:txBody>
        </p:sp>
        <p:sp>
          <p:nvSpPr>
            <p:cNvPr id="10" name="Rectangle 9"/>
            <p:cNvSpPr/>
            <p:nvPr/>
          </p:nvSpPr>
          <p:spPr>
            <a:xfrm>
              <a:off x="7070200" y="4755510"/>
              <a:ext cx="1067921" cy="400110"/>
            </a:xfrm>
            <a:prstGeom prst="rect">
              <a:avLst/>
            </a:prstGeom>
          </p:spPr>
          <p:txBody>
            <a:bodyPr wrap="none">
              <a:spAutoFit/>
            </a:bodyPr>
            <a:lstStyle/>
            <a:p>
              <a:r>
                <a:rPr lang="en-US" sz="2000" dirty="0"/>
                <a:t>TYPE </a:t>
              </a:r>
              <a:r>
                <a:rPr lang="en-US" sz="2000" dirty="0" smtClean="0"/>
                <a:t>II</a:t>
              </a:r>
              <a:endParaRPr lang="en-US" sz="2000" dirty="0"/>
            </a:p>
          </p:txBody>
        </p:sp>
      </p:grpSp>
      <p:grpSp>
        <p:nvGrpSpPr>
          <p:cNvPr id="18" name="Group 17"/>
          <p:cNvGrpSpPr/>
          <p:nvPr/>
        </p:nvGrpSpPr>
        <p:grpSpPr>
          <a:xfrm>
            <a:off x="3931927" y="1783097"/>
            <a:ext cx="1097268" cy="1097269"/>
            <a:chOff x="3931927" y="1783097"/>
            <a:chExt cx="1097268" cy="1097269"/>
          </a:xfrm>
        </p:grpSpPr>
        <p:sp>
          <p:nvSpPr>
            <p:cNvPr id="11" name="Oval 10"/>
            <p:cNvSpPr/>
            <p:nvPr/>
          </p:nvSpPr>
          <p:spPr bwMode="auto">
            <a:xfrm>
              <a:off x="3931927" y="1783097"/>
              <a:ext cx="1097268" cy="1097269"/>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4419602" y="2270772"/>
              <a:ext cx="121917" cy="121918"/>
            </a:xfrm>
            <a:prstGeom prst="ellipse">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cxnSp>
          <p:nvCxnSpPr>
            <p:cNvPr id="14" name="Straight Arrow Connector 13"/>
            <p:cNvCxnSpPr/>
            <p:nvPr/>
          </p:nvCxnSpPr>
          <p:spPr bwMode="auto">
            <a:xfrm flipH="1" flipV="1">
              <a:off x="4145285" y="1965976"/>
              <a:ext cx="274317" cy="304796"/>
            </a:xfrm>
            <a:prstGeom prst="straightConnector1">
              <a:avLst/>
            </a:prstGeom>
            <a:noFill/>
            <a:ln w="28575" cap="flat" cmpd="sng" algn="ctr">
              <a:solidFill>
                <a:schemeClr val="tx1"/>
              </a:solidFill>
              <a:prstDash val="solid"/>
              <a:round/>
              <a:headEnd type="none" w="med" len="med"/>
              <a:tailEnd type="arrow"/>
            </a:ln>
            <a:effectLst/>
          </p:spPr>
        </p:cxnSp>
      </p:grpSp>
      <p:grpSp>
        <p:nvGrpSpPr>
          <p:cNvPr id="19" name="Group 18"/>
          <p:cNvGrpSpPr/>
          <p:nvPr/>
        </p:nvGrpSpPr>
        <p:grpSpPr>
          <a:xfrm>
            <a:off x="2468201" y="2024550"/>
            <a:ext cx="3354167" cy="246222"/>
            <a:chOff x="2743220" y="2024550"/>
            <a:chExt cx="3354167" cy="246222"/>
          </a:xfrm>
        </p:grpSpPr>
        <p:sp>
          <p:nvSpPr>
            <p:cNvPr id="16" name="TextBox 15"/>
            <p:cNvSpPr txBox="1"/>
            <p:nvPr/>
          </p:nvSpPr>
          <p:spPr>
            <a:xfrm>
              <a:off x="2743220" y="2024551"/>
              <a:ext cx="936475" cy="246221"/>
            </a:xfrm>
            <a:prstGeom prst="rect">
              <a:avLst/>
            </a:prstGeom>
            <a:noFill/>
          </p:spPr>
          <p:txBody>
            <a:bodyPr wrap="none" rtlCol="0">
              <a:spAutoFit/>
            </a:bodyPr>
            <a:lstStyle/>
            <a:p>
              <a:r>
                <a:rPr lang="en-US" dirty="0" smtClean="0"/>
                <a:t>Not Sensitive</a:t>
              </a:r>
              <a:endParaRPr lang="en-US" dirty="0"/>
            </a:p>
          </p:txBody>
        </p:sp>
        <p:sp>
          <p:nvSpPr>
            <p:cNvPr id="17" name="Rectangle 16"/>
            <p:cNvSpPr/>
            <p:nvPr/>
          </p:nvSpPr>
          <p:spPr>
            <a:xfrm>
              <a:off x="5394951" y="2024550"/>
              <a:ext cx="702436" cy="246221"/>
            </a:xfrm>
            <a:prstGeom prst="rect">
              <a:avLst/>
            </a:prstGeom>
          </p:spPr>
          <p:txBody>
            <a:bodyPr wrap="none">
              <a:spAutoFit/>
            </a:bodyPr>
            <a:lstStyle/>
            <a:p>
              <a:r>
                <a:rPr lang="en-US" dirty="0" smtClean="0"/>
                <a:t>Sensitive</a:t>
              </a:r>
              <a:endParaRPr lang="en-US" dirty="0"/>
            </a:p>
          </p:txBody>
        </p:sp>
      </p:grpSp>
    </p:spTree>
    <p:extLst>
      <p:ext uri="{BB962C8B-B14F-4D97-AF65-F5344CB8AC3E}">
        <p14:creationId xmlns:p14="http://schemas.microsoft.com/office/powerpoint/2010/main" val="266206583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7" presetClass="emph" presetSubtype="0" fill="remove" grpId="0" nodeType="clickEffect">
                                  <p:stCondLst>
                                    <p:cond delay="0"/>
                                  </p:stCondLst>
                                  <p:childTnLst>
                                    <p:animClr clrSpc="rgb" dir="cw">
                                      <p:cBhvr override="childStyle">
                                        <p:cTn id="15" dur="250" autoRev="1" fill="remove"/>
                                        <p:tgtEl>
                                          <p:spTgt spid="5"/>
                                        </p:tgtEl>
                                        <p:attrNameLst>
                                          <p:attrName>style.color</p:attrName>
                                        </p:attrNameLst>
                                      </p:cBhvr>
                                      <p:to>
                                        <a:schemeClr val="bg1"/>
                                      </p:to>
                                    </p:animClr>
                                    <p:animClr clrSpc="rgb" dir="cw">
                                      <p:cBhvr>
                                        <p:cTn id="16" dur="250" autoRev="1" fill="remove"/>
                                        <p:tgtEl>
                                          <p:spTgt spid="5"/>
                                        </p:tgtEl>
                                        <p:attrNameLst>
                                          <p:attrName>fillcolor</p:attrName>
                                        </p:attrNameLst>
                                      </p:cBhvr>
                                      <p:to>
                                        <a:schemeClr val="bg1"/>
                                      </p:to>
                                    </p:animClr>
                                    <p:set>
                                      <p:cBhvr>
                                        <p:cTn id="17" dur="250" autoRev="1" fill="remove"/>
                                        <p:tgtEl>
                                          <p:spTgt spid="5"/>
                                        </p:tgtEl>
                                        <p:attrNameLst>
                                          <p:attrName>fill.type</p:attrName>
                                        </p:attrNameLst>
                                      </p:cBhvr>
                                      <p:to>
                                        <p:strVal val="solid"/>
                                      </p:to>
                                    </p:set>
                                    <p:set>
                                      <p:cBhvr>
                                        <p:cTn id="18" dur="250" autoRev="1" fill="remove"/>
                                        <p:tgtEl>
                                          <p:spTgt spid="5"/>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4000"/>
              <a:t>Normal Distribution</a:t>
            </a:r>
          </a:p>
        </p:txBody>
      </p:sp>
      <p:grpSp>
        <p:nvGrpSpPr>
          <p:cNvPr id="2" name="Group 1"/>
          <p:cNvGrpSpPr/>
          <p:nvPr/>
        </p:nvGrpSpPr>
        <p:grpSpPr>
          <a:xfrm>
            <a:off x="1143000" y="3184525"/>
            <a:ext cx="6629400" cy="2225675"/>
            <a:chOff x="1143000" y="3184525"/>
            <a:chExt cx="6629400" cy="2225675"/>
          </a:xfrm>
        </p:grpSpPr>
        <p:grpSp>
          <p:nvGrpSpPr>
            <p:cNvPr id="113667" name="Group 3"/>
            <p:cNvGrpSpPr>
              <a:grpSpLocks/>
            </p:cNvGrpSpPr>
            <p:nvPr/>
          </p:nvGrpSpPr>
          <p:grpSpPr bwMode="auto">
            <a:xfrm>
              <a:off x="1582738" y="3184525"/>
              <a:ext cx="5672137" cy="2068513"/>
              <a:chOff x="-1318" y="-2938"/>
              <a:chExt cx="3573" cy="1303"/>
            </a:xfrm>
          </p:grpSpPr>
          <p:sp>
            <p:nvSpPr>
              <p:cNvPr id="113668" name="Freeform 4"/>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113669" name="Freeform 5"/>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sp>
          <p:nvSpPr>
            <p:cNvPr id="113676" name="Line 12"/>
            <p:cNvSpPr>
              <a:spLocks noChangeShapeType="1"/>
            </p:cNvSpPr>
            <p:nvPr/>
          </p:nvSpPr>
          <p:spPr bwMode="auto">
            <a:xfrm>
              <a:off x="1143000" y="5410200"/>
              <a:ext cx="6629400" cy="0"/>
            </a:xfrm>
            <a:prstGeom prst="line">
              <a:avLst/>
            </a:prstGeom>
            <a:noFill/>
            <a:ln w="9525">
              <a:solidFill>
                <a:schemeClr val="tx1"/>
              </a:solidFill>
              <a:round/>
              <a:headEnd/>
              <a:tailEnd/>
            </a:ln>
            <a:effectLst/>
          </p:spPr>
          <p:txBody>
            <a:bodyPr/>
            <a:lstStyle/>
            <a:p>
              <a:endParaRPr lang="en-US"/>
            </a:p>
          </p:txBody>
        </p:sp>
        <p:grpSp>
          <p:nvGrpSpPr>
            <p:cNvPr id="113682" name="Group 18"/>
            <p:cNvGrpSpPr>
              <a:grpSpLocks/>
            </p:cNvGrpSpPr>
            <p:nvPr/>
          </p:nvGrpSpPr>
          <p:grpSpPr bwMode="auto">
            <a:xfrm>
              <a:off x="4038600" y="3505200"/>
              <a:ext cx="762000" cy="1905000"/>
              <a:chOff x="2544" y="2208"/>
              <a:chExt cx="480" cy="1200"/>
            </a:xfrm>
          </p:grpSpPr>
          <p:sp>
            <p:nvSpPr>
              <p:cNvPr id="113672" name="Line 8"/>
              <p:cNvSpPr>
                <a:spLocks noChangeShapeType="1"/>
              </p:cNvSpPr>
              <p:nvPr/>
            </p:nvSpPr>
            <p:spPr bwMode="auto">
              <a:xfrm>
                <a:off x="2544" y="2208"/>
                <a:ext cx="0" cy="1200"/>
              </a:xfrm>
              <a:prstGeom prst="line">
                <a:avLst/>
              </a:prstGeom>
              <a:noFill/>
              <a:ln w="9525">
                <a:solidFill>
                  <a:schemeClr val="tx1"/>
                </a:solidFill>
                <a:round/>
                <a:headEnd/>
                <a:tailEnd/>
              </a:ln>
              <a:effectLst/>
            </p:spPr>
            <p:txBody>
              <a:bodyPr/>
              <a:lstStyle/>
              <a:p>
                <a:endParaRPr lang="en-US"/>
              </a:p>
            </p:txBody>
          </p:sp>
          <p:sp>
            <p:nvSpPr>
              <p:cNvPr id="113673" name="Line 9"/>
              <p:cNvSpPr>
                <a:spLocks noChangeShapeType="1"/>
              </p:cNvSpPr>
              <p:nvPr/>
            </p:nvSpPr>
            <p:spPr bwMode="auto">
              <a:xfrm>
                <a:off x="3024" y="2208"/>
                <a:ext cx="0" cy="1200"/>
              </a:xfrm>
              <a:prstGeom prst="line">
                <a:avLst/>
              </a:prstGeom>
              <a:noFill/>
              <a:ln w="9525">
                <a:solidFill>
                  <a:schemeClr val="tx1"/>
                </a:solidFill>
                <a:round/>
                <a:headEnd/>
                <a:tailEnd/>
              </a:ln>
              <a:effectLst/>
            </p:spPr>
            <p:txBody>
              <a:bodyPr/>
              <a:lstStyle/>
              <a:p>
                <a:endParaRPr lang="en-US"/>
              </a:p>
            </p:txBody>
          </p:sp>
          <p:sp>
            <p:nvSpPr>
              <p:cNvPr id="113677" name="Text Box 13"/>
              <p:cNvSpPr txBox="1">
                <a:spLocks noChangeArrowheads="1"/>
              </p:cNvSpPr>
              <p:nvPr/>
            </p:nvSpPr>
            <p:spPr bwMode="auto">
              <a:xfrm>
                <a:off x="2592" y="2400"/>
                <a:ext cx="380" cy="231"/>
              </a:xfrm>
              <a:prstGeom prst="rect">
                <a:avLst/>
              </a:prstGeom>
              <a:noFill/>
              <a:ln w="9525">
                <a:noFill/>
                <a:miter lim="800000"/>
                <a:headEnd/>
                <a:tailEnd/>
              </a:ln>
              <a:effectLst/>
            </p:spPr>
            <p:txBody>
              <a:bodyPr wrap="none">
                <a:spAutoFit/>
              </a:bodyPr>
              <a:lstStyle/>
              <a:p>
                <a:r>
                  <a:rPr lang="en-US" sz="1800"/>
                  <a:t>68%</a:t>
                </a:r>
              </a:p>
            </p:txBody>
          </p:sp>
        </p:grpSp>
        <p:grpSp>
          <p:nvGrpSpPr>
            <p:cNvPr id="113683" name="Group 19"/>
            <p:cNvGrpSpPr>
              <a:grpSpLocks/>
            </p:cNvGrpSpPr>
            <p:nvPr/>
          </p:nvGrpSpPr>
          <p:grpSpPr bwMode="auto">
            <a:xfrm>
              <a:off x="3352800" y="4419600"/>
              <a:ext cx="2057400" cy="990600"/>
              <a:chOff x="2112" y="2784"/>
              <a:chExt cx="1296" cy="624"/>
            </a:xfrm>
          </p:grpSpPr>
          <p:sp>
            <p:nvSpPr>
              <p:cNvPr id="113674" name="Line 10"/>
              <p:cNvSpPr>
                <a:spLocks noChangeShapeType="1"/>
              </p:cNvSpPr>
              <p:nvPr/>
            </p:nvSpPr>
            <p:spPr bwMode="auto">
              <a:xfrm>
                <a:off x="2112" y="2832"/>
                <a:ext cx="0" cy="576"/>
              </a:xfrm>
              <a:prstGeom prst="line">
                <a:avLst/>
              </a:prstGeom>
              <a:noFill/>
              <a:ln w="9525">
                <a:solidFill>
                  <a:schemeClr val="tx1"/>
                </a:solidFill>
                <a:round/>
                <a:headEnd/>
                <a:tailEnd/>
              </a:ln>
              <a:effectLst/>
            </p:spPr>
            <p:txBody>
              <a:bodyPr/>
              <a:lstStyle/>
              <a:p>
                <a:endParaRPr lang="en-US"/>
              </a:p>
            </p:txBody>
          </p:sp>
          <p:sp>
            <p:nvSpPr>
              <p:cNvPr id="113675" name="Line 11"/>
              <p:cNvSpPr>
                <a:spLocks noChangeShapeType="1"/>
              </p:cNvSpPr>
              <p:nvPr/>
            </p:nvSpPr>
            <p:spPr bwMode="auto">
              <a:xfrm>
                <a:off x="3408" y="2784"/>
                <a:ext cx="0" cy="624"/>
              </a:xfrm>
              <a:prstGeom prst="line">
                <a:avLst/>
              </a:prstGeom>
              <a:noFill/>
              <a:ln w="9525">
                <a:solidFill>
                  <a:schemeClr val="tx1"/>
                </a:solidFill>
                <a:round/>
                <a:headEnd/>
                <a:tailEnd/>
              </a:ln>
              <a:effectLst/>
            </p:spPr>
            <p:txBody>
              <a:bodyPr/>
              <a:lstStyle/>
              <a:p>
                <a:endParaRPr lang="en-US"/>
              </a:p>
            </p:txBody>
          </p:sp>
          <p:sp>
            <p:nvSpPr>
              <p:cNvPr id="113678" name="Text Box 14"/>
              <p:cNvSpPr txBox="1">
                <a:spLocks noChangeArrowheads="1"/>
              </p:cNvSpPr>
              <p:nvPr/>
            </p:nvSpPr>
            <p:spPr bwMode="auto">
              <a:xfrm>
                <a:off x="2112" y="2832"/>
                <a:ext cx="380" cy="231"/>
              </a:xfrm>
              <a:prstGeom prst="rect">
                <a:avLst/>
              </a:prstGeom>
              <a:noFill/>
              <a:ln w="9525">
                <a:noFill/>
                <a:miter lim="800000"/>
                <a:headEnd/>
                <a:tailEnd/>
              </a:ln>
              <a:effectLst/>
            </p:spPr>
            <p:txBody>
              <a:bodyPr wrap="none">
                <a:spAutoFit/>
              </a:bodyPr>
              <a:lstStyle/>
              <a:p>
                <a:r>
                  <a:rPr lang="en-US" sz="1800"/>
                  <a:t>95%</a:t>
                </a:r>
              </a:p>
            </p:txBody>
          </p:sp>
          <p:sp>
            <p:nvSpPr>
              <p:cNvPr id="113679" name="Text Box 15"/>
              <p:cNvSpPr txBox="1">
                <a:spLocks noChangeArrowheads="1"/>
              </p:cNvSpPr>
              <p:nvPr/>
            </p:nvSpPr>
            <p:spPr bwMode="auto">
              <a:xfrm>
                <a:off x="3024" y="2928"/>
                <a:ext cx="380" cy="231"/>
              </a:xfrm>
              <a:prstGeom prst="rect">
                <a:avLst/>
              </a:prstGeom>
              <a:noFill/>
              <a:ln w="9525">
                <a:noFill/>
                <a:miter lim="800000"/>
                <a:headEnd/>
                <a:tailEnd/>
              </a:ln>
              <a:effectLst/>
            </p:spPr>
            <p:txBody>
              <a:bodyPr wrap="none">
                <a:spAutoFit/>
              </a:bodyPr>
              <a:lstStyle/>
              <a:p>
                <a:r>
                  <a:rPr lang="en-US" sz="1800"/>
                  <a:t>95%</a:t>
                </a:r>
              </a:p>
            </p:txBody>
          </p:sp>
        </p:grpSp>
        <p:grpSp>
          <p:nvGrpSpPr>
            <p:cNvPr id="113684" name="Group 20"/>
            <p:cNvGrpSpPr>
              <a:grpSpLocks/>
            </p:cNvGrpSpPr>
            <p:nvPr/>
          </p:nvGrpSpPr>
          <p:grpSpPr bwMode="auto">
            <a:xfrm>
              <a:off x="2709863" y="5029200"/>
              <a:ext cx="3379788" cy="366713"/>
              <a:chOff x="1707" y="3168"/>
              <a:chExt cx="2129" cy="231"/>
            </a:xfrm>
          </p:grpSpPr>
          <p:sp>
            <p:nvSpPr>
              <p:cNvPr id="113680" name="Text Box 16"/>
              <p:cNvSpPr txBox="1">
                <a:spLocks noChangeArrowheads="1"/>
              </p:cNvSpPr>
              <p:nvPr/>
            </p:nvSpPr>
            <p:spPr bwMode="auto">
              <a:xfrm>
                <a:off x="1707" y="3168"/>
                <a:ext cx="380" cy="231"/>
              </a:xfrm>
              <a:prstGeom prst="rect">
                <a:avLst/>
              </a:prstGeom>
              <a:noFill/>
              <a:ln w="9525">
                <a:noFill/>
                <a:miter lim="800000"/>
                <a:headEnd/>
                <a:tailEnd/>
              </a:ln>
              <a:effectLst/>
            </p:spPr>
            <p:txBody>
              <a:bodyPr wrap="none">
                <a:spAutoFit/>
              </a:bodyPr>
              <a:lstStyle/>
              <a:p>
                <a:r>
                  <a:rPr lang="en-US" sz="1800" dirty="0"/>
                  <a:t>99%</a:t>
                </a:r>
              </a:p>
            </p:txBody>
          </p:sp>
          <p:sp>
            <p:nvSpPr>
              <p:cNvPr id="113681" name="Text Box 17"/>
              <p:cNvSpPr txBox="1">
                <a:spLocks noChangeArrowheads="1"/>
              </p:cNvSpPr>
              <p:nvPr/>
            </p:nvSpPr>
            <p:spPr bwMode="auto">
              <a:xfrm>
                <a:off x="3456" y="3168"/>
                <a:ext cx="380" cy="231"/>
              </a:xfrm>
              <a:prstGeom prst="rect">
                <a:avLst/>
              </a:prstGeom>
              <a:noFill/>
              <a:ln w="9525">
                <a:noFill/>
                <a:miter lim="800000"/>
                <a:headEnd/>
                <a:tailEnd/>
              </a:ln>
              <a:effectLst/>
            </p:spPr>
            <p:txBody>
              <a:bodyPr wrap="none">
                <a:spAutoFit/>
              </a:bodyPr>
              <a:lstStyle/>
              <a:p>
                <a:r>
                  <a:rPr lang="en-US" sz="1800"/>
                  <a:t>99%</a:t>
                </a:r>
              </a:p>
            </p:txBody>
          </p:sp>
        </p:grpSp>
        <p:sp>
          <p:nvSpPr>
            <p:cNvPr id="19" name="Line 11"/>
            <p:cNvSpPr>
              <a:spLocks noChangeShapeType="1"/>
            </p:cNvSpPr>
            <p:nvPr/>
          </p:nvSpPr>
          <p:spPr bwMode="auto">
            <a:xfrm>
              <a:off x="6089650" y="5029200"/>
              <a:ext cx="0" cy="366712"/>
            </a:xfrm>
            <a:prstGeom prst="line">
              <a:avLst/>
            </a:prstGeom>
            <a:noFill/>
            <a:ln w="9525">
              <a:solidFill>
                <a:schemeClr val="tx1"/>
              </a:solidFill>
              <a:round/>
              <a:headEnd/>
              <a:tailEnd/>
            </a:ln>
            <a:effectLst/>
          </p:spPr>
          <p:txBody>
            <a:bodyPr/>
            <a:lstStyle/>
            <a:p>
              <a:endParaRPr lang="en-US"/>
            </a:p>
          </p:txBody>
        </p:sp>
        <p:sp>
          <p:nvSpPr>
            <p:cNvPr id="20" name="Line 11"/>
            <p:cNvSpPr>
              <a:spLocks noChangeShapeType="1"/>
            </p:cNvSpPr>
            <p:nvPr/>
          </p:nvSpPr>
          <p:spPr bwMode="auto">
            <a:xfrm>
              <a:off x="2743200" y="5043488"/>
              <a:ext cx="0" cy="366712"/>
            </a:xfrm>
            <a:prstGeom prst="line">
              <a:avLst/>
            </a:prstGeom>
            <a:noFill/>
            <a:ln w="9525">
              <a:solidFill>
                <a:schemeClr val="tx1"/>
              </a:solidFill>
              <a:round/>
              <a:headEnd/>
              <a:tailEnd/>
            </a:ln>
            <a:effectLst/>
          </p:spPr>
          <p:txBody>
            <a:bodyPr/>
            <a:lstStyle/>
            <a:p>
              <a:endParaRPr lang="en-US"/>
            </a:p>
          </p:txBody>
        </p:sp>
      </p:grpSp>
      <p:cxnSp>
        <p:nvCxnSpPr>
          <p:cNvPr id="4" name="Straight Connector 3"/>
          <p:cNvCxnSpPr/>
          <p:nvPr/>
        </p:nvCxnSpPr>
        <p:spPr>
          <a:xfrm>
            <a:off x="6089651" y="4038600"/>
            <a:ext cx="0" cy="976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10200" y="3321843"/>
            <a:ext cx="0" cy="976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743200" y="4035669"/>
            <a:ext cx="0" cy="976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52313" y="3443287"/>
            <a:ext cx="0" cy="9763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51834" y="3582626"/>
            <a:ext cx="533400" cy="369332"/>
          </a:xfrm>
          <a:prstGeom prst="rect">
            <a:avLst/>
          </a:prstGeom>
          <a:noFill/>
        </p:spPr>
        <p:txBody>
          <a:bodyPr wrap="square" rtlCol="0">
            <a:spAutoFit/>
          </a:bodyPr>
          <a:lstStyle/>
          <a:p>
            <a:r>
              <a:rPr lang="en-US" dirty="0" smtClean="0"/>
              <a:t>.01</a:t>
            </a:r>
            <a:endParaRPr lang="en-US" dirty="0"/>
          </a:p>
        </p:txBody>
      </p:sp>
      <p:sp>
        <p:nvSpPr>
          <p:cNvPr id="6" name="Rectangle 5"/>
          <p:cNvSpPr/>
          <p:nvPr/>
        </p:nvSpPr>
        <p:spPr>
          <a:xfrm>
            <a:off x="5846152" y="3625334"/>
            <a:ext cx="504305" cy="369332"/>
          </a:xfrm>
          <a:prstGeom prst="rect">
            <a:avLst/>
          </a:prstGeom>
        </p:spPr>
        <p:txBody>
          <a:bodyPr wrap="none">
            <a:spAutoFit/>
          </a:bodyPr>
          <a:lstStyle/>
          <a:p>
            <a:r>
              <a:rPr lang="en-US" dirty="0"/>
              <a:t>.01</a:t>
            </a:r>
          </a:p>
        </p:txBody>
      </p:sp>
      <p:sp>
        <p:nvSpPr>
          <p:cNvPr id="7" name="Rectangle 6"/>
          <p:cNvSpPr/>
          <p:nvPr/>
        </p:nvSpPr>
        <p:spPr>
          <a:xfrm>
            <a:off x="3100647" y="2999859"/>
            <a:ext cx="510076" cy="369332"/>
          </a:xfrm>
          <a:prstGeom prst="rect">
            <a:avLst/>
          </a:prstGeom>
        </p:spPr>
        <p:txBody>
          <a:bodyPr wrap="none">
            <a:spAutoFit/>
          </a:bodyPr>
          <a:lstStyle/>
          <a:p>
            <a:r>
              <a:rPr lang="en-US" dirty="0" smtClean="0"/>
              <a:t>.05</a:t>
            </a:r>
            <a:endParaRPr lang="en-US" dirty="0"/>
          </a:p>
        </p:txBody>
      </p:sp>
      <p:sp>
        <p:nvSpPr>
          <p:cNvPr id="8" name="Rectangle 7"/>
          <p:cNvSpPr/>
          <p:nvPr/>
        </p:nvSpPr>
        <p:spPr>
          <a:xfrm>
            <a:off x="5158047" y="2952511"/>
            <a:ext cx="510076" cy="369332"/>
          </a:xfrm>
          <a:prstGeom prst="rect">
            <a:avLst/>
          </a:prstGeom>
        </p:spPr>
        <p:txBody>
          <a:bodyPr wrap="none">
            <a:spAutoFit/>
          </a:bodyPr>
          <a:lstStyle/>
          <a:p>
            <a:r>
              <a:rPr lang="en-US" dirty="0" smtClean="0"/>
              <a:t>.05</a:t>
            </a:r>
            <a:endParaRPr lang="en-US" dirty="0"/>
          </a:p>
        </p:txBody>
      </p:sp>
      <p:cxnSp>
        <p:nvCxnSpPr>
          <p:cNvPr id="10" name="Straight Arrow Connector 9"/>
          <p:cNvCxnSpPr/>
          <p:nvPr/>
        </p:nvCxnSpPr>
        <p:spPr>
          <a:xfrm>
            <a:off x="2819400" y="4176713"/>
            <a:ext cx="493713"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541169" y="4266284"/>
            <a:ext cx="493713"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90976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Recapitulation of the Research Process</a:t>
            </a:r>
            <a:endParaRPr lang="en-US" dirty="0"/>
          </a:p>
        </p:txBody>
      </p:sp>
      <p:sp>
        <p:nvSpPr>
          <p:cNvPr id="6" name="Content Placeholder 5"/>
          <p:cNvSpPr>
            <a:spLocks noGrp="1"/>
          </p:cNvSpPr>
          <p:nvPr>
            <p:ph idx="1"/>
          </p:nvPr>
        </p:nvSpPr>
        <p:spPr/>
        <p:txBody>
          <a:bodyPr>
            <a:normAutofit lnSpcReduction="10000"/>
          </a:bodyPr>
          <a:lstStyle/>
          <a:p>
            <a:r>
              <a:rPr lang="en-US" sz="2400" dirty="0" smtClean="0"/>
              <a:t>Collect Data</a:t>
            </a:r>
          </a:p>
          <a:p>
            <a:r>
              <a:rPr lang="en-US" sz="2400" dirty="0" smtClean="0"/>
              <a:t>Run Descriptive Statistics</a:t>
            </a:r>
          </a:p>
          <a:p>
            <a:r>
              <a:rPr lang="en-US" sz="2400" dirty="0" smtClean="0"/>
              <a:t>Develop Null Hypothesis/</a:t>
            </a:r>
            <a:r>
              <a:rPr lang="en-US" sz="2400" dirty="0" err="1" smtClean="0"/>
              <a:t>es</a:t>
            </a:r>
            <a:endParaRPr lang="en-US" sz="2400" dirty="0" smtClean="0"/>
          </a:p>
          <a:p>
            <a:r>
              <a:rPr lang="en-US" sz="2400" dirty="0" smtClean="0"/>
              <a:t>Determine the Type of Data</a:t>
            </a:r>
          </a:p>
          <a:p>
            <a:r>
              <a:rPr lang="en-US" sz="2400" dirty="0" smtClean="0"/>
              <a:t>Determine the Type of Test/s (based on type of data)</a:t>
            </a:r>
          </a:p>
          <a:p>
            <a:r>
              <a:rPr lang="en-US" sz="2400" dirty="0" smtClean="0"/>
              <a:t>If test produces a significant p-value, REJECT the Null Hypothesis. If the test does not produce a significant p-value, ACCEPT the Null Hypothesis.</a:t>
            </a:r>
          </a:p>
          <a:p>
            <a:r>
              <a:rPr lang="en-US" sz="2400" dirty="0" smtClean="0"/>
              <a:t>Remember that, due to error, statistical tests only support hypotheses and can NOT </a:t>
            </a:r>
            <a:r>
              <a:rPr lang="en-US" sz="2400" dirty="0"/>
              <a:t>p</a:t>
            </a:r>
            <a:r>
              <a:rPr lang="en-US" sz="2400" dirty="0" smtClean="0"/>
              <a:t>rove a phenomenon </a:t>
            </a:r>
          </a:p>
        </p:txBody>
      </p:sp>
    </p:spTree>
    <p:extLst>
      <p:ext uri="{BB962C8B-B14F-4D97-AF65-F5344CB8AC3E}">
        <p14:creationId xmlns:p14="http://schemas.microsoft.com/office/powerpoint/2010/main" val="182372443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 v. Statistics Used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4154474"/>
              </p:ext>
            </p:extLst>
          </p:nvPr>
        </p:nvGraphicFramePr>
        <p:xfrm>
          <a:off x="533400" y="1981200"/>
          <a:ext cx="8102600" cy="3759200"/>
        </p:xfrm>
        <a:graphic>
          <a:graphicData uri="http://schemas.openxmlformats.org/drawingml/2006/table">
            <a:tbl>
              <a:tblPr firstRow="1" bandRow="1">
                <a:tableStyleId>{284E427A-3D55-4303-BF80-6455036E1DE7}</a:tableStyleId>
              </a:tblPr>
              <a:tblGrid>
                <a:gridCol w="4051300"/>
                <a:gridCol w="4051300"/>
              </a:tblGrid>
              <a:tr h="370840">
                <a:tc>
                  <a:txBody>
                    <a:bodyPr/>
                    <a:lstStyle/>
                    <a:p>
                      <a:pPr algn="ctr"/>
                      <a:r>
                        <a:rPr lang="en-US" dirty="0" smtClean="0"/>
                        <a:t>Data</a:t>
                      </a:r>
                      <a:r>
                        <a:rPr lang="en-US" baseline="0" dirty="0" smtClean="0"/>
                        <a:t> Type</a:t>
                      </a:r>
                      <a:endParaRPr lang="en-US" dirty="0"/>
                    </a:p>
                  </a:txBody>
                  <a:tcPr/>
                </a:tc>
                <a:tc>
                  <a:txBody>
                    <a:bodyPr/>
                    <a:lstStyle/>
                    <a:p>
                      <a:pPr algn="ctr"/>
                      <a:r>
                        <a:rPr lang="en-US" dirty="0" smtClean="0"/>
                        <a:t>Statistics Used</a:t>
                      </a:r>
                      <a:endParaRPr lang="en-US" dirty="0"/>
                    </a:p>
                  </a:txBody>
                  <a:tcPr/>
                </a:tc>
              </a:tr>
              <a:tr h="370840">
                <a:tc>
                  <a:txBody>
                    <a:bodyPr/>
                    <a:lstStyle/>
                    <a:p>
                      <a:r>
                        <a:rPr lang="en-US" dirty="0" smtClean="0"/>
                        <a:t>Nominal</a:t>
                      </a:r>
                      <a:endParaRPr lang="en-US" dirty="0"/>
                    </a:p>
                  </a:txBody>
                  <a:tcPr/>
                </a:tc>
                <a:tc>
                  <a:txBody>
                    <a:bodyPr/>
                    <a:lstStyle/>
                    <a:p>
                      <a:r>
                        <a:rPr lang="en-US" dirty="0" smtClean="0"/>
                        <a:t>Frequency,</a:t>
                      </a:r>
                      <a:r>
                        <a:rPr lang="en-US" baseline="0" dirty="0" smtClean="0"/>
                        <a:t> percentages, modes</a:t>
                      </a:r>
                      <a:endParaRPr lang="en-US" dirty="0"/>
                    </a:p>
                  </a:txBody>
                  <a:tcPr/>
                </a:tc>
              </a:tr>
              <a:tr h="370840">
                <a:tc>
                  <a:txBody>
                    <a:bodyPr/>
                    <a:lstStyle/>
                    <a:p>
                      <a:r>
                        <a:rPr lang="en-US" dirty="0" smtClean="0"/>
                        <a:t>Ordinal</a:t>
                      </a:r>
                      <a:endParaRPr lang="en-US" dirty="0"/>
                    </a:p>
                  </a:txBody>
                  <a:tcPr/>
                </a:tc>
                <a:tc>
                  <a:txBody>
                    <a:bodyPr/>
                    <a:lstStyle/>
                    <a:p>
                      <a:r>
                        <a:rPr lang="en-US" dirty="0" smtClean="0"/>
                        <a:t>Frequency</a:t>
                      </a:r>
                      <a:r>
                        <a:rPr lang="en-US" baseline="0" dirty="0" smtClean="0"/>
                        <a:t>, percentages, modes, median, range, percentile, ranking</a:t>
                      </a:r>
                      <a:endParaRPr lang="en-US" dirty="0"/>
                    </a:p>
                  </a:txBody>
                  <a:tcPr/>
                </a:tc>
              </a:tr>
              <a:tr h="370840">
                <a:tc>
                  <a:txBody>
                    <a:bodyPr/>
                    <a:lstStyle/>
                    <a:p>
                      <a:r>
                        <a:rPr lang="en-US" dirty="0" smtClean="0"/>
                        <a:t>Interval</a:t>
                      </a:r>
                      <a:endParaRPr lang="en-US" dirty="0"/>
                    </a:p>
                  </a:txBody>
                  <a:tcPr/>
                </a:tc>
                <a:tc>
                  <a:txBody>
                    <a:bodyPr/>
                    <a:lstStyle/>
                    <a:p>
                      <a:r>
                        <a:rPr lang="en-US" dirty="0" smtClean="0"/>
                        <a:t>Frequency,</a:t>
                      </a:r>
                      <a:r>
                        <a:rPr lang="en-US" baseline="0" dirty="0" smtClean="0"/>
                        <a:t> percentages, modes, median, range, percentile, ranking average, variance, SD, t-tests, ANOVAs, Pearson </a:t>
                      </a:r>
                      <a:r>
                        <a:rPr lang="en-US" baseline="0" dirty="0" err="1" smtClean="0"/>
                        <a:t>Rs</a:t>
                      </a:r>
                      <a:r>
                        <a:rPr lang="en-US" baseline="0" dirty="0" smtClean="0"/>
                        <a:t>, regression</a:t>
                      </a:r>
                      <a:endParaRPr lang="en-US" dirty="0"/>
                    </a:p>
                  </a:txBody>
                  <a:tcPr/>
                </a:tc>
              </a:tr>
              <a:tr h="370840">
                <a:tc>
                  <a:txBody>
                    <a:bodyPr/>
                    <a:lstStyle/>
                    <a:p>
                      <a:r>
                        <a:rPr lang="en-US" dirty="0" smtClean="0"/>
                        <a:t>Ratio</a:t>
                      </a:r>
                      <a:endParaRPr lang="en-US" dirty="0"/>
                    </a:p>
                  </a:txBody>
                  <a:tcPr/>
                </a:tc>
                <a:tc>
                  <a:txBody>
                    <a:bodyPr/>
                    <a:lstStyle/>
                    <a:p>
                      <a:r>
                        <a:rPr lang="en-US" dirty="0" smtClean="0"/>
                        <a:t>Frequency, percentages, modes, median, range, percentile, ranking average, variance, SD, t-tests, ratios, ANOVAs, Pearson </a:t>
                      </a:r>
                      <a:r>
                        <a:rPr lang="en-US" dirty="0" err="1" smtClean="0"/>
                        <a:t>Rs</a:t>
                      </a:r>
                      <a:r>
                        <a:rPr lang="en-US" dirty="0" smtClean="0"/>
                        <a:t>, regression</a:t>
                      </a:r>
                      <a:endParaRPr lang="en-US" dirty="0"/>
                    </a:p>
                  </a:txBody>
                  <a:tcPr/>
                </a:tc>
              </a:tr>
            </a:tbl>
          </a:graphicData>
        </a:graphic>
      </p:graphicFrame>
    </p:spTree>
    <p:extLst>
      <p:ext uri="{BB962C8B-B14F-4D97-AF65-F5344CB8AC3E}">
        <p14:creationId xmlns:p14="http://schemas.microsoft.com/office/powerpoint/2010/main" val="4174484515"/>
      </p:ext>
    </p:extLst>
  </p:cSld>
  <p:clrMapOvr>
    <a:masterClrMapping/>
  </p:clrMapOvr>
  <p:transition spd="med">
    <p:fade thruBlk="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Pearson R Correlation Coefficient</a:t>
            </a:r>
            <a:endParaRPr lang="en-US" dirty="0"/>
          </a:p>
        </p:txBody>
      </p:sp>
      <p:sp>
        <p:nvSpPr>
          <p:cNvPr id="5" name="TextBox 4"/>
          <p:cNvSpPr txBox="1"/>
          <p:nvPr/>
        </p:nvSpPr>
        <p:spPr>
          <a:xfrm>
            <a:off x="1188757" y="1965976"/>
            <a:ext cx="389850" cy="3785652"/>
          </a:xfrm>
          <a:prstGeom prst="rect">
            <a:avLst/>
          </a:prstGeom>
          <a:noFill/>
        </p:spPr>
        <p:txBody>
          <a:bodyPr wrap="none" rtlCol="0">
            <a:spAutoFit/>
          </a:bodyPr>
          <a:lstStyle/>
          <a:p>
            <a:r>
              <a:rPr lang="en-US" sz="2400" b="1" dirty="0" smtClean="0"/>
              <a:t>X</a:t>
            </a:r>
          </a:p>
          <a:p>
            <a:endParaRPr lang="en-US" sz="2400" dirty="0"/>
          </a:p>
          <a:p>
            <a:r>
              <a:rPr lang="en-US" sz="2400" dirty="0" smtClean="0"/>
              <a:t>1</a:t>
            </a:r>
          </a:p>
          <a:p>
            <a:r>
              <a:rPr lang="en-US" sz="2400" dirty="0" smtClean="0"/>
              <a:t>3</a:t>
            </a:r>
          </a:p>
          <a:p>
            <a:r>
              <a:rPr lang="en-US" sz="2400" dirty="0" smtClean="0"/>
              <a:t>5</a:t>
            </a:r>
          </a:p>
          <a:p>
            <a:r>
              <a:rPr lang="en-US" sz="2400" dirty="0" smtClean="0"/>
              <a:t>5</a:t>
            </a:r>
          </a:p>
          <a:p>
            <a:r>
              <a:rPr lang="en-US" sz="2400" dirty="0" smtClean="0"/>
              <a:t>1</a:t>
            </a:r>
          </a:p>
          <a:p>
            <a:r>
              <a:rPr lang="en-US" sz="2400" dirty="0" smtClean="0"/>
              <a:t>2</a:t>
            </a:r>
          </a:p>
          <a:p>
            <a:r>
              <a:rPr lang="en-US" sz="2400" dirty="0" smtClean="0"/>
              <a:t>4</a:t>
            </a:r>
          </a:p>
          <a:p>
            <a:r>
              <a:rPr lang="en-US" sz="2400" dirty="0" smtClean="0"/>
              <a:t>6</a:t>
            </a:r>
            <a:endParaRPr lang="en-US" sz="2400" dirty="0"/>
          </a:p>
        </p:txBody>
      </p:sp>
      <p:sp>
        <p:nvSpPr>
          <p:cNvPr id="6" name="Rectangle 5"/>
          <p:cNvSpPr/>
          <p:nvPr/>
        </p:nvSpPr>
        <p:spPr>
          <a:xfrm>
            <a:off x="2011708" y="1965991"/>
            <a:ext cx="548634" cy="3785652"/>
          </a:xfrm>
          <a:prstGeom prst="rect">
            <a:avLst/>
          </a:prstGeom>
        </p:spPr>
        <p:txBody>
          <a:bodyPr wrap="square">
            <a:spAutoFit/>
          </a:bodyPr>
          <a:lstStyle/>
          <a:p>
            <a:r>
              <a:rPr lang="en-US" sz="2400" b="1" dirty="0"/>
              <a:t>Y</a:t>
            </a:r>
          </a:p>
          <a:p>
            <a:endParaRPr lang="en-US" sz="2400" dirty="0"/>
          </a:p>
          <a:p>
            <a:r>
              <a:rPr lang="en-US" sz="2400" dirty="0" smtClean="0"/>
              <a:t>4</a:t>
            </a:r>
            <a:endParaRPr lang="en-US" sz="2400" dirty="0"/>
          </a:p>
          <a:p>
            <a:r>
              <a:rPr lang="en-US" sz="2400" dirty="0" smtClean="0"/>
              <a:t>6</a:t>
            </a:r>
            <a:endParaRPr lang="en-US" sz="2400" dirty="0"/>
          </a:p>
          <a:p>
            <a:r>
              <a:rPr lang="en-US" sz="2400" dirty="0" smtClean="0"/>
              <a:t>10</a:t>
            </a:r>
            <a:endParaRPr lang="en-US" sz="2400" dirty="0"/>
          </a:p>
          <a:p>
            <a:r>
              <a:rPr lang="en-US" sz="2400" dirty="0" smtClean="0"/>
              <a:t>12</a:t>
            </a:r>
            <a:endParaRPr lang="en-US" sz="2400" dirty="0"/>
          </a:p>
          <a:p>
            <a:r>
              <a:rPr lang="en-US" sz="2400" dirty="0" smtClean="0"/>
              <a:t>13</a:t>
            </a:r>
            <a:endParaRPr lang="en-US" sz="2400" dirty="0"/>
          </a:p>
          <a:p>
            <a:r>
              <a:rPr lang="en-US" sz="2400" dirty="0" smtClean="0"/>
              <a:t>3</a:t>
            </a:r>
            <a:endParaRPr lang="en-US" sz="2400" dirty="0"/>
          </a:p>
          <a:p>
            <a:r>
              <a:rPr lang="en-US" sz="2400" dirty="0" smtClean="0"/>
              <a:t>3</a:t>
            </a:r>
            <a:endParaRPr lang="en-US" sz="2400" dirty="0"/>
          </a:p>
          <a:p>
            <a:r>
              <a:rPr lang="en-US" sz="2400" dirty="0" smtClean="0"/>
              <a:t>8</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171" y="2148854"/>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2930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Science is Systematic and Cumulative</a:t>
            </a:r>
            <a:r>
              <a:rPr lang="en-US" dirty="0" smtClean="0"/>
              <a:t> – No single research study stands alone, nor does it rise or fall by itself. Research also follows a specific method.</a:t>
            </a:r>
          </a:p>
          <a:p>
            <a:r>
              <a:rPr lang="en-US" b="1" dirty="0" smtClean="0"/>
              <a:t>Theory</a:t>
            </a:r>
            <a:r>
              <a:rPr lang="en-US" dirty="0" smtClean="0"/>
              <a:t> – A set of related propositions that presents a systematic view of phenomena by specifying </a:t>
            </a:r>
            <a:r>
              <a:rPr lang="en-US" dirty="0" err="1" smtClean="0"/>
              <a:t>relationsships</a:t>
            </a:r>
            <a:r>
              <a:rPr lang="en-US" dirty="0" smtClean="0"/>
              <a:t> among concepts</a:t>
            </a:r>
          </a:p>
          <a:p>
            <a:r>
              <a:rPr lang="en-US" b="1" dirty="0" smtClean="0"/>
              <a:t>Law</a:t>
            </a:r>
            <a:r>
              <a:rPr lang="en-US" dirty="0" smtClean="0"/>
              <a:t> – is a statement of fact meant to explain, in concise terms, an action or set of actions that is generally accepted to be true and universal</a:t>
            </a:r>
          </a:p>
          <a:p>
            <a:r>
              <a:rPr lang="en-US" b="1" dirty="0" smtClean="0"/>
              <a:t>Science is Predictive </a:t>
            </a:r>
            <a:r>
              <a:rPr lang="en-US" dirty="0" smtClean="0"/>
              <a:t>– Science is concerned with relating the present to the future (making predictions)</a:t>
            </a:r>
          </a:p>
          <a:p>
            <a:r>
              <a:rPr lang="en-US" b="1" dirty="0" smtClean="0"/>
              <a:t>Science is Self-Correcting </a:t>
            </a:r>
            <a:r>
              <a:rPr lang="en-US" dirty="0" smtClean="0"/>
              <a:t>– Changes in thoughts, theories, or laws are appropriate wen errors in previous research are uncovered</a:t>
            </a:r>
            <a:endParaRPr lang="en-US" dirty="0"/>
          </a:p>
        </p:txBody>
      </p:sp>
      <p:sp>
        <p:nvSpPr>
          <p:cNvPr id="3" name="Title 2"/>
          <p:cNvSpPr>
            <a:spLocks noGrp="1"/>
          </p:cNvSpPr>
          <p:nvPr>
            <p:ph type="title"/>
          </p:nvPr>
        </p:nvSpPr>
        <p:spPr/>
        <p:txBody>
          <a:bodyPr/>
          <a:lstStyle/>
          <a:p>
            <a:r>
              <a:rPr lang="en-US" dirty="0" smtClean="0"/>
              <a:t>Characteristics of the scientific method, cont.</a:t>
            </a:r>
            <a:endParaRPr lang="en-US" dirty="0"/>
          </a:p>
        </p:txBody>
      </p:sp>
    </p:spTree>
    <p:extLst>
      <p:ext uri="{BB962C8B-B14F-4D97-AF65-F5344CB8AC3E}">
        <p14:creationId xmlns:p14="http://schemas.microsoft.com/office/powerpoint/2010/main" val="140312218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Pearson R Correlation Coefficient</a:t>
            </a:r>
            <a:endParaRPr lang="en-US" dirty="0"/>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extLst>
                  <p:ext uri="{D42A27DB-BD31-4B8C-83A1-F6EECF244321}">
                    <p14:modId xmlns:p14="http://schemas.microsoft.com/office/powerpoint/2010/main" val="3917188938"/>
                  </p:ext>
                </p:extLst>
              </p:nvPr>
            </p:nvGraphicFramePr>
            <p:xfrm>
              <a:off x="520700" y="3124200"/>
              <a:ext cx="8102600" cy="2967800"/>
            </p:xfrm>
            <a:graphic>
              <a:graphicData uri="http://schemas.openxmlformats.org/drawingml/2006/table">
                <a:tbl>
                  <a:tblPr firstRow="1" bandRow="1">
                    <a:tableStyleId>{5C22544A-7EE6-4342-B048-85BDC9FD1C3A}</a:tableStyleId>
                  </a:tblPr>
                  <a:tblGrid>
                    <a:gridCol w="1012825"/>
                    <a:gridCol w="1012825"/>
                    <a:gridCol w="1012825"/>
                    <a:gridCol w="1012825"/>
                    <a:gridCol w="1012825"/>
                    <a:gridCol w="1012825"/>
                    <a:gridCol w="1012825"/>
                    <a:gridCol w="1012825"/>
                  </a:tblGrid>
                  <a:tr h="295720">
                    <a:tc>
                      <a:txBody>
                        <a:bodyPr/>
                        <a:lstStyle/>
                        <a:p>
                          <a:endParaRPr lang="en-US" dirty="0"/>
                        </a:p>
                      </a:txBody>
                      <a:tcPr/>
                    </a:tc>
                    <a:tc>
                      <a:txBody>
                        <a:bodyPr/>
                        <a:lstStyle/>
                        <a:p>
                          <a:r>
                            <a:rPr lang="en-US" dirty="0" smtClean="0"/>
                            <a:t>X</a:t>
                          </a:r>
                          <a:endParaRPr lang="en-US" dirty="0"/>
                        </a:p>
                      </a:txBody>
                      <a:tcPr/>
                    </a:tc>
                    <a:tc>
                      <a:txBody>
                        <a:bodyPr/>
                        <a:lstStyle/>
                        <a:p>
                          <a:r>
                            <a:rPr lang="en-US" dirty="0" smtClean="0"/>
                            <a:t>Y</a:t>
                          </a:r>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a:rPr>
                                  <m:t>𝒙</m:t>
                                </m:r>
                                <m:r>
                                  <a:rPr lang="en-US" b="1" i="1" smtClean="0">
                                    <a:latin typeface="Cambria Math"/>
                                  </a:rPr>
                                  <m:t> − </m:t>
                                </m:r>
                                <m:acc>
                                  <m:accPr>
                                    <m:chr m:val="̅"/>
                                    <m:ctrlPr>
                                      <a:rPr lang="en-US" b="1" i="1" smtClean="0">
                                        <a:latin typeface="Cambria Math" panose="02040503050406030204" pitchFamily="18" charset="0"/>
                                      </a:rPr>
                                    </m:ctrlPr>
                                  </m:accPr>
                                  <m:e>
                                    <m:r>
                                      <a:rPr lang="en-US" b="1" i="1" smtClean="0">
                                        <a:latin typeface="Cambria Math"/>
                                      </a:rPr>
                                      <m:t>𝒙</m:t>
                                    </m:r>
                                  </m:e>
                                </m:acc>
                              </m:oMath>
                            </m:oMathPara>
                          </a14:m>
                          <a:endParaRPr lang="en-US" dirty="0"/>
                        </a:p>
                      </a:txBody>
                      <a:tcPr/>
                    </a:tc>
                    <a:tc>
                      <a:txBody>
                        <a:bodyPr/>
                        <a:lstStyle/>
                        <a:p>
                          <a:r>
                            <a:rPr lang="en-US" b="1" i="1" dirty="0" smtClean="0">
                              <a:latin typeface="+mn-lt"/>
                            </a:rPr>
                            <a:t>y</a:t>
                          </a:r>
                          <a14:m>
                            <m:oMath xmlns:m="http://schemas.openxmlformats.org/officeDocument/2006/math">
                              <m:r>
                                <a:rPr lang="en-US" b="1" i="1" smtClean="0">
                                  <a:latin typeface="Cambria Math"/>
                                </a:rPr>
                                <m:t> −</m:t>
                              </m:r>
                              <m:acc>
                                <m:accPr>
                                  <m:chr m:val="̅"/>
                                  <m:ctrlPr>
                                    <a:rPr lang="en-US" b="1" i="1" smtClean="0">
                                      <a:latin typeface="Cambria Math" panose="02040503050406030204" pitchFamily="18" charset="0"/>
                                    </a:rPr>
                                  </m:ctrlPr>
                                </m:accPr>
                                <m:e>
                                  <m:r>
                                    <a:rPr lang="en-US" b="1" i="1" smtClean="0">
                                      <a:latin typeface="Cambria Math"/>
                                    </a:rPr>
                                    <m:t>𝒚</m:t>
                                  </m:r>
                                </m:e>
                              </m:acc>
                            </m:oMath>
                          </a14:m>
                          <a:endParaRPr lang="en-US" dirty="0"/>
                        </a:p>
                      </a:txBody>
                      <a:tcPr/>
                    </a:tc>
                    <a:tc>
                      <a:txBody>
                        <a:bodyPr/>
                        <a:lstStyle/>
                        <a:p>
                          <a:r>
                            <a:rPr lang="en-US" i="1" dirty="0" err="1" smtClean="0"/>
                            <a:t>xy</a:t>
                          </a:r>
                          <a:endParaRPr lang="en-US" i="1"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a:rPr>
                                      <m:t>𝒙</m:t>
                                    </m:r>
                                  </m:e>
                                  <m:sup>
                                    <m:r>
                                      <a:rPr lang="en-US" b="1" i="1" smtClean="0">
                                        <a:latin typeface="Cambria Math"/>
                                      </a:rPr>
                                      <m:t>𝟐</m:t>
                                    </m:r>
                                  </m:sup>
                                </m:sSup>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1" i="1" smtClean="0">
                                        <a:latin typeface="Cambria Math"/>
                                      </a:rPr>
                                      <m:t>𝒚</m:t>
                                    </m:r>
                                  </m:e>
                                  <m:sup>
                                    <m:r>
                                      <a:rPr lang="en-US" b="1" i="1" smtClean="0">
                                        <a:latin typeface="Cambria Math"/>
                                      </a:rPr>
                                      <m:t>𝟐</m:t>
                                    </m:r>
                                  </m:sup>
                                </m:sSup>
                              </m:oMath>
                            </m:oMathPara>
                          </a14:m>
                          <a:endParaRPr lang="en-US" dirty="0"/>
                        </a:p>
                      </a:txBody>
                      <a:tcPr/>
                    </a:tc>
                  </a:tr>
                  <a:tr h="370840">
                    <a:tc>
                      <a:txBody>
                        <a:bodyPr/>
                        <a:lstStyle/>
                        <a:p>
                          <a:endParaRPr lang="en-US"/>
                        </a:p>
                      </a:txBody>
                      <a:tcPr/>
                    </a:tc>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15</a:t>
                          </a:r>
                          <a:endParaRPr lang="en-US" dirty="0"/>
                        </a:p>
                      </a:txBody>
                      <a:tcPr/>
                    </a:tc>
                    <a:tc>
                      <a:txBody>
                        <a:bodyPr/>
                        <a:lstStyle/>
                        <a:p>
                          <a:r>
                            <a:rPr lang="en-US" dirty="0" smtClean="0"/>
                            <a:t>9</a:t>
                          </a:r>
                          <a:endParaRPr lang="en-US" dirty="0"/>
                        </a:p>
                      </a:txBody>
                      <a:tcPr/>
                    </a:tc>
                    <a:tc>
                      <a:txBody>
                        <a:bodyPr/>
                        <a:lstStyle/>
                        <a:p>
                          <a:r>
                            <a:rPr lang="en-US" dirty="0" smtClean="0"/>
                            <a:t>25</a:t>
                          </a:r>
                          <a:endParaRPr lang="en-US" dirty="0"/>
                        </a:p>
                      </a:txBody>
                      <a:tcPr/>
                    </a:tc>
                  </a:tr>
                  <a:tr h="370840">
                    <a:tc>
                      <a:txBody>
                        <a:bodyPr/>
                        <a:lstStyle/>
                        <a:p>
                          <a:endParaRPr lang="en-US"/>
                        </a:p>
                      </a:txBody>
                      <a:tcPr/>
                    </a:tc>
                    <a:tc>
                      <a:txBody>
                        <a:bodyPr/>
                        <a:lstStyle/>
                        <a:p>
                          <a:r>
                            <a:rPr lang="en-US" dirty="0" smtClean="0"/>
                            <a:t>3</a:t>
                          </a:r>
                          <a:endParaRPr lang="en-US" dirty="0"/>
                        </a:p>
                      </a:txBody>
                      <a:tcPr/>
                    </a:tc>
                    <a:tc>
                      <a:txBody>
                        <a:bodyPr/>
                        <a:lstStyle/>
                        <a:p>
                          <a:r>
                            <a:rPr lang="en-US" dirty="0" smtClean="0"/>
                            <a:t>6</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9</a:t>
                          </a:r>
                          <a:endParaRPr lang="en-US" dirty="0"/>
                        </a:p>
                      </a:txBody>
                      <a:tcPr/>
                    </a:tc>
                  </a:tr>
                  <a:tr h="370840">
                    <a:tc>
                      <a:txBody>
                        <a:bodyPr/>
                        <a:lstStyle/>
                        <a:p>
                          <a:endParaRPr lang="en-US"/>
                        </a:p>
                      </a:txBody>
                      <a:tcPr/>
                    </a:tc>
                    <a:tc>
                      <a:txBody>
                        <a:bodyPr/>
                        <a:lstStyle/>
                        <a:p>
                          <a:r>
                            <a:rPr lang="en-US" dirty="0" smtClean="0"/>
                            <a:t>5</a:t>
                          </a:r>
                          <a:endParaRPr lang="en-US" dirty="0"/>
                        </a:p>
                      </a:txBody>
                      <a:tcPr/>
                    </a:tc>
                    <a:tc>
                      <a:txBody>
                        <a:bodyPr/>
                        <a:lstStyle/>
                        <a:p>
                          <a:r>
                            <a:rPr lang="en-US" dirty="0" smtClean="0"/>
                            <a:t>10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endParaRPr lang="en-US"/>
                        </a:p>
                      </a:txBody>
                      <a:tcPr/>
                    </a:tc>
                    <a:tc>
                      <a:txBody>
                        <a:bodyPr/>
                        <a:lstStyle/>
                        <a:p>
                          <a:r>
                            <a:rPr lang="en-US" dirty="0" smtClean="0"/>
                            <a:t>5</a:t>
                          </a:r>
                          <a:endParaRPr lang="en-US" dirty="0"/>
                        </a:p>
                      </a:txBody>
                      <a:tcPr/>
                    </a:tc>
                    <a:tc>
                      <a:txBody>
                        <a:bodyPr/>
                        <a:lstStyle/>
                        <a:p>
                          <a:r>
                            <a:rPr lang="en-US" dirty="0" smtClean="0"/>
                            <a:t>12</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9</a:t>
                          </a:r>
                          <a:endParaRPr lang="en-US" dirty="0"/>
                        </a:p>
                      </a:txBody>
                      <a:tcPr/>
                    </a:tc>
                  </a:tr>
                  <a:tr h="370840">
                    <a:tc>
                      <a:txBody>
                        <a:bodyPr/>
                        <a:lstStyle/>
                        <a:p>
                          <a:endParaRPr lang="en-US"/>
                        </a:p>
                      </a:txBody>
                      <a:tcPr/>
                    </a:tc>
                    <a:tc>
                      <a:txBody>
                        <a:bodyPr/>
                        <a:lstStyle/>
                        <a:p>
                          <a:r>
                            <a:rPr lang="en-US" dirty="0" smtClean="0"/>
                            <a:t>1</a:t>
                          </a:r>
                          <a:endParaRPr lang="en-US" dirty="0"/>
                        </a:p>
                      </a:txBody>
                      <a:tcPr/>
                    </a:tc>
                    <a:tc>
                      <a:txBody>
                        <a:bodyPr/>
                        <a:lstStyle/>
                        <a:p>
                          <a:r>
                            <a:rPr lang="en-US" dirty="0" smtClean="0"/>
                            <a:t>13</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8</a:t>
                          </a:r>
                          <a:endParaRPr lang="en-US" dirty="0"/>
                        </a:p>
                      </a:txBody>
                      <a:tcPr/>
                    </a:tc>
                    <a:tc>
                      <a:txBody>
                        <a:bodyPr/>
                        <a:lstStyle/>
                        <a:p>
                          <a:r>
                            <a:rPr lang="en-US" dirty="0" smtClean="0"/>
                            <a:t>4</a:t>
                          </a:r>
                          <a:endParaRPr lang="en-US" dirty="0"/>
                        </a:p>
                      </a:txBody>
                      <a:tcPr/>
                    </a:tc>
                    <a:tc>
                      <a:txBody>
                        <a:bodyPr/>
                        <a:lstStyle/>
                        <a:p>
                          <a:r>
                            <a:rPr lang="en-US" dirty="0" smtClean="0"/>
                            <a:t>16</a:t>
                          </a:r>
                          <a:endParaRPr lang="en-US" dirty="0"/>
                        </a:p>
                      </a:txBody>
                      <a:tcPr/>
                    </a:tc>
                  </a:tr>
                  <a:tr h="370840">
                    <a:tc>
                      <a:txBody>
                        <a:bodyPr/>
                        <a:lstStyle/>
                        <a:p>
                          <a:r>
                            <a:rPr lang="en-US" dirty="0" smtClean="0"/>
                            <a:t>Total</a:t>
                          </a:r>
                          <a:endParaRPr lang="en-US" dirty="0"/>
                        </a:p>
                      </a:txBody>
                      <a:tcPr/>
                    </a:tc>
                    <a:tc>
                      <a:txBody>
                        <a:bodyPr/>
                        <a:lstStyle/>
                        <a:p>
                          <a:r>
                            <a:rPr lang="en-US" dirty="0" smtClean="0"/>
                            <a:t>20</a:t>
                          </a:r>
                          <a:endParaRPr lang="en-US" dirty="0"/>
                        </a:p>
                      </a:txBody>
                      <a:tcPr/>
                    </a:tc>
                    <a:tc>
                      <a:txBody>
                        <a:bodyPr/>
                        <a:lstStyle/>
                        <a:p>
                          <a:r>
                            <a:rPr lang="en-US" dirty="0" smtClean="0"/>
                            <a:t>45</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30</a:t>
                          </a:r>
                          <a:endParaRPr lang="en-US" dirty="0"/>
                        </a:p>
                      </a:txBody>
                      <a:tcPr/>
                    </a:tc>
                    <a:tc>
                      <a:txBody>
                        <a:bodyPr/>
                        <a:lstStyle/>
                        <a:p>
                          <a:r>
                            <a:rPr lang="en-US" dirty="0" smtClean="0"/>
                            <a:t>16</a:t>
                          </a:r>
                          <a:endParaRPr lang="en-US" dirty="0"/>
                        </a:p>
                      </a:txBody>
                      <a:tcPr/>
                    </a:tc>
                    <a:tc>
                      <a:txBody>
                        <a:bodyPr/>
                        <a:lstStyle/>
                        <a:p>
                          <a:r>
                            <a:rPr lang="en-US" dirty="0" smtClean="0"/>
                            <a:t>60</a:t>
                          </a:r>
                          <a:endParaRPr lang="en-US" dirty="0"/>
                        </a:p>
                      </a:txBody>
                      <a:tcPr/>
                    </a:tc>
                  </a:tr>
                  <a:tr h="370840">
                    <a:tc>
                      <a:txBody>
                        <a:bodyPr/>
                        <a:lstStyle/>
                        <a:p>
                          <a:r>
                            <a:rPr lang="en-US" dirty="0" smtClean="0"/>
                            <a:t>Mean</a:t>
                          </a:r>
                          <a:endParaRPr lang="en-US" dirty="0"/>
                        </a:p>
                      </a:txBody>
                      <a:tcPr/>
                    </a:tc>
                    <a:tc>
                      <a:txBody>
                        <a:bodyPr/>
                        <a:lstStyle/>
                        <a:p>
                          <a:r>
                            <a:rPr lang="en-US" dirty="0" smtClean="0"/>
                            <a:t>4</a:t>
                          </a:r>
                          <a:endParaRPr lang="en-US" dirty="0"/>
                        </a:p>
                      </a:txBody>
                      <a:tcPr/>
                    </a:tc>
                    <a:tc>
                      <a:txBody>
                        <a:bodyPr/>
                        <a:lstStyle/>
                        <a:p>
                          <a:r>
                            <a:rPr lang="en-US" dirty="0" smtClean="0"/>
                            <a:t>9</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6</a:t>
                          </a:r>
                          <a:endParaRPr lang="en-US" dirty="0"/>
                        </a:p>
                      </a:txBody>
                      <a:tcPr/>
                    </a:tc>
                    <a:tc>
                      <a:txBody>
                        <a:bodyPr/>
                        <a:lstStyle/>
                        <a:p>
                          <a:endParaRPr lang="en-US"/>
                        </a:p>
                      </a:txBody>
                      <a:tcPr/>
                    </a:tc>
                    <a:tc>
                      <a:txBody>
                        <a:bodyPr/>
                        <a:lstStyle/>
                        <a:p>
                          <a:endParaRPr lang="en-US" dirty="0"/>
                        </a:p>
                      </a:txBody>
                      <a:tcPr/>
                    </a:tc>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2943575005"/>
                  </p:ext>
                </p:extLst>
              </p:nvPr>
            </p:nvGraphicFramePr>
            <p:xfrm>
              <a:off x="520700" y="3124200"/>
              <a:ext cx="8102600" cy="2967800"/>
            </p:xfrm>
            <a:graphic>
              <a:graphicData uri="http://schemas.openxmlformats.org/drawingml/2006/table">
                <a:tbl>
                  <a:tblPr firstRow="1" bandRow="1">
                    <a:tableStyleId>{5C22544A-7EE6-4342-B048-85BDC9FD1C3A}</a:tableStyleId>
                  </a:tblPr>
                  <a:tblGrid>
                    <a:gridCol w="1012825"/>
                    <a:gridCol w="1012825"/>
                    <a:gridCol w="1012825"/>
                    <a:gridCol w="1012825"/>
                    <a:gridCol w="1012825"/>
                    <a:gridCol w="1012825"/>
                    <a:gridCol w="1012825"/>
                    <a:gridCol w="1012825"/>
                  </a:tblGrid>
                  <a:tr h="371920">
                    <a:tc>
                      <a:txBody>
                        <a:bodyPr/>
                        <a:lstStyle/>
                        <a:p>
                          <a:endParaRPr lang="en-US" dirty="0"/>
                        </a:p>
                      </a:txBody>
                      <a:tcPr/>
                    </a:tc>
                    <a:tc>
                      <a:txBody>
                        <a:bodyPr/>
                        <a:lstStyle/>
                        <a:p>
                          <a:r>
                            <a:rPr lang="en-US" dirty="0" smtClean="0"/>
                            <a:t>X</a:t>
                          </a:r>
                          <a:endParaRPr lang="en-US" dirty="0"/>
                        </a:p>
                      </a:txBody>
                      <a:tcPr/>
                    </a:tc>
                    <a:tc>
                      <a:txBody>
                        <a:bodyPr/>
                        <a:lstStyle/>
                        <a:p>
                          <a:r>
                            <a:rPr lang="en-US" dirty="0" smtClean="0"/>
                            <a:t>Y</a:t>
                          </a:r>
                          <a:endParaRPr lang="en-US" dirty="0"/>
                        </a:p>
                      </a:txBody>
                      <a:tcPr/>
                    </a:tc>
                    <a:tc>
                      <a:txBody>
                        <a:bodyPr/>
                        <a:lstStyle/>
                        <a:p>
                          <a:endParaRPr lang="en-US"/>
                        </a:p>
                      </a:txBody>
                      <a:tcPr>
                        <a:blipFill rotWithShape="1">
                          <a:blip r:embed="rId2"/>
                          <a:stretch>
                            <a:fillRect l="-300602" t="-8197" r="-400602" b="-722951"/>
                          </a:stretch>
                        </a:blipFill>
                      </a:tcPr>
                    </a:tc>
                    <a:tc>
                      <a:txBody>
                        <a:bodyPr/>
                        <a:lstStyle/>
                        <a:p>
                          <a:endParaRPr lang="en-US"/>
                        </a:p>
                      </a:txBody>
                      <a:tcPr>
                        <a:blipFill rotWithShape="1">
                          <a:blip r:embed="rId2"/>
                          <a:stretch>
                            <a:fillRect l="-400602" t="-8197" r="-300602" b="-722951"/>
                          </a:stretch>
                        </a:blipFill>
                      </a:tcPr>
                    </a:tc>
                    <a:tc>
                      <a:txBody>
                        <a:bodyPr/>
                        <a:lstStyle/>
                        <a:p>
                          <a:r>
                            <a:rPr lang="en-US" i="1" dirty="0" err="1" smtClean="0"/>
                            <a:t>xy</a:t>
                          </a:r>
                          <a:endParaRPr lang="en-US" i="1" dirty="0"/>
                        </a:p>
                      </a:txBody>
                      <a:tcPr/>
                    </a:tc>
                    <a:tc>
                      <a:txBody>
                        <a:bodyPr/>
                        <a:lstStyle/>
                        <a:p>
                          <a:endParaRPr lang="en-US"/>
                        </a:p>
                      </a:txBody>
                      <a:tcPr>
                        <a:blipFill rotWithShape="1">
                          <a:blip r:embed="rId2"/>
                          <a:stretch>
                            <a:fillRect l="-601205" t="-8197" r="-100000" b="-722951"/>
                          </a:stretch>
                        </a:blipFill>
                      </a:tcPr>
                    </a:tc>
                    <a:tc>
                      <a:txBody>
                        <a:bodyPr/>
                        <a:lstStyle/>
                        <a:p>
                          <a:endParaRPr lang="en-US"/>
                        </a:p>
                      </a:txBody>
                      <a:tcPr>
                        <a:blipFill rotWithShape="1">
                          <a:blip r:embed="rId2"/>
                          <a:stretch>
                            <a:fillRect l="-701205" t="-8197" b="-722951"/>
                          </a:stretch>
                        </a:blipFill>
                      </a:tcPr>
                    </a:tc>
                  </a:tr>
                  <a:tr h="370840">
                    <a:tc>
                      <a:txBody>
                        <a:bodyPr/>
                        <a:lstStyle/>
                        <a:p>
                          <a:endParaRPr lang="en-US"/>
                        </a:p>
                      </a:txBody>
                      <a:tcPr/>
                    </a:tc>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r>
                            <a:rPr lang="en-US" dirty="0" smtClean="0"/>
                            <a:t>-3</a:t>
                          </a:r>
                          <a:endParaRPr lang="en-US" dirty="0"/>
                        </a:p>
                      </a:txBody>
                      <a:tcPr/>
                    </a:tc>
                    <a:tc>
                      <a:txBody>
                        <a:bodyPr/>
                        <a:lstStyle/>
                        <a:p>
                          <a:r>
                            <a:rPr lang="en-US" dirty="0" smtClean="0"/>
                            <a:t>-5</a:t>
                          </a:r>
                          <a:endParaRPr lang="en-US" dirty="0"/>
                        </a:p>
                      </a:txBody>
                      <a:tcPr/>
                    </a:tc>
                    <a:tc>
                      <a:txBody>
                        <a:bodyPr/>
                        <a:lstStyle/>
                        <a:p>
                          <a:r>
                            <a:rPr lang="en-US" dirty="0" smtClean="0"/>
                            <a:t>15</a:t>
                          </a:r>
                          <a:endParaRPr lang="en-US" dirty="0"/>
                        </a:p>
                      </a:txBody>
                      <a:tcPr/>
                    </a:tc>
                    <a:tc>
                      <a:txBody>
                        <a:bodyPr/>
                        <a:lstStyle/>
                        <a:p>
                          <a:r>
                            <a:rPr lang="en-US" dirty="0" smtClean="0"/>
                            <a:t>9</a:t>
                          </a:r>
                          <a:endParaRPr lang="en-US" dirty="0"/>
                        </a:p>
                      </a:txBody>
                      <a:tcPr/>
                    </a:tc>
                    <a:tc>
                      <a:txBody>
                        <a:bodyPr/>
                        <a:lstStyle/>
                        <a:p>
                          <a:r>
                            <a:rPr lang="en-US" dirty="0" smtClean="0"/>
                            <a:t>25</a:t>
                          </a:r>
                          <a:endParaRPr lang="en-US" dirty="0"/>
                        </a:p>
                      </a:txBody>
                      <a:tcPr/>
                    </a:tc>
                  </a:tr>
                  <a:tr h="370840">
                    <a:tc>
                      <a:txBody>
                        <a:bodyPr/>
                        <a:lstStyle/>
                        <a:p>
                          <a:endParaRPr lang="en-US"/>
                        </a:p>
                      </a:txBody>
                      <a:tcPr/>
                    </a:tc>
                    <a:tc>
                      <a:txBody>
                        <a:bodyPr/>
                        <a:lstStyle/>
                        <a:p>
                          <a:r>
                            <a:rPr lang="en-US" dirty="0" smtClean="0"/>
                            <a:t>3</a:t>
                          </a:r>
                          <a:endParaRPr lang="en-US" dirty="0"/>
                        </a:p>
                      </a:txBody>
                      <a:tcPr/>
                    </a:tc>
                    <a:tc>
                      <a:txBody>
                        <a:bodyPr/>
                        <a:lstStyle/>
                        <a:p>
                          <a:r>
                            <a:rPr lang="en-US" dirty="0" smtClean="0"/>
                            <a:t>6</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9</a:t>
                          </a:r>
                          <a:endParaRPr lang="en-US" dirty="0"/>
                        </a:p>
                      </a:txBody>
                      <a:tcPr/>
                    </a:tc>
                  </a:tr>
                  <a:tr h="370840">
                    <a:tc>
                      <a:txBody>
                        <a:bodyPr/>
                        <a:lstStyle/>
                        <a:p>
                          <a:endParaRPr lang="en-US"/>
                        </a:p>
                      </a:txBody>
                      <a:tcPr/>
                    </a:tc>
                    <a:tc>
                      <a:txBody>
                        <a:bodyPr/>
                        <a:lstStyle/>
                        <a:p>
                          <a:r>
                            <a:rPr lang="en-US" dirty="0" smtClean="0"/>
                            <a:t>5</a:t>
                          </a:r>
                          <a:endParaRPr lang="en-US" dirty="0"/>
                        </a:p>
                      </a:txBody>
                      <a:tcPr/>
                    </a:tc>
                    <a:tc>
                      <a:txBody>
                        <a:bodyPr/>
                        <a:lstStyle/>
                        <a:p>
                          <a:r>
                            <a:rPr lang="en-US" dirty="0" smtClean="0"/>
                            <a:t>10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endParaRPr lang="en-US"/>
                        </a:p>
                      </a:txBody>
                      <a:tcPr/>
                    </a:tc>
                    <a:tc>
                      <a:txBody>
                        <a:bodyPr/>
                        <a:lstStyle/>
                        <a:p>
                          <a:r>
                            <a:rPr lang="en-US" dirty="0" smtClean="0"/>
                            <a:t>5</a:t>
                          </a:r>
                          <a:endParaRPr lang="en-US" dirty="0"/>
                        </a:p>
                      </a:txBody>
                      <a:tcPr/>
                    </a:tc>
                    <a:tc>
                      <a:txBody>
                        <a:bodyPr/>
                        <a:lstStyle/>
                        <a:p>
                          <a:r>
                            <a:rPr lang="en-US" dirty="0" smtClean="0"/>
                            <a:t>12</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r>
                            <a:rPr lang="en-US" dirty="0" smtClean="0"/>
                            <a:t>9</a:t>
                          </a:r>
                          <a:endParaRPr lang="en-US" dirty="0"/>
                        </a:p>
                      </a:txBody>
                      <a:tcPr/>
                    </a:tc>
                  </a:tr>
                  <a:tr h="370840">
                    <a:tc>
                      <a:txBody>
                        <a:bodyPr/>
                        <a:lstStyle/>
                        <a:p>
                          <a:endParaRPr lang="en-US"/>
                        </a:p>
                      </a:txBody>
                      <a:tcPr/>
                    </a:tc>
                    <a:tc>
                      <a:txBody>
                        <a:bodyPr/>
                        <a:lstStyle/>
                        <a:p>
                          <a:r>
                            <a:rPr lang="en-US" dirty="0" smtClean="0"/>
                            <a:t>1</a:t>
                          </a:r>
                          <a:endParaRPr lang="en-US" dirty="0"/>
                        </a:p>
                      </a:txBody>
                      <a:tcPr/>
                    </a:tc>
                    <a:tc>
                      <a:txBody>
                        <a:bodyPr/>
                        <a:lstStyle/>
                        <a:p>
                          <a:r>
                            <a:rPr lang="en-US" dirty="0" smtClean="0"/>
                            <a:t>13</a:t>
                          </a:r>
                          <a:endParaRPr lang="en-US" dirty="0"/>
                        </a:p>
                      </a:txBody>
                      <a:tcPr/>
                    </a:tc>
                    <a:tc>
                      <a:txBody>
                        <a:bodyPr/>
                        <a:lstStyle/>
                        <a:p>
                          <a:r>
                            <a:rPr lang="en-US" dirty="0" smtClean="0"/>
                            <a:t>2</a:t>
                          </a:r>
                          <a:endParaRPr lang="en-US" dirty="0"/>
                        </a:p>
                      </a:txBody>
                      <a:tcPr/>
                    </a:tc>
                    <a:tc>
                      <a:txBody>
                        <a:bodyPr/>
                        <a:lstStyle/>
                        <a:p>
                          <a:r>
                            <a:rPr lang="en-US" dirty="0" smtClean="0"/>
                            <a:t>4</a:t>
                          </a:r>
                          <a:endParaRPr lang="en-US" dirty="0"/>
                        </a:p>
                      </a:txBody>
                      <a:tcPr/>
                    </a:tc>
                    <a:tc>
                      <a:txBody>
                        <a:bodyPr/>
                        <a:lstStyle/>
                        <a:p>
                          <a:r>
                            <a:rPr lang="en-US" dirty="0" smtClean="0"/>
                            <a:t>8</a:t>
                          </a:r>
                          <a:endParaRPr lang="en-US" dirty="0"/>
                        </a:p>
                      </a:txBody>
                      <a:tcPr/>
                    </a:tc>
                    <a:tc>
                      <a:txBody>
                        <a:bodyPr/>
                        <a:lstStyle/>
                        <a:p>
                          <a:r>
                            <a:rPr lang="en-US" dirty="0" smtClean="0"/>
                            <a:t>4</a:t>
                          </a:r>
                          <a:endParaRPr lang="en-US" dirty="0"/>
                        </a:p>
                      </a:txBody>
                      <a:tcPr/>
                    </a:tc>
                    <a:tc>
                      <a:txBody>
                        <a:bodyPr/>
                        <a:lstStyle/>
                        <a:p>
                          <a:r>
                            <a:rPr lang="en-US" dirty="0" smtClean="0"/>
                            <a:t>16</a:t>
                          </a:r>
                          <a:endParaRPr lang="en-US" dirty="0"/>
                        </a:p>
                      </a:txBody>
                      <a:tcPr/>
                    </a:tc>
                  </a:tr>
                  <a:tr h="370840">
                    <a:tc>
                      <a:txBody>
                        <a:bodyPr/>
                        <a:lstStyle/>
                        <a:p>
                          <a:r>
                            <a:rPr lang="en-US" dirty="0" smtClean="0"/>
                            <a:t>Total</a:t>
                          </a:r>
                          <a:endParaRPr lang="en-US" dirty="0"/>
                        </a:p>
                      </a:txBody>
                      <a:tcPr/>
                    </a:tc>
                    <a:tc>
                      <a:txBody>
                        <a:bodyPr/>
                        <a:lstStyle/>
                        <a:p>
                          <a:r>
                            <a:rPr lang="en-US" dirty="0" smtClean="0"/>
                            <a:t>20</a:t>
                          </a:r>
                          <a:endParaRPr lang="en-US" dirty="0"/>
                        </a:p>
                      </a:txBody>
                      <a:tcPr/>
                    </a:tc>
                    <a:tc>
                      <a:txBody>
                        <a:bodyPr/>
                        <a:lstStyle/>
                        <a:p>
                          <a:r>
                            <a:rPr lang="en-US" dirty="0" smtClean="0"/>
                            <a:t>45</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30</a:t>
                          </a:r>
                          <a:endParaRPr lang="en-US" dirty="0"/>
                        </a:p>
                      </a:txBody>
                      <a:tcPr/>
                    </a:tc>
                    <a:tc>
                      <a:txBody>
                        <a:bodyPr/>
                        <a:lstStyle/>
                        <a:p>
                          <a:r>
                            <a:rPr lang="en-US" dirty="0" smtClean="0"/>
                            <a:t>16</a:t>
                          </a:r>
                          <a:endParaRPr lang="en-US" dirty="0"/>
                        </a:p>
                      </a:txBody>
                      <a:tcPr/>
                    </a:tc>
                    <a:tc>
                      <a:txBody>
                        <a:bodyPr/>
                        <a:lstStyle/>
                        <a:p>
                          <a:r>
                            <a:rPr lang="en-US" dirty="0" smtClean="0"/>
                            <a:t>60</a:t>
                          </a:r>
                          <a:endParaRPr lang="en-US" dirty="0"/>
                        </a:p>
                      </a:txBody>
                      <a:tcPr/>
                    </a:tc>
                  </a:tr>
                  <a:tr h="370840">
                    <a:tc>
                      <a:txBody>
                        <a:bodyPr/>
                        <a:lstStyle/>
                        <a:p>
                          <a:r>
                            <a:rPr lang="en-US" dirty="0" smtClean="0"/>
                            <a:t>Mean</a:t>
                          </a:r>
                          <a:endParaRPr lang="en-US" dirty="0"/>
                        </a:p>
                      </a:txBody>
                      <a:tcPr/>
                    </a:tc>
                    <a:tc>
                      <a:txBody>
                        <a:bodyPr/>
                        <a:lstStyle/>
                        <a:p>
                          <a:r>
                            <a:rPr lang="en-US" dirty="0" smtClean="0"/>
                            <a:t>4</a:t>
                          </a:r>
                          <a:endParaRPr lang="en-US" dirty="0"/>
                        </a:p>
                      </a:txBody>
                      <a:tcPr/>
                    </a:tc>
                    <a:tc>
                      <a:txBody>
                        <a:bodyPr/>
                        <a:lstStyle/>
                        <a:p>
                          <a:r>
                            <a:rPr lang="en-US" dirty="0" smtClean="0"/>
                            <a:t>9</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6</a:t>
                          </a:r>
                          <a:endParaRPr lang="en-US" dirty="0"/>
                        </a:p>
                      </a:txBody>
                      <a:tcPr/>
                    </a:tc>
                    <a:tc>
                      <a:txBody>
                        <a:bodyPr/>
                        <a:lstStyle/>
                        <a:p>
                          <a:endParaRPr lang="en-US"/>
                        </a:p>
                      </a:txBody>
                      <a:tcPr/>
                    </a:tc>
                    <a:tc>
                      <a:txBody>
                        <a:bodyPr/>
                        <a:lstStyle/>
                        <a:p>
                          <a:endParaRPr lang="en-US" dirty="0"/>
                        </a:p>
                      </a:txBody>
                      <a:tcPr/>
                    </a:tc>
                  </a:tr>
                </a:tbl>
              </a:graphicData>
            </a:graphic>
          </p:graphicFrame>
        </mc:Fallback>
      </mc:AlternateContent>
      <p:sp>
        <p:nvSpPr>
          <p:cNvPr id="7" name="TextBox 6"/>
          <p:cNvSpPr txBox="1"/>
          <p:nvPr/>
        </p:nvSpPr>
        <p:spPr>
          <a:xfrm>
            <a:off x="731562" y="1828800"/>
            <a:ext cx="7680876" cy="1200329"/>
          </a:xfrm>
          <a:prstGeom prst="rect">
            <a:avLst/>
          </a:prstGeom>
          <a:noFill/>
        </p:spPr>
        <p:txBody>
          <a:bodyPr wrap="square" rtlCol="0">
            <a:spAutoFit/>
          </a:bodyPr>
          <a:lstStyle/>
          <a:p>
            <a:r>
              <a:rPr lang="en-US" sz="2400" dirty="0" smtClean="0"/>
              <a:t>A </a:t>
            </a:r>
            <a:r>
              <a:rPr lang="en-US" sz="2400" dirty="0"/>
              <a:t>measure of how well </a:t>
            </a:r>
            <a:r>
              <a:rPr lang="en-US" sz="2400" dirty="0" smtClean="0"/>
              <a:t>a linear equation </a:t>
            </a:r>
            <a:r>
              <a:rPr lang="en-US" sz="2400" dirty="0"/>
              <a:t>describes the relation between two variables </a:t>
            </a:r>
            <a:r>
              <a:rPr lang="en-US" sz="2400" i="1" dirty="0"/>
              <a:t>X</a:t>
            </a:r>
            <a:r>
              <a:rPr lang="en-US" sz="2400" dirty="0"/>
              <a:t> and </a:t>
            </a:r>
            <a:r>
              <a:rPr lang="en-US" sz="2400" i="1" dirty="0"/>
              <a:t>Y</a:t>
            </a:r>
            <a:r>
              <a:rPr lang="en-US" sz="2400" dirty="0"/>
              <a:t> measured on the same object</a:t>
            </a:r>
          </a:p>
        </p:txBody>
      </p:sp>
    </p:spTree>
    <p:extLst>
      <p:ext uri="{BB962C8B-B14F-4D97-AF65-F5344CB8AC3E}">
        <p14:creationId xmlns:p14="http://schemas.microsoft.com/office/powerpoint/2010/main" val="120770570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Calculation of Pearson R</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2468894" y="1874537"/>
                <a:ext cx="3291810" cy="1251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𝑟</m:t>
                      </m:r>
                      <m:r>
                        <a:rPr lang="en-US" sz="3200" b="0" i="1" smtClean="0">
                          <a:latin typeface="Cambria Math"/>
                        </a:rPr>
                        <m:t>= </m:t>
                      </m:r>
                      <m:f>
                        <m:fPr>
                          <m:ctrlPr>
                            <a:rPr lang="en-US" sz="3200" b="0" i="1" smtClean="0">
                              <a:latin typeface="Cambria Math" panose="02040503050406030204" pitchFamily="18" charset="0"/>
                            </a:rPr>
                          </m:ctrlPr>
                        </m:fPr>
                        <m:num>
                          <m:nary>
                            <m:naryPr>
                              <m:chr m:val="∑"/>
                              <m:subHide m:val="on"/>
                              <m:supHide m:val="on"/>
                              <m:ctrlPr>
                                <a:rPr lang="en-US" sz="3200" b="0" i="1" smtClean="0">
                                  <a:latin typeface="Cambria Math" panose="02040503050406030204" pitchFamily="18" charset="0"/>
                                </a:rPr>
                              </m:ctrlPr>
                            </m:naryPr>
                            <m:sub/>
                            <m:sup/>
                            <m:e>
                              <m:r>
                                <a:rPr lang="en-US" sz="3200" b="0" i="1" smtClean="0">
                                  <a:latin typeface="Cambria Math"/>
                                </a:rPr>
                                <m:t>𝑥𝑦</m:t>
                              </m:r>
                            </m:e>
                          </m:nary>
                        </m:num>
                        <m:den>
                          <m:rad>
                            <m:radPr>
                              <m:degHide m:val="on"/>
                              <m:ctrlPr>
                                <a:rPr lang="en-US" sz="3200" b="0" i="1" smtClean="0">
                                  <a:latin typeface="Cambria Math" panose="02040503050406030204" pitchFamily="18" charset="0"/>
                                </a:rPr>
                              </m:ctrlPr>
                            </m:radPr>
                            <m:deg/>
                            <m:e>
                              <m:nary>
                                <m:naryPr>
                                  <m:chr m:val="∑"/>
                                  <m:subHide m:val="on"/>
                                  <m:supHide m:val="on"/>
                                  <m:ctrlPr>
                                    <a:rPr lang="en-US" sz="3200" b="0" i="1" smtClean="0">
                                      <a:latin typeface="Cambria Math" panose="02040503050406030204" pitchFamily="18" charset="0"/>
                                    </a:rPr>
                                  </m:ctrlPr>
                                </m:naryPr>
                                <m:sub/>
                                <m:sup/>
                                <m:e>
                                  <m:sSup>
                                    <m:sSupPr>
                                      <m:ctrlPr>
                                        <a:rPr lang="en-US" sz="3200" b="0" i="1" smtClean="0">
                                          <a:latin typeface="Cambria Math" panose="02040503050406030204" pitchFamily="18" charset="0"/>
                                        </a:rPr>
                                      </m:ctrlPr>
                                    </m:sSupPr>
                                    <m:e>
                                      <m:r>
                                        <a:rPr lang="en-US" sz="3200" b="0" i="1" smtClean="0">
                                          <a:latin typeface="Cambria Math"/>
                                        </a:rPr>
                                        <m:t>𝑥</m:t>
                                      </m:r>
                                    </m:e>
                                    <m:sup>
                                      <m:r>
                                        <a:rPr lang="en-US" sz="3200" b="0" i="1" smtClean="0">
                                          <a:latin typeface="Cambria Math"/>
                                        </a:rPr>
                                        <m:t>2</m:t>
                                      </m:r>
                                    </m:sup>
                                  </m:sSup>
                                  <m:nary>
                                    <m:naryPr>
                                      <m:chr m:val="∑"/>
                                      <m:subHide m:val="on"/>
                                      <m:supHide m:val="on"/>
                                      <m:ctrlPr>
                                        <a:rPr lang="en-US" sz="3200" b="0" i="1" smtClean="0">
                                          <a:latin typeface="Cambria Math" panose="02040503050406030204" pitchFamily="18" charset="0"/>
                                        </a:rPr>
                                      </m:ctrlPr>
                                    </m:naryPr>
                                    <m:sub/>
                                    <m:sup/>
                                    <m:e>
                                      <m:sSup>
                                        <m:sSupPr>
                                          <m:ctrlPr>
                                            <a:rPr lang="en-US" sz="3200" b="0" i="1" smtClean="0">
                                              <a:latin typeface="Cambria Math" panose="02040503050406030204" pitchFamily="18" charset="0"/>
                                            </a:rPr>
                                          </m:ctrlPr>
                                        </m:sSupPr>
                                        <m:e>
                                          <m:r>
                                            <a:rPr lang="en-US" sz="3200" b="0" i="1" smtClean="0">
                                              <a:latin typeface="Cambria Math"/>
                                            </a:rPr>
                                            <m:t>𝑦</m:t>
                                          </m:r>
                                        </m:e>
                                        <m:sup>
                                          <m:r>
                                            <a:rPr lang="en-US" sz="3200" b="0" i="1" smtClean="0">
                                              <a:latin typeface="Cambria Math"/>
                                            </a:rPr>
                                            <m:t>2</m:t>
                                          </m:r>
                                        </m:sup>
                                      </m:sSup>
                                    </m:e>
                                  </m:nary>
                                </m:e>
                              </m:nary>
                            </m:e>
                          </m:rad>
                        </m:den>
                      </m:f>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468894" y="1874537"/>
                <a:ext cx="3291810" cy="125124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188757" y="3886195"/>
                <a:ext cx="7040803" cy="896527"/>
              </a:xfrm>
              <a:prstGeom prst="rect">
                <a:avLst/>
              </a:prstGeom>
            </p:spPr>
            <p:txBody>
              <a:bodyPr wrap="square">
                <a:spAutoFit/>
              </a:bodyPr>
              <a:lstStyle/>
              <a:p>
                <a14:m>
                  <m:oMath xmlns:m="http://schemas.openxmlformats.org/officeDocument/2006/math">
                    <m:r>
                      <a:rPr lang="en-US" sz="3200" b="0" i="1" smtClean="0">
                        <a:solidFill>
                          <a:srgbClr val="000000"/>
                        </a:solidFill>
                        <a:latin typeface="Cambria Math"/>
                      </a:rPr>
                      <m:t>𝑟</m:t>
                    </m:r>
                    <m:r>
                      <a:rPr lang="en-US" sz="3200" b="0" i="1" smtClean="0">
                        <a:solidFill>
                          <a:srgbClr val="000000"/>
                        </a:solidFill>
                        <a:latin typeface="Cambria Math"/>
                      </a:rPr>
                      <m:t>= </m:t>
                    </m:r>
                    <m:f>
                      <m:fPr>
                        <m:ctrlPr>
                          <a:rPr lang="en-US" sz="3200" b="0" i="1" smtClean="0">
                            <a:solidFill>
                              <a:srgbClr val="000000"/>
                            </a:solidFill>
                            <a:latin typeface="Cambria Math" panose="02040503050406030204" pitchFamily="18" charset="0"/>
                          </a:rPr>
                        </m:ctrlPr>
                      </m:fPr>
                      <m:num>
                        <m:r>
                          <a:rPr lang="en-US" sz="3200" b="0" i="1" smtClean="0">
                            <a:solidFill>
                              <a:srgbClr val="000000"/>
                            </a:solidFill>
                            <a:latin typeface="Cambria Math"/>
                          </a:rPr>
                          <m:t>30</m:t>
                        </m:r>
                      </m:num>
                      <m:den>
                        <m:rad>
                          <m:radPr>
                            <m:degHide m:val="on"/>
                            <m:ctrlPr>
                              <a:rPr lang="en-US" sz="3200" b="0" i="1" smtClean="0">
                                <a:solidFill>
                                  <a:srgbClr val="000000"/>
                                </a:solidFill>
                                <a:latin typeface="Cambria Math" panose="02040503050406030204" pitchFamily="18" charset="0"/>
                              </a:rPr>
                            </m:ctrlPr>
                          </m:radPr>
                          <m:deg/>
                          <m:e>
                            <m:d>
                              <m:dPr>
                                <m:ctrlPr>
                                  <a:rPr lang="en-US" sz="3200" b="0" i="1" smtClean="0">
                                    <a:solidFill>
                                      <a:srgbClr val="000000"/>
                                    </a:solidFill>
                                    <a:latin typeface="Cambria Math" panose="02040503050406030204" pitchFamily="18" charset="0"/>
                                  </a:rPr>
                                </m:ctrlPr>
                              </m:dPr>
                              <m:e>
                                <m:r>
                                  <a:rPr lang="en-US" sz="3200" b="0" i="1" smtClean="0">
                                    <a:solidFill>
                                      <a:srgbClr val="000000"/>
                                    </a:solidFill>
                                    <a:latin typeface="Cambria Math"/>
                                  </a:rPr>
                                  <m:t>16</m:t>
                                </m:r>
                              </m:e>
                            </m:d>
                            <m:d>
                              <m:dPr>
                                <m:ctrlPr>
                                  <a:rPr lang="en-US" sz="3200" b="0" i="1" smtClean="0">
                                    <a:solidFill>
                                      <a:srgbClr val="000000"/>
                                    </a:solidFill>
                                    <a:latin typeface="Cambria Math" panose="02040503050406030204" pitchFamily="18" charset="0"/>
                                  </a:rPr>
                                </m:ctrlPr>
                              </m:dPr>
                              <m:e>
                                <m:r>
                                  <a:rPr lang="en-US" sz="3200" b="0" i="1" smtClean="0">
                                    <a:solidFill>
                                      <a:srgbClr val="000000"/>
                                    </a:solidFill>
                                    <a:latin typeface="Cambria Math"/>
                                  </a:rPr>
                                  <m:t>60</m:t>
                                </m:r>
                              </m:e>
                            </m:d>
                          </m:e>
                        </m:rad>
                      </m:den>
                    </m:f>
                    <m:r>
                      <a:rPr lang="en-US" sz="3200" b="0" i="0" smtClean="0">
                        <a:solidFill>
                          <a:srgbClr val="000000"/>
                        </a:solidFill>
                        <a:latin typeface="Cambria Math"/>
                      </a:rPr>
                      <m:t>=</m:t>
                    </m:r>
                    <m:f>
                      <m:fPr>
                        <m:ctrlPr>
                          <a:rPr lang="en-US" sz="3200" b="0" i="1" smtClean="0">
                            <a:solidFill>
                              <a:srgbClr val="000000"/>
                            </a:solidFill>
                            <a:latin typeface="Cambria Math" panose="02040503050406030204" pitchFamily="18" charset="0"/>
                          </a:rPr>
                        </m:ctrlPr>
                      </m:fPr>
                      <m:num>
                        <m:r>
                          <a:rPr lang="en-US" sz="3200" b="0" i="1" smtClean="0">
                            <a:solidFill>
                              <a:srgbClr val="000000"/>
                            </a:solidFill>
                            <a:latin typeface="Cambria Math"/>
                          </a:rPr>
                          <m:t>30</m:t>
                        </m:r>
                      </m:num>
                      <m:den>
                        <m:rad>
                          <m:radPr>
                            <m:degHide m:val="on"/>
                            <m:ctrlPr>
                              <a:rPr lang="en-US" sz="3200" b="0" i="1" smtClean="0">
                                <a:solidFill>
                                  <a:srgbClr val="000000"/>
                                </a:solidFill>
                                <a:latin typeface="Cambria Math" panose="02040503050406030204" pitchFamily="18" charset="0"/>
                              </a:rPr>
                            </m:ctrlPr>
                          </m:radPr>
                          <m:deg/>
                          <m:e>
                            <m:r>
                              <a:rPr lang="en-US" sz="3200" b="0" i="1" smtClean="0">
                                <a:solidFill>
                                  <a:srgbClr val="000000"/>
                                </a:solidFill>
                                <a:latin typeface="Cambria Math"/>
                              </a:rPr>
                              <m:t>960</m:t>
                            </m:r>
                          </m:e>
                        </m:rad>
                      </m:den>
                    </m:f>
                    <m:r>
                      <a:rPr lang="en-US" sz="3200" b="0" i="1" smtClean="0">
                        <a:solidFill>
                          <a:srgbClr val="000000"/>
                        </a:solidFill>
                        <a:latin typeface="Cambria Math"/>
                      </a:rPr>
                      <m:t>=</m:t>
                    </m:r>
                    <m:f>
                      <m:fPr>
                        <m:ctrlPr>
                          <a:rPr lang="en-US" sz="3200" b="0" i="1" smtClean="0">
                            <a:solidFill>
                              <a:srgbClr val="000000"/>
                            </a:solidFill>
                            <a:latin typeface="Cambria Math" panose="02040503050406030204" pitchFamily="18" charset="0"/>
                          </a:rPr>
                        </m:ctrlPr>
                      </m:fPr>
                      <m:num>
                        <m:r>
                          <a:rPr lang="en-US" sz="3200" b="0" i="1" smtClean="0">
                            <a:solidFill>
                              <a:srgbClr val="000000"/>
                            </a:solidFill>
                            <a:latin typeface="Cambria Math"/>
                          </a:rPr>
                          <m:t>30</m:t>
                        </m:r>
                      </m:num>
                      <m:den>
                        <m:r>
                          <a:rPr lang="en-US" sz="3200" b="0" i="1" smtClean="0">
                            <a:solidFill>
                              <a:srgbClr val="000000"/>
                            </a:solidFill>
                            <a:latin typeface="Cambria Math"/>
                          </a:rPr>
                          <m:t>30.984</m:t>
                        </m:r>
                      </m:den>
                    </m:f>
                    <m:r>
                      <a:rPr lang="en-US" sz="3200" b="0" i="1" smtClean="0">
                        <a:solidFill>
                          <a:srgbClr val="000000"/>
                        </a:solidFill>
                        <a:latin typeface="Cambria Math"/>
                      </a:rPr>
                      <m:t>=0.968</m:t>
                    </m:r>
                  </m:oMath>
                </a14:m>
                <a:r>
                  <a:rPr lang="en-US" sz="3200" dirty="0" smtClean="0"/>
                  <a:t> </a:t>
                </a:r>
                <a:endParaRPr lang="en-US" sz="3200" dirty="0"/>
              </a:p>
            </p:txBody>
          </p:sp>
        </mc:Choice>
        <mc:Fallback xmlns="">
          <p:sp>
            <p:nvSpPr>
              <p:cNvPr id="9" name="Rectangle 8"/>
              <p:cNvSpPr>
                <a:spLocks noRot="1" noChangeAspect="1" noMove="1" noResize="1" noEditPoints="1" noAdjustHandles="1" noChangeArrowheads="1" noChangeShapeType="1" noTextEdit="1"/>
              </p:cNvSpPr>
              <p:nvPr/>
            </p:nvSpPr>
            <p:spPr>
              <a:xfrm>
                <a:off x="1188757" y="3886195"/>
                <a:ext cx="7040803" cy="896527"/>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184598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Formula</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31562" y="1901699"/>
                <a:ext cx="6574620" cy="24329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𝑟</m:t>
                      </m:r>
                      <m:r>
                        <a:rPr lang="en-US" sz="3200" b="0" i="1" smtClean="0">
                          <a:latin typeface="Cambria Math"/>
                        </a:rPr>
                        <m:t>=</m:t>
                      </m:r>
                      <m:f>
                        <m:fPr>
                          <m:ctrlPr>
                            <a:rPr lang="en-US" sz="3200" b="0" i="1" smtClean="0">
                              <a:latin typeface="Cambria Math" panose="02040503050406030204" pitchFamily="18" charset="0"/>
                            </a:rPr>
                          </m:ctrlPr>
                        </m:fPr>
                        <m:num>
                          <m:nary>
                            <m:naryPr>
                              <m:chr m:val="∑"/>
                              <m:subHide m:val="on"/>
                              <m:supHide m:val="on"/>
                              <m:ctrlPr>
                                <a:rPr lang="en-US" sz="3200" b="0" i="1" smtClean="0">
                                  <a:latin typeface="Cambria Math" panose="02040503050406030204" pitchFamily="18" charset="0"/>
                                </a:rPr>
                              </m:ctrlPr>
                            </m:naryPr>
                            <m:sub/>
                            <m:sup/>
                            <m:e>
                              <m:r>
                                <a:rPr lang="en-US" sz="3200" b="0" i="1" smtClean="0">
                                  <a:latin typeface="Cambria Math"/>
                                </a:rPr>
                                <m:t>𝑥𝑦</m:t>
                              </m:r>
                              <m:r>
                                <a:rPr lang="en-US" sz="3200" b="0" i="1" smtClean="0">
                                  <a:latin typeface="Cambria Math"/>
                                </a:rPr>
                                <m:t>−</m:t>
                              </m:r>
                            </m:e>
                          </m:nary>
                          <m:f>
                            <m:fPr>
                              <m:ctrlPr>
                                <a:rPr lang="en-US" sz="3200" b="0" i="1" smtClean="0">
                                  <a:latin typeface="Cambria Math" panose="02040503050406030204" pitchFamily="18" charset="0"/>
                                </a:rPr>
                              </m:ctrlPr>
                            </m:fPr>
                            <m:num>
                              <m:nary>
                                <m:naryPr>
                                  <m:chr m:val="∑"/>
                                  <m:subHide m:val="on"/>
                                  <m:supHide m:val="on"/>
                                  <m:ctrlPr>
                                    <a:rPr lang="en-US" sz="3200" b="0" i="1" smtClean="0">
                                      <a:latin typeface="Cambria Math" panose="02040503050406030204" pitchFamily="18" charset="0"/>
                                    </a:rPr>
                                  </m:ctrlPr>
                                </m:naryPr>
                                <m:sub/>
                                <m:sup/>
                                <m:e>
                                  <m:r>
                                    <a:rPr lang="en-US" sz="3200" b="0" i="1" smtClean="0">
                                      <a:latin typeface="Cambria Math"/>
                                    </a:rPr>
                                    <m:t>𝑥</m:t>
                                  </m:r>
                                  <m:nary>
                                    <m:naryPr>
                                      <m:chr m:val="∑"/>
                                      <m:subHide m:val="on"/>
                                      <m:supHide m:val="on"/>
                                      <m:ctrlPr>
                                        <a:rPr lang="en-US" sz="3200" b="0" i="1" smtClean="0">
                                          <a:latin typeface="Cambria Math" panose="02040503050406030204" pitchFamily="18" charset="0"/>
                                        </a:rPr>
                                      </m:ctrlPr>
                                    </m:naryPr>
                                    <m:sub/>
                                    <m:sup/>
                                    <m:e>
                                      <m:r>
                                        <a:rPr lang="en-US" sz="3200" b="0" i="1" smtClean="0">
                                          <a:latin typeface="Cambria Math"/>
                                        </a:rPr>
                                        <m:t>𝑦</m:t>
                                      </m:r>
                                    </m:e>
                                  </m:nary>
                                </m:e>
                              </m:nary>
                            </m:num>
                            <m:den>
                              <m:r>
                                <a:rPr lang="en-US" sz="3200" b="0" i="1" smtClean="0">
                                  <a:latin typeface="Cambria Math"/>
                                </a:rPr>
                                <m:t>𝑁</m:t>
                              </m:r>
                            </m:den>
                          </m:f>
                        </m:num>
                        <m:den>
                          <m:rad>
                            <m:radPr>
                              <m:degHide m:val="on"/>
                              <m:ctrlPr>
                                <a:rPr lang="en-US" sz="3200" b="0" i="1" smtClean="0">
                                  <a:latin typeface="Cambria Math" panose="02040503050406030204" pitchFamily="18" charset="0"/>
                                </a:rPr>
                              </m:ctrlPr>
                            </m:radPr>
                            <m:deg/>
                            <m:e>
                              <m:nary>
                                <m:naryPr>
                                  <m:chr m:val="∑"/>
                                  <m:subHide m:val="on"/>
                                  <m:supHide m:val="on"/>
                                  <m:ctrlPr>
                                    <a:rPr lang="en-US" sz="3200" b="0" i="1" smtClean="0">
                                      <a:latin typeface="Cambria Math" panose="02040503050406030204" pitchFamily="18" charset="0"/>
                                    </a:rPr>
                                  </m:ctrlPr>
                                </m:naryPr>
                                <m:sub/>
                                <m:sup/>
                                <m:e>
                                  <m:sSup>
                                    <m:sSupPr>
                                      <m:ctrlPr>
                                        <a:rPr lang="en-US" sz="3200" b="0" i="1" smtClean="0">
                                          <a:latin typeface="Cambria Math" panose="02040503050406030204" pitchFamily="18" charset="0"/>
                                        </a:rPr>
                                      </m:ctrlPr>
                                    </m:sSupPr>
                                    <m:e>
                                      <m:r>
                                        <a:rPr lang="en-US" sz="3200" b="0" i="1" smtClean="0">
                                          <a:latin typeface="Cambria Math"/>
                                        </a:rPr>
                                        <m:t>𝑥</m:t>
                                      </m:r>
                                    </m:e>
                                    <m:sup>
                                      <m:r>
                                        <a:rPr lang="en-US" sz="3200" b="0" i="1" smtClean="0">
                                          <a:latin typeface="Cambria Math"/>
                                        </a:rPr>
                                        <m:t>2</m:t>
                                      </m:r>
                                    </m:sup>
                                  </m:sSup>
                                  <m:r>
                                    <a:rPr lang="en-US" sz="3200" b="0" i="1" smtClean="0">
                                      <a:latin typeface="Cambria Math"/>
                                    </a:rPr>
                                    <m:t>−</m:t>
                                  </m:r>
                                  <m:f>
                                    <m:fPr>
                                      <m:ctrlPr>
                                        <a:rPr lang="en-US" sz="3200" b="0" i="1" smtClean="0">
                                          <a:latin typeface="Cambria Math" panose="02040503050406030204" pitchFamily="18" charset="0"/>
                                        </a:rPr>
                                      </m:ctrlPr>
                                    </m:fPr>
                                    <m:num>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nary>
                                                <m:naryPr>
                                                  <m:chr m:val="∑"/>
                                                  <m:subHide m:val="on"/>
                                                  <m:supHide m:val="on"/>
                                                  <m:ctrlPr>
                                                    <a:rPr lang="en-US" sz="3200" b="0" i="1" smtClean="0">
                                                      <a:latin typeface="Cambria Math" panose="02040503050406030204" pitchFamily="18" charset="0"/>
                                                    </a:rPr>
                                                  </m:ctrlPr>
                                                </m:naryPr>
                                                <m:sub/>
                                                <m:sup/>
                                                <m:e>
                                                  <m:r>
                                                    <a:rPr lang="en-US" sz="3200" b="0" i="1" smtClean="0">
                                                      <a:latin typeface="Cambria Math"/>
                                                    </a:rPr>
                                                    <m:t>𝑥</m:t>
                                                  </m:r>
                                                </m:e>
                                              </m:nary>
                                            </m:e>
                                          </m:d>
                                        </m:e>
                                        <m:sup>
                                          <m:r>
                                            <a:rPr lang="en-US" sz="3200" b="0" i="1" smtClean="0">
                                              <a:latin typeface="Cambria Math"/>
                                            </a:rPr>
                                            <m:t>2</m:t>
                                          </m:r>
                                        </m:sup>
                                      </m:sSup>
                                    </m:num>
                                    <m:den>
                                      <m:r>
                                        <a:rPr lang="en-US" sz="3200" b="0" i="1" smtClean="0">
                                          <a:latin typeface="Cambria Math"/>
                                        </a:rPr>
                                        <m:t>𝑁</m:t>
                                      </m:r>
                                    </m:den>
                                  </m:f>
                                  <m:rad>
                                    <m:radPr>
                                      <m:degHide m:val="on"/>
                                      <m:ctrlPr>
                                        <a:rPr lang="en-US" sz="3200" b="0" i="1" smtClean="0">
                                          <a:latin typeface="Cambria Math" panose="02040503050406030204" pitchFamily="18" charset="0"/>
                                        </a:rPr>
                                      </m:ctrlPr>
                                    </m:radPr>
                                    <m:deg/>
                                    <m:e>
                                      <m:nary>
                                        <m:naryPr>
                                          <m:chr m:val="∑"/>
                                          <m:subHide m:val="on"/>
                                          <m:supHide m:val="on"/>
                                          <m:ctrlPr>
                                            <a:rPr lang="en-US" sz="3200" b="0" i="1" smtClean="0">
                                              <a:latin typeface="Cambria Math" panose="02040503050406030204" pitchFamily="18" charset="0"/>
                                            </a:rPr>
                                          </m:ctrlPr>
                                        </m:naryPr>
                                        <m:sub/>
                                        <m:sup/>
                                        <m:e>
                                          <m:sSup>
                                            <m:sSupPr>
                                              <m:ctrlPr>
                                                <a:rPr lang="en-US" sz="3200" b="0" i="1" smtClean="0">
                                                  <a:latin typeface="Cambria Math" panose="02040503050406030204" pitchFamily="18" charset="0"/>
                                                </a:rPr>
                                              </m:ctrlPr>
                                            </m:sSupPr>
                                            <m:e>
                                              <m:r>
                                                <a:rPr lang="en-US" sz="3200" b="0" i="1" smtClean="0">
                                                  <a:latin typeface="Cambria Math"/>
                                                </a:rPr>
                                                <m:t>𝑌</m:t>
                                              </m:r>
                                            </m:e>
                                            <m:sup>
                                              <m:r>
                                                <a:rPr lang="en-US" sz="3200" b="0" i="1" smtClean="0">
                                                  <a:latin typeface="Cambria Math"/>
                                                </a:rPr>
                                                <m:t>2</m:t>
                                              </m:r>
                                            </m:sup>
                                          </m:sSup>
                                          <m:r>
                                            <a:rPr lang="en-US" sz="3200" b="0" i="1" smtClean="0">
                                              <a:latin typeface="Cambria Math"/>
                                            </a:rPr>
                                            <m:t>−</m:t>
                                          </m:r>
                                          <m:f>
                                            <m:fPr>
                                              <m:ctrlPr>
                                                <a:rPr lang="en-US" sz="3200" b="0" i="1" smtClean="0">
                                                  <a:latin typeface="Cambria Math" panose="02040503050406030204" pitchFamily="18" charset="0"/>
                                                </a:rPr>
                                              </m:ctrlPr>
                                            </m:fPr>
                                            <m:num>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nary>
                                                        <m:naryPr>
                                                          <m:chr m:val="∑"/>
                                                          <m:subHide m:val="on"/>
                                                          <m:supHide m:val="on"/>
                                                          <m:ctrlPr>
                                                            <a:rPr lang="en-US" sz="3200" b="0" i="1" smtClean="0">
                                                              <a:latin typeface="Cambria Math" panose="02040503050406030204" pitchFamily="18" charset="0"/>
                                                            </a:rPr>
                                                          </m:ctrlPr>
                                                        </m:naryPr>
                                                        <m:sub/>
                                                        <m:sup/>
                                                        <m:e>
                                                          <m:r>
                                                            <a:rPr lang="en-US" sz="3200" b="0" i="1" smtClean="0">
                                                              <a:latin typeface="Cambria Math"/>
                                                            </a:rPr>
                                                            <m:t>𝑌</m:t>
                                                          </m:r>
                                                        </m:e>
                                                      </m:nary>
                                                    </m:e>
                                                  </m:d>
                                                </m:e>
                                                <m:sup>
                                                  <m:r>
                                                    <a:rPr lang="en-US" sz="3200" b="0" i="1" smtClean="0">
                                                      <a:latin typeface="Cambria Math"/>
                                                    </a:rPr>
                                                    <m:t>2</m:t>
                                                  </m:r>
                                                </m:sup>
                                              </m:sSup>
                                            </m:num>
                                            <m:den>
                                              <m:r>
                                                <a:rPr lang="en-US" sz="3200" b="0" i="1" smtClean="0">
                                                  <a:latin typeface="Cambria Math"/>
                                                </a:rPr>
                                                <m:t>𝑁</m:t>
                                              </m:r>
                                            </m:den>
                                          </m:f>
                                        </m:e>
                                      </m:nary>
                                    </m:e>
                                  </m:rad>
                                </m:e>
                              </m:nary>
                            </m:e>
                          </m:rad>
                        </m:den>
                      </m:f>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731562" y="1901699"/>
                <a:ext cx="6574620" cy="2432910"/>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35527876"/>
      </p:ext>
    </p:extLst>
  </p:cSld>
  <p:clrMapOvr>
    <a:masterClrMapping/>
  </p:clrMapOvr>
  <p:transition spd="med">
    <p:fade thruBlk="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R’s Be Used?</a:t>
            </a:r>
            <a:endParaRPr lang="en-US" dirty="0"/>
          </a:p>
        </p:txBody>
      </p:sp>
      <p:grpSp>
        <p:nvGrpSpPr>
          <p:cNvPr id="7" name="Group 6"/>
          <p:cNvGrpSpPr/>
          <p:nvPr/>
        </p:nvGrpSpPr>
        <p:grpSpPr>
          <a:xfrm>
            <a:off x="415126" y="1898952"/>
            <a:ext cx="2553092" cy="2104886"/>
            <a:chOff x="415126" y="1898952"/>
            <a:chExt cx="2553092" cy="2104886"/>
          </a:xfrm>
        </p:grpSpPr>
        <p:cxnSp>
          <p:nvCxnSpPr>
            <p:cNvPr id="4" name="Straight Connector 3"/>
            <p:cNvCxnSpPr/>
            <p:nvPr/>
          </p:nvCxnSpPr>
          <p:spPr bwMode="auto">
            <a:xfrm>
              <a:off x="721522" y="1898952"/>
              <a:ext cx="0" cy="1737341"/>
            </a:xfrm>
            <a:prstGeom prst="line">
              <a:avLst/>
            </a:prstGeom>
            <a:noFill/>
            <a:ln w="19050"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H="1">
              <a:off x="721523" y="3636293"/>
              <a:ext cx="1920218" cy="0"/>
            </a:xfrm>
            <a:prstGeom prst="line">
              <a:avLst/>
            </a:prstGeom>
            <a:noFill/>
            <a:ln w="19050" cap="flat" cmpd="sng" algn="ctr">
              <a:solidFill>
                <a:schemeClr val="tx1"/>
              </a:solidFill>
              <a:prstDash val="solid"/>
              <a:round/>
              <a:headEnd type="none" w="med" len="med"/>
              <a:tailEnd type="none" w="med" len="med"/>
            </a:ln>
            <a:effectLst/>
          </p:spPr>
        </p:cxnSp>
        <p:sp>
          <p:nvSpPr>
            <p:cNvPr id="18" name="Oval 17"/>
            <p:cNvSpPr/>
            <p:nvPr/>
          </p:nvSpPr>
          <p:spPr bwMode="auto">
            <a:xfrm>
              <a:off x="812961" y="3453415"/>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1014165" y="3316256"/>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1270191" y="3133405"/>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1517157" y="2977962"/>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1730442" y="2767622"/>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2367424" y="2264708"/>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2184546" y="2447586"/>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1968190" y="2612277"/>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2596021" y="2081830"/>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415126" y="1927048"/>
              <a:ext cx="304892" cy="307777"/>
            </a:xfrm>
            <a:prstGeom prst="rect">
              <a:avLst/>
            </a:prstGeom>
            <a:noFill/>
          </p:spPr>
          <p:txBody>
            <a:bodyPr wrap="none" rtlCol="0">
              <a:spAutoFit/>
            </a:bodyPr>
            <a:lstStyle/>
            <a:p>
              <a:r>
                <a:rPr lang="en-US" sz="1400" b="1" dirty="0" smtClean="0"/>
                <a:t>Y</a:t>
              </a:r>
              <a:endParaRPr lang="en-US" sz="1400" b="1" dirty="0"/>
            </a:p>
          </p:txBody>
        </p:sp>
        <p:sp>
          <p:nvSpPr>
            <p:cNvPr id="47" name="Rectangle 46"/>
            <p:cNvSpPr/>
            <p:nvPr/>
          </p:nvSpPr>
          <p:spPr>
            <a:xfrm>
              <a:off x="1641348" y="3696061"/>
              <a:ext cx="285656" cy="307777"/>
            </a:xfrm>
            <a:prstGeom prst="rect">
              <a:avLst/>
            </a:prstGeom>
          </p:spPr>
          <p:txBody>
            <a:bodyPr wrap="none">
              <a:spAutoFit/>
            </a:bodyPr>
            <a:lstStyle/>
            <a:p>
              <a:r>
                <a:rPr lang="en-US" sz="1400" b="1" dirty="0" smtClean="0"/>
                <a:t>X</a:t>
              </a:r>
              <a:endParaRPr lang="en-US" sz="1400" b="1" dirty="0"/>
            </a:p>
          </p:txBody>
        </p:sp>
        <p:sp>
          <p:nvSpPr>
            <p:cNvPr id="62" name="TextBox 61"/>
            <p:cNvSpPr txBox="1"/>
            <p:nvPr/>
          </p:nvSpPr>
          <p:spPr>
            <a:xfrm>
              <a:off x="2102275" y="3276713"/>
              <a:ext cx="865943" cy="307777"/>
            </a:xfrm>
            <a:prstGeom prst="rect">
              <a:avLst/>
            </a:prstGeom>
            <a:noFill/>
          </p:spPr>
          <p:txBody>
            <a:bodyPr wrap="none" rtlCol="0">
              <a:spAutoFit/>
            </a:bodyPr>
            <a:lstStyle/>
            <a:p>
              <a:r>
                <a:rPr lang="en-US" sz="1400" dirty="0" smtClean="0"/>
                <a:t>R = 1.00</a:t>
              </a:r>
              <a:endParaRPr lang="en-US" sz="1400" dirty="0"/>
            </a:p>
          </p:txBody>
        </p:sp>
      </p:grpSp>
      <p:grpSp>
        <p:nvGrpSpPr>
          <p:cNvPr id="9" name="Group 8"/>
          <p:cNvGrpSpPr/>
          <p:nvPr/>
        </p:nvGrpSpPr>
        <p:grpSpPr>
          <a:xfrm>
            <a:off x="2948112" y="1920054"/>
            <a:ext cx="2302735" cy="2145374"/>
            <a:chOff x="2948112" y="1920054"/>
            <a:chExt cx="2302735" cy="2145374"/>
          </a:xfrm>
        </p:grpSpPr>
        <p:sp>
          <p:nvSpPr>
            <p:cNvPr id="48" name="Rectangle 47"/>
            <p:cNvSpPr/>
            <p:nvPr/>
          </p:nvSpPr>
          <p:spPr>
            <a:xfrm>
              <a:off x="2948112" y="1920054"/>
              <a:ext cx="304892" cy="307777"/>
            </a:xfrm>
            <a:prstGeom prst="rect">
              <a:avLst/>
            </a:prstGeom>
          </p:spPr>
          <p:txBody>
            <a:bodyPr wrap="none">
              <a:spAutoFit/>
            </a:bodyPr>
            <a:lstStyle/>
            <a:p>
              <a:r>
                <a:rPr lang="en-US" sz="1400" b="1" dirty="0"/>
                <a:t>Y</a:t>
              </a:r>
            </a:p>
          </p:txBody>
        </p:sp>
        <p:cxnSp>
          <p:nvCxnSpPr>
            <p:cNvPr id="13" name="Straight Connector 12"/>
            <p:cNvCxnSpPr/>
            <p:nvPr/>
          </p:nvCxnSpPr>
          <p:spPr bwMode="auto">
            <a:xfrm>
              <a:off x="3253079" y="1960541"/>
              <a:ext cx="0" cy="1737341"/>
            </a:xfrm>
            <a:prstGeom prst="line">
              <a:avLst/>
            </a:prstGeom>
            <a:noFill/>
            <a:ln w="190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a:off x="3253079" y="3685692"/>
              <a:ext cx="1920218" cy="0"/>
            </a:xfrm>
            <a:prstGeom prst="line">
              <a:avLst/>
            </a:prstGeom>
            <a:noFill/>
            <a:ln w="19050" cap="flat" cmpd="sng" algn="ctr">
              <a:solidFill>
                <a:schemeClr val="tx1"/>
              </a:solidFill>
              <a:prstDash val="solid"/>
              <a:round/>
              <a:headEnd type="none" w="med" len="med"/>
              <a:tailEnd type="none" w="med" len="med"/>
            </a:ln>
            <a:effectLst/>
          </p:spPr>
        </p:cxnSp>
        <p:sp>
          <p:nvSpPr>
            <p:cNvPr id="28" name="Oval 27"/>
            <p:cNvSpPr/>
            <p:nvPr/>
          </p:nvSpPr>
          <p:spPr bwMode="auto">
            <a:xfrm>
              <a:off x="3536585" y="2652472"/>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3628024" y="3194994"/>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3893186" y="2835325"/>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1" name="Oval 30"/>
            <p:cNvSpPr/>
            <p:nvPr/>
          </p:nvSpPr>
          <p:spPr bwMode="auto">
            <a:xfrm>
              <a:off x="4076263" y="3292584"/>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2" name="Oval 31"/>
            <p:cNvSpPr/>
            <p:nvPr/>
          </p:nvSpPr>
          <p:spPr bwMode="auto">
            <a:xfrm>
              <a:off x="3984824" y="2378130"/>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3" name="Oval 32"/>
            <p:cNvSpPr/>
            <p:nvPr/>
          </p:nvSpPr>
          <p:spPr bwMode="auto">
            <a:xfrm>
              <a:off x="4825823" y="2917636"/>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4" name="Oval 33"/>
            <p:cNvSpPr/>
            <p:nvPr/>
          </p:nvSpPr>
          <p:spPr bwMode="auto">
            <a:xfrm>
              <a:off x="4368764" y="3109669"/>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5" name="Oval 34"/>
            <p:cNvSpPr/>
            <p:nvPr/>
          </p:nvSpPr>
          <p:spPr bwMode="auto">
            <a:xfrm>
              <a:off x="4268185" y="2689236"/>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4469345" y="2417737"/>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51" name="Rectangle 50"/>
            <p:cNvSpPr/>
            <p:nvPr/>
          </p:nvSpPr>
          <p:spPr>
            <a:xfrm>
              <a:off x="4275663" y="3757651"/>
              <a:ext cx="285656" cy="307777"/>
            </a:xfrm>
            <a:prstGeom prst="rect">
              <a:avLst/>
            </a:prstGeom>
          </p:spPr>
          <p:txBody>
            <a:bodyPr wrap="none">
              <a:spAutoFit/>
            </a:bodyPr>
            <a:lstStyle/>
            <a:p>
              <a:r>
                <a:rPr lang="en-US" sz="1400" b="1" dirty="0" smtClean="0"/>
                <a:t>X</a:t>
              </a:r>
              <a:endParaRPr lang="en-US" sz="1400" b="1" dirty="0"/>
            </a:p>
          </p:txBody>
        </p:sp>
        <p:sp>
          <p:nvSpPr>
            <p:cNvPr id="63" name="Rectangle 62"/>
            <p:cNvSpPr/>
            <p:nvPr/>
          </p:nvSpPr>
          <p:spPr>
            <a:xfrm>
              <a:off x="4484290" y="3338308"/>
              <a:ext cx="766557" cy="307777"/>
            </a:xfrm>
            <a:prstGeom prst="rect">
              <a:avLst/>
            </a:prstGeom>
          </p:spPr>
          <p:txBody>
            <a:bodyPr wrap="none">
              <a:spAutoFit/>
            </a:bodyPr>
            <a:lstStyle/>
            <a:p>
              <a:r>
                <a:rPr lang="en-US" sz="1400" dirty="0"/>
                <a:t>R </a:t>
              </a:r>
              <a:r>
                <a:rPr lang="en-US" sz="1400" dirty="0" smtClean="0"/>
                <a:t>= .18</a:t>
              </a:r>
              <a:endParaRPr lang="en-US" sz="1400" dirty="0"/>
            </a:p>
          </p:txBody>
        </p:sp>
      </p:grpSp>
      <p:grpSp>
        <p:nvGrpSpPr>
          <p:cNvPr id="10" name="Group 9"/>
          <p:cNvGrpSpPr/>
          <p:nvPr/>
        </p:nvGrpSpPr>
        <p:grpSpPr>
          <a:xfrm>
            <a:off x="6222593" y="1934218"/>
            <a:ext cx="2189844" cy="2058273"/>
            <a:chOff x="6222593" y="1934218"/>
            <a:chExt cx="2189844" cy="2058273"/>
          </a:xfrm>
        </p:grpSpPr>
        <p:cxnSp>
          <p:nvCxnSpPr>
            <p:cNvPr id="14" name="Straight Connector 13"/>
            <p:cNvCxnSpPr/>
            <p:nvPr/>
          </p:nvCxnSpPr>
          <p:spPr bwMode="auto">
            <a:xfrm>
              <a:off x="6492219" y="1934218"/>
              <a:ext cx="0" cy="1737341"/>
            </a:xfrm>
            <a:prstGeom prst="line">
              <a:avLst/>
            </a:prstGeom>
            <a:no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H="1">
              <a:off x="6492219" y="3659368"/>
              <a:ext cx="1920218" cy="0"/>
            </a:xfrm>
            <a:prstGeom prst="line">
              <a:avLst/>
            </a:prstGeom>
            <a:noFill/>
            <a:ln w="19050" cap="flat" cmpd="sng" algn="ctr">
              <a:solidFill>
                <a:schemeClr val="tx1"/>
              </a:solidFill>
              <a:prstDash val="solid"/>
              <a:round/>
              <a:headEnd type="none" w="med" len="med"/>
              <a:tailEnd type="none" w="med" len="med"/>
            </a:ln>
            <a:effectLst/>
          </p:spPr>
        </p:cxnSp>
        <p:sp>
          <p:nvSpPr>
            <p:cNvPr id="37" name="Oval 36"/>
            <p:cNvSpPr/>
            <p:nvPr/>
          </p:nvSpPr>
          <p:spPr bwMode="auto">
            <a:xfrm>
              <a:off x="6629377" y="3494794"/>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8" name="Oval 37"/>
            <p:cNvSpPr/>
            <p:nvPr/>
          </p:nvSpPr>
          <p:spPr bwMode="auto">
            <a:xfrm>
              <a:off x="6830580" y="3129064"/>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39" name="Oval 38"/>
            <p:cNvSpPr/>
            <p:nvPr/>
          </p:nvSpPr>
          <p:spPr bwMode="auto">
            <a:xfrm>
              <a:off x="7297003" y="3266260"/>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0" name="Oval 39"/>
            <p:cNvSpPr/>
            <p:nvPr/>
          </p:nvSpPr>
          <p:spPr bwMode="auto">
            <a:xfrm>
              <a:off x="7205564" y="3037625"/>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1" name="Oval 40"/>
            <p:cNvSpPr/>
            <p:nvPr/>
          </p:nvSpPr>
          <p:spPr bwMode="auto">
            <a:xfrm>
              <a:off x="7452328" y="2482851"/>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2" name="Oval 41"/>
            <p:cNvSpPr/>
            <p:nvPr/>
          </p:nvSpPr>
          <p:spPr bwMode="auto">
            <a:xfrm>
              <a:off x="7656633" y="2991906"/>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3" name="Oval 42"/>
            <p:cNvSpPr/>
            <p:nvPr/>
          </p:nvSpPr>
          <p:spPr bwMode="auto">
            <a:xfrm>
              <a:off x="7787629" y="2232950"/>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4" name="Oval 43"/>
            <p:cNvSpPr/>
            <p:nvPr/>
          </p:nvSpPr>
          <p:spPr bwMode="auto">
            <a:xfrm>
              <a:off x="7656633" y="2708442"/>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5" name="Oval 44"/>
            <p:cNvSpPr/>
            <p:nvPr/>
          </p:nvSpPr>
          <p:spPr bwMode="auto">
            <a:xfrm>
              <a:off x="8141648" y="2328175"/>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49" name="Rectangle 48"/>
            <p:cNvSpPr/>
            <p:nvPr/>
          </p:nvSpPr>
          <p:spPr>
            <a:xfrm>
              <a:off x="6222593" y="1993984"/>
              <a:ext cx="304892" cy="307777"/>
            </a:xfrm>
            <a:prstGeom prst="rect">
              <a:avLst/>
            </a:prstGeom>
          </p:spPr>
          <p:txBody>
            <a:bodyPr wrap="none">
              <a:spAutoFit/>
            </a:bodyPr>
            <a:lstStyle/>
            <a:p>
              <a:r>
                <a:rPr lang="en-US" sz="1400" b="1" dirty="0"/>
                <a:t>Y</a:t>
              </a:r>
            </a:p>
          </p:txBody>
        </p:sp>
        <p:sp>
          <p:nvSpPr>
            <p:cNvPr id="50" name="Rectangle 49"/>
            <p:cNvSpPr/>
            <p:nvPr/>
          </p:nvSpPr>
          <p:spPr>
            <a:xfrm>
              <a:off x="7563532" y="3684714"/>
              <a:ext cx="285656" cy="307777"/>
            </a:xfrm>
            <a:prstGeom prst="rect">
              <a:avLst/>
            </a:prstGeom>
          </p:spPr>
          <p:txBody>
            <a:bodyPr wrap="none">
              <a:spAutoFit/>
            </a:bodyPr>
            <a:lstStyle/>
            <a:p>
              <a:r>
                <a:rPr lang="en-US" sz="1400" b="1" dirty="0" smtClean="0"/>
                <a:t>X</a:t>
              </a:r>
              <a:endParaRPr lang="en-US" sz="1400" b="1" dirty="0"/>
            </a:p>
          </p:txBody>
        </p:sp>
        <p:sp>
          <p:nvSpPr>
            <p:cNvPr id="64" name="Rectangle 63"/>
            <p:cNvSpPr/>
            <p:nvPr/>
          </p:nvSpPr>
          <p:spPr>
            <a:xfrm>
              <a:off x="7590923" y="3311978"/>
              <a:ext cx="766557" cy="307777"/>
            </a:xfrm>
            <a:prstGeom prst="rect">
              <a:avLst/>
            </a:prstGeom>
          </p:spPr>
          <p:txBody>
            <a:bodyPr wrap="none">
              <a:spAutoFit/>
            </a:bodyPr>
            <a:lstStyle/>
            <a:p>
              <a:r>
                <a:rPr lang="en-US" sz="1400" dirty="0"/>
                <a:t>R = </a:t>
              </a:r>
              <a:r>
                <a:rPr lang="en-US" sz="1400" dirty="0" smtClean="0"/>
                <a:t>.85</a:t>
              </a:r>
              <a:endParaRPr lang="en-US" sz="1400" dirty="0"/>
            </a:p>
          </p:txBody>
        </p:sp>
      </p:grpSp>
      <p:sp>
        <p:nvSpPr>
          <p:cNvPr id="66" name="TextBox 65"/>
          <p:cNvSpPr txBox="1"/>
          <p:nvPr/>
        </p:nvSpPr>
        <p:spPr>
          <a:xfrm>
            <a:off x="4314438" y="4404503"/>
            <a:ext cx="4025461" cy="1815882"/>
          </a:xfrm>
          <a:prstGeom prst="rect">
            <a:avLst/>
          </a:prstGeom>
          <a:noFill/>
        </p:spPr>
        <p:txBody>
          <a:bodyPr wrap="none" rtlCol="0">
            <a:spAutoFit/>
          </a:bodyPr>
          <a:lstStyle/>
          <a:p>
            <a:r>
              <a:rPr lang="en-US" sz="1400" dirty="0" smtClean="0"/>
              <a:t>R’s of 1.00 or -1.00 are perfect correlations</a:t>
            </a:r>
          </a:p>
          <a:p>
            <a:endParaRPr lang="en-US" sz="1400" dirty="0"/>
          </a:p>
          <a:p>
            <a:r>
              <a:rPr lang="en-US" sz="1400" dirty="0" smtClean="0"/>
              <a:t>The closer R comes to 1, the more related the</a:t>
            </a:r>
          </a:p>
          <a:p>
            <a:r>
              <a:rPr lang="en-US" sz="1400" dirty="0" smtClean="0"/>
              <a:t>     X and Y scores are to each other</a:t>
            </a:r>
          </a:p>
          <a:p>
            <a:endParaRPr lang="en-US" sz="1400" dirty="0"/>
          </a:p>
          <a:p>
            <a:r>
              <a:rPr lang="en-US" sz="1400" dirty="0" smtClean="0"/>
              <a:t>R-Squared is an important statistic that indicates</a:t>
            </a:r>
          </a:p>
          <a:p>
            <a:r>
              <a:rPr lang="en-US" sz="1400" dirty="0"/>
              <a:t> </a:t>
            </a:r>
            <a:r>
              <a:rPr lang="en-US" sz="1400" dirty="0" smtClean="0"/>
              <a:t>    the variance of Y that is attributed to by the</a:t>
            </a:r>
          </a:p>
          <a:p>
            <a:r>
              <a:rPr lang="en-US" sz="1400" dirty="0" smtClean="0"/>
              <a:t>     variance of X (.04, .73)</a:t>
            </a:r>
            <a:endParaRPr lang="en-US" sz="1400" dirty="0"/>
          </a:p>
        </p:txBody>
      </p:sp>
      <p:grpSp>
        <p:nvGrpSpPr>
          <p:cNvPr id="11" name="Group 10"/>
          <p:cNvGrpSpPr/>
          <p:nvPr/>
        </p:nvGrpSpPr>
        <p:grpSpPr>
          <a:xfrm>
            <a:off x="418116" y="4315590"/>
            <a:ext cx="3114393" cy="2046871"/>
            <a:chOff x="418116" y="4315590"/>
            <a:chExt cx="3114393" cy="2046871"/>
          </a:xfrm>
        </p:grpSpPr>
        <p:cxnSp>
          <p:nvCxnSpPr>
            <p:cNvPr id="15" name="Straight Connector 14"/>
            <p:cNvCxnSpPr/>
            <p:nvPr/>
          </p:nvCxnSpPr>
          <p:spPr bwMode="auto">
            <a:xfrm>
              <a:off x="740750" y="4315590"/>
              <a:ext cx="0" cy="1737341"/>
            </a:xfrm>
            <a:prstGeom prst="line">
              <a:avLst/>
            </a:prstGeom>
            <a:noFill/>
            <a:ln w="19050"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flipH="1">
              <a:off x="740750" y="6052931"/>
              <a:ext cx="1920218" cy="0"/>
            </a:xfrm>
            <a:prstGeom prst="line">
              <a:avLst/>
            </a:prstGeom>
            <a:noFill/>
            <a:ln w="19050" cap="flat" cmpd="sng" algn="ctr">
              <a:solidFill>
                <a:schemeClr val="tx1"/>
              </a:solidFill>
              <a:prstDash val="solid"/>
              <a:round/>
              <a:headEnd type="none" w="med" len="med"/>
              <a:tailEnd type="none" w="med" len="med"/>
            </a:ln>
            <a:effectLst/>
          </p:spPr>
        </p:cxnSp>
        <p:sp>
          <p:nvSpPr>
            <p:cNvPr id="53" name="Oval 52"/>
            <p:cNvSpPr/>
            <p:nvPr/>
          </p:nvSpPr>
          <p:spPr bwMode="auto">
            <a:xfrm>
              <a:off x="914327" y="4599035"/>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54" name="Oval 53"/>
            <p:cNvSpPr/>
            <p:nvPr/>
          </p:nvSpPr>
          <p:spPr bwMode="auto">
            <a:xfrm>
              <a:off x="1325949" y="5312444"/>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55" name="Oval 54"/>
            <p:cNvSpPr/>
            <p:nvPr/>
          </p:nvSpPr>
          <p:spPr bwMode="auto">
            <a:xfrm>
              <a:off x="1069924" y="5312444"/>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56" name="Oval 55"/>
            <p:cNvSpPr/>
            <p:nvPr/>
          </p:nvSpPr>
          <p:spPr bwMode="auto">
            <a:xfrm>
              <a:off x="1717236" y="5120233"/>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1325950" y="4775987"/>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58" name="Oval 57"/>
            <p:cNvSpPr/>
            <p:nvPr/>
          </p:nvSpPr>
          <p:spPr bwMode="auto">
            <a:xfrm>
              <a:off x="2459784" y="5778580"/>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59" name="Oval 58"/>
            <p:cNvSpPr/>
            <p:nvPr/>
          </p:nvSpPr>
          <p:spPr bwMode="auto">
            <a:xfrm>
              <a:off x="1886791" y="5449603"/>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60" name="Oval 59"/>
            <p:cNvSpPr/>
            <p:nvPr/>
          </p:nvSpPr>
          <p:spPr bwMode="auto">
            <a:xfrm>
              <a:off x="1559949" y="5541042"/>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61" name="Oval 60"/>
            <p:cNvSpPr/>
            <p:nvPr/>
          </p:nvSpPr>
          <p:spPr bwMode="auto">
            <a:xfrm>
              <a:off x="2066597" y="5778579"/>
              <a:ext cx="91439" cy="9143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65" name="Rectangle 64"/>
            <p:cNvSpPr/>
            <p:nvPr/>
          </p:nvSpPr>
          <p:spPr>
            <a:xfrm>
              <a:off x="2706642" y="5746907"/>
              <a:ext cx="825867" cy="307777"/>
            </a:xfrm>
            <a:prstGeom prst="rect">
              <a:avLst/>
            </a:prstGeom>
          </p:spPr>
          <p:txBody>
            <a:bodyPr wrap="none">
              <a:spAutoFit/>
            </a:bodyPr>
            <a:lstStyle/>
            <a:p>
              <a:r>
                <a:rPr lang="en-US" sz="1400" dirty="0"/>
                <a:t>R = </a:t>
              </a:r>
              <a:r>
                <a:rPr lang="en-US" sz="1400" dirty="0" smtClean="0"/>
                <a:t>-.92</a:t>
              </a:r>
              <a:endParaRPr lang="en-US" sz="1400" dirty="0"/>
            </a:p>
          </p:txBody>
        </p:sp>
        <p:sp>
          <p:nvSpPr>
            <p:cNvPr id="5" name="Rectangle 4"/>
            <p:cNvSpPr/>
            <p:nvPr/>
          </p:nvSpPr>
          <p:spPr>
            <a:xfrm>
              <a:off x="418116" y="4315590"/>
              <a:ext cx="282450" cy="307777"/>
            </a:xfrm>
            <a:prstGeom prst="rect">
              <a:avLst/>
            </a:prstGeom>
          </p:spPr>
          <p:txBody>
            <a:bodyPr wrap="none">
              <a:spAutoFit/>
            </a:bodyPr>
            <a:lstStyle/>
            <a:p>
              <a:r>
                <a:rPr lang="en-US" sz="1400" b="1" dirty="0"/>
                <a:t>Y</a:t>
              </a:r>
            </a:p>
          </p:txBody>
        </p:sp>
        <p:sp>
          <p:nvSpPr>
            <p:cNvPr id="6" name="Rectangle 5"/>
            <p:cNvSpPr/>
            <p:nvPr/>
          </p:nvSpPr>
          <p:spPr>
            <a:xfrm>
              <a:off x="1517157" y="6054684"/>
              <a:ext cx="285656" cy="307777"/>
            </a:xfrm>
            <a:prstGeom prst="rect">
              <a:avLst/>
            </a:prstGeom>
          </p:spPr>
          <p:txBody>
            <a:bodyPr wrap="none">
              <a:spAutoFit/>
            </a:bodyPr>
            <a:lstStyle/>
            <a:p>
              <a:r>
                <a:rPr lang="en-US" sz="1400" b="1" dirty="0" smtClean="0"/>
                <a:t>X</a:t>
              </a:r>
              <a:endParaRPr lang="en-US" sz="1400" b="1" dirty="0"/>
            </a:p>
          </p:txBody>
        </p:sp>
      </p:grpSp>
    </p:spTree>
    <p:extLst>
      <p:ext uri="{BB962C8B-B14F-4D97-AF65-F5344CB8AC3E}">
        <p14:creationId xmlns:p14="http://schemas.microsoft.com/office/powerpoint/2010/main" val="397345766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eaLnBrk="1" hangingPunct="1">
              <a:defRPr/>
            </a:pPr>
            <a:r>
              <a:rPr lang="en-US" dirty="0" smtClean="0"/>
              <a:t>Concept of degrees of freedom</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954" y="281940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23646" y="1877227"/>
            <a:ext cx="5577254" cy="461665"/>
          </a:xfrm>
          <a:prstGeom prst="rect">
            <a:avLst/>
          </a:prstGeom>
          <a:noFill/>
        </p:spPr>
        <p:txBody>
          <a:bodyPr wrap="square" rtlCol="0">
            <a:spAutoFit/>
          </a:bodyPr>
          <a:lstStyle/>
          <a:p>
            <a:r>
              <a:rPr lang="en-US" sz="2400" dirty="0" smtClean="0">
                <a:solidFill>
                  <a:srgbClr val="C00000"/>
                </a:solidFill>
              </a:rPr>
              <a:t>Choosing Classes for Academic Program</a:t>
            </a:r>
            <a:endParaRPr lang="en-US" sz="2400" dirty="0">
              <a:solidFill>
                <a:srgbClr val="C00000"/>
              </a:solidFill>
            </a:endParaRPr>
          </a:p>
        </p:txBody>
      </p:sp>
      <p:sp>
        <p:nvSpPr>
          <p:cNvPr id="3" name="TextBox 2"/>
          <p:cNvSpPr txBox="1"/>
          <p:nvPr/>
        </p:nvSpPr>
        <p:spPr>
          <a:xfrm>
            <a:off x="3497873" y="2883794"/>
            <a:ext cx="914400" cy="369332"/>
          </a:xfrm>
          <a:prstGeom prst="rect">
            <a:avLst/>
          </a:prstGeom>
          <a:noFill/>
        </p:spPr>
        <p:txBody>
          <a:bodyPr wrap="square" rtlCol="0">
            <a:spAutoFit/>
          </a:bodyPr>
          <a:lstStyle/>
          <a:p>
            <a:r>
              <a:rPr lang="en-US" dirty="0" smtClean="0"/>
              <a:t>Class I</a:t>
            </a:r>
            <a:endParaRPr lang="en-US" dirty="0"/>
          </a:p>
        </p:txBody>
      </p:sp>
      <p:sp>
        <p:nvSpPr>
          <p:cNvPr id="4" name="Rectangle 3"/>
          <p:cNvSpPr/>
          <p:nvPr/>
        </p:nvSpPr>
        <p:spPr>
          <a:xfrm>
            <a:off x="4119791" y="3323548"/>
            <a:ext cx="912429" cy="369332"/>
          </a:xfrm>
          <a:prstGeom prst="rect">
            <a:avLst/>
          </a:prstGeom>
        </p:spPr>
        <p:txBody>
          <a:bodyPr wrap="none">
            <a:spAutoFit/>
          </a:bodyPr>
          <a:lstStyle/>
          <a:p>
            <a:r>
              <a:rPr lang="en-US" dirty="0" smtClean="0"/>
              <a:t>Class G</a:t>
            </a:r>
            <a:endParaRPr lang="en-US" dirty="0"/>
          </a:p>
        </p:txBody>
      </p:sp>
      <p:sp>
        <p:nvSpPr>
          <p:cNvPr id="5" name="Rectangle 4"/>
          <p:cNvSpPr/>
          <p:nvPr/>
        </p:nvSpPr>
        <p:spPr>
          <a:xfrm>
            <a:off x="3667584" y="5105400"/>
            <a:ext cx="904415" cy="369332"/>
          </a:xfrm>
          <a:prstGeom prst="rect">
            <a:avLst/>
          </a:prstGeom>
        </p:spPr>
        <p:txBody>
          <a:bodyPr wrap="none">
            <a:spAutoFit/>
          </a:bodyPr>
          <a:lstStyle/>
          <a:p>
            <a:r>
              <a:rPr lang="en-US" dirty="0"/>
              <a:t>Class </a:t>
            </a:r>
            <a:r>
              <a:rPr lang="en-US" dirty="0" smtClean="0"/>
              <a:t>E</a:t>
            </a:r>
            <a:endParaRPr lang="en-US" dirty="0"/>
          </a:p>
        </p:txBody>
      </p:sp>
      <p:sp>
        <p:nvSpPr>
          <p:cNvPr id="6" name="Rectangle 5"/>
          <p:cNvSpPr/>
          <p:nvPr/>
        </p:nvSpPr>
        <p:spPr>
          <a:xfrm>
            <a:off x="3649999" y="4267200"/>
            <a:ext cx="851515" cy="369332"/>
          </a:xfrm>
          <a:prstGeom prst="rect">
            <a:avLst/>
          </a:prstGeom>
        </p:spPr>
        <p:txBody>
          <a:bodyPr wrap="none">
            <a:spAutoFit/>
          </a:bodyPr>
          <a:lstStyle/>
          <a:p>
            <a:r>
              <a:rPr lang="en-US" dirty="0"/>
              <a:t>Class </a:t>
            </a:r>
            <a:r>
              <a:rPr lang="en-US" dirty="0" smtClean="0"/>
              <a:t>J</a:t>
            </a:r>
            <a:endParaRPr lang="en-US" dirty="0"/>
          </a:p>
        </p:txBody>
      </p:sp>
      <p:sp>
        <p:nvSpPr>
          <p:cNvPr id="7" name="Rectangle 6"/>
          <p:cNvSpPr/>
          <p:nvPr/>
        </p:nvSpPr>
        <p:spPr>
          <a:xfrm>
            <a:off x="3960065" y="3801180"/>
            <a:ext cx="904415" cy="369332"/>
          </a:xfrm>
          <a:prstGeom prst="rect">
            <a:avLst/>
          </a:prstGeom>
        </p:spPr>
        <p:txBody>
          <a:bodyPr wrap="none">
            <a:spAutoFit/>
          </a:bodyPr>
          <a:lstStyle/>
          <a:p>
            <a:r>
              <a:rPr lang="en-US" dirty="0"/>
              <a:t>Class A</a:t>
            </a:r>
          </a:p>
        </p:txBody>
      </p:sp>
      <p:sp>
        <p:nvSpPr>
          <p:cNvPr id="8" name="Rectangle 7"/>
          <p:cNvSpPr/>
          <p:nvPr/>
        </p:nvSpPr>
        <p:spPr>
          <a:xfrm>
            <a:off x="5867400" y="3042056"/>
            <a:ext cx="915635" cy="369332"/>
          </a:xfrm>
          <a:prstGeom prst="rect">
            <a:avLst/>
          </a:prstGeom>
        </p:spPr>
        <p:txBody>
          <a:bodyPr wrap="none">
            <a:spAutoFit/>
          </a:bodyPr>
          <a:lstStyle/>
          <a:p>
            <a:r>
              <a:rPr lang="en-US" dirty="0"/>
              <a:t>Class </a:t>
            </a:r>
            <a:r>
              <a:rPr lang="en-US" dirty="0" smtClean="0"/>
              <a:t>D</a:t>
            </a:r>
            <a:endParaRPr lang="en-US" dirty="0"/>
          </a:p>
        </p:txBody>
      </p:sp>
      <p:sp>
        <p:nvSpPr>
          <p:cNvPr id="9" name="Rectangle 8"/>
          <p:cNvSpPr/>
          <p:nvPr/>
        </p:nvSpPr>
        <p:spPr>
          <a:xfrm>
            <a:off x="5415192" y="4170512"/>
            <a:ext cx="904415" cy="369332"/>
          </a:xfrm>
          <a:prstGeom prst="rect">
            <a:avLst/>
          </a:prstGeom>
        </p:spPr>
        <p:txBody>
          <a:bodyPr wrap="none">
            <a:spAutoFit/>
          </a:bodyPr>
          <a:lstStyle/>
          <a:p>
            <a:r>
              <a:rPr lang="en-US" dirty="0" smtClean="0"/>
              <a:t>Class B</a:t>
            </a:r>
            <a:endParaRPr lang="en-US" dirty="0"/>
          </a:p>
        </p:txBody>
      </p:sp>
      <p:sp>
        <p:nvSpPr>
          <p:cNvPr id="10" name="Rectangle 9"/>
          <p:cNvSpPr/>
          <p:nvPr/>
        </p:nvSpPr>
        <p:spPr>
          <a:xfrm>
            <a:off x="4793868" y="4906190"/>
            <a:ext cx="904415" cy="369332"/>
          </a:xfrm>
          <a:prstGeom prst="rect">
            <a:avLst/>
          </a:prstGeom>
        </p:spPr>
        <p:txBody>
          <a:bodyPr wrap="none">
            <a:spAutoFit/>
          </a:bodyPr>
          <a:lstStyle/>
          <a:p>
            <a:r>
              <a:rPr lang="en-US" dirty="0"/>
              <a:t>Class </a:t>
            </a:r>
            <a:r>
              <a:rPr lang="en-US" dirty="0" smtClean="0"/>
              <a:t>H</a:t>
            </a:r>
            <a:endParaRPr lang="en-US" dirty="0"/>
          </a:p>
        </p:txBody>
      </p:sp>
      <p:sp>
        <p:nvSpPr>
          <p:cNvPr id="11" name="Rectangle 10"/>
          <p:cNvSpPr/>
          <p:nvPr/>
        </p:nvSpPr>
        <p:spPr>
          <a:xfrm>
            <a:off x="5252807" y="3508214"/>
            <a:ext cx="904415" cy="369332"/>
          </a:xfrm>
          <a:prstGeom prst="rect">
            <a:avLst/>
          </a:prstGeom>
        </p:spPr>
        <p:txBody>
          <a:bodyPr wrap="none">
            <a:spAutoFit/>
          </a:bodyPr>
          <a:lstStyle/>
          <a:p>
            <a:r>
              <a:rPr lang="en-US" dirty="0"/>
              <a:t>Class </a:t>
            </a:r>
            <a:r>
              <a:rPr lang="en-US" dirty="0" smtClean="0"/>
              <a:t>L</a:t>
            </a:r>
            <a:endParaRPr lang="en-US" dirty="0"/>
          </a:p>
        </p:txBody>
      </p:sp>
      <p:sp>
        <p:nvSpPr>
          <p:cNvPr id="12" name="Rectangle 11"/>
          <p:cNvSpPr/>
          <p:nvPr/>
        </p:nvSpPr>
        <p:spPr>
          <a:xfrm>
            <a:off x="5899636" y="5158071"/>
            <a:ext cx="914033" cy="369332"/>
          </a:xfrm>
          <a:prstGeom prst="rect">
            <a:avLst/>
          </a:prstGeom>
        </p:spPr>
        <p:txBody>
          <a:bodyPr wrap="none">
            <a:spAutoFit/>
          </a:bodyPr>
          <a:lstStyle/>
          <a:p>
            <a:r>
              <a:rPr lang="en-US" dirty="0"/>
              <a:t>Class </a:t>
            </a:r>
            <a:r>
              <a:rPr lang="en-US" dirty="0" smtClean="0"/>
              <a:t>O</a:t>
            </a:r>
            <a:endParaRPr lang="en-US" dirty="0"/>
          </a:p>
        </p:txBody>
      </p:sp>
      <p:sp>
        <p:nvSpPr>
          <p:cNvPr id="13" name="Rectangle 12"/>
          <p:cNvSpPr/>
          <p:nvPr/>
        </p:nvSpPr>
        <p:spPr>
          <a:xfrm>
            <a:off x="6538545" y="4539844"/>
            <a:ext cx="904415" cy="369332"/>
          </a:xfrm>
          <a:prstGeom prst="rect">
            <a:avLst/>
          </a:prstGeom>
        </p:spPr>
        <p:txBody>
          <a:bodyPr wrap="none">
            <a:spAutoFit/>
          </a:bodyPr>
          <a:lstStyle/>
          <a:p>
            <a:r>
              <a:rPr lang="en-US" dirty="0"/>
              <a:t>Class </a:t>
            </a:r>
            <a:r>
              <a:rPr lang="en-US" dirty="0" smtClean="0"/>
              <a:t>K</a:t>
            </a:r>
            <a:endParaRPr lang="en-US" dirty="0"/>
          </a:p>
        </p:txBody>
      </p:sp>
      <p:sp>
        <p:nvSpPr>
          <p:cNvPr id="14" name="Rectangle 13"/>
          <p:cNvSpPr/>
          <p:nvPr/>
        </p:nvSpPr>
        <p:spPr>
          <a:xfrm>
            <a:off x="6538546" y="3798332"/>
            <a:ext cx="881973" cy="369332"/>
          </a:xfrm>
          <a:prstGeom prst="rect">
            <a:avLst/>
          </a:prstGeom>
        </p:spPr>
        <p:txBody>
          <a:bodyPr wrap="none">
            <a:spAutoFit/>
          </a:bodyPr>
          <a:lstStyle/>
          <a:p>
            <a:r>
              <a:rPr lang="en-US" dirty="0"/>
              <a:t>Class F</a:t>
            </a:r>
          </a:p>
        </p:txBody>
      </p:sp>
      <p:sp>
        <p:nvSpPr>
          <p:cNvPr id="15" name="Rectangle 14"/>
          <p:cNvSpPr/>
          <p:nvPr/>
        </p:nvSpPr>
        <p:spPr>
          <a:xfrm>
            <a:off x="6990753" y="3138854"/>
            <a:ext cx="949299" cy="369332"/>
          </a:xfrm>
          <a:prstGeom prst="rect">
            <a:avLst/>
          </a:prstGeom>
        </p:spPr>
        <p:txBody>
          <a:bodyPr wrap="none">
            <a:spAutoFit/>
          </a:bodyPr>
          <a:lstStyle/>
          <a:p>
            <a:r>
              <a:rPr lang="en-US" dirty="0"/>
              <a:t>Class </a:t>
            </a:r>
            <a:r>
              <a:rPr lang="en-US" dirty="0" smtClean="0"/>
              <a:t>M</a:t>
            </a:r>
            <a:endParaRPr lang="en-US" dirty="0"/>
          </a:p>
        </p:txBody>
      </p:sp>
      <p:sp>
        <p:nvSpPr>
          <p:cNvPr id="16" name="Rectangle 15"/>
          <p:cNvSpPr/>
          <p:nvPr/>
        </p:nvSpPr>
        <p:spPr>
          <a:xfrm>
            <a:off x="7543800" y="4179249"/>
            <a:ext cx="904415" cy="369332"/>
          </a:xfrm>
          <a:prstGeom prst="rect">
            <a:avLst/>
          </a:prstGeom>
        </p:spPr>
        <p:txBody>
          <a:bodyPr wrap="none">
            <a:spAutoFit/>
          </a:bodyPr>
          <a:lstStyle/>
          <a:p>
            <a:r>
              <a:rPr lang="en-US" dirty="0"/>
              <a:t>Class </a:t>
            </a:r>
            <a:r>
              <a:rPr lang="en-US" dirty="0" smtClean="0"/>
              <a:t>P</a:t>
            </a:r>
            <a:endParaRPr lang="en-US" dirty="0"/>
          </a:p>
        </p:txBody>
      </p:sp>
      <p:sp>
        <p:nvSpPr>
          <p:cNvPr id="17" name="Rectangle 16"/>
          <p:cNvSpPr/>
          <p:nvPr/>
        </p:nvSpPr>
        <p:spPr>
          <a:xfrm>
            <a:off x="4531292" y="4384266"/>
            <a:ext cx="915635" cy="369332"/>
          </a:xfrm>
          <a:prstGeom prst="rect">
            <a:avLst/>
          </a:prstGeom>
        </p:spPr>
        <p:txBody>
          <a:bodyPr wrap="none">
            <a:spAutoFit/>
          </a:bodyPr>
          <a:lstStyle/>
          <a:p>
            <a:r>
              <a:rPr lang="en-US" dirty="0"/>
              <a:t>Class </a:t>
            </a:r>
            <a:r>
              <a:rPr lang="en-US" dirty="0" smtClean="0"/>
              <a:t>N</a:t>
            </a:r>
            <a:endParaRPr lang="en-US" dirty="0"/>
          </a:p>
        </p:txBody>
      </p:sp>
      <p:sp>
        <p:nvSpPr>
          <p:cNvPr id="18" name="Rectangle 17"/>
          <p:cNvSpPr/>
          <p:nvPr/>
        </p:nvSpPr>
        <p:spPr>
          <a:xfrm>
            <a:off x="7442960" y="4973405"/>
            <a:ext cx="904415" cy="369332"/>
          </a:xfrm>
          <a:prstGeom prst="rect">
            <a:avLst/>
          </a:prstGeom>
        </p:spPr>
        <p:txBody>
          <a:bodyPr wrap="none">
            <a:spAutoFit/>
          </a:bodyPr>
          <a:lstStyle/>
          <a:p>
            <a:r>
              <a:rPr lang="en-US" dirty="0"/>
              <a:t>Class </a:t>
            </a:r>
            <a:r>
              <a:rPr lang="en-US" dirty="0" smtClean="0"/>
              <a:t>C</a:t>
            </a:r>
            <a:endParaRPr lang="en-US" dirty="0"/>
          </a:p>
        </p:txBody>
      </p:sp>
      <p:sp>
        <p:nvSpPr>
          <p:cNvPr id="19" name="TextBox 18"/>
          <p:cNvSpPr txBox="1"/>
          <p:nvPr/>
        </p:nvSpPr>
        <p:spPr>
          <a:xfrm>
            <a:off x="509954" y="5524444"/>
            <a:ext cx="2514600" cy="369332"/>
          </a:xfrm>
          <a:prstGeom prst="rect">
            <a:avLst/>
          </a:prstGeom>
          <a:noFill/>
        </p:spPr>
        <p:txBody>
          <a:bodyPr wrap="square" rtlCol="0">
            <a:spAutoFit/>
          </a:bodyPr>
          <a:lstStyle/>
          <a:p>
            <a:r>
              <a:rPr lang="en-US" dirty="0" smtClean="0"/>
              <a:t>16 Classes to Graduate</a:t>
            </a:r>
            <a:endParaRPr lang="en-US" dirty="0"/>
          </a:p>
        </p:txBody>
      </p:sp>
    </p:spTree>
    <p:extLst>
      <p:ext uri="{BB962C8B-B14F-4D97-AF65-F5344CB8AC3E}">
        <p14:creationId xmlns:p14="http://schemas.microsoft.com/office/powerpoint/2010/main" val="401560481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2" grpId="0"/>
      <p:bldP spid="13" grpId="0"/>
      <p:bldP spid="14" grpId="0"/>
      <p:bldP spid="15" grpId="0"/>
      <p:bldP spid="16" grpId="0"/>
      <p:bldP spid="17" grpId="0"/>
      <p:bldP spid="1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Degrees of Freedom</a:t>
            </a:r>
            <a:endParaRPr lang="en-US" sz="3200" dirty="0"/>
          </a:p>
        </p:txBody>
      </p:sp>
      <p:sp>
        <p:nvSpPr>
          <p:cNvPr id="3" name="Content Placeholder 2"/>
          <p:cNvSpPr>
            <a:spLocks noGrp="1"/>
          </p:cNvSpPr>
          <p:nvPr>
            <p:ph idx="1"/>
          </p:nvPr>
        </p:nvSpPr>
        <p:spPr/>
        <p:txBody>
          <a:bodyPr>
            <a:normAutofit fontScale="92500" lnSpcReduction="10000"/>
          </a:bodyPr>
          <a:lstStyle/>
          <a:p>
            <a:r>
              <a:rPr lang="en-US" sz="2400" dirty="0"/>
              <a:t>The number of values in a study t</a:t>
            </a:r>
            <a:r>
              <a:rPr lang="en-US" sz="2400" dirty="0" smtClean="0"/>
              <a:t>hat </a:t>
            </a:r>
            <a:r>
              <a:rPr lang="en-US" sz="2400" dirty="0"/>
              <a:t>are free to vary</a:t>
            </a:r>
            <a:r>
              <a:rPr lang="en-US" sz="2400" dirty="0" smtClean="0"/>
              <a:t>.</a:t>
            </a:r>
          </a:p>
          <a:p>
            <a:r>
              <a:rPr lang="en-US" sz="2400" dirty="0"/>
              <a:t>A data set contains a number of observations, say, </a:t>
            </a:r>
            <a:r>
              <a:rPr lang="en-US" sz="2400" i="1" dirty="0"/>
              <a:t>n</a:t>
            </a:r>
            <a:r>
              <a:rPr lang="en-US" sz="2400" dirty="0"/>
              <a:t>. They constitute </a:t>
            </a:r>
            <a:r>
              <a:rPr lang="en-US" sz="2400" i="1" dirty="0"/>
              <a:t>n</a:t>
            </a:r>
            <a:r>
              <a:rPr lang="en-US" sz="2400" dirty="0"/>
              <a:t> individual pieces of information. These pieces of information can be used either to estimate parameters or variability. In general, each item being estimated costs one degree of freedom. The remaining degrees of freedom are used to estimate variability. All we have to do is count properly. </a:t>
            </a:r>
            <a:endParaRPr lang="en-US" sz="2400" dirty="0" smtClean="0"/>
          </a:p>
          <a:p>
            <a:r>
              <a:rPr lang="en-US" sz="2400" dirty="0" smtClean="0"/>
              <a:t> </a:t>
            </a:r>
            <a:r>
              <a:rPr lang="en-US" b="1" dirty="0"/>
              <a:t>A single sample:</a:t>
            </a:r>
            <a:r>
              <a:rPr lang="en-US" dirty="0"/>
              <a:t> There are </a:t>
            </a:r>
            <a:r>
              <a:rPr lang="en-US" i="1" dirty="0"/>
              <a:t>n</a:t>
            </a:r>
            <a:r>
              <a:rPr lang="en-US" dirty="0"/>
              <a:t> observations. There's one parameter (the mean) that needs to be estimated. That leaves </a:t>
            </a:r>
            <a:r>
              <a:rPr lang="en-US" i="1" dirty="0"/>
              <a:t>n-1</a:t>
            </a:r>
            <a:r>
              <a:rPr lang="en-US" dirty="0"/>
              <a:t> degrees of freedom for estimating variability. </a:t>
            </a:r>
          </a:p>
          <a:p>
            <a:r>
              <a:rPr lang="en-US" b="1" dirty="0"/>
              <a:t>Two samples:</a:t>
            </a:r>
            <a:r>
              <a:rPr lang="en-US" dirty="0"/>
              <a:t> There are </a:t>
            </a:r>
            <a:r>
              <a:rPr lang="en-US" i="1" dirty="0"/>
              <a:t>n</a:t>
            </a:r>
            <a:r>
              <a:rPr lang="en-US" i="1" baseline="-25000" dirty="0"/>
              <a:t>1</a:t>
            </a:r>
            <a:r>
              <a:rPr lang="en-US" i="1" dirty="0"/>
              <a:t>+n</a:t>
            </a:r>
            <a:r>
              <a:rPr lang="en-US" i="1" baseline="-25000" dirty="0"/>
              <a:t>2</a:t>
            </a:r>
            <a:r>
              <a:rPr lang="en-US" dirty="0"/>
              <a:t> observations. There are two means to be estimated. That leaves </a:t>
            </a:r>
            <a:r>
              <a:rPr lang="en-US" i="1" dirty="0"/>
              <a:t>n</a:t>
            </a:r>
            <a:r>
              <a:rPr lang="en-US" i="1" baseline="-25000" dirty="0"/>
              <a:t>1</a:t>
            </a:r>
            <a:r>
              <a:rPr lang="en-US" i="1" dirty="0"/>
              <a:t>+n</a:t>
            </a:r>
            <a:r>
              <a:rPr lang="en-US" i="1" baseline="-25000" dirty="0"/>
              <a:t>2</a:t>
            </a:r>
            <a:r>
              <a:rPr lang="en-US" i="1" dirty="0"/>
              <a:t>-2</a:t>
            </a:r>
            <a:r>
              <a:rPr lang="en-US" dirty="0"/>
              <a:t> degrees of freedom for estimating variability</a:t>
            </a:r>
            <a:r>
              <a:rPr lang="en-US" dirty="0" smtClean="0"/>
              <a:t>.</a:t>
            </a:r>
            <a:endParaRPr lang="en-US" dirty="0"/>
          </a:p>
        </p:txBody>
      </p:sp>
    </p:spTree>
    <p:extLst>
      <p:ext uri="{BB962C8B-B14F-4D97-AF65-F5344CB8AC3E}">
        <p14:creationId xmlns:p14="http://schemas.microsoft.com/office/powerpoint/2010/main" val="192515074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200" dirty="0" smtClean="0"/>
              <a:t>Testing for Significant Difference</a:t>
            </a:r>
          </a:p>
        </p:txBody>
      </p:sp>
      <p:sp>
        <p:nvSpPr>
          <p:cNvPr id="3" name="Content Placeholder 2"/>
          <p:cNvSpPr>
            <a:spLocks noGrp="1"/>
          </p:cNvSpPr>
          <p:nvPr>
            <p:ph idx="1"/>
          </p:nvPr>
        </p:nvSpPr>
        <p:spPr/>
        <p:txBody>
          <a:bodyPr/>
          <a:lstStyle/>
          <a:p>
            <a:r>
              <a:rPr lang="en-US" sz="2400" smtClean="0"/>
              <a:t>Testing for significant difference is a type of inferential statistic</a:t>
            </a:r>
          </a:p>
          <a:p>
            <a:r>
              <a:rPr lang="en-US" sz="2400" smtClean="0"/>
              <a:t>One may test difference based on any type of data</a:t>
            </a:r>
          </a:p>
          <a:p>
            <a:r>
              <a:rPr lang="en-US" sz="2400" smtClean="0"/>
              <a:t>Determining what type of test to use is based on what type of data are to be tested.</a:t>
            </a:r>
          </a:p>
        </p:txBody>
      </p:sp>
    </p:spTree>
    <p:extLst>
      <p:ext uri="{BB962C8B-B14F-4D97-AF65-F5344CB8AC3E}">
        <p14:creationId xmlns:p14="http://schemas.microsoft.com/office/powerpoint/2010/main" val="173089369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Testing Difference</a:t>
            </a:r>
            <a:endParaRPr lang="en-US" sz="3200" dirty="0"/>
          </a:p>
        </p:txBody>
      </p:sp>
      <p:sp>
        <p:nvSpPr>
          <p:cNvPr id="5" name="Content Placeholder 4"/>
          <p:cNvSpPr>
            <a:spLocks noGrp="1"/>
          </p:cNvSpPr>
          <p:nvPr>
            <p:ph sz="half" idx="1"/>
          </p:nvPr>
        </p:nvSpPr>
        <p:spPr/>
        <p:txBody>
          <a:bodyPr/>
          <a:lstStyle/>
          <a:p>
            <a:r>
              <a:rPr lang="en-US" sz="2400" dirty="0" smtClean="0"/>
              <a:t>Testing difference of gender to favorite form of media</a:t>
            </a:r>
          </a:p>
          <a:p>
            <a:r>
              <a:rPr lang="en-US" sz="2400" dirty="0" smtClean="0"/>
              <a:t>Gender: M or F</a:t>
            </a:r>
          </a:p>
          <a:p>
            <a:r>
              <a:rPr lang="en-US" sz="2400" dirty="0" smtClean="0"/>
              <a:t>Media: Newspaper, Radio, TV, Internet</a:t>
            </a:r>
          </a:p>
          <a:p>
            <a:r>
              <a:rPr lang="en-US" sz="2400" dirty="0" smtClean="0"/>
              <a:t>Data: Nominal</a:t>
            </a:r>
          </a:p>
          <a:p>
            <a:r>
              <a:rPr lang="en-US" sz="2400" dirty="0" smtClean="0"/>
              <a:t>Test: Chi Square</a:t>
            </a:r>
            <a:endParaRPr lang="en-US" sz="2400" dirty="0"/>
          </a:p>
        </p:txBody>
      </p:sp>
      <p:sp>
        <p:nvSpPr>
          <p:cNvPr id="6" name="Content Placeholder 5"/>
          <p:cNvSpPr>
            <a:spLocks noGrp="1"/>
          </p:cNvSpPr>
          <p:nvPr>
            <p:ph sz="half" idx="2"/>
          </p:nvPr>
        </p:nvSpPr>
        <p:spPr/>
        <p:txBody>
          <a:bodyPr/>
          <a:lstStyle/>
          <a:p>
            <a:r>
              <a:rPr lang="en-US" sz="2400" dirty="0" smtClean="0"/>
              <a:t>Testing difference of gender to answers on a </a:t>
            </a:r>
            <a:r>
              <a:rPr lang="en-US" sz="2400" dirty="0" err="1" smtClean="0"/>
              <a:t>Likert</a:t>
            </a:r>
            <a:r>
              <a:rPr lang="en-US" sz="2400" dirty="0" smtClean="0"/>
              <a:t> scale</a:t>
            </a:r>
          </a:p>
          <a:p>
            <a:r>
              <a:rPr lang="en-US" sz="2400" dirty="0" smtClean="0"/>
              <a:t>Gender: M or F</a:t>
            </a:r>
          </a:p>
          <a:p>
            <a:r>
              <a:rPr lang="en-US" sz="2400" dirty="0" err="1" smtClean="0"/>
              <a:t>Likert</a:t>
            </a:r>
            <a:r>
              <a:rPr lang="en-US" sz="2400" dirty="0" smtClean="0"/>
              <a:t> Scale: 1, 2, 3, 4, 5</a:t>
            </a:r>
          </a:p>
          <a:p>
            <a:r>
              <a:rPr lang="en-US" sz="2400" dirty="0" smtClean="0"/>
              <a:t>Data: Interval</a:t>
            </a:r>
          </a:p>
          <a:p>
            <a:r>
              <a:rPr lang="en-US" sz="2400" dirty="0" smtClean="0"/>
              <a:t>Test: t-test</a:t>
            </a:r>
            <a:endParaRPr lang="en-US" sz="2400" dirty="0"/>
          </a:p>
        </p:txBody>
      </p:sp>
    </p:spTree>
    <p:extLst>
      <p:ext uri="{BB962C8B-B14F-4D97-AF65-F5344CB8AC3E}">
        <p14:creationId xmlns:p14="http://schemas.microsoft.com/office/powerpoint/2010/main" val="400088730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200" smtClean="0"/>
              <a:t>What is a Null Hypothesis?</a:t>
            </a:r>
          </a:p>
        </p:txBody>
      </p:sp>
      <p:sp>
        <p:nvSpPr>
          <p:cNvPr id="8195" name="Rectangle 3"/>
          <p:cNvSpPr>
            <a:spLocks noGrp="1" noChangeArrowheads="1"/>
          </p:cNvSpPr>
          <p:nvPr>
            <p:ph type="body" idx="1"/>
          </p:nvPr>
        </p:nvSpPr>
        <p:spPr/>
        <p:txBody>
          <a:bodyPr/>
          <a:lstStyle/>
          <a:p>
            <a:pPr eaLnBrk="1" hangingPunct="1"/>
            <a:r>
              <a:rPr lang="en-US" sz="2400" dirty="0" smtClean="0"/>
              <a:t>A type of hypothesis used in statistics that proposes that no statistical significance exists in a set of given observations.</a:t>
            </a:r>
          </a:p>
          <a:p>
            <a:pPr eaLnBrk="1" hangingPunct="1"/>
            <a:r>
              <a:rPr lang="en-US" sz="2400" dirty="0" smtClean="0"/>
              <a:t>The null hypothesis attempts to show that no variation exists between variables, or that a single variable is no different than zero.</a:t>
            </a:r>
          </a:p>
          <a:p>
            <a:pPr eaLnBrk="1" hangingPunct="1"/>
            <a:r>
              <a:rPr lang="en-US" sz="2400" dirty="0" smtClean="0"/>
              <a:t>It is presumed to be true until statistical evidence nullifies it for an alternative hypothesis.</a:t>
            </a:r>
          </a:p>
        </p:txBody>
      </p:sp>
    </p:spTree>
    <p:extLst>
      <p:ext uri="{BB962C8B-B14F-4D97-AF65-F5344CB8AC3E}">
        <p14:creationId xmlns:p14="http://schemas.microsoft.com/office/powerpoint/2010/main" val="391599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Examples</a:t>
            </a:r>
          </a:p>
        </p:txBody>
      </p:sp>
      <p:sp>
        <p:nvSpPr>
          <p:cNvPr id="3" name="Content Placeholder 2"/>
          <p:cNvSpPr>
            <a:spLocks noGrp="1"/>
          </p:cNvSpPr>
          <p:nvPr>
            <p:ph idx="1"/>
          </p:nvPr>
        </p:nvSpPr>
        <p:spPr/>
        <p:txBody>
          <a:bodyPr/>
          <a:lstStyle/>
          <a:p>
            <a:r>
              <a:rPr lang="en-US" sz="2400" b="1" dirty="0" smtClean="0"/>
              <a:t>Example 1:</a:t>
            </a:r>
            <a:r>
              <a:rPr lang="en-US" sz="2400" dirty="0" smtClean="0"/>
              <a:t> Three unrelated groups of people choose what they believe to be the best color scheme for a given website.</a:t>
            </a:r>
          </a:p>
          <a:p>
            <a:r>
              <a:rPr lang="en-US" sz="2400" b="1" dirty="0" smtClean="0"/>
              <a:t>The null hypothesis is: </a:t>
            </a:r>
            <a:r>
              <a:rPr lang="en-US" sz="2400" dirty="0" smtClean="0"/>
              <a:t>There is no difference between color scheme choice and type of group</a:t>
            </a:r>
          </a:p>
          <a:p>
            <a:r>
              <a:rPr lang="en-US" sz="2400" b="1" dirty="0" smtClean="0"/>
              <a:t>Example 2:</a:t>
            </a:r>
            <a:r>
              <a:rPr lang="en-US" sz="2400" dirty="0" smtClean="0"/>
              <a:t> Males and Females rate their level of satisfaction to a magazine using a 1-5 scale</a:t>
            </a:r>
          </a:p>
          <a:p>
            <a:r>
              <a:rPr lang="en-US" sz="2400" b="1" dirty="0" smtClean="0"/>
              <a:t>The null hypothesis is: </a:t>
            </a:r>
            <a:r>
              <a:rPr lang="en-US" sz="2400" dirty="0" smtClean="0"/>
              <a:t>There is no difference between satisfaction level and gender</a:t>
            </a:r>
          </a:p>
        </p:txBody>
      </p:sp>
    </p:spTree>
    <p:extLst>
      <p:ext uri="{BB962C8B-B14F-4D97-AF65-F5344CB8AC3E}">
        <p14:creationId xmlns:p14="http://schemas.microsoft.com/office/powerpoint/2010/main" val="38352341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eaLnBrk="1" hangingPunct="1">
              <a:defRPr/>
            </a:pPr>
            <a:r>
              <a:rPr lang="en-US" dirty="0" smtClean="0"/>
              <a:t>Flow chart of the scientific method</a:t>
            </a:r>
            <a:endParaRPr lang="en-US" dirty="0" smtClean="0">
              <a:solidFill>
                <a:schemeClr val="tx1"/>
              </a:solidFill>
            </a:endParaRPr>
          </a:p>
        </p:txBody>
      </p:sp>
      <p:sp>
        <p:nvSpPr>
          <p:cNvPr id="16390" name="Rectangle 6"/>
          <p:cNvSpPr>
            <a:spLocks noChangeArrowheads="1"/>
          </p:cNvSpPr>
          <p:nvPr/>
        </p:nvSpPr>
        <p:spPr bwMode="auto">
          <a:xfrm>
            <a:off x="152400" y="2514600"/>
            <a:ext cx="1863725" cy="2462213"/>
          </a:xfrm>
          <a:prstGeom prst="rect">
            <a:avLst/>
          </a:prstGeom>
          <a:noFill/>
          <a:ln w="9525">
            <a:noFill/>
            <a:miter lim="800000"/>
            <a:headEnd/>
            <a:tailEnd/>
          </a:ln>
        </p:spPr>
        <p:txBody>
          <a:bodyPr wrap="square">
            <a:spAutoFit/>
          </a:bodyPr>
          <a:lstStyle/>
          <a:p>
            <a:r>
              <a:rPr lang="en-US" sz="1400" dirty="0"/>
              <a:t>Note: Diamond-shaped boxes indicate stages in the research process in which a choice of one or more techniques must be made. The dotted line indicates an alternative path that skips exploratory research.</a:t>
            </a:r>
          </a:p>
        </p:txBody>
      </p:sp>
      <p:pic>
        <p:nvPicPr>
          <p:cNvPr id="16391" name="Picture 8" descr="93767-03-F06"/>
          <p:cNvPicPr>
            <a:picLocks noChangeAspect="1" noChangeArrowheads="1"/>
          </p:cNvPicPr>
          <p:nvPr/>
        </p:nvPicPr>
        <p:blipFill>
          <a:blip r:embed="rId3"/>
          <a:srcRect/>
          <a:stretch>
            <a:fillRect/>
          </a:stretch>
        </p:blipFill>
        <p:spPr bwMode="auto">
          <a:xfrm>
            <a:off x="2438400" y="1676400"/>
            <a:ext cx="5587658" cy="5029199"/>
          </a:xfrm>
          <a:prstGeom prst="rect">
            <a:avLst/>
          </a:prstGeom>
          <a:noFill/>
          <a:ln w="9525">
            <a:noFill/>
            <a:miter lim="800000"/>
            <a:headEnd/>
            <a:tailEnd/>
          </a:ln>
        </p:spPr>
      </p:pic>
    </p:spTree>
    <p:extLst>
      <p:ext uri="{BB962C8B-B14F-4D97-AF65-F5344CB8AC3E}">
        <p14:creationId xmlns:p14="http://schemas.microsoft.com/office/powerpoint/2010/main" val="33845880"/>
      </p:ext>
    </p:extLst>
  </p:cSld>
  <p:clrMapOvr>
    <a:masterClrMapping/>
  </p:clrMapOvr>
  <p:transition spd="med">
    <p:fade thruBlk="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Chi Square</a:t>
            </a:r>
            <a:endParaRPr lang="en-US" sz="3200" dirty="0"/>
          </a:p>
        </p:txBody>
      </p:sp>
      <p:sp>
        <p:nvSpPr>
          <p:cNvPr id="2" name="TextBox 1"/>
          <p:cNvSpPr txBox="1"/>
          <p:nvPr/>
        </p:nvSpPr>
        <p:spPr>
          <a:xfrm>
            <a:off x="1295400" y="2057400"/>
            <a:ext cx="6781800" cy="1569660"/>
          </a:xfrm>
          <a:prstGeom prst="rect">
            <a:avLst/>
          </a:prstGeom>
          <a:noFill/>
        </p:spPr>
        <p:txBody>
          <a:bodyPr wrap="square" rtlCol="0">
            <a:spAutoFit/>
          </a:bodyPr>
          <a:lstStyle/>
          <a:p>
            <a:r>
              <a:rPr lang="en-US" sz="2400" dirty="0" smtClean="0"/>
              <a:t>A chi </a:t>
            </a:r>
            <a:r>
              <a:rPr lang="en-US" sz="2400" dirty="0"/>
              <a:t>square (</a:t>
            </a:r>
            <a:r>
              <a:rPr lang="en-US" sz="2400" i="1" dirty="0"/>
              <a:t>X</a:t>
            </a:r>
            <a:r>
              <a:rPr lang="en-US" sz="2400" i="1" baseline="30000" dirty="0"/>
              <a:t>2</a:t>
            </a:r>
            <a:r>
              <a:rPr lang="en-US" sz="2400" dirty="0"/>
              <a:t>) statistic is used to investigate whether distributions of categorical </a:t>
            </a:r>
            <a:r>
              <a:rPr lang="en-US" sz="2400" dirty="0" smtClean="0"/>
              <a:t>(i.e. nominal/ordinal) variables </a:t>
            </a:r>
            <a:r>
              <a:rPr lang="en-US" sz="2400" dirty="0"/>
              <a:t>differ from one another.</a:t>
            </a:r>
          </a:p>
        </p:txBody>
      </p:sp>
    </p:spTree>
    <p:extLst>
      <p:ext uri="{BB962C8B-B14F-4D97-AF65-F5344CB8AC3E}">
        <p14:creationId xmlns:p14="http://schemas.microsoft.com/office/powerpoint/2010/main" val="1711245211"/>
      </p:ext>
    </p:extLst>
  </p:cSld>
  <p:clrMapOvr>
    <a:masterClrMapping/>
  </p:clrMapOvr>
  <p:transition spd="med">
    <p:fade thruBlk="1"/>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General Notation for a chi square 2x2 Contingency Table</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838436959"/>
              </p:ext>
            </p:extLst>
          </p:nvPr>
        </p:nvGraphicFramePr>
        <p:xfrm>
          <a:off x="1371600" y="220980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US" sz="1600" dirty="0" smtClean="0"/>
                        <a:t>Variable 2</a:t>
                      </a:r>
                      <a:endParaRPr lang="en-US" sz="1600" dirty="0"/>
                    </a:p>
                  </a:txBody>
                  <a:tcPr/>
                </a:tc>
                <a:tc>
                  <a:txBody>
                    <a:bodyPr/>
                    <a:lstStyle/>
                    <a:p>
                      <a:pPr algn="ctr"/>
                      <a:r>
                        <a:rPr lang="en-US" sz="1600" dirty="0" smtClean="0"/>
                        <a:t>Data Type 1</a:t>
                      </a:r>
                      <a:endParaRPr lang="en-US" sz="1600" dirty="0"/>
                    </a:p>
                  </a:txBody>
                  <a:tcPr/>
                </a:tc>
                <a:tc>
                  <a:txBody>
                    <a:bodyPr/>
                    <a:lstStyle/>
                    <a:p>
                      <a:pPr algn="ctr"/>
                      <a:r>
                        <a:rPr lang="en-US" sz="1600" dirty="0" smtClean="0"/>
                        <a:t>Data Type 2</a:t>
                      </a:r>
                      <a:endParaRPr lang="en-US" sz="1600" dirty="0"/>
                    </a:p>
                  </a:txBody>
                  <a:tcPr/>
                </a:tc>
                <a:tc>
                  <a:txBody>
                    <a:bodyPr/>
                    <a:lstStyle/>
                    <a:p>
                      <a:pPr algn="ctr"/>
                      <a:r>
                        <a:rPr lang="en-US" sz="1600" dirty="0" smtClean="0"/>
                        <a:t>Totals</a:t>
                      </a:r>
                      <a:endParaRPr lang="en-US" sz="1600" dirty="0"/>
                    </a:p>
                  </a:txBody>
                  <a:tcPr/>
                </a:tc>
              </a:tr>
              <a:tr h="370840">
                <a:tc>
                  <a:txBody>
                    <a:bodyPr/>
                    <a:lstStyle/>
                    <a:p>
                      <a:r>
                        <a:rPr lang="en-US" sz="1600" dirty="0" smtClean="0"/>
                        <a:t>Category 1</a:t>
                      </a:r>
                      <a:endParaRPr lang="en-US" sz="1600" dirty="0"/>
                    </a:p>
                  </a:txBody>
                  <a:tcPr/>
                </a:tc>
                <a:tc>
                  <a:txBody>
                    <a:bodyPr/>
                    <a:lstStyle/>
                    <a:p>
                      <a:pPr algn="ctr"/>
                      <a:r>
                        <a:rPr lang="en-US" sz="1600" dirty="0" smtClean="0"/>
                        <a:t>a</a:t>
                      </a:r>
                      <a:endParaRPr lang="en-US" sz="1600" dirty="0"/>
                    </a:p>
                  </a:txBody>
                  <a:tcPr/>
                </a:tc>
                <a:tc>
                  <a:txBody>
                    <a:bodyPr/>
                    <a:lstStyle/>
                    <a:p>
                      <a:pPr algn="ctr"/>
                      <a:r>
                        <a:rPr lang="en-US" sz="1600" dirty="0" smtClean="0"/>
                        <a:t>b</a:t>
                      </a:r>
                      <a:endParaRPr lang="en-US" sz="1600" dirty="0"/>
                    </a:p>
                  </a:txBody>
                  <a:tcPr/>
                </a:tc>
                <a:tc>
                  <a:txBody>
                    <a:bodyPr/>
                    <a:lstStyle/>
                    <a:p>
                      <a:pPr algn="ctr"/>
                      <a:r>
                        <a:rPr lang="en-US" sz="1600" dirty="0" err="1" smtClean="0"/>
                        <a:t>a+b</a:t>
                      </a:r>
                      <a:endParaRPr lang="en-US" sz="1600" dirty="0"/>
                    </a:p>
                  </a:txBody>
                  <a:tcPr/>
                </a:tc>
              </a:tr>
              <a:tr h="370840">
                <a:tc>
                  <a:txBody>
                    <a:bodyPr/>
                    <a:lstStyle/>
                    <a:p>
                      <a:r>
                        <a:rPr lang="en-US" sz="1600" dirty="0" smtClean="0"/>
                        <a:t>Category 2</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d</a:t>
                      </a:r>
                      <a:endParaRPr lang="en-US" sz="1600" dirty="0"/>
                    </a:p>
                  </a:txBody>
                  <a:tcPr/>
                </a:tc>
                <a:tc>
                  <a:txBody>
                    <a:bodyPr/>
                    <a:lstStyle/>
                    <a:p>
                      <a:pPr algn="ctr"/>
                      <a:r>
                        <a:rPr lang="en-US" sz="1600" dirty="0" err="1" smtClean="0"/>
                        <a:t>c+d</a:t>
                      </a:r>
                      <a:endParaRPr lang="en-US" sz="1600" dirty="0"/>
                    </a:p>
                  </a:txBody>
                  <a:tcPr/>
                </a:tc>
              </a:tr>
              <a:tr h="370840">
                <a:tc>
                  <a:txBody>
                    <a:bodyPr/>
                    <a:lstStyle/>
                    <a:p>
                      <a:r>
                        <a:rPr lang="en-US" sz="1600" dirty="0" smtClean="0"/>
                        <a:t>Total</a:t>
                      </a:r>
                      <a:endParaRPr lang="en-US" sz="1600" dirty="0"/>
                    </a:p>
                  </a:txBody>
                  <a:tcPr/>
                </a:tc>
                <a:tc>
                  <a:txBody>
                    <a:bodyPr/>
                    <a:lstStyle/>
                    <a:p>
                      <a:pPr algn="ctr"/>
                      <a:r>
                        <a:rPr lang="en-US" sz="1600" dirty="0" err="1" smtClean="0"/>
                        <a:t>a+c</a:t>
                      </a:r>
                      <a:endParaRPr lang="en-US" sz="1600" dirty="0"/>
                    </a:p>
                  </a:txBody>
                  <a:tcPr/>
                </a:tc>
                <a:tc>
                  <a:txBody>
                    <a:bodyPr/>
                    <a:lstStyle/>
                    <a:p>
                      <a:pPr algn="ctr"/>
                      <a:r>
                        <a:rPr lang="en-US" sz="1600" dirty="0" err="1" smtClean="0"/>
                        <a:t>b+d</a:t>
                      </a:r>
                      <a:endParaRPr lang="en-US" sz="1600" dirty="0"/>
                    </a:p>
                  </a:txBody>
                  <a:tcPr/>
                </a:tc>
                <a:tc>
                  <a:txBody>
                    <a:bodyPr/>
                    <a:lstStyle/>
                    <a:p>
                      <a:pPr algn="ctr"/>
                      <a:r>
                        <a:rPr lang="en-US" sz="1600" dirty="0" err="1" smtClean="0"/>
                        <a:t>a+b+c+d</a:t>
                      </a:r>
                      <a:endParaRPr lang="en-US" sz="1600" dirty="0"/>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1828800" y="4582160"/>
                <a:ext cx="4884735" cy="8856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smtClean="0">
                          <a:latin typeface="Cambria Math"/>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𝑎𝑑</m:t>
                                  </m:r>
                                  <m:r>
                                    <a:rPr lang="en-US" b="0" i="1" smtClean="0">
                                      <a:latin typeface="Cambria Math"/>
                                    </a:rPr>
                                    <m:t>−</m:t>
                                  </m:r>
                                  <m:r>
                                    <a:rPr lang="en-US" b="0" i="1" smtClean="0">
                                      <a:latin typeface="Cambria Math"/>
                                    </a:rPr>
                                    <m:t>𝑏𝑐</m:t>
                                  </m:r>
                                </m:e>
                              </m:d>
                            </m:e>
                            <m:sup>
                              <m:r>
                                <a:rPr lang="en-US" b="0" i="1" smtClean="0">
                                  <a:latin typeface="Cambria Math"/>
                                </a:rPr>
                                <m:t>2</m:t>
                              </m:r>
                            </m:sup>
                          </m:sSup>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m:t>
                              </m:r>
                              <m:r>
                                <a:rPr lang="en-US" b="0" i="1" smtClean="0">
                                  <a:latin typeface="Cambria Math"/>
                                </a:rPr>
                                <m:t>𝑏</m:t>
                              </m:r>
                              <m:r>
                                <a:rPr lang="en-US" b="0" i="1" smtClean="0">
                                  <a:latin typeface="Cambria Math"/>
                                </a:rPr>
                                <m:t>+</m:t>
                              </m:r>
                              <m:r>
                                <a:rPr lang="en-US" b="0" i="1" smtClean="0">
                                  <a:latin typeface="Cambria Math"/>
                                </a:rPr>
                                <m:t>𝑐</m:t>
                              </m:r>
                              <m:r>
                                <a:rPr lang="en-US" b="0" i="1" smtClean="0">
                                  <a:latin typeface="Cambria Math"/>
                                </a:rPr>
                                <m:t>+</m:t>
                              </m:r>
                              <m:r>
                                <a:rPr lang="en-US" b="0" i="1" smtClean="0">
                                  <a:latin typeface="Cambria Math"/>
                                </a:rPr>
                                <m:t>𝑑</m:t>
                              </m:r>
                            </m:e>
                          </m:d>
                        </m:num>
                        <m:den>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m:t>
                              </m:r>
                              <m:r>
                                <a:rPr lang="en-US" b="0" i="1" smtClean="0">
                                  <a:latin typeface="Cambria Math"/>
                                </a:rPr>
                                <m:t>𝑏</m:t>
                              </m:r>
                            </m:e>
                          </m:d>
                          <m:d>
                            <m:dPr>
                              <m:ctrlPr>
                                <a:rPr lang="en-US" b="0" i="1" smtClean="0">
                                  <a:latin typeface="Cambria Math" panose="02040503050406030204" pitchFamily="18" charset="0"/>
                                </a:rPr>
                              </m:ctrlPr>
                            </m:dPr>
                            <m:e>
                              <m:r>
                                <a:rPr lang="en-US" b="0" i="1" smtClean="0">
                                  <a:latin typeface="Cambria Math"/>
                                </a:rPr>
                                <m:t>𝑐</m:t>
                              </m:r>
                              <m:r>
                                <a:rPr lang="en-US" b="0" i="1" smtClean="0">
                                  <a:latin typeface="Cambria Math"/>
                                </a:rPr>
                                <m:t>+</m:t>
                              </m:r>
                              <m:r>
                                <a:rPr lang="en-US" b="0" i="1" smtClean="0">
                                  <a:latin typeface="Cambria Math"/>
                                </a:rPr>
                                <m:t>𝑑</m:t>
                              </m:r>
                            </m:e>
                          </m:d>
                          <m:d>
                            <m:dPr>
                              <m:ctrlPr>
                                <a:rPr lang="en-US" b="0" i="1" smtClean="0">
                                  <a:latin typeface="Cambria Math" panose="02040503050406030204" pitchFamily="18" charset="0"/>
                                </a:rPr>
                              </m:ctrlPr>
                            </m:dPr>
                            <m:e>
                              <m:r>
                                <a:rPr lang="en-US" b="0" i="1" smtClean="0">
                                  <a:latin typeface="Cambria Math"/>
                                </a:rPr>
                                <m:t>𝑏</m:t>
                              </m:r>
                              <m:r>
                                <a:rPr lang="en-US" b="0" i="1" smtClean="0">
                                  <a:latin typeface="Cambria Math"/>
                                </a:rPr>
                                <m:t>+</m:t>
                              </m:r>
                              <m:r>
                                <a:rPr lang="en-US" b="0" i="1" smtClean="0">
                                  <a:latin typeface="Cambria Math"/>
                                </a:rPr>
                                <m:t>𝑑</m:t>
                              </m:r>
                            </m:e>
                          </m:d>
                          <m:d>
                            <m:dPr>
                              <m:ctrlPr>
                                <a:rPr lang="en-US" b="0" i="1" smtClean="0">
                                  <a:latin typeface="Cambria Math" panose="02040503050406030204" pitchFamily="18" charset="0"/>
                                </a:rPr>
                              </m:ctrlPr>
                            </m:dPr>
                            <m:e>
                              <m:r>
                                <a:rPr lang="en-US" b="0" i="1" smtClean="0">
                                  <a:latin typeface="Cambria Math"/>
                                </a:rPr>
                                <m:t>𝑎</m:t>
                              </m:r>
                              <m:r>
                                <a:rPr lang="en-US" b="0" i="1" smtClean="0">
                                  <a:latin typeface="Cambria Math"/>
                                </a:rPr>
                                <m:t>+</m:t>
                              </m:r>
                              <m:r>
                                <a:rPr lang="en-US" b="0" i="1" smtClean="0">
                                  <a:latin typeface="Cambria Math"/>
                                </a:rPr>
                                <m:t>𝑐</m:t>
                              </m:r>
                            </m:e>
                          </m:d>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828800" y="4582160"/>
                <a:ext cx="4884735" cy="885692"/>
              </a:xfrm>
              <a:prstGeom prst="rect">
                <a:avLst/>
              </a:prstGeom>
              <a:blipFill rotWithShape="1">
                <a:blip r:embed="rId2"/>
                <a:stretch>
                  <a:fillRect/>
                </a:stretch>
              </a:blipFill>
            </p:spPr>
            <p:txBody>
              <a:bodyPr/>
              <a:lstStyle/>
              <a:p>
                <a:r>
                  <a:rPr lang="en-US">
                    <a:noFill/>
                  </a:rPr>
                  <a:t> </a:t>
                </a:r>
              </a:p>
            </p:txBody>
          </p:sp>
        </mc:Fallback>
      </mc:AlternateContent>
      <p:sp>
        <p:nvSpPr>
          <p:cNvPr id="6" name="TextBox 5"/>
          <p:cNvSpPr txBox="1"/>
          <p:nvPr/>
        </p:nvSpPr>
        <p:spPr>
          <a:xfrm>
            <a:off x="3733800" y="1828800"/>
            <a:ext cx="1524000" cy="400110"/>
          </a:xfrm>
          <a:prstGeom prst="rect">
            <a:avLst/>
          </a:prstGeom>
          <a:noFill/>
        </p:spPr>
        <p:txBody>
          <a:bodyPr wrap="square" rtlCol="0">
            <a:spAutoFit/>
          </a:bodyPr>
          <a:lstStyle/>
          <a:p>
            <a:r>
              <a:rPr lang="en-US" sz="2000" dirty="0" smtClean="0"/>
              <a:t>Variable 1</a:t>
            </a:r>
            <a:endParaRPr lang="en-US" sz="2000" dirty="0"/>
          </a:p>
        </p:txBody>
      </p:sp>
    </p:spTree>
    <p:extLst>
      <p:ext uri="{BB962C8B-B14F-4D97-AF65-F5344CB8AC3E}">
        <p14:creationId xmlns:p14="http://schemas.microsoft.com/office/powerpoint/2010/main" val="13446356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Chi square Steps</a:t>
            </a:r>
            <a:endParaRPr lang="en-US" sz="3200" dirty="0"/>
          </a:p>
        </p:txBody>
      </p:sp>
      <p:sp>
        <p:nvSpPr>
          <p:cNvPr id="4" name="Content Placeholder 3"/>
          <p:cNvSpPr>
            <a:spLocks noGrp="1"/>
          </p:cNvSpPr>
          <p:nvPr>
            <p:ph idx="1"/>
          </p:nvPr>
        </p:nvSpPr>
        <p:spPr/>
        <p:txBody>
          <a:bodyPr/>
          <a:lstStyle/>
          <a:p>
            <a:r>
              <a:rPr lang="en-US" sz="2400" dirty="0" smtClean="0"/>
              <a:t>Collect observed frequency data</a:t>
            </a:r>
          </a:p>
          <a:p>
            <a:r>
              <a:rPr lang="en-US" sz="2400" dirty="0" smtClean="0"/>
              <a:t>Calculate expected frequency data</a:t>
            </a:r>
          </a:p>
          <a:p>
            <a:r>
              <a:rPr lang="en-US" sz="2400" dirty="0" smtClean="0"/>
              <a:t>Determine Degrees of Freedom</a:t>
            </a:r>
          </a:p>
          <a:p>
            <a:r>
              <a:rPr lang="en-US" sz="2400" dirty="0" smtClean="0"/>
              <a:t>Calculate the chi square</a:t>
            </a:r>
          </a:p>
          <a:p>
            <a:r>
              <a:rPr lang="en-US" sz="2400" dirty="0" smtClean="0"/>
              <a:t>If the chi square statistic exceeds the probability or table value (based upon a p-value of x and n degrees of freedom) the null hypothesis should be rejected.</a:t>
            </a:r>
          </a:p>
          <a:p>
            <a:endParaRPr lang="en-US" dirty="0" smtClean="0"/>
          </a:p>
          <a:p>
            <a:endParaRPr lang="en-US" dirty="0"/>
          </a:p>
        </p:txBody>
      </p:sp>
    </p:spTree>
    <p:extLst>
      <p:ext uri="{BB962C8B-B14F-4D97-AF65-F5344CB8AC3E}">
        <p14:creationId xmlns:p14="http://schemas.microsoft.com/office/powerpoint/2010/main" val="223443747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you like the television program? (Yes or No)</a:t>
            </a:r>
          </a:p>
          <a:p>
            <a:r>
              <a:rPr lang="en-US" dirty="0" smtClean="0"/>
              <a:t>What is your gender? (Male or Female)</a:t>
            </a:r>
            <a:endParaRPr lang="en-US" dirty="0"/>
          </a:p>
        </p:txBody>
      </p:sp>
      <p:sp>
        <p:nvSpPr>
          <p:cNvPr id="3" name="Title 2"/>
          <p:cNvSpPr>
            <a:spLocks noGrp="1"/>
          </p:cNvSpPr>
          <p:nvPr>
            <p:ph type="title"/>
          </p:nvPr>
        </p:nvSpPr>
        <p:spPr/>
        <p:txBody>
          <a:bodyPr/>
          <a:lstStyle/>
          <a:p>
            <a:r>
              <a:rPr lang="en-US" dirty="0" smtClean="0"/>
              <a:t>Two questions from a questionnaire…</a:t>
            </a:r>
            <a:endParaRPr lang="en-US" dirty="0"/>
          </a:p>
        </p:txBody>
      </p:sp>
    </p:spTree>
    <p:extLst>
      <p:ext uri="{BB962C8B-B14F-4D97-AF65-F5344CB8AC3E}">
        <p14:creationId xmlns:p14="http://schemas.microsoft.com/office/powerpoint/2010/main" val="421408069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Gender and Choice Preference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035206875"/>
              </p:ext>
            </p:extLst>
          </p:nvPr>
        </p:nvGraphicFramePr>
        <p:xfrm>
          <a:off x="1442720" y="268732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Total</a:t>
                      </a:r>
                      <a:endParaRPr lang="en-US" dirty="0"/>
                    </a:p>
                  </a:txBody>
                  <a:tcPr/>
                </a:tc>
              </a:tr>
              <a:tr h="370840">
                <a:tc>
                  <a:txBody>
                    <a:bodyPr/>
                    <a:lstStyle/>
                    <a:p>
                      <a:r>
                        <a:rPr lang="en-US" dirty="0" smtClean="0"/>
                        <a:t>Like</a:t>
                      </a:r>
                      <a:endParaRPr lang="en-US" dirty="0"/>
                    </a:p>
                  </a:txBody>
                  <a:tcPr/>
                </a:tc>
                <a:tc>
                  <a:txBody>
                    <a:bodyPr/>
                    <a:lstStyle/>
                    <a:p>
                      <a:r>
                        <a:rPr lang="en-US" dirty="0" smtClean="0"/>
                        <a:t>36</a:t>
                      </a:r>
                      <a:endParaRPr lang="en-US" dirty="0"/>
                    </a:p>
                  </a:txBody>
                  <a:tcPr/>
                </a:tc>
                <a:tc>
                  <a:txBody>
                    <a:bodyPr/>
                    <a:lstStyle/>
                    <a:p>
                      <a:r>
                        <a:rPr lang="en-US" dirty="0" smtClean="0"/>
                        <a:t>14</a:t>
                      </a:r>
                      <a:endParaRPr lang="en-US" dirty="0"/>
                    </a:p>
                  </a:txBody>
                  <a:tcPr/>
                </a:tc>
                <a:tc>
                  <a:txBody>
                    <a:bodyPr/>
                    <a:lstStyle/>
                    <a:p>
                      <a:r>
                        <a:rPr lang="en-US" dirty="0" smtClean="0"/>
                        <a:t>50</a:t>
                      </a:r>
                      <a:endParaRPr lang="en-US" dirty="0"/>
                    </a:p>
                  </a:txBody>
                  <a:tcPr/>
                </a:tc>
              </a:tr>
              <a:tr h="370840">
                <a:tc>
                  <a:txBody>
                    <a:bodyPr/>
                    <a:lstStyle/>
                    <a:p>
                      <a:r>
                        <a:rPr lang="en-US" dirty="0" smtClean="0"/>
                        <a:t>Dislike</a:t>
                      </a:r>
                      <a:endParaRPr lang="en-US" dirty="0"/>
                    </a:p>
                  </a:txBody>
                  <a:tcPr/>
                </a:tc>
                <a:tc>
                  <a:txBody>
                    <a:bodyPr/>
                    <a:lstStyle/>
                    <a:p>
                      <a:r>
                        <a:rPr lang="en-US" dirty="0" smtClean="0"/>
                        <a:t>30</a:t>
                      </a:r>
                      <a:endParaRPr lang="en-US" dirty="0"/>
                    </a:p>
                  </a:txBody>
                  <a:tcPr/>
                </a:tc>
                <a:tc>
                  <a:txBody>
                    <a:bodyPr/>
                    <a:lstStyle/>
                    <a:p>
                      <a:r>
                        <a:rPr lang="en-US" dirty="0" smtClean="0"/>
                        <a:t>25</a:t>
                      </a:r>
                      <a:endParaRPr lang="en-US" dirty="0"/>
                    </a:p>
                  </a:txBody>
                  <a:tcPr/>
                </a:tc>
                <a:tc>
                  <a:txBody>
                    <a:bodyPr/>
                    <a:lstStyle/>
                    <a:p>
                      <a:r>
                        <a:rPr lang="en-US" dirty="0" smtClean="0"/>
                        <a:t>55</a:t>
                      </a:r>
                      <a:endParaRPr lang="en-US" dirty="0"/>
                    </a:p>
                  </a:txBody>
                  <a:tcPr/>
                </a:tc>
              </a:tr>
              <a:tr h="370840">
                <a:tc>
                  <a:txBody>
                    <a:bodyPr/>
                    <a:lstStyle/>
                    <a:p>
                      <a:r>
                        <a:rPr lang="en-US" dirty="0" smtClean="0"/>
                        <a:t>Total</a:t>
                      </a:r>
                      <a:endParaRPr lang="en-US" dirty="0"/>
                    </a:p>
                  </a:txBody>
                  <a:tcPr/>
                </a:tc>
                <a:tc>
                  <a:txBody>
                    <a:bodyPr/>
                    <a:lstStyle/>
                    <a:p>
                      <a:r>
                        <a:rPr lang="en-US" dirty="0" smtClean="0"/>
                        <a:t>66</a:t>
                      </a:r>
                      <a:endParaRPr lang="en-US" dirty="0"/>
                    </a:p>
                  </a:txBody>
                  <a:tcPr/>
                </a:tc>
                <a:tc>
                  <a:txBody>
                    <a:bodyPr/>
                    <a:lstStyle/>
                    <a:p>
                      <a:r>
                        <a:rPr lang="en-US" dirty="0" smtClean="0"/>
                        <a:t>39</a:t>
                      </a:r>
                      <a:endParaRPr lang="en-US" dirty="0"/>
                    </a:p>
                  </a:txBody>
                  <a:tcPr/>
                </a:tc>
                <a:tc>
                  <a:txBody>
                    <a:bodyPr/>
                    <a:lstStyle/>
                    <a:p>
                      <a:r>
                        <a:rPr lang="en-US" dirty="0" smtClean="0"/>
                        <a:t>105</a:t>
                      </a:r>
                      <a:endParaRPr lang="en-US" dirty="0"/>
                    </a:p>
                  </a:txBody>
                  <a:tcPr/>
                </a:tc>
              </a:tr>
            </a:tbl>
          </a:graphicData>
        </a:graphic>
      </p:graphicFrame>
      <p:sp>
        <p:nvSpPr>
          <p:cNvPr id="4" name="Rectangle 3"/>
          <p:cNvSpPr/>
          <p:nvPr/>
        </p:nvSpPr>
        <p:spPr>
          <a:xfrm>
            <a:off x="833120" y="4439920"/>
            <a:ext cx="7086600" cy="1323439"/>
          </a:xfrm>
          <a:prstGeom prst="rect">
            <a:avLst/>
          </a:prstGeom>
        </p:spPr>
        <p:txBody>
          <a:bodyPr wrap="square">
            <a:spAutoFit/>
          </a:bodyPr>
          <a:lstStyle/>
          <a:p>
            <a:pPr eaLnBrk="0" hangingPunct="0"/>
            <a:r>
              <a:rPr lang="en-US" sz="2000" dirty="0"/>
              <a:t>To find the expected frequencies, assume independence of the rows and columns. Multiply the row total to the column total and divide by grand total</a:t>
            </a:r>
          </a:p>
        </p:txBody>
      </p:sp>
      <p:sp>
        <p:nvSpPr>
          <p:cNvPr id="5" name="Rounded Rectangular Callout 4"/>
          <p:cNvSpPr/>
          <p:nvPr/>
        </p:nvSpPr>
        <p:spPr bwMode="auto">
          <a:xfrm>
            <a:off x="7691120" y="2915920"/>
            <a:ext cx="1066800" cy="762000"/>
          </a:xfrm>
          <a:prstGeom prst="wedgeRoundRectCallout">
            <a:avLst>
              <a:gd name="adj1" fmla="val -157803"/>
              <a:gd name="adj2" fmla="val -1050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rPr>
              <a:t>Row Total</a:t>
            </a:r>
          </a:p>
        </p:txBody>
      </p:sp>
      <p:sp>
        <p:nvSpPr>
          <p:cNvPr id="6" name="Rounded Rectangular Callout 5"/>
          <p:cNvSpPr/>
          <p:nvPr/>
        </p:nvSpPr>
        <p:spPr bwMode="auto">
          <a:xfrm>
            <a:off x="-5080" y="3068320"/>
            <a:ext cx="1219200" cy="762000"/>
          </a:xfrm>
          <a:prstGeom prst="wedgeRoundRectCallout">
            <a:avLst>
              <a:gd name="adj1" fmla="val 219999"/>
              <a:gd name="adj2" fmla="val 63834"/>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rPr>
              <a:t>Column Total</a:t>
            </a:r>
          </a:p>
        </p:txBody>
      </p:sp>
      <p:sp>
        <p:nvSpPr>
          <p:cNvPr id="7" name="Rounded Rectangular Callout 6"/>
          <p:cNvSpPr/>
          <p:nvPr/>
        </p:nvSpPr>
        <p:spPr bwMode="auto">
          <a:xfrm>
            <a:off x="7691120" y="4135120"/>
            <a:ext cx="1143000" cy="838200"/>
          </a:xfrm>
          <a:prstGeom prst="wedgeRoundRectCallout">
            <a:avLst>
              <a:gd name="adj1" fmla="val -140833"/>
              <a:gd name="adj2" fmla="val -73258"/>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Verdana" pitchFamily="34" charset="0"/>
              </a:rPr>
              <a:t>Grand Total</a:t>
            </a:r>
          </a:p>
        </p:txBody>
      </p:sp>
      <p:graphicFrame>
        <p:nvGraphicFramePr>
          <p:cNvPr id="8" name="Object 7"/>
          <p:cNvGraphicFramePr>
            <a:graphicFrameLocks noChangeAspect="1"/>
          </p:cNvGraphicFramePr>
          <p:nvPr>
            <p:extLst>
              <p:ext uri="{D42A27DB-BD31-4B8C-83A1-F6EECF244321}">
                <p14:modId xmlns:p14="http://schemas.microsoft.com/office/powerpoint/2010/main" val="1226824985"/>
              </p:ext>
            </p:extLst>
          </p:nvPr>
        </p:nvGraphicFramePr>
        <p:xfrm>
          <a:off x="3241358" y="5659120"/>
          <a:ext cx="5468937" cy="1219200"/>
        </p:xfrm>
        <a:graphic>
          <a:graphicData uri="http://schemas.openxmlformats.org/presentationml/2006/ole">
            <mc:AlternateContent xmlns:mc="http://schemas.openxmlformats.org/markup-compatibility/2006">
              <mc:Choice xmlns:v="urn:schemas-microsoft-com:vml" Requires="v">
                <p:oleObj spid="_x0000_s15371" name="Equation" r:id="rId3" imgW="1879560" imgH="419040" progId="Equation.3">
                  <p:embed/>
                </p:oleObj>
              </mc:Choice>
              <mc:Fallback>
                <p:oleObj name="Equation" r:id="rId3" imgW="1879560" imgH="419040" progId="Equation.3">
                  <p:embed/>
                  <p:pic>
                    <p:nvPicPr>
                      <p:cNvPr id="0" name=""/>
                      <p:cNvPicPr>
                        <a:picLocks noChangeAspect="1" noChangeArrowheads="1"/>
                      </p:cNvPicPr>
                      <p:nvPr/>
                    </p:nvPicPr>
                    <p:blipFill>
                      <a:blip r:embed="rId4"/>
                      <a:srcRect/>
                      <a:stretch>
                        <a:fillRect/>
                      </a:stretch>
                    </p:blipFill>
                    <p:spPr bwMode="auto">
                      <a:xfrm>
                        <a:off x="3241358" y="5659120"/>
                        <a:ext cx="54689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1371600" y="1567785"/>
            <a:ext cx="7170553" cy="400110"/>
          </a:xfrm>
          <a:prstGeom prst="rect">
            <a:avLst/>
          </a:prstGeom>
          <a:noFill/>
        </p:spPr>
        <p:txBody>
          <a:bodyPr wrap="none" rtlCol="0">
            <a:spAutoFit/>
          </a:bodyPr>
          <a:lstStyle/>
          <a:p>
            <a:r>
              <a:rPr lang="en-US" sz="2000" dirty="0" smtClean="0">
                <a:solidFill>
                  <a:srgbClr val="7030A0"/>
                </a:solidFill>
              </a:rPr>
              <a:t>H</a:t>
            </a:r>
            <a:r>
              <a:rPr lang="en-US" sz="2000" baseline="-25000" dirty="0" smtClean="0">
                <a:solidFill>
                  <a:srgbClr val="7030A0"/>
                </a:solidFill>
              </a:rPr>
              <a:t>0</a:t>
            </a:r>
            <a:r>
              <a:rPr lang="en-US" sz="2000" dirty="0" smtClean="0">
                <a:solidFill>
                  <a:srgbClr val="7030A0"/>
                </a:solidFill>
              </a:rPr>
              <a:t>: There is no difference between gender and choice</a:t>
            </a:r>
            <a:endParaRPr lang="en-US" sz="2000" dirty="0">
              <a:solidFill>
                <a:srgbClr val="7030A0"/>
              </a:solidFill>
            </a:endParaRPr>
          </a:p>
        </p:txBody>
      </p:sp>
      <p:sp>
        <p:nvSpPr>
          <p:cNvPr id="10" name="TextBox 9"/>
          <p:cNvSpPr txBox="1"/>
          <p:nvPr/>
        </p:nvSpPr>
        <p:spPr>
          <a:xfrm>
            <a:off x="3387206" y="2133600"/>
            <a:ext cx="1675459" cy="400110"/>
          </a:xfrm>
          <a:prstGeom prst="rect">
            <a:avLst/>
          </a:prstGeom>
          <a:noFill/>
        </p:spPr>
        <p:txBody>
          <a:bodyPr wrap="none" rtlCol="0">
            <a:spAutoFit/>
          </a:bodyPr>
          <a:lstStyle/>
          <a:p>
            <a:r>
              <a:rPr lang="en-US" sz="2000" dirty="0" smtClean="0"/>
              <a:t>Actual Data</a:t>
            </a:r>
            <a:endParaRPr lang="en-US" sz="2000" dirty="0"/>
          </a:p>
        </p:txBody>
      </p:sp>
    </p:spTree>
    <p:extLst>
      <p:ext uri="{BB962C8B-B14F-4D97-AF65-F5344CB8AC3E}">
        <p14:creationId xmlns:p14="http://schemas.microsoft.com/office/powerpoint/2010/main" val="362393800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9"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Chi square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574706901"/>
              </p:ext>
            </p:extLst>
          </p:nvPr>
        </p:nvGraphicFramePr>
        <p:xfrm>
          <a:off x="2057400" y="2133600"/>
          <a:ext cx="4876800" cy="1483360"/>
        </p:xfrm>
        <a:graphic>
          <a:graphicData uri="http://schemas.openxmlformats.org/drawingml/2006/table">
            <a:tbl>
              <a:tblPr firstRow="1" bandRow="1">
                <a:tableStyleId>{5C22544A-7EE6-4342-B048-85BDC9FD1C3A}</a:tableStyleId>
              </a:tblPr>
              <a:tblGrid>
                <a:gridCol w="1219200"/>
                <a:gridCol w="1219200"/>
                <a:gridCol w="1219200"/>
                <a:gridCol w="1219200"/>
              </a:tblGrid>
              <a:tr h="370840">
                <a:tc>
                  <a:txBody>
                    <a:bodyPr/>
                    <a:lstStyle/>
                    <a:p>
                      <a:endParaRPr lang="en-US" dirty="0"/>
                    </a:p>
                  </a:txBody>
                  <a:tcPr/>
                </a:tc>
                <a:tc>
                  <a:txBody>
                    <a:bodyPr/>
                    <a:lstStyle/>
                    <a:p>
                      <a:r>
                        <a:rPr lang="en-US" dirty="0" smtClean="0"/>
                        <a:t>Male</a:t>
                      </a:r>
                      <a:endParaRPr lang="en-US" dirty="0"/>
                    </a:p>
                  </a:txBody>
                  <a:tcPr/>
                </a:tc>
                <a:tc>
                  <a:txBody>
                    <a:bodyPr/>
                    <a:lstStyle/>
                    <a:p>
                      <a:r>
                        <a:rPr lang="en-US" dirty="0" smtClean="0"/>
                        <a:t>Female</a:t>
                      </a:r>
                      <a:endParaRPr lang="en-US" dirty="0"/>
                    </a:p>
                  </a:txBody>
                  <a:tcPr/>
                </a:tc>
                <a:tc>
                  <a:txBody>
                    <a:bodyPr/>
                    <a:lstStyle/>
                    <a:p>
                      <a:r>
                        <a:rPr lang="en-US" dirty="0" smtClean="0"/>
                        <a:t>Total</a:t>
                      </a:r>
                      <a:endParaRPr lang="en-US" dirty="0"/>
                    </a:p>
                  </a:txBody>
                  <a:tcPr/>
                </a:tc>
              </a:tr>
              <a:tr h="370840">
                <a:tc>
                  <a:txBody>
                    <a:bodyPr/>
                    <a:lstStyle/>
                    <a:p>
                      <a:r>
                        <a:rPr lang="en-US" dirty="0" smtClean="0"/>
                        <a:t>Like</a:t>
                      </a:r>
                      <a:endParaRPr lang="en-US" dirty="0"/>
                    </a:p>
                  </a:txBody>
                  <a:tcPr/>
                </a:tc>
                <a:tc>
                  <a:txBody>
                    <a:bodyPr/>
                    <a:lstStyle/>
                    <a:p>
                      <a:r>
                        <a:rPr lang="en-US" dirty="0" smtClean="0"/>
                        <a:t>31.43</a:t>
                      </a:r>
                      <a:endParaRPr lang="en-US" dirty="0"/>
                    </a:p>
                  </a:txBody>
                  <a:tcPr/>
                </a:tc>
                <a:tc>
                  <a:txBody>
                    <a:bodyPr/>
                    <a:lstStyle/>
                    <a:p>
                      <a:r>
                        <a:rPr lang="en-US" dirty="0" smtClean="0"/>
                        <a:t>18.58</a:t>
                      </a:r>
                      <a:endParaRPr lang="en-US" dirty="0"/>
                    </a:p>
                  </a:txBody>
                  <a:tcPr/>
                </a:tc>
                <a:tc>
                  <a:txBody>
                    <a:bodyPr/>
                    <a:lstStyle/>
                    <a:p>
                      <a:r>
                        <a:rPr lang="en-US" b="1" dirty="0" smtClean="0"/>
                        <a:t>50.01</a:t>
                      </a:r>
                      <a:endParaRPr lang="en-US" b="1" dirty="0"/>
                    </a:p>
                  </a:txBody>
                  <a:tcPr/>
                </a:tc>
              </a:tr>
              <a:tr h="370840">
                <a:tc>
                  <a:txBody>
                    <a:bodyPr/>
                    <a:lstStyle/>
                    <a:p>
                      <a:r>
                        <a:rPr lang="en-US" dirty="0" smtClean="0"/>
                        <a:t>Dislike</a:t>
                      </a:r>
                      <a:endParaRPr lang="en-US" dirty="0"/>
                    </a:p>
                  </a:txBody>
                  <a:tcPr/>
                </a:tc>
                <a:tc>
                  <a:txBody>
                    <a:bodyPr/>
                    <a:lstStyle/>
                    <a:p>
                      <a:r>
                        <a:rPr lang="en-US" dirty="0" smtClean="0"/>
                        <a:t>34.58</a:t>
                      </a:r>
                      <a:endParaRPr lang="en-US" dirty="0"/>
                    </a:p>
                  </a:txBody>
                  <a:tcPr/>
                </a:tc>
                <a:tc>
                  <a:txBody>
                    <a:bodyPr/>
                    <a:lstStyle/>
                    <a:p>
                      <a:r>
                        <a:rPr lang="en-US" dirty="0" smtClean="0"/>
                        <a:t>20.43</a:t>
                      </a:r>
                      <a:endParaRPr lang="en-US" dirty="0"/>
                    </a:p>
                  </a:txBody>
                  <a:tcPr/>
                </a:tc>
                <a:tc>
                  <a:txBody>
                    <a:bodyPr/>
                    <a:lstStyle/>
                    <a:p>
                      <a:r>
                        <a:rPr lang="en-US" b="1" dirty="0" smtClean="0"/>
                        <a:t>55.01</a:t>
                      </a:r>
                      <a:endParaRPr lang="en-US" b="1" dirty="0"/>
                    </a:p>
                  </a:txBody>
                  <a:tcPr/>
                </a:tc>
              </a:tr>
              <a:tr h="370840">
                <a:tc>
                  <a:txBody>
                    <a:bodyPr/>
                    <a:lstStyle/>
                    <a:p>
                      <a:r>
                        <a:rPr lang="en-US" b="1" dirty="0" smtClean="0"/>
                        <a:t>Total</a:t>
                      </a:r>
                      <a:endParaRPr lang="en-US" b="1" dirty="0"/>
                    </a:p>
                  </a:txBody>
                  <a:tcPr/>
                </a:tc>
                <a:tc>
                  <a:txBody>
                    <a:bodyPr/>
                    <a:lstStyle/>
                    <a:p>
                      <a:r>
                        <a:rPr lang="en-US" b="1" dirty="0" smtClean="0"/>
                        <a:t>66.01</a:t>
                      </a:r>
                      <a:endParaRPr lang="en-US" b="1" dirty="0"/>
                    </a:p>
                  </a:txBody>
                  <a:tcPr/>
                </a:tc>
                <a:tc>
                  <a:txBody>
                    <a:bodyPr/>
                    <a:lstStyle/>
                    <a:p>
                      <a:r>
                        <a:rPr lang="en-US" b="1" dirty="0" smtClean="0"/>
                        <a:t>39.01</a:t>
                      </a:r>
                      <a:endParaRPr lang="en-US" b="1" dirty="0"/>
                    </a:p>
                  </a:txBody>
                  <a:tcPr/>
                </a:tc>
                <a:tc>
                  <a:txBody>
                    <a:bodyPr/>
                    <a:lstStyle/>
                    <a:p>
                      <a:r>
                        <a:rPr lang="en-US" b="1" dirty="0" smtClean="0"/>
                        <a:t>105.02</a:t>
                      </a:r>
                      <a:endParaRPr lang="en-US" b="1" dirty="0"/>
                    </a:p>
                  </a:txBody>
                  <a:tcPr/>
                </a:tc>
              </a:tr>
            </a:tbl>
          </a:graphicData>
        </a:graphic>
      </p:graphicFrame>
      <p:sp>
        <p:nvSpPr>
          <p:cNvPr id="4" name="Rectangle 3"/>
          <p:cNvSpPr/>
          <p:nvPr/>
        </p:nvSpPr>
        <p:spPr>
          <a:xfrm>
            <a:off x="1600200" y="3810000"/>
            <a:ext cx="5791200" cy="1200329"/>
          </a:xfrm>
          <a:prstGeom prst="rect">
            <a:avLst/>
          </a:prstGeom>
        </p:spPr>
        <p:txBody>
          <a:bodyPr wrap="square">
            <a:spAutoFit/>
          </a:bodyPr>
          <a:lstStyle/>
          <a:p>
            <a:pPr eaLnBrk="0" hangingPunct="0"/>
            <a:r>
              <a:rPr lang="en-US" sz="1800" dirty="0"/>
              <a:t>The number of degrees of freedom is calculated for an x-by-y table as (x-1) (y-1), so in this case </a:t>
            </a:r>
            <a:r>
              <a:rPr lang="en-US" sz="1800" dirty="0" smtClean="0"/>
              <a:t>(2-1</a:t>
            </a:r>
            <a:r>
              <a:rPr lang="en-US" sz="1800" dirty="0"/>
              <a:t>) </a:t>
            </a:r>
            <a:r>
              <a:rPr lang="en-US" sz="1800" dirty="0" smtClean="0"/>
              <a:t>(2-1</a:t>
            </a:r>
            <a:r>
              <a:rPr lang="en-US" sz="1800" dirty="0"/>
              <a:t>) = </a:t>
            </a:r>
            <a:r>
              <a:rPr lang="en-US" sz="1800" dirty="0" smtClean="0"/>
              <a:t>1*1 </a:t>
            </a:r>
            <a:r>
              <a:rPr lang="en-US" sz="1800" dirty="0"/>
              <a:t>= </a:t>
            </a:r>
            <a:r>
              <a:rPr lang="en-US" sz="1800" dirty="0" smtClean="0"/>
              <a:t>1. </a:t>
            </a:r>
            <a:r>
              <a:rPr lang="en-US" sz="1800" dirty="0"/>
              <a:t>The degrees of freedom is </a:t>
            </a:r>
            <a:r>
              <a:rPr lang="en-US" sz="1800" dirty="0" smtClean="0"/>
              <a:t>1.</a:t>
            </a:r>
            <a:endParaRPr lang="en-US" sz="1800" dirty="0"/>
          </a:p>
        </p:txBody>
      </p:sp>
      <p:sp>
        <p:nvSpPr>
          <p:cNvPr id="5" name="TextBox 4"/>
          <p:cNvSpPr txBox="1"/>
          <p:nvPr/>
        </p:nvSpPr>
        <p:spPr>
          <a:xfrm>
            <a:off x="2667000" y="1669087"/>
            <a:ext cx="2981907" cy="400110"/>
          </a:xfrm>
          <a:prstGeom prst="rect">
            <a:avLst/>
          </a:prstGeom>
          <a:noFill/>
        </p:spPr>
        <p:txBody>
          <a:bodyPr wrap="none" rtlCol="0">
            <a:spAutoFit/>
          </a:bodyPr>
          <a:lstStyle/>
          <a:p>
            <a:r>
              <a:rPr lang="en-US" sz="2000" dirty="0" smtClean="0"/>
              <a:t>Expected Frequencies</a:t>
            </a:r>
            <a:endParaRPr lang="en-US" sz="2000" dirty="0"/>
          </a:p>
        </p:txBody>
      </p:sp>
    </p:spTree>
    <p:extLst>
      <p:ext uri="{BB962C8B-B14F-4D97-AF65-F5344CB8AC3E}">
        <p14:creationId xmlns:p14="http://schemas.microsoft.com/office/powerpoint/2010/main" val="263526291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Chi square Calculations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560622116"/>
              </p:ext>
            </p:extLst>
          </p:nvPr>
        </p:nvGraphicFramePr>
        <p:xfrm>
          <a:off x="1447800" y="2286000"/>
          <a:ext cx="5029200" cy="1854200"/>
        </p:xfrm>
        <a:graphic>
          <a:graphicData uri="http://schemas.openxmlformats.org/drawingml/2006/table">
            <a:tbl>
              <a:tblPr firstRow="1" bandRow="1">
                <a:tableStyleId>{5C22544A-7EE6-4342-B048-85BDC9FD1C3A}</a:tableStyleId>
              </a:tblPr>
              <a:tblGrid>
                <a:gridCol w="1219200"/>
                <a:gridCol w="1219200"/>
                <a:gridCol w="1219200"/>
                <a:gridCol w="1371600"/>
              </a:tblGrid>
              <a:tr h="370840">
                <a:tc>
                  <a:txBody>
                    <a:bodyPr/>
                    <a:lstStyle/>
                    <a:p>
                      <a:r>
                        <a:rPr lang="en-US" dirty="0" smtClean="0"/>
                        <a:t>O</a:t>
                      </a:r>
                      <a:endParaRPr lang="en-US" dirty="0"/>
                    </a:p>
                  </a:txBody>
                  <a:tcPr/>
                </a:tc>
                <a:tc>
                  <a:txBody>
                    <a:bodyPr/>
                    <a:lstStyle/>
                    <a:p>
                      <a:r>
                        <a:rPr lang="en-US" dirty="0" smtClean="0"/>
                        <a:t>E</a:t>
                      </a:r>
                      <a:endParaRPr lang="en-US" dirty="0"/>
                    </a:p>
                  </a:txBody>
                  <a:tcPr/>
                </a:tc>
                <a:tc>
                  <a:txBody>
                    <a:bodyPr/>
                    <a:lstStyle/>
                    <a:p>
                      <a:r>
                        <a:rPr lang="en-US" dirty="0" smtClean="0"/>
                        <a:t>O-E</a:t>
                      </a:r>
                      <a:endParaRPr lang="en-US" dirty="0"/>
                    </a:p>
                  </a:txBody>
                  <a:tcPr/>
                </a:tc>
                <a:tc>
                  <a:txBody>
                    <a:bodyPr/>
                    <a:lstStyle/>
                    <a:p>
                      <a:r>
                        <a:rPr lang="en-US" dirty="0" smtClean="0"/>
                        <a:t>(O-E)</a:t>
                      </a:r>
                      <a:r>
                        <a:rPr lang="en-US" baseline="30000" dirty="0" smtClean="0"/>
                        <a:t>2</a:t>
                      </a:r>
                      <a:r>
                        <a:rPr lang="en-US" dirty="0" smtClean="0"/>
                        <a:t>/E</a:t>
                      </a:r>
                      <a:endParaRPr lang="en-US" dirty="0"/>
                    </a:p>
                  </a:txBody>
                  <a:tcPr/>
                </a:tc>
              </a:tr>
              <a:tr h="370840">
                <a:tc>
                  <a:txBody>
                    <a:bodyPr/>
                    <a:lstStyle/>
                    <a:p>
                      <a:r>
                        <a:rPr lang="en-US" dirty="0" smtClean="0"/>
                        <a:t>36</a:t>
                      </a:r>
                      <a:endParaRPr lang="en-US" dirty="0"/>
                    </a:p>
                  </a:txBody>
                  <a:tcPr/>
                </a:tc>
                <a:tc>
                  <a:txBody>
                    <a:bodyPr/>
                    <a:lstStyle/>
                    <a:p>
                      <a:r>
                        <a:rPr lang="en-US" dirty="0" smtClean="0"/>
                        <a:t>31.43</a:t>
                      </a:r>
                      <a:endParaRPr lang="en-US" dirty="0"/>
                    </a:p>
                  </a:txBody>
                  <a:tcPr/>
                </a:tc>
                <a:tc>
                  <a:txBody>
                    <a:bodyPr/>
                    <a:lstStyle/>
                    <a:p>
                      <a:r>
                        <a:rPr lang="en-US" dirty="0" smtClean="0"/>
                        <a:t>4.57</a:t>
                      </a:r>
                      <a:endParaRPr lang="en-US" dirty="0"/>
                    </a:p>
                  </a:txBody>
                  <a:tcPr/>
                </a:tc>
                <a:tc>
                  <a:txBody>
                    <a:bodyPr/>
                    <a:lstStyle/>
                    <a:p>
                      <a:r>
                        <a:rPr lang="en-US" dirty="0" smtClean="0"/>
                        <a:t>.67</a:t>
                      </a:r>
                      <a:endParaRPr lang="en-US" dirty="0"/>
                    </a:p>
                  </a:txBody>
                  <a:tcPr/>
                </a:tc>
              </a:tr>
              <a:tr h="370840">
                <a:tc>
                  <a:txBody>
                    <a:bodyPr/>
                    <a:lstStyle/>
                    <a:p>
                      <a:r>
                        <a:rPr lang="en-US" dirty="0" smtClean="0"/>
                        <a:t>14</a:t>
                      </a:r>
                      <a:endParaRPr lang="en-US" dirty="0"/>
                    </a:p>
                  </a:txBody>
                  <a:tcPr/>
                </a:tc>
                <a:tc>
                  <a:txBody>
                    <a:bodyPr/>
                    <a:lstStyle/>
                    <a:p>
                      <a:r>
                        <a:rPr lang="en-US" dirty="0" smtClean="0"/>
                        <a:t>18.58</a:t>
                      </a:r>
                      <a:endParaRPr lang="en-US" dirty="0"/>
                    </a:p>
                  </a:txBody>
                  <a:tcPr/>
                </a:tc>
                <a:tc>
                  <a:txBody>
                    <a:bodyPr/>
                    <a:lstStyle/>
                    <a:p>
                      <a:r>
                        <a:rPr lang="en-US" dirty="0" smtClean="0"/>
                        <a:t>-4.58</a:t>
                      </a:r>
                      <a:endParaRPr lang="en-US" dirty="0"/>
                    </a:p>
                  </a:txBody>
                  <a:tcPr/>
                </a:tc>
                <a:tc>
                  <a:txBody>
                    <a:bodyPr/>
                    <a:lstStyle/>
                    <a:p>
                      <a:r>
                        <a:rPr lang="en-US" dirty="0" smtClean="0"/>
                        <a:t>1.13</a:t>
                      </a:r>
                      <a:endParaRPr lang="en-US" dirty="0"/>
                    </a:p>
                  </a:txBody>
                  <a:tcPr/>
                </a:tc>
              </a:tr>
              <a:tr h="370840">
                <a:tc>
                  <a:txBody>
                    <a:bodyPr/>
                    <a:lstStyle/>
                    <a:p>
                      <a:r>
                        <a:rPr lang="en-US" dirty="0" smtClean="0"/>
                        <a:t>30</a:t>
                      </a:r>
                      <a:endParaRPr lang="en-US" dirty="0"/>
                    </a:p>
                  </a:txBody>
                  <a:tcPr/>
                </a:tc>
                <a:tc>
                  <a:txBody>
                    <a:bodyPr/>
                    <a:lstStyle/>
                    <a:p>
                      <a:r>
                        <a:rPr lang="en-US" dirty="0" smtClean="0"/>
                        <a:t>34.58</a:t>
                      </a:r>
                      <a:endParaRPr lang="en-US" dirty="0"/>
                    </a:p>
                  </a:txBody>
                  <a:tcPr/>
                </a:tc>
                <a:tc>
                  <a:txBody>
                    <a:bodyPr/>
                    <a:lstStyle/>
                    <a:p>
                      <a:r>
                        <a:rPr lang="en-US" dirty="0" smtClean="0"/>
                        <a:t>-4.58</a:t>
                      </a:r>
                      <a:endParaRPr lang="en-US" dirty="0"/>
                    </a:p>
                  </a:txBody>
                  <a:tcPr/>
                </a:tc>
                <a:tc>
                  <a:txBody>
                    <a:bodyPr/>
                    <a:lstStyle/>
                    <a:p>
                      <a:r>
                        <a:rPr lang="en-US" dirty="0" smtClean="0"/>
                        <a:t>.61</a:t>
                      </a:r>
                      <a:endParaRPr lang="en-US" dirty="0"/>
                    </a:p>
                  </a:txBody>
                  <a:tcPr/>
                </a:tc>
              </a:tr>
              <a:tr h="370840">
                <a:tc>
                  <a:txBody>
                    <a:bodyPr/>
                    <a:lstStyle/>
                    <a:p>
                      <a:r>
                        <a:rPr lang="en-US" dirty="0" smtClean="0"/>
                        <a:t>25</a:t>
                      </a:r>
                      <a:endParaRPr lang="en-US" dirty="0"/>
                    </a:p>
                  </a:txBody>
                  <a:tcPr/>
                </a:tc>
                <a:tc>
                  <a:txBody>
                    <a:bodyPr/>
                    <a:lstStyle/>
                    <a:p>
                      <a:r>
                        <a:rPr lang="en-US" dirty="0" smtClean="0"/>
                        <a:t>20.43</a:t>
                      </a:r>
                      <a:endParaRPr lang="en-US" dirty="0"/>
                    </a:p>
                  </a:txBody>
                  <a:tcPr/>
                </a:tc>
                <a:tc>
                  <a:txBody>
                    <a:bodyPr/>
                    <a:lstStyle/>
                    <a:p>
                      <a:r>
                        <a:rPr lang="en-US" dirty="0" smtClean="0"/>
                        <a:t>4.57</a:t>
                      </a:r>
                      <a:endParaRPr lang="en-US" dirty="0"/>
                    </a:p>
                  </a:txBody>
                  <a:tcPr/>
                </a:tc>
                <a:tc>
                  <a:txBody>
                    <a:bodyPr/>
                    <a:lstStyle/>
                    <a:p>
                      <a:r>
                        <a:rPr lang="en-US" dirty="0" smtClean="0"/>
                        <a:t>1.03</a:t>
                      </a:r>
                      <a:endParaRPr lang="en-US" dirty="0"/>
                    </a:p>
                  </a:txBody>
                  <a:tcPr/>
                </a:tc>
              </a:tr>
            </a:tbl>
          </a:graphicData>
        </a:graphic>
      </p:graphicFrame>
      <p:sp>
        <p:nvSpPr>
          <p:cNvPr id="4" name="TextBox 3"/>
          <p:cNvSpPr txBox="1"/>
          <p:nvPr/>
        </p:nvSpPr>
        <p:spPr>
          <a:xfrm>
            <a:off x="2133600" y="4419600"/>
            <a:ext cx="3737177" cy="369332"/>
          </a:xfrm>
          <a:prstGeom prst="rect">
            <a:avLst/>
          </a:prstGeom>
          <a:noFill/>
        </p:spPr>
        <p:txBody>
          <a:bodyPr wrap="none" rtlCol="0">
            <a:spAutoFit/>
          </a:bodyPr>
          <a:lstStyle/>
          <a:p>
            <a:r>
              <a:rPr lang="en-US" dirty="0" smtClean="0"/>
              <a:t>Chi square observed statistic = 3.44</a:t>
            </a:r>
            <a:endParaRPr lang="en-US" dirty="0"/>
          </a:p>
        </p:txBody>
      </p:sp>
    </p:spTree>
    <p:extLst>
      <p:ext uri="{BB962C8B-B14F-4D97-AF65-F5344CB8AC3E}">
        <p14:creationId xmlns:p14="http://schemas.microsoft.com/office/powerpoint/2010/main" val="416933205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Chi square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234732417"/>
              </p:ext>
            </p:extLst>
          </p:nvPr>
        </p:nvGraphicFramePr>
        <p:xfrm>
          <a:off x="1295400" y="2286000"/>
          <a:ext cx="7010400" cy="2194560"/>
        </p:xfrm>
        <a:graphic>
          <a:graphicData uri="http://schemas.openxmlformats.org/drawingml/2006/table">
            <a:tbl>
              <a:tblPr/>
              <a:tblGrid>
                <a:gridCol w="609600"/>
                <a:gridCol w="914400"/>
                <a:gridCol w="914400"/>
                <a:gridCol w="1066800"/>
                <a:gridCol w="1066800"/>
                <a:gridCol w="1143000"/>
                <a:gridCol w="1295400"/>
              </a:tblGrid>
              <a:tr h="0">
                <a:tc>
                  <a:txBody>
                    <a:bodyPr/>
                    <a:lstStyle/>
                    <a:p>
                      <a:r>
                        <a:rPr lang="en-US" dirty="0" err="1"/>
                        <a:t>Df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smtClean="0"/>
                        <a:t>0.05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r>
              <a:tr h="0">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0.455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2.706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3.841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5.412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6.635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10.827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1.386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4.605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5.991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7.824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13.815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2.366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6.251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7.815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9.837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11.345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16.268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dirty="0"/>
                        <a:t>3.357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7.779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9.488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11.668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13.277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4.351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9.236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11.070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13.388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15.086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2971800" y="1752600"/>
            <a:ext cx="3957174" cy="461665"/>
          </a:xfrm>
          <a:prstGeom prst="rect">
            <a:avLst/>
          </a:prstGeom>
        </p:spPr>
        <p:txBody>
          <a:bodyPr wrap="none">
            <a:spAutoFit/>
          </a:bodyPr>
          <a:lstStyle/>
          <a:p>
            <a:pPr eaLnBrk="0" hangingPunct="0"/>
            <a:r>
              <a:rPr lang="en-US" dirty="0"/>
              <a:t>Probability Level (alpha)</a:t>
            </a:r>
          </a:p>
        </p:txBody>
      </p:sp>
      <p:sp>
        <p:nvSpPr>
          <p:cNvPr id="5" name="Rectangle 4"/>
          <p:cNvSpPr/>
          <p:nvPr/>
        </p:nvSpPr>
        <p:spPr>
          <a:xfrm>
            <a:off x="685800" y="4648200"/>
            <a:ext cx="7696200" cy="1754326"/>
          </a:xfrm>
          <a:prstGeom prst="rect">
            <a:avLst/>
          </a:prstGeom>
        </p:spPr>
        <p:txBody>
          <a:bodyPr wrap="square">
            <a:spAutoFit/>
          </a:bodyPr>
          <a:lstStyle/>
          <a:p>
            <a:pPr eaLnBrk="0" hangingPunct="0"/>
            <a:r>
              <a:rPr lang="en-US" sz="1800" dirty="0"/>
              <a:t>Chi Square </a:t>
            </a:r>
            <a:r>
              <a:rPr lang="en-US" sz="1800" dirty="0" smtClean="0"/>
              <a:t>(Observed statistic) </a:t>
            </a:r>
            <a:r>
              <a:rPr lang="en-US" sz="1800" dirty="0"/>
              <a:t>= </a:t>
            </a:r>
            <a:r>
              <a:rPr lang="en-US" sz="1800" dirty="0" smtClean="0"/>
              <a:t>3.44</a:t>
            </a:r>
            <a:endParaRPr lang="en-US" sz="1800" dirty="0"/>
          </a:p>
          <a:p>
            <a:pPr eaLnBrk="0" hangingPunct="0"/>
            <a:r>
              <a:rPr lang="en-US" sz="1800" dirty="0"/>
              <a:t>Probability Level (</a:t>
            </a:r>
            <a:r>
              <a:rPr lang="en-US" sz="1800" dirty="0" err="1" smtClean="0"/>
              <a:t>df</a:t>
            </a:r>
            <a:r>
              <a:rPr lang="en-US" sz="1800" dirty="0" smtClean="0"/>
              <a:t>=1 </a:t>
            </a:r>
            <a:r>
              <a:rPr lang="en-US" sz="1800" dirty="0"/>
              <a:t>and .05) = </a:t>
            </a:r>
            <a:r>
              <a:rPr lang="en-US" sz="1800" dirty="0" smtClean="0"/>
              <a:t>3.841 (Table </a:t>
            </a:r>
            <a:r>
              <a:rPr lang="en-US" sz="1800" dirty="0"/>
              <a:t>Value)</a:t>
            </a:r>
          </a:p>
          <a:p>
            <a:pPr eaLnBrk="0" hangingPunct="0"/>
            <a:r>
              <a:rPr lang="en-US" sz="1800" dirty="0"/>
              <a:t>So, Chi </a:t>
            </a:r>
            <a:r>
              <a:rPr lang="en-US" sz="1800" dirty="0" smtClean="0"/>
              <a:t>Square statistic </a:t>
            </a:r>
            <a:r>
              <a:rPr lang="en-US" sz="1800" dirty="0"/>
              <a:t>&lt; </a:t>
            </a:r>
            <a:r>
              <a:rPr lang="en-US" sz="1800" dirty="0" smtClean="0"/>
              <a:t>Probability Level (Table Value)</a:t>
            </a:r>
            <a:endParaRPr lang="en-US" sz="1800" dirty="0"/>
          </a:p>
          <a:p>
            <a:pPr eaLnBrk="0" hangingPunct="0"/>
            <a:r>
              <a:rPr lang="en-US" sz="1800" dirty="0">
                <a:solidFill>
                  <a:srgbClr val="FF0000"/>
                </a:solidFill>
              </a:rPr>
              <a:t>Accept Null Hypothesis </a:t>
            </a:r>
          </a:p>
          <a:p>
            <a:pPr eaLnBrk="0" hangingPunct="0"/>
            <a:endParaRPr lang="en-US" sz="1800" dirty="0" smtClean="0">
              <a:solidFill>
                <a:srgbClr val="7030A0"/>
              </a:solidFill>
            </a:endParaRPr>
          </a:p>
          <a:p>
            <a:pPr algn="ctr" eaLnBrk="0" hangingPunct="0"/>
            <a:r>
              <a:rPr lang="en-US" sz="1800" dirty="0" smtClean="0">
                <a:solidFill>
                  <a:srgbClr val="7030A0"/>
                </a:solidFill>
              </a:rPr>
              <a:t>Check </a:t>
            </a:r>
            <a:r>
              <a:rPr lang="en-US" sz="1800" dirty="0">
                <a:solidFill>
                  <a:srgbClr val="7030A0"/>
                </a:solidFill>
              </a:rPr>
              <a:t>Critical Value Table for Chi Square </a:t>
            </a:r>
            <a:r>
              <a:rPr lang="en-US" sz="1800" dirty="0" smtClean="0">
                <a:solidFill>
                  <a:srgbClr val="7030A0"/>
                </a:solidFill>
              </a:rPr>
              <a:t>Distribution on Page 448 of text</a:t>
            </a:r>
            <a:endParaRPr lang="en-US" sz="1800" dirty="0">
              <a:solidFill>
                <a:srgbClr val="7030A0"/>
              </a:solidFill>
            </a:endParaRPr>
          </a:p>
        </p:txBody>
      </p:sp>
    </p:spTree>
    <p:extLst>
      <p:ext uri="{BB962C8B-B14F-4D97-AF65-F5344CB8AC3E}">
        <p14:creationId xmlns:p14="http://schemas.microsoft.com/office/powerpoint/2010/main" val="422824532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Results of Chi square Test</a:t>
            </a:r>
            <a:endParaRPr lang="en-US" sz="3200" dirty="0"/>
          </a:p>
        </p:txBody>
      </p:sp>
      <p:sp>
        <p:nvSpPr>
          <p:cNvPr id="3" name="Content Placeholder 2"/>
          <p:cNvSpPr>
            <a:spLocks noGrp="1"/>
          </p:cNvSpPr>
          <p:nvPr>
            <p:ph idx="1"/>
          </p:nvPr>
        </p:nvSpPr>
        <p:spPr/>
        <p:txBody>
          <a:bodyPr/>
          <a:lstStyle/>
          <a:p>
            <a:pPr marL="0" indent="0">
              <a:buNone/>
            </a:pPr>
            <a:r>
              <a:rPr lang="en-US" dirty="0" smtClean="0"/>
              <a:t>There is no significant difference between product choice and gender.</a:t>
            </a:r>
            <a:endParaRPr lang="en-US" dirty="0"/>
          </a:p>
        </p:txBody>
      </p:sp>
    </p:spTree>
    <p:extLst>
      <p:ext uri="{BB962C8B-B14F-4D97-AF65-F5344CB8AC3E}">
        <p14:creationId xmlns:p14="http://schemas.microsoft.com/office/powerpoint/2010/main" val="400688537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Chi square Test for Independence</a:t>
            </a:r>
            <a:endParaRPr lang="en-US" sz="3200" dirty="0"/>
          </a:p>
        </p:txBody>
      </p:sp>
      <p:sp>
        <p:nvSpPr>
          <p:cNvPr id="3" name="Content Placeholder 2"/>
          <p:cNvSpPr>
            <a:spLocks noGrp="1"/>
          </p:cNvSpPr>
          <p:nvPr>
            <p:ph idx="1"/>
          </p:nvPr>
        </p:nvSpPr>
        <p:spPr/>
        <p:txBody>
          <a:bodyPr/>
          <a:lstStyle/>
          <a:p>
            <a:r>
              <a:rPr lang="en-US" sz="2400" dirty="0" smtClean="0"/>
              <a:t>Involves observations greater than 2x2</a:t>
            </a:r>
          </a:p>
          <a:p>
            <a:r>
              <a:rPr lang="en-US" sz="2400" dirty="0" smtClean="0"/>
              <a:t>Same process for the Chi square test</a:t>
            </a:r>
          </a:p>
          <a:p>
            <a:r>
              <a:rPr lang="en-US" sz="2400" dirty="0" smtClean="0"/>
              <a:t>Indicates independence or dependence of three or more variables…but that is all it tells</a:t>
            </a:r>
          </a:p>
          <a:p>
            <a:endParaRPr lang="en-US" sz="2400" dirty="0"/>
          </a:p>
        </p:txBody>
      </p:sp>
    </p:spTree>
    <p:extLst>
      <p:ext uri="{BB962C8B-B14F-4D97-AF65-F5344CB8AC3E}">
        <p14:creationId xmlns:p14="http://schemas.microsoft.com/office/powerpoint/2010/main" val="26995425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Qualitative </a:t>
            </a:r>
            <a:r>
              <a:rPr lang="en-US" b="1" dirty="0" smtClean="0"/>
              <a:t>Research (words)</a:t>
            </a:r>
            <a:r>
              <a:rPr lang="en-US" dirty="0" smtClean="0"/>
              <a:t> </a:t>
            </a:r>
            <a:r>
              <a:rPr lang="en-US" dirty="0"/>
              <a:t>- is by definition </a:t>
            </a:r>
            <a:r>
              <a:rPr lang="en-US" u="sng" dirty="0"/>
              <a:t>exploratory</a:t>
            </a:r>
            <a:r>
              <a:rPr lang="en-US" dirty="0"/>
              <a:t>, and it is used when we don’t know what to expect, to define the problem or develop an approach to the problem. It’s also used to </a:t>
            </a:r>
            <a:r>
              <a:rPr lang="en-US" u="sng" dirty="0"/>
              <a:t>go deeper into issues of interest </a:t>
            </a:r>
            <a:r>
              <a:rPr lang="en-US" dirty="0"/>
              <a:t>and explore nuances related to the problem at hand. Common data collection methods used in qualitative research are focus groups, </a:t>
            </a:r>
            <a:r>
              <a:rPr lang="en-US" dirty="0" smtClean="0"/>
              <a:t>in-depth </a:t>
            </a:r>
            <a:r>
              <a:rPr lang="en-US" dirty="0"/>
              <a:t>interviews, uninterrupted observation, bulletin boards, and </a:t>
            </a:r>
            <a:r>
              <a:rPr lang="en-US" dirty="0">
                <a:solidFill>
                  <a:srgbClr val="C00000"/>
                </a:solidFill>
              </a:rPr>
              <a:t>ethnographic</a:t>
            </a:r>
            <a:r>
              <a:rPr lang="en-US" dirty="0"/>
              <a:t> participation/observation</a:t>
            </a:r>
            <a:r>
              <a:rPr lang="en-US" dirty="0" smtClean="0"/>
              <a:t>.</a:t>
            </a:r>
          </a:p>
          <a:p>
            <a:r>
              <a:rPr lang="en-US" b="1" dirty="0"/>
              <a:t>Quantitative </a:t>
            </a:r>
            <a:r>
              <a:rPr lang="en-US" b="1" dirty="0" smtClean="0"/>
              <a:t>Research (numbers)</a:t>
            </a:r>
            <a:r>
              <a:rPr lang="en-US" dirty="0" smtClean="0"/>
              <a:t> </a:t>
            </a:r>
            <a:r>
              <a:rPr lang="en-US" dirty="0"/>
              <a:t>- is </a:t>
            </a:r>
            <a:r>
              <a:rPr lang="en-US" u="sng" dirty="0"/>
              <a:t>conclusive</a:t>
            </a:r>
            <a:r>
              <a:rPr lang="en-US" dirty="0"/>
              <a:t> in its purpose as it tries to </a:t>
            </a:r>
            <a:r>
              <a:rPr lang="en-US" u="sng" dirty="0"/>
              <a:t>quantify the problem </a:t>
            </a:r>
            <a:r>
              <a:rPr lang="en-US" dirty="0"/>
              <a:t>and understand how prevalent it is by looking for projectable results to a larger population. Here we collect data through surveys (online, phone, paper), audits, points of purchase (purchase transactions), and </a:t>
            </a:r>
            <a:r>
              <a:rPr lang="en-US" dirty="0" smtClean="0"/>
              <a:t>other trend data.</a:t>
            </a:r>
            <a:endParaRPr lang="en-US" dirty="0"/>
          </a:p>
        </p:txBody>
      </p:sp>
      <p:sp>
        <p:nvSpPr>
          <p:cNvPr id="3" name="Title 2"/>
          <p:cNvSpPr>
            <a:spLocks noGrp="1"/>
          </p:cNvSpPr>
          <p:nvPr>
            <p:ph type="title"/>
          </p:nvPr>
        </p:nvSpPr>
        <p:spPr/>
        <p:txBody>
          <a:bodyPr/>
          <a:lstStyle/>
          <a:p>
            <a:r>
              <a:rPr lang="en-US" dirty="0" smtClean="0"/>
              <a:t>Two basic types of research</a:t>
            </a:r>
            <a:endParaRPr lang="en-US" dirty="0"/>
          </a:p>
        </p:txBody>
      </p:sp>
    </p:spTree>
    <p:extLst>
      <p:ext uri="{BB962C8B-B14F-4D97-AF65-F5344CB8AC3E}">
        <p14:creationId xmlns:p14="http://schemas.microsoft.com/office/powerpoint/2010/main" val="8327441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your favorite color scheme for the website? (Blue, Red, or Green)</a:t>
            </a:r>
          </a:p>
          <a:p>
            <a:r>
              <a:rPr lang="en-US" dirty="0" smtClean="0"/>
              <a:t>There are three groups (Rock music, Country music, jazz music)</a:t>
            </a:r>
            <a:endParaRPr lang="en-US" dirty="0"/>
          </a:p>
        </p:txBody>
      </p:sp>
      <p:sp>
        <p:nvSpPr>
          <p:cNvPr id="3" name="Title 2"/>
          <p:cNvSpPr>
            <a:spLocks noGrp="1"/>
          </p:cNvSpPr>
          <p:nvPr>
            <p:ph type="title"/>
          </p:nvPr>
        </p:nvSpPr>
        <p:spPr/>
        <p:txBody>
          <a:bodyPr/>
          <a:lstStyle/>
          <a:p>
            <a:r>
              <a:rPr lang="en-US" dirty="0" smtClean="0"/>
              <a:t>Two Questions…</a:t>
            </a:r>
            <a:endParaRPr lang="en-US" dirty="0"/>
          </a:p>
        </p:txBody>
      </p:sp>
    </p:spTree>
    <p:extLst>
      <p:ext uri="{BB962C8B-B14F-4D97-AF65-F5344CB8AC3E}">
        <p14:creationId xmlns:p14="http://schemas.microsoft.com/office/powerpoint/2010/main" val="2803483089"/>
      </p:ext>
    </p:extLst>
  </p:cSld>
  <p:clrMapOvr>
    <a:masterClrMapping/>
  </p:clrMapOvr>
  <p:transition spd="med">
    <p:fade thruBlk="1"/>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200" dirty="0" smtClean="0"/>
              <a:t>Chi Square</a:t>
            </a:r>
          </a:p>
        </p:txBody>
      </p:sp>
      <p:graphicFrame>
        <p:nvGraphicFramePr>
          <p:cNvPr id="4" name="Table 3"/>
          <p:cNvGraphicFramePr>
            <a:graphicFrameLocks noGrp="1"/>
          </p:cNvGraphicFramePr>
          <p:nvPr>
            <p:extLst>
              <p:ext uri="{D42A27DB-BD31-4B8C-83A1-F6EECF244321}">
                <p14:modId xmlns:p14="http://schemas.microsoft.com/office/powerpoint/2010/main" val="646646858"/>
              </p:ext>
            </p:extLst>
          </p:nvPr>
        </p:nvGraphicFramePr>
        <p:xfrm>
          <a:off x="1513840" y="2565400"/>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r>
                        <a:rPr lang="en-US" dirty="0" smtClean="0"/>
                        <a:t>Blue</a:t>
                      </a:r>
                      <a:endParaRPr lang="en-US" dirty="0"/>
                    </a:p>
                  </a:txBody>
                  <a:tcPr/>
                </a:tc>
                <a:tc>
                  <a:txBody>
                    <a:bodyPr/>
                    <a:lstStyle/>
                    <a:p>
                      <a:r>
                        <a:rPr lang="en-US" dirty="0" smtClean="0"/>
                        <a:t>Red</a:t>
                      </a:r>
                      <a:endParaRPr lang="en-US" dirty="0"/>
                    </a:p>
                  </a:txBody>
                  <a:tcPr/>
                </a:tc>
                <a:tc>
                  <a:txBody>
                    <a:bodyPr/>
                    <a:lstStyle/>
                    <a:p>
                      <a:r>
                        <a:rPr lang="en-US" dirty="0" smtClean="0"/>
                        <a:t>Green</a:t>
                      </a:r>
                      <a:endParaRPr lang="en-US" dirty="0"/>
                    </a:p>
                  </a:txBody>
                  <a:tcPr/>
                </a:tc>
                <a:tc>
                  <a:txBody>
                    <a:bodyPr/>
                    <a:lstStyle/>
                    <a:p>
                      <a:r>
                        <a:rPr lang="en-US" dirty="0" smtClean="0"/>
                        <a:t>Total</a:t>
                      </a:r>
                      <a:endParaRPr lang="en-US" dirty="0"/>
                    </a:p>
                  </a:txBody>
                  <a:tcPr/>
                </a:tc>
              </a:tr>
              <a:tr h="370840">
                <a:tc>
                  <a:txBody>
                    <a:bodyPr/>
                    <a:lstStyle/>
                    <a:p>
                      <a:r>
                        <a:rPr lang="en-US" dirty="0" smtClean="0"/>
                        <a:t>Rock</a:t>
                      </a:r>
                      <a:endParaRPr lang="en-US" dirty="0"/>
                    </a:p>
                  </a:txBody>
                  <a:tcPr/>
                </a:tc>
                <a:tc>
                  <a:txBody>
                    <a:bodyPr/>
                    <a:lstStyle/>
                    <a:p>
                      <a:r>
                        <a:rPr lang="en-US" dirty="0" smtClean="0"/>
                        <a:t>11</a:t>
                      </a:r>
                      <a:endParaRPr lang="en-US" dirty="0"/>
                    </a:p>
                  </a:txBody>
                  <a:tcPr/>
                </a:tc>
                <a:tc>
                  <a:txBody>
                    <a:bodyPr/>
                    <a:lstStyle/>
                    <a:p>
                      <a:r>
                        <a:rPr lang="en-US" dirty="0" smtClean="0"/>
                        <a:t>6</a:t>
                      </a:r>
                      <a:endParaRPr lang="en-US" dirty="0"/>
                    </a:p>
                  </a:txBody>
                  <a:tcPr/>
                </a:tc>
                <a:tc>
                  <a:txBody>
                    <a:bodyPr/>
                    <a:lstStyle/>
                    <a:p>
                      <a:r>
                        <a:rPr lang="en-US" dirty="0" smtClean="0"/>
                        <a:t>4</a:t>
                      </a:r>
                      <a:endParaRPr lang="en-US" dirty="0"/>
                    </a:p>
                  </a:txBody>
                  <a:tcPr/>
                </a:tc>
                <a:tc>
                  <a:txBody>
                    <a:bodyPr/>
                    <a:lstStyle/>
                    <a:p>
                      <a:r>
                        <a:rPr lang="en-US" b="1" dirty="0" smtClean="0"/>
                        <a:t>21</a:t>
                      </a:r>
                      <a:endParaRPr lang="en-US" b="1" dirty="0"/>
                    </a:p>
                  </a:txBody>
                  <a:tcPr/>
                </a:tc>
              </a:tr>
              <a:tr h="370840">
                <a:tc>
                  <a:txBody>
                    <a:bodyPr/>
                    <a:lstStyle/>
                    <a:p>
                      <a:r>
                        <a:rPr lang="en-US" dirty="0" smtClean="0"/>
                        <a:t>Jazz</a:t>
                      </a:r>
                      <a:endParaRPr lang="en-US" dirty="0"/>
                    </a:p>
                  </a:txBody>
                  <a:tcPr/>
                </a:tc>
                <a:tc>
                  <a:txBody>
                    <a:bodyPr/>
                    <a:lstStyle/>
                    <a:p>
                      <a:r>
                        <a:rPr lang="en-US" dirty="0" smtClean="0"/>
                        <a:t>12</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b="1" dirty="0" smtClean="0"/>
                        <a:t>26</a:t>
                      </a:r>
                      <a:endParaRPr lang="en-US" b="1" dirty="0"/>
                    </a:p>
                  </a:txBody>
                  <a:tcPr/>
                </a:tc>
              </a:tr>
              <a:tr h="370840">
                <a:tc>
                  <a:txBody>
                    <a:bodyPr/>
                    <a:lstStyle/>
                    <a:p>
                      <a:r>
                        <a:rPr lang="en-US" dirty="0" smtClean="0"/>
                        <a:t>Country</a:t>
                      </a:r>
                      <a:endParaRPr lang="en-US" dirty="0"/>
                    </a:p>
                  </a:txBody>
                  <a:tcPr/>
                </a:tc>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14</a:t>
                      </a:r>
                      <a:endParaRPr lang="en-US" dirty="0"/>
                    </a:p>
                  </a:txBody>
                  <a:tcPr/>
                </a:tc>
                <a:tc>
                  <a:txBody>
                    <a:bodyPr/>
                    <a:lstStyle/>
                    <a:p>
                      <a:r>
                        <a:rPr lang="en-US" b="1" dirty="0" smtClean="0"/>
                        <a:t>28</a:t>
                      </a:r>
                      <a:endParaRPr lang="en-US" b="1" dirty="0"/>
                    </a:p>
                  </a:txBody>
                  <a:tcPr/>
                </a:tc>
              </a:tr>
              <a:tr h="370840">
                <a:tc>
                  <a:txBody>
                    <a:bodyPr/>
                    <a:lstStyle/>
                    <a:p>
                      <a:r>
                        <a:rPr lang="en-US" b="1" dirty="0" smtClean="0"/>
                        <a:t>Total</a:t>
                      </a:r>
                      <a:endParaRPr lang="en-US" b="1" dirty="0"/>
                    </a:p>
                  </a:txBody>
                  <a:tcPr/>
                </a:tc>
                <a:tc>
                  <a:txBody>
                    <a:bodyPr/>
                    <a:lstStyle/>
                    <a:p>
                      <a:r>
                        <a:rPr lang="en-US" b="1" dirty="0" smtClean="0"/>
                        <a:t>30</a:t>
                      </a:r>
                      <a:endParaRPr lang="en-US" b="1" dirty="0"/>
                    </a:p>
                  </a:txBody>
                  <a:tcPr/>
                </a:tc>
                <a:tc>
                  <a:txBody>
                    <a:bodyPr/>
                    <a:lstStyle/>
                    <a:p>
                      <a:r>
                        <a:rPr lang="en-US" b="1" dirty="0" smtClean="0"/>
                        <a:t>20</a:t>
                      </a:r>
                      <a:endParaRPr lang="en-US" b="1" dirty="0"/>
                    </a:p>
                  </a:txBody>
                  <a:tcPr/>
                </a:tc>
                <a:tc>
                  <a:txBody>
                    <a:bodyPr/>
                    <a:lstStyle/>
                    <a:p>
                      <a:r>
                        <a:rPr lang="en-US" b="1" dirty="0" smtClean="0"/>
                        <a:t>25</a:t>
                      </a:r>
                      <a:endParaRPr lang="en-US" b="1" dirty="0"/>
                    </a:p>
                  </a:txBody>
                  <a:tcPr/>
                </a:tc>
                <a:tc>
                  <a:txBody>
                    <a:bodyPr/>
                    <a:lstStyle/>
                    <a:p>
                      <a:r>
                        <a:rPr lang="en-US" b="1" dirty="0" smtClean="0"/>
                        <a:t>75</a:t>
                      </a:r>
                      <a:endParaRPr lang="en-US" b="1" dirty="0"/>
                    </a:p>
                  </a:txBody>
                  <a:tcPr/>
                </a:tc>
              </a:tr>
            </a:tbl>
          </a:graphicData>
        </a:graphic>
      </p:graphicFrame>
      <p:sp>
        <p:nvSpPr>
          <p:cNvPr id="1066" name="TextBox 4"/>
          <p:cNvSpPr txBox="1">
            <a:spLocks noChangeArrowheads="1"/>
          </p:cNvSpPr>
          <p:nvPr/>
        </p:nvSpPr>
        <p:spPr bwMode="auto">
          <a:xfrm>
            <a:off x="3571240" y="2032000"/>
            <a:ext cx="1978025" cy="461963"/>
          </a:xfrm>
          <a:prstGeom prst="rect">
            <a:avLst/>
          </a:prstGeom>
          <a:noFill/>
          <a:ln w="9525">
            <a:noFill/>
            <a:miter lim="800000"/>
            <a:headEnd/>
            <a:tailEnd/>
          </a:ln>
        </p:spPr>
        <p:txBody>
          <a:bodyPr wrap="none">
            <a:spAutoFit/>
          </a:bodyPr>
          <a:lstStyle/>
          <a:p>
            <a:pPr eaLnBrk="0" hangingPunct="0"/>
            <a:r>
              <a:rPr lang="en-US"/>
              <a:t>Actual Data</a:t>
            </a:r>
          </a:p>
        </p:txBody>
      </p:sp>
      <p:sp>
        <p:nvSpPr>
          <p:cNvPr id="6" name="TextBox 5"/>
          <p:cNvSpPr txBox="1">
            <a:spLocks noChangeArrowheads="1"/>
          </p:cNvSpPr>
          <p:nvPr/>
        </p:nvSpPr>
        <p:spPr bwMode="auto">
          <a:xfrm>
            <a:off x="1513840" y="4572000"/>
            <a:ext cx="6096000" cy="1200150"/>
          </a:xfrm>
          <a:prstGeom prst="rect">
            <a:avLst/>
          </a:prstGeom>
          <a:noFill/>
          <a:ln w="9525">
            <a:noFill/>
            <a:miter lim="800000"/>
            <a:headEnd/>
            <a:tailEnd/>
          </a:ln>
        </p:spPr>
        <p:txBody>
          <a:bodyPr>
            <a:spAutoFit/>
          </a:bodyPr>
          <a:lstStyle/>
          <a:p>
            <a:pPr eaLnBrk="0" hangingPunct="0"/>
            <a:r>
              <a:rPr lang="en-US" sz="1800" dirty="0"/>
              <a:t>To find the expected frequencies, assume independence of the rows and columns. Multiply the row total to the column total and divide by grand total</a:t>
            </a:r>
          </a:p>
        </p:txBody>
      </p:sp>
      <p:sp>
        <p:nvSpPr>
          <p:cNvPr id="7" name="Rounded Rectangular Callout 6"/>
          <p:cNvSpPr>
            <a:spLocks noChangeArrowheads="1"/>
          </p:cNvSpPr>
          <p:nvPr/>
        </p:nvSpPr>
        <p:spPr bwMode="auto">
          <a:xfrm>
            <a:off x="7315200" y="2262981"/>
            <a:ext cx="914400" cy="762000"/>
          </a:xfrm>
          <a:prstGeom prst="wedgeRoundRectCallout">
            <a:avLst>
              <a:gd name="adj1" fmla="val -88231"/>
              <a:gd name="adj2" fmla="val 67556"/>
              <a:gd name="adj3" fmla="val 16667"/>
            </a:avLst>
          </a:prstGeom>
          <a:solidFill>
            <a:schemeClr val="accent1"/>
          </a:solidFill>
          <a:ln w="9525" algn="ctr">
            <a:solidFill>
              <a:schemeClr val="tx1"/>
            </a:solidFill>
            <a:round/>
            <a:headEnd/>
            <a:tailEnd/>
          </a:ln>
        </p:spPr>
        <p:txBody>
          <a:bodyPr/>
          <a:lstStyle/>
          <a:p>
            <a:pPr algn="ctr" eaLnBrk="0" hangingPunct="0"/>
            <a:r>
              <a:rPr lang="en-US" sz="1800">
                <a:solidFill>
                  <a:schemeClr val="bg1"/>
                </a:solidFill>
              </a:rPr>
              <a:t>Row</a:t>
            </a:r>
          </a:p>
          <a:p>
            <a:pPr algn="ctr" eaLnBrk="0" hangingPunct="0"/>
            <a:r>
              <a:rPr lang="en-US" sz="1800">
                <a:solidFill>
                  <a:schemeClr val="bg1"/>
                </a:solidFill>
              </a:rPr>
              <a:t>Total</a:t>
            </a:r>
          </a:p>
        </p:txBody>
      </p:sp>
      <p:sp>
        <p:nvSpPr>
          <p:cNvPr id="8" name="Rounded Rectangular Callout 7"/>
          <p:cNvSpPr>
            <a:spLocks noChangeArrowheads="1"/>
          </p:cNvSpPr>
          <p:nvPr/>
        </p:nvSpPr>
        <p:spPr bwMode="auto">
          <a:xfrm>
            <a:off x="228600" y="3581400"/>
            <a:ext cx="1143000" cy="685800"/>
          </a:xfrm>
          <a:prstGeom prst="wedgeRoundRectCallout">
            <a:avLst>
              <a:gd name="adj1" fmla="val 177970"/>
              <a:gd name="adj2" fmla="val 47802"/>
              <a:gd name="adj3" fmla="val 16667"/>
            </a:avLst>
          </a:prstGeom>
          <a:solidFill>
            <a:schemeClr val="accent1"/>
          </a:solidFill>
          <a:ln w="9525" algn="ctr">
            <a:solidFill>
              <a:schemeClr val="tx1"/>
            </a:solidFill>
            <a:round/>
            <a:headEnd/>
            <a:tailEnd/>
          </a:ln>
        </p:spPr>
        <p:txBody>
          <a:bodyPr/>
          <a:lstStyle/>
          <a:p>
            <a:pPr algn="ctr" eaLnBrk="0" hangingPunct="0"/>
            <a:r>
              <a:rPr lang="en-US" sz="1800">
                <a:solidFill>
                  <a:schemeClr val="bg1"/>
                </a:solidFill>
              </a:rPr>
              <a:t>Column Total</a:t>
            </a:r>
          </a:p>
        </p:txBody>
      </p:sp>
      <p:sp>
        <p:nvSpPr>
          <p:cNvPr id="9" name="Rounded Rectangular Callout 8"/>
          <p:cNvSpPr>
            <a:spLocks noChangeArrowheads="1"/>
          </p:cNvSpPr>
          <p:nvPr/>
        </p:nvSpPr>
        <p:spPr bwMode="auto">
          <a:xfrm>
            <a:off x="7457440" y="3479800"/>
            <a:ext cx="990600" cy="685800"/>
          </a:xfrm>
          <a:prstGeom prst="wedgeRoundRectCallout">
            <a:avLst>
              <a:gd name="adj1" fmla="val -101153"/>
              <a:gd name="adj2" fmla="val 59037"/>
              <a:gd name="adj3" fmla="val 16667"/>
            </a:avLst>
          </a:prstGeom>
          <a:solidFill>
            <a:schemeClr val="accent1"/>
          </a:solidFill>
          <a:ln w="9525" algn="ctr">
            <a:solidFill>
              <a:schemeClr val="tx1"/>
            </a:solidFill>
            <a:round/>
            <a:headEnd/>
            <a:tailEnd/>
          </a:ln>
        </p:spPr>
        <p:txBody>
          <a:bodyPr/>
          <a:lstStyle/>
          <a:p>
            <a:pPr eaLnBrk="0" hangingPunct="0"/>
            <a:r>
              <a:rPr lang="en-US" sz="1800">
                <a:solidFill>
                  <a:schemeClr val="bg1"/>
                </a:solidFill>
              </a:rPr>
              <a:t>Grand</a:t>
            </a:r>
          </a:p>
          <a:p>
            <a:pPr eaLnBrk="0" hangingPunct="0"/>
            <a:r>
              <a:rPr lang="en-US" sz="1800">
                <a:solidFill>
                  <a:schemeClr val="bg1"/>
                </a:solidFill>
              </a:rPr>
              <a:t>Total</a:t>
            </a:r>
          </a:p>
        </p:txBody>
      </p:sp>
      <p:graphicFrame>
        <p:nvGraphicFramePr>
          <p:cNvPr id="10" name="Object 2"/>
          <p:cNvGraphicFramePr>
            <a:graphicFrameLocks noChangeAspect="1"/>
          </p:cNvGraphicFramePr>
          <p:nvPr>
            <p:extLst>
              <p:ext uri="{D42A27DB-BD31-4B8C-83A1-F6EECF244321}">
                <p14:modId xmlns:p14="http://schemas.microsoft.com/office/powerpoint/2010/main" val="7362348"/>
              </p:ext>
            </p:extLst>
          </p:nvPr>
        </p:nvGraphicFramePr>
        <p:xfrm>
          <a:off x="3200400" y="5486400"/>
          <a:ext cx="4951413" cy="1219200"/>
        </p:xfrm>
        <a:graphic>
          <a:graphicData uri="http://schemas.openxmlformats.org/presentationml/2006/ole">
            <mc:AlternateContent xmlns:mc="http://schemas.openxmlformats.org/markup-compatibility/2006">
              <mc:Choice xmlns:v="urn:schemas-microsoft-com:vml" Requires="v">
                <p:oleObj spid="_x0000_s16395" name="Equation" r:id="rId4" imgW="1701720" imgH="419040" progId="Equation.3">
                  <p:embed/>
                </p:oleObj>
              </mc:Choice>
              <mc:Fallback>
                <p:oleObj name="Equation" r:id="rId4" imgW="170172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5486400"/>
                        <a:ext cx="4951413"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513840" y="1597967"/>
            <a:ext cx="6534161" cy="461665"/>
          </a:xfrm>
          <a:prstGeom prst="rect">
            <a:avLst/>
          </a:prstGeom>
          <a:noFill/>
        </p:spPr>
        <p:txBody>
          <a:bodyPr wrap="none" rtlCol="0">
            <a:spAutoFit/>
          </a:bodyPr>
          <a:lstStyle/>
          <a:p>
            <a:r>
              <a:rPr lang="en-US" dirty="0" smtClean="0">
                <a:solidFill>
                  <a:srgbClr val="7030A0"/>
                </a:solidFill>
              </a:rPr>
              <a:t>H</a:t>
            </a:r>
            <a:r>
              <a:rPr lang="en-US" baseline="-25000" dirty="0" smtClean="0">
                <a:solidFill>
                  <a:srgbClr val="7030A0"/>
                </a:solidFill>
              </a:rPr>
              <a:t>0</a:t>
            </a:r>
            <a:r>
              <a:rPr lang="en-US" dirty="0" smtClean="0">
                <a:solidFill>
                  <a:srgbClr val="7030A0"/>
                </a:solidFill>
              </a:rPr>
              <a:t>: Group is independent of color choice</a:t>
            </a:r>
            <a:endParaRPr lang="en-US" dirty="0">
              <a:solidFill>
                <a:srgbClr val="7030A0"/>
              </a:solidFill>
            </a:endParaRPr>
          </a:p>
        </p:txBody>
      </p:sp>
    </p:spTree>
    <p:extLst>
      <p:ext uri="{BB962C8B-B14F-4D97-AF65-F5344CB8AC3E}">
        <p14:creationId xmlns:p14="http://schemas.microsoft.com/office/powerpoint/2010/main" val="134800742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94783076"/>
              </p:ext>
            </p:extLst>
          </p:nvPr>
        </p:nvGraphicFramePr>
        <p:xfrm>
          <a:off x="1524000" y="2286000"/>
          <a:ext cx="6096000" cy="1854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r>
                        <a:rPr lang="en-US" dirty="0" smtClean="0"/>
                        <a:t>Blue</a:t>
                      </a:r>
                      <a:endParaRPr lang="en-US" dirty="0"/>
                    </a:p>
                  </a:txBody>
                  <a:tcPr/>
                </a:tc>
                <a:tc>
                  <a:txBody>
                    <a:bodyPr/>
                    <a:lstStyle/>
                    <a:p>
                      <a:r>
                        <a:rPr lang="en-US" dirty="0" smtClean="0"/>
                        <a:t>Red</a:t>
                      </a:r>
                      <a:endParaRPr lang="en-US" dirty="0"/>
                    </a:p>
                  </a:txBody>
                  <a:tcPr/>
                </a:tc>
                <a:tc>
                  <a:txBody>
                    <a:bodyPr/>
                    <a:lstStyle/>
                    <a:p>
                      <a:r>
                        <a:rPr lang="en-US" dirty="0" smtClean="0"/>
                        <a:t>Green</a:t>
                      </a:r>
                      <a:endParaRPr lang="en-US" dirty="0"/>
                    </a:p>
                  </a:txBody>
                  <a:tcPr/>
                </a:tc>
                <a:tc>
                  <a:txBody>
                    <a:bodyPr/>
                    <a:lstStyle/>
                    <a:p>
                      <a:r>
                        <a:rPr lang="en-US" dirty="0" smtClean="0"/>
                        <a:t>Total</a:t>
                      </a:r>
                      <a:endParaRPr lang="en-US" dirty="0"/>
                    </a:p>
                  </a:txBody>
                  <a:tcPr/>
                </a:tc>
              </a:tr>
              <a:tr h="370840">
                <a:tc>
                  <a:txBody>
                    <a:bodyPr/>
                    <a:lstStyle/>
                    <a:p>
                      <a:r>
                        <a:rPr lang="en-US" dirty="0" smtClean="0"/>
                        <a:t>Rock</a:t>
                      </a:r>
                      <a:endParaRPr lang="en-US" dirty="0"/>
                    </a:p>
                  </a:txBody>
                  <a:tcPr/>
                </a:tc>
                <a:tc>
                  <a:txBody>
                    <a:bodyPr/>
                    <a:lstStyle/>
                    <a:p>
                      <a:r>
                        <a:rPr lang="en-US" dirty="0" smtClean="0"/>
                        <a:t>8.4</a:t>
                      </a:r>
                      <a:endParaRPr lang="en-US" dirty="0"/>
                    </a:p>
                  </a:txBody>
                  <a:tcPr/>
                </a:tc>
                <a:tc>
                  <a:txBody>
                    <a:bodyPr/>
                    <a:lstStyle/>
                    <a:p>
                      <a:r>
                        <a:rPr lang="en-US" dirty="0" smtClean="0"/>
                        <a:t>5.6</a:t>
                      </a:r>
                      <a:endParaRPr lang="en-US" dirty="0"/>
                    </a:p>
                  </a:txBody>
                  <a:tcPr/>
                </a:tc>
                <a:tc>
                  <a:txBody>
                    <a:bodyPr/>
                    <a:lstStyle/>
                    <a:p>
                      <a:r>
                        <a:rPr lang="en-US" dirty="0" smtClean="0"/>
                        <a:t>7.0</a:t>
                      </a:r>
                      <a:endParaRPr lang="en-US" dirty="0"/>
                    </a:p>
                  </a:txBody>
                  <a:tcPr/>
                </a:tc>
                <a:tc>
                  <a:txBody>
                    <a:bodyPr/>
                    <a:lstStyle/>
                    <a:p>
                      <a:r>
                        <a:rPr lang="en-US" b="1" dirty="0" smtClean="0"/>
                        <a:t>21</a:t>
                      </a:r>
                      <a:endParaRPr lang="en-US" b="1" dirty="0"/>
                    </a:p>
                  </a:txBody>
                  <a:tcPr/>
                </a:tc>
              </a:tr>
              <a:tr h="370840">
                <a:tc>
                  <a:txBody>
                    <a:bodyPr/>
                    <a:lstStyle/>
                    <a:p>
                      <a:r>
                        <a:rPr lang="en-US" dirty="0" smtClean="0"/>
                        <a:t>Jazz</a:t>
                      </a:r>
                      <a:endParaRPr lang="en-US" dirty="0"/>
                    </a:p>
                  </a:txBody>
                  <a:tcPr/>
                </a:tc>
                <a:tc>
                  <a:txBody>
                    <a:bodyPr/>
                    <a:lstStyle/>
                    <a:p>
                      <a:r>
                        <a:rPr lang="en-US" dirty="0" smtClean="0"/>
                        <a:t>10.4</a:t>
                      </a:r>
                      <a:endParaRPr lang="en-US" dirty="0"/>
                    </a:p>
                  </a:txBody>
                  <a:tcPr/>
                </a:tc>
                <a:tc>
                  <a:txBody>
                    <a:bodyPr/>
                    <a:lstStyle/>
                    <a:p>
                      <a:r>
                        <a:rPr lang="en-US" dirty="0" smtClean="0"/>
                        <a:t>6.9</a:t>
                      </a:r>
                      <a:endParaRPr lang="en-US" dirty="0"/>
                    </a:p>
                  </a:txBody>
                  <a:tcPr/>
                </a:tc>
                <a:tc>
                  <a:txBody>
                    <a:bodyPr/>
                    <a:lstStyle/>
                    <a:p>
                      <a:r>
                        <a:rPr lang="en-US" dirty="0" smtClean="0"/>
                        <a:t>8.7</a:t>
                      </a:r>
                      <a:endParaRPr lang="en-US" dirty="0"/>
                    </a:p>
                  </a:txBody>
                  <a:tcPr/>
                </a:tc>
                <a:tc>
                  <a:txBody>
                    <a:bodyPr/>
                    <a:lstStyle/>
                    <a:p>
                      <a:r>
                        <a:rPr lang="en-US" b="1" dirty="0" smtClean="0"/>
                        <a:t>26</a:t>
                      </a:r>
                      <a:endParaRPr lang="en-US" b="1" dirty="0"/>
                    </a:p>
                  </a:txBody>
                  <a:tcPr/>
                </a:tc>
              </a:tr>
              <a:tr h="370840">
                <a:tc>
                  <a:txBody>
                    <a:bodyPr/>
                    <a:lstStyle/>
                    <a:p>
                      <a:r>
                        <a:rPr lang="en-US" dirty="0" smtClean="0"/>
                        <a:t>Country</a:t>
                      </a:r>
                      <a:endParaRPr lang="en-US" dirty="0"/>
                    </a:p>
                  </a:txBody>
                  <a:tcPr/>
                </a:tc>
                <a:tc>
                  <a:txBody>
                    <a:bodyPr/>
                    <a:lstStyle/>
                    <a:p>
                      <a:r>
                        <a:rPr lang="en-US" dirty="0" smtClean="0"/>
                        <a:t>11.2</a:t>
                      </a:r>
                      <a:endParaRPr lang="en-US" dirty="0"/>
                    </a:p>
                  </a:txBody>
                  <a:tcPr/>
                </a:tc>
                <a:tc>
                  <a:txBody>
                    <a:bodyPr/>
                    <a:lstStyle/>
                    <a:p>
                      <a:r>
                        <a:rPr lang="en-US" dirty="0" smtClean="0"/>
                        <a:t>7.5</a:t>
                      </a:r>
                      <a:endParaRPr lang="en-US" dirty="0"/>
                    </a:p>
                  </a:txBody>
                  <a:tcPr/>
                </a:tc>
                <a:tc>
                  <a:txBody>
                    <a:bodyPr/>
                    <a:lstStyle/>
                    <a:p>
                      <a:r>
                        <a:rPr lang="en-US" dirty="0" smtClean="0"/>
                        <a:t>9.3</a:t>
                      </a:r>
                      <a:endParaRPr lang="en-US" dirty="0"/>
                    </a:p>
                  </a:txBody>
                  <a:tcPr/>
                </a:tc>
                <a:tc>
                  <a:txBody>
                    <a:bodyPr/>
                    <a:lstStyle/>
                    <a:p>
                      <a:r>
                        <a:rPr lang="en-US" b="1" dirty="0" smtClean="0"/>
                        <a:t>28</a:t>
                      </a:r>
                      <a:endParaRPr lang="en-US" b="1" dirty="0"/>
                    </a:p>
                  </a:txBody>
                  <a:tcPr/>
                </a:tc>
              </a:tr>
              <a:tr h="370840">
                <a:tc>
                  <a:txBody>
                    <a:bodyPr/>
                    <a:lstStyle/>
                    <a:p>
                      <a:r>
                        <a:rPr lang="en-US" b="1" dirty="0" smtClean="0"/>
                        <a:t>Total</a:t>
                      </a:r>
                      <a:endParaRPr lang="en-US" b="1" dirty="0"/>
                    </a:p>
                  </a:txBody>
                  <a:tcPr/>
                </a:tc>
                <a:tc>
                  <a:txBody>
                    <a:bodyPr/>
                    <a:lstStyle/>
                    <a:p>
                      <a:r>
                        <a:rPr lang="en-US" b="1" dirty="0" smtClean="0"/>
                        <a:t>30</a:t>
                      </a:r>
                      <a:endParaRPr lang="en-US" b="1" dirty="0"/>
                    </a:p>
                  </a:txBody>
                  <a:tcPr/>
                </a:tc>
                <a:tc>
                  <a:txBody>
                    <a:bodyPr/>
                    <a:lstStyle/>
                    <a:p>
                      <a:r>
                        <a:rPr lang="en-US" b="1" dirty="0" smtClean="0"/>
                        <a:t>20</a:t>
                      </a:r>
                      <a:endParaRPr lang="en-US" b="1" dirty="0"/>
                    </a:p>
                  </a:txBody>
                  <a:tcPr/>
                </a:tc>
                <a:tc>
                  <a:txBody>
                    <a:bodyPr/>
                    <a:lstStyle/>
                    <a:p>
                      <a:r>
                        <a:rPr lang="en-US" b="1" dirty="0" smtClean="0"/>
                        <a:t>25</a:t>
                      </a:r>
                      <a:endParaRPr lang="en-US" b="1" dirty="0"/>
                    </a:p>
                  </a:txBody>
                  <a:tcPr/>
                </a:tc>
                <a:tc>
                  <a:txBody>
                    <a:bodyPr/>
                    <a:lstStyle/>
                    <a:p>
                      <a:r>
                        <a:rPr lang="en-US" b="1" dirty="0" smtClean="0"/>
                        <a:t>75</a:t>
                      </a:r>
                      <a:endParaRPr lang="en-US" b="1" dirty="0"/>
                    </a:p>
                  </a:txBody>
                  <a:tcPr/>
                </a:tc>
              </a:tr>
            </a:tbl>
          </a:graphicData>
        </a:graphic>
      </p:graphicFrame>
      <p:sp>
        <p:nvSpPr>
          <p:cNvPr id="11304" name="Title 2"/>
          <p:cNvSpPr>
            <a:spLocks noGrp="1"/>
          </p:cNvSpPr>
          <p:nvPr>
            <p:ph type="title"/>
          </p:nvPr>
        </p:nvSpPr>
        <p:spPr/>
        <p:txBody>
          <a:bodyPr/>
          <a:lstStyle/>
          <a:p>
            <a:r>
              <a:rPr lang="en-US" sz="3200" smtClean="0"/>
              <a:t>Chi Square</a:t>
            </a:r>
          </a:p>
        </p:txBody>
      </p:sp>
      <p:sp>
        <p:nvSpPr>
          <p:cNvPr id="11305" name="Rectangle 3"/>
          <p:cNvSpPr>
            <a:spLocks noChangeArrowheads="1"/>
          </p:cNvSpPr>
          <p:nvPr/>
        </p:nvSpPr>
        <p:spPr bwMode="auto">
          <a:xfrm>
            <a:off x="3352800" y="1755531"/>
            <a:ext cx="2362200" cy="369332"/>
          </a:xfrm>
          <a:prstGeom prst="rect">
            <a:avLst/>
          </a:prstGeom>
          <a:noFill/>
          <a:ln w="9525">
            <a:noFill/>
            <a:miter lim="800000"/>
            <a:headEnd/>
            <a:tailEnd/>
          </a:ln>
        </p:spPr>
        <p:txBody>
          <a:bodyPr wrap="square">
            <a:spAutoFit/>
          </a:bodyPr>
          <a:lstStyle/>
          <a:p>
            <a:pPr eaLnBrk="0" hangingPunct="0"/>
            <a:r>
              <a:rPr lang="en-US" dirty="0"/>
              <a:t>Expected Frequencies</a:t>
            </a:r>
          </a:p>
        </p:txBody>
      </p:sp>
      <p:sp>
        <p:nvSpPr>
          <p:cNvPr id="5" name="Rectangle 4"/>
          <p:cNvSpPr>
            <a:spLocks noChangeArrowheads="1"/>
          </p:cNvSpPr>
          <p:nvPr/>
        </p:nvSpPr>
        <p:spPr bwMode="auto">
          <a:xfrm>
            <a:off x="1524000" y="4343400"/>
            <a:ext cx="6019800" cy="1200150"/>
          </a:xfrm>
          <a:prstGeom prst="rect">
            <a:avLst/>
          </a:prstGeom>
          <a:noFill/>
          <a:ln w="9525">
            <a:noFill/>
            <a:miter lim="800000"/>
            <a:headEnd/>
            <a:tailEnd/>
          </a:ln>
        </p:spPr>
        <p:txBody>
          <a:bodyPr>
            <a:spAutoFit/>
          </a:bodyPr>
          <a:lstStyle/>
          <a:p>
            <a:pPr eaLnBrk="0" hangingPunct="0"/>
            <a:r>
              <a:rPr lang="en-US" sz="1800" dirty="0"/>
              <a:t>The number of degrees of freedom is calculated for an x-by-y table as (x-1) (y-1), so in this case (3-1) (3-1) = 2*2 = 4. The degrees of freedom is 4.</a:t>
            </a:r>
          </a:p>
        </p:txBody>
      </p:sp>
    </p:spTree>
    <p:extLst>
      <p:ext uri="{BB962C8B-B14F-4D97-AF65-F5344CB8AC3E}">
        <p14:creationId xmlns:p14="http://schemas.microsoft.com/office/powerpoint/2010/main" val="406800866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z="3200" smtClean="0"/>
              <a:t>Chi Square Calculations</a:t>
            </a:r>
          </a:p>
        </p:txBody>
      </p:sp>
      <p:graphicFrame>
        <p:nvGraphicFramePr>
          <p:cNvPr id="3" name="Table 2"/>
          <p:cNvGraphicFramePr>
            <a:graphicFrameLocks noGrp="1"/>
          </p:cNvGraphicFramePr>
          <p:nvPr/>
        </p:nvGraphicFramePr>
        <p:xfrm>
          <a:off x="1524000" y="1828800"/>
          <a:ext cx="6096000" cy="3708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O</a:t>
                      </a:r>
                      <a:endParaRPr lang="en-US" dirty="0"/>
                    </a:p>
                  </a:txBody>
                  <a:tcPr/>
                </a:tc>
                <a:tc>
                  <a:txBody>
                    <a:bodyPr/>
                    <a:lstStyle/>
                    <a:p>
                      <a:r>
                        <a:rPr lang="en-US" dirty="0" smtClean="0"/>
                        <a:t>E</a:t>
                      </a:r>
                      <a:endParaRPr lang="en-US" dirty="0"/>
                    </a:p>
                  </a:txBody>
                  <a:tcPr/>
                </a:tc>
                <a:tc>
                  <a:txBody>
                    <a:bodyPr/>
                    <a:lstStyle/>
                    <a:p>
                      <a:r>
                        <a:rPr lang="en-US" dirty="0" smtClean="0"/>
                        <a:t>O-E</a:t>
                      </a:r>
                      <a:endParaRPr lang="en-US" dirty="0"/>
                    </a:p>
                  </a:txBody>
                  <a:tcPr/>
                </a:tc>
                <a:tc>
                  <a:txBody>
                    <a:bodyPr/>
                    <a:lstStyle/>
                    <a:p>
                      <a:r>
                        <a:rPr lang="en-US" dirty="0" smtClean="0"/>
                        <a:t>(O-E)</a:t>
                      </a:r>
                      <a:r>
                        <a:rPr lang="en-US" baseline="30000" dirty="0" smtClean="0"/>
                        <a:t>2</a:t>
                      </a:r>
                      <a:r>
                        <a:rPr lang="en-US" dirty="0" smtClean="0"/>
                        <a:t>/E</a:t>
                      </a:r>
                      <a:endParaRPr lang="en-US" dirty="0"/>
                    </a:p>
                  </a:txBody>
                  <a:tcPr/>
                </a:tc>
              </a:tr>
              <a:tr h="370840">
                <a:tc>
                  <a:txBody>
                    <a:bodyPr/>
                    <a:lstStyle/>
                    <a:p>
                      <a:r>
                        <a:rPr lang="en-US" dirty="0" smtClean="0"/>
                        <a:t>11</a:t>
                      </a:r>
                    </a:p>
                  </a:txBody>
                  <a:tcPr/>
                </a:tc>
                <a:tc>
                  <a:txBody>
                    <a:bodyPr/>
                    <a:lstStyle/>
                    <a:p>
                      <a:r>
                        <a:rPr lang="en-US" dirty="0" smtClean="0"/>
                        <a:t>8.4</a:t>
                      </a:r>
                      <a:endParaRPr lang="en-US" dirty="0"/>
                    </a:p>
                  </a:txBody>
                  <a:tcPr/>
                </a:tc>
                <a:tc>
                  <a:txBody>
                    <a:bodyPr/>
                    <a:lstStyle/>
                    <a:p>
                      <a:r>
                        <a:rPr lang="en-US" dirty="0" smtClean="0"/>
                        <a:t>2.6</a:t>
                      </a:r>
                      <a:endParaRPr lang="en-US" dirty="0"/>
                    </a:p>
                  </a:txBody>
                  <a:tcPr/>
                </a:tc>
                <a:tc>
                  <a:txBody>
                    <a:bodyPr/>
                    <a:lstStyle/>
                    <a:p>
                      <a:r>
                        <a:rPr lang="en-US" dirty="0" smtClean="0"/>
                        <a:t>.805</a:t>
                      </a:r>
                      <a:endParaRPr lang="en-US" dirty="0"/>
                    </a:p>
                  </a:txBody>
                  <a:tcPr/>
                </a:tc>
              </a:tr>
              <a:tr h="370840">
                <a:tc>
                  <a:txBody>
                    <a:bodyPr/>
                    <a:lstStyle/>
                    <a:p>
                      <a:r>
                        <a:rPr lang="en-US" dirty="0" smtClean="0"/>
                        <a:t>6</a:t>
                      </a:r>
                      <a:endParaRPr lang="en-US" dirty="0"/>
                    </a:p>
                  </a:txBody>
                  <a:tcPr/>
                </a:tc>
                <a:tc>
                  <a:txBody>
                    <a:bodyPr/>
                    <a:lstStyle/>
                    <a:p>
                      <a:r>
                        <a:rPr lang="en-US" dirty="0" smtClean="0"/>
                        <a:t>5.6</a:t>
                      </a:r>
                      <a:endParaRPr lang="en-US" dirty="0"/>
                    </a:p>
                  </a:txBody>
                  <a:tcPr/>
                </a:tc>
                <a:tc>
                  <a:txBody>
                    <a:bodyPr/>
                    <a:lstStyle/>
                    <a:p>
                      <a:r>
                        <a:rPr lang="en-US" dirty="0" smtClean="0"/>
                        <a:t>.4</a:t>
                      </a:r>
                      <a:endParaRPr lang="en-US" dirty="0"/>
                    </a:p>
                  </a:txBody>
                  <a:tcPr/>
                </a:tc>
                <a:tc>
                  <a:txBody>
                    <a:bodyPr/>
                    <a:lstStyle/>
                    <a:p>
                      <a:r>
                        <a:rPr lang="en-US" dirty="0" smtClean="0"/>
                        <a:t>.029</a:t>
                      </a:r>
                      <a:endParaRPr lang="en-US" dirty="0"/>
                    </a:p>
                  </a:txBody>
                  <a:tcPr/>
                </a:tc>
              </a:tr>
              <a:tr h="370840">
                <a:tc>
                  <a:txBody>
                    <a:bodyPr/>
                    <a:lstStyle/>
                    <a:p>
                      <a:r>
                        <a:rPr lang="en-US" dirty="0" smtClean="0"/>
                        <a:t>4</a:t>
                      </a:r>
                      <a:endParaRPr lang="en-US" dirty="0"/>
                    </a:p>
                  </a:txBody>
                  <a:tcPr/>
                </a:tc>
                <a:tc>
                  <a:txBody>
                    <a:bodyPr/>
                    <a:lstStyle/>
                    <a:p>
                      <a:r>
                        <a:rPr lang="en-US" dirty="0" smtClean="0"/>
                        <a:t>7</a:t>
                      </a:r>
                      <a:endParaRPr lang="en-US" dirty="0"/>
                    </a:p>
                  </a:txBody>
                  <a:tcPr/>
                </a:tc>
                <a:tc>
                  <a:txBody>
                    <a:bodyPr/>
                    <a:lstStyle/>
                    <a:p>
                      <a:r>
                        <a:rPr lang="en-US" dirty="0" smtClean="0"/>
                        <a:t>3</a:t>
                      </a:r>
                      <a:endParaRPr lang="en-US" dirty="0"/>
                    </a:p>
                  </a:txBody>
                  <a:tcPr/>
                </a:tc>
                <a:tc>
                  <a:txBody>
                    <a:bodyPr/>
                    <a:lstStyle/>
                    <a:p>
                      <a:r>
                        <a:rPr lang="en-US" dirty="0" smtClean="0"/>
                        <a:t>1.286</a:t>
                      </a:r>
                      <a:endParaRPr lang="en-US" dirty="0"/>
                    </a:p>
                  </a:txBody>
                  <a:tcPr/>
                </a:tc>
              </a:tr>
              <a:tr h="370840">
                <a:tc>
                  <a:txBody>
                    <a:bodyPr/>
                    <a:lstStyle/>
                    <a:p>
                      <a:r>
                        <a:rPr lang="en-US" dirty="0" smtClean="0"/>
                        <a:t>12</a:t>
                      </a:r>
                      <a:endParaRPr lang="en-US" dirty="0"/>
                    </a:p>
                  </a:txBody>
                  <a:tcPr/>
                </a:tc>
                <a:tc>
                  <a:txBody>
                    <a:bodyPr/>
                    <a:lstStyle/>
                    <a:p>
                      <a:r>
                        <a:rPr lang="en-US" dirty="0" smtClean="0"/>
                        <a:t>10.4</a:t>
                      </a:r>
                      <a:endParaRPr lang="en-US" dirty="0"/>
                    </a:p>
                  </a:txBody>
                  <a:tcPr/>
                </a:tc>
                <a:tc>
                  <a:txBody>
                    <a:bodyPr/>
                    <a:lstStyle/>
                    <a:p>
                      <a:r>
                        <a:rPr lang="en-US" dirty="0" smtClean="0"/>
                        <a:t>1.6</a:t>
                      </a:r>
                      <a:endParaRPr lang="en-US" dirty="0"/>
                    </a:p>
                  </a:txBody>
                  <a:tcPr/>
                </a:tc>
                <a:tc>
                  <a:txBody>
                    <a:bodyPr/>
                    <a:lstStyle/>
                    <a:p>
                      <a:r>
                        <a:rPr lang="en-US" dirty="0" smtClean="0"/>
                        <a:t>.246</a:t>
                      </a:r>
                      <a:endParaRPr lang="en-US" dirty="0"/>
                    </a:p>
                  </a:txBody>
                  <a:tcPr/>
                </a:tc>
              </a:tr>
              <a:tr h="370840">
                <a:tc>
                  <a:txBody>
                    <a:bodyPr/>
                    <a:lstStyle/>
                    <a:p>
                      <a:r>
                        <a:rPr lang="en-US" dirty="0" smtClean="0"/>
                        <a:t>7</a:t>
                      </a:r>
                      <a:endParaRPr lang="en-US" dirty="0"/>
                    </a:p>
                  </a:txBody>
                  <a:tcPr/>
                </a:tc>
                <a:tc>
                  <a:txBody>
                    <a:bodyPr/>
                    <a:lstStyle/>
                    <a:p>
                      <a:r>
                        <a:rPr lang="en-US" dirty="0" smtClean="0"/>
                        <a:t>6.9</a:t>
                      </a:r>
                      <a:endParaRPr lang="en-US" dirty="0"/>
                    </a:p>
                  </a:txBody>
                  <a:tcPr/>
                </a:tc>
                <a:tc>
                  <a:txBody>
                    <a:bodyPr/>
                    <a:lstStyle/>
                    <a:p>
                      <a:r>
                        <a:rPr lang="en-US" dirty="0" smtClean="0"/>
                        <a:t>.1</a:t>
                      </a:r>
                      <a:endParaRPr lang="en-US" dirty="0"/>
                    </a:p>
                  </a:txBody>
                  <a:tcPr/>
                </a:tc>
                <a:tc>
                  <a:txBody>
                    <a:bodyPr/>
                    <a:lstStyle/>
                    <a:p>
                      <a:r>
                        <a:rPr lang="en-US" dirty="0" smtClean="0"/>
                        <a:t>.001</a:t>
                      </a:r>
                      <a:endParaRPr lang="en-US" dirty="0"/>
                    </a:p>
                  </a:txBody>
                  <a:tcPr/>
                </a:tc>
              </a:tr>
              <a:tr h="370840">
                <a:tc>
                  <a:txBody>
                    <a:bodyPr/>
                    <a:lstStyle/>
                    <a:p>
                      <a:r>
                        <a:rPr lang="en-US" dirty="0" smtClean="0"/>
                        <a:t>7</a:t>
                      </a:r>
                      <a:endParaRPr lang="en-US" dirty="0"/>
                    </a:p>
                  </a:txBody>
                  <a:tcPr/>
                </a:tc>
                <a:tc>
                  <a:txBody>
                    <a:bodyPr/>
                    <a:lstStyle/>
                    <a:p>
                      <a:r>
                        <a:rPr lang="en-US" dirty="0" smtClean="0"/>
                        <a:t>8.7</a:t>
                      </a:r>
                      <a:endParaRPr lang="en-US" dirty="0"/>
                    </a:p>
                  </a:txBody>
                  <a:tcPr/>
                </a:tc>
                <a:tc>
                  <a:txBody>
                    <a:bodyPr/>
                    <a:lstStyle/>
                    <a:p>
                      <a:r>
                        <a:rPr lang="en-US" dirty="0" smtClean="0"/>
                        <a:t>1.7</a:t>
                      </a:r>
                      <a:endParaRPr lang="en-US" dirty="0"/>
                    </a:p>
                  </a:txBody>
                  <a:tcPr/>
                </a:tc>
                <a:tc>
                  <a:txBody>
                    <a:bodyPr/>
                    <a:lstStyle/>
                    <a:p>
                      <a:r>
                        <a:rPr lang="en-US" dirty="0" smtClean="0"/>
                        <a:t>.332</a:t>
                      </a:r>
                      <a:endParaRPr lang="en-US" dirty="0"/>
                    </a:p>
                  </a:txBody>
                  <a:tcPr/>
                </a:tc>
              </a:tr>
              <a:tr h="370840">
                <a:tc>
                  <a:txBody>
                    <a:bodyPr/>
                    <a:lstStyle/>
                    <a:p>
                      <a:r>
                        <a:rPr lang="en-US" dirty="0" smtClean="0"/>
                        <a:t>7</a:t>
                      </a:r>
                      <a:endParaRPr lang="en-US" dirty="0"/>
                    </a:p>
                  </a:txBody>
                  <a:tcPr/>
                </a:tc>
                <a:tc>
                  <a:txBody>
                    <a:bodyPr/>
                    <a:lstStyle/>
                    <a:p>
                      <a:r>
                        <a:rPr lang="en-US" dirty="0" smtClean="0"/>
                        <a:t>11.2</a:t>
                      </a:r>
                      <a:endParaRPr lang="en-US" dirty="0"/>
                    </a:p>
                  </a:txBody>
                  <a:tcPr/>
                </a:tc>
                <a:tc>
                  <a:txBody>
                    <a:bodyPr/>
                    <a:lstStyle/>
                    <a:p>
                      <a:r>
                        <a:rPr lang="en-US" dirty="0" smtClean="0"/>
                        <a:t>4.2</a:t>
                      </a:r>
                      <a:endParaRPr lang="en-US" dirty="0"/>
                    </a:p>
                  </a:txBody>
                  <a:tcPr/>
                </a:tc>
                <a:tc>
                  <a:txBody>
                    <a:bodyPr/>
                    <a:lstStyle/>
                    <a:p>
                      <a:r>
                        <a:rPr lang="en-US" dirty="0" smtClean="0"/>
                        <a:t>1.575</a:t>
                      </a:r>
                      <a:endParaRPr lang="en-US" dirty="0"/>
                    </a:p>
                  </a:txBody>
                  <a:tcPr/>
                </a:tc>
              </a:tr>
              <a:tr h="370840">
                <a:tc>
                  <a:txBody>
                    <a:bodyPr/>
                    <a:lstStyle/>
                    <a:p>
                      <a:r>
                        <a:rPr lang="en-US" dirty="0" smtClean="0"/>
                        <a:t>7</a:t>
                      </a:r>
                      <a:endParaRPr lang="en-US" dirty="0"/>
                    </a:p>
                  </a:txBody>
                  <a:tcPr/>
                </a:tc>
                <a:tc>
                  <a:txBody>
                    <a:bodyPr/>
                    <a:lstStyle/>
                    <a:p>
                      <a:r>
                        <a:rPr lang="en-US" dirty="0" smtClean="0"/>
                        <a:t>7.5</a:t>
                      </a:r>
                      <a:endParaRPr lang="en-US" dirty="0"/>
                    </a:p>
                  </a:txBody>
                  <a:tcPr/>
                </a:tc>
                <a:tc>
                  <a:txBody>
                    <a:bodyPr/>
                    <a:lstStyle/>
                    <a:p>
                      <a:r>
                        <a:rPr lang="en-US" dirty="0" smtClean="0"/>
                        <a:t>.5</a:t>
                      </a:r>
                      <a:endParaRPr lang="en-US" dirty="0"/>
                    </a:p>
                  </a:txBody>
                  <a:tcPr/>
                </a:tc>
                <a:tc>
                  <a:txBody>
                    <a:bodyPr/>
                    <a:lstStyle/>
                    <a:p>
                      <a:r>
                        <a:rPr lang="en-US" dirty="0" smtClean="0"/>
                        <a:t>.033</a:t>
                      </a:r>
                      <a:endParaRPr lang="en-US" dirty="0"/>
                    </a:p>
                  </a:txBody>
                  <a:tcPr/>
                </a:tc>
              </a:tr>
              <a:tr h="370840">
                <a:tc>
                  <a:txBody>
                    <a:bodyPr/>
                    <a:lstStyle/>
                    <a:p>
                      <a:r>
                        <a:rPr lang="en-US" dirty="0" smtClean="0"/>
                        <a:t>14</a:t>
                      </a:r>
                      <a:endParaRPr lang="en-US" dirty="0"/>
                    </a:p>
                  </a:txBody>
                  <a:tcPr/>
                </a:tc>
                <a:tc>
                  <a:txBody>
                    <a:bodyPr/>
                    <a:lstStyle/>
                    <a:p>
                      <a:r>
                        <a:rPr lang="en-US" dirty="0" smtClean="0"/>
                        <a:t>9.3</a:t>
                      </a:r>
                      <a:endParaRPr lang="en-US" dirty="0"/>
                    </a:p>
                  </a:txBody>
                  <a:tcPr/>
                </a:tc>
                <a:tc>
                  <a:txBody>
                    <a:bodyPr/>
                    <a:lstStyle/>
                    <a:p>
                      <a:r>
                        <a:rPr lang="en-US" dirty="0" smtClean="0"/>
                        <a:t>4.7</a:t>
                      </a:r>
                      <a:endParaRPr lang="en-US" dirty="0"/>
                    </a:p>
                  </a:txBody>
                  <a:tcPr/>
                </a:tc>
                <a:tc>
                  <a:txBody>
                    <a:bodyPr/>
                    <a:lstStyle/>
                    <a:p>
                      <a:r>
                        <a:rPr lang="en-US" dirty="0" smtClean="0"/>
                        <a:t>2.375</a:t>
                      </a:r>
                      <a:endParaRPr lang="en-US" dirty="0"/>
                    </a:p>
                  </a:txBody>
                  <a:tcPr/>
                </a:tc>
              </a:tr>
            </a:tbl>
          </a:graphicData>
        </a:graphic>
      </p:graphicFrame>
      <p:sp>
        <p:nvSpPr>
          <p:cNvPr id="4" name="TextBox 3"/>
          <p:cNvSpPr txBox="1">
            <a:spLocks noChangeArrowheads="1"/>
          </p:cNvSpPr>
          <p:nvPr/>
        </p:nvSpPr>
        <p:spPr bwMode="auto">
          <a:xfrm>
            <a:off x="3733800" y="5638800"/>
            <a:ext cx="3899081" cy="369332"/>
          </a:xfrm>
          <a:prstGeom prst="rect">
            <a:avLst/>
          </a:prstGeom>
          <a:noFill/>
          <a:ln w="9525">
            <a:noFill/>
            <a:miter lim="800000"/>
            <a:headEnd/>
            <a:tailEnd/>
          </a:ln>
        </p:spPr>
        <p:txBody>
          <a:bodyPr wrap="none">
            <a:spAutoFit/>
          </a:bodyPr>
          <a:lstStyle/>
          <a:p>
            <a:pPr eaLnBrk="0" hangingPunct="0"/>
            <a:r>
              <a:rPr lang="en-US" dirty="0"/>
              <a:t>Chi </a:t>
            </a:r>
            <a:r>
              <a:rPr lang="en-US" dirty="0" smtClean="0"/>
              <a:t>Square observed statistic </a:t>
            </a:r>
            <a:r>
              <a:rPr lang="en-US" dirty="0"/>
              <a:t>= 6.682</a:t>
            </a:r>
          </a:p>
        </p:txBody>
      </p:sp>
    </p:spTree>
    <p:extLst>
      <p:ext uri="{BB962C8B-B14F-4D97-AF65-F5344CB8AC3E}">
        <p14:creationId xmlns:p14="http://schemas.microsoft.com/office/powerpoint/2010/main" val="91776328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Chi Square Calculations, cont.</a:t>
            </a:r>
          </a:p>
        </p:txBody>
      </p:sp>
      <p:graphicFrame>
        <p:nvGraphicFramePr>
          <p:cNvPr id="3" name="Table 2"/>
          <p:cNvGraphicFramePr>
            <a:graphicFrameLocks noGrp="1"/>
          </p:cNvGraphicFramePr>
          <p:nvPr>
            <p:extLst>
              <p:ext uri="{D42A27DB-BD31-4B8C-83A1-F6EECF244321}">
                <p14:modId xmlns:p14="http://schemas.microsoft.com/office/powerpoint/2010/main" val="1697271801"/>
              </p:ext>
            </p:extLst>
          </p:nvPr>
        </p:nvGraphicFramePr>
        <p:xfrm>
          <a:off x="1295400" y="2286000"/>
          <a:ext cx="7010400" cy="2194560"/>
        </p:xfrm>
        <a:graphic>
          <a:graphicData uri="http://schemas.openxmlformats.org/drawingml/2006/table">
            <a:tbl>
              <a:tblPr/>
              <a:tblGrid>
                <a:gridCol w="609600"/>
                <a:gridCol w="914400"/>
                <a:gridCol w="914400"/>
                <a:gridCol w="1066800"/>
                <a:gridCol w="1066800"/>
                <a:gridCol w="1143000"/>
                <a:gridCol w="1295400"/>
              </a:tblGrid>
              <a:tr h="0">
                <a:tc>
                  <a:txBody>
                    <a:bodyPr/>
                    <a:lstStyle/>
                    <a:p>
                      <a:r>
                        <a:rPr lang="en-US" dirty="0" err="1"/>
                        <a:t>Df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smtClean="0"/>
                        <a:t>0.05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r>
              <a:tr h="0">
                <a:tc>
                  <a:txBody>
                    <a:bodyPr/>
                    <a:lstStyle/>
                    <a:p>
                      <a:r>
                        <a:rPr lang="en-US"/>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a:t>0.455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2.706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3.841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5.412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6.635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10.827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1.386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4.605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5.991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7.824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9.210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13.815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2.366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6.251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7.815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9.837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11.345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16.268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3.357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7.779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solidFill>
                            <a:schemeClr val="bg1"/>
                          </a:solidFill>
                        </a:rPr>
                        <a:t>9.488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dirty="0"/>
                        <a:t>11.668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13.277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18.465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4.351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9.236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11.070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13.388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15.086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20.51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373" name="TextBox 3"/>
          <p:cNvSpPr txBox="1">
            <a:spLocks noChangeArrowheads="1"/>
          </p:cNvSpPr>
          <p:nvPr/>
        </p:nvSpPr>
        <p:spPr bwMode="auto">
          <a:xfrm>
            <a:off x="3557954" y="1755531"/>
            <a:ext cx="2590800" cy="369332"/>
          </a:xfrm>
          <a:prstGeom prst="rect">
            <a:avLst/>
          </a:prstGeom>
          <a:noFill/>
          <a:ln w="9525">
            <a:noFill/>
            <a:miter lim="800000"/>
            <a:headEnd/>
            <a:tailEnd/>
          </a:ln>
        </p:spPr>
        <p:txBody>
          <a:bodyPr wrap="square">
            <a:spAutoFit/>
          </a:bodyPr>
          <a:lstStyle/>
          <a:p>
            <a:pPr eaLnBrk="0" hangingPunct="0"/>
            <a:r>
              <a:rPr lang="en-US" dirty="0"/>
              <a:t>Probability Level (alpha)</a:t>
            </a:r>
          </a:p>
        </p:txBody>
      </p:sp>
      <p:sp>
        <p:nvSpPr>
          <p:cNvPr id="5" name="TextBox 4"/>
          <p:cNvSpPr txBox="1">
            <a:spLocks noChangeArrowheads="1"/>
          </p:cNvSpPr>
          <p:nvPr/>
        </p:nvSpPr>
        <p:spPr bwMode="auto">
          <a:xfrm>
            <a:off x="1119554" y="4763354"/>
            <a:ext cx="7467600" cy="1938992"/>
          </a:xfrm>
          <a:prstGeom prst="rect">
            <a:avLst/>
          </a:prstGeom>
          <a:noFill/>
          <a:ln w="9525">
            <a:noFill/>
            <a:miter lim="800000"/>
            <a:headEnd/>
            <a:tailEnd/>
          </a:ln>
        </p:spPr>
        <p:txBody>
          <a:bodyPr>
            <a:spAutoFit/>
          </a:bodyPr>
          <a:lstStyle/>
          <a:p>
            <a:pPr eaLnBrk="0" hangingPunct="0"/>
            <a:r>
              <a:rPr lang="en-US" sz="2000" dirty="0"/>
              <a:t>Chi Square </a:t>
            </a:r>
            <a:r>
              <a:rPr lang="en-US" sz="2000" dirty="0" smtClean="0"/>
              <a:t>(Observed statistic) = </a:t>
            </a:r>
            <a:r>
              <a:rPr lang="en-US" sz="2000" dirty="0"/>
              <a:t>6.682</a:t>
            </a:r>
          </a:p>
          <a:p>
            <a:pPr eaLnBrk="0" hangingPunct="0"/>
            <a:r>
              <a:rPr lang="en-US" sz="2000" dirty="0"/>
              <a:t>Probability Level (</a:t>
            </a:r>
            <a:r>
              <a:rPr lang="en-US" sz="2000" dirty="0" err="1"/>
              <a:t>df</a:t>
            </a:r>
            <a:r>
              <a:rPr lang="en-US" sz="2000" dirty="0"/>
              <a:t>=4 and .05) = 9.488 </a:t>
            </a:r>
            <a:r>
              <a:rPr lang="en-US" sz="2000" dirty="0" smtClean="0"/>
              <a:t>(Table </a:t>
            </a:r>
            <a:r>
              <a:rPr lang="en-US" sz="2000" dirty="0"/>
              <a:t>Value)</a:t>
            </a:r>
          </a:p>
          <a:p>
            <a:pPr eaLnBrk="0" hangingPunct="0"/>
            <a:r>
              <a:rPr lang="en-US" sz="2000" dirty="0"/>
              <a:t>So, Chi </a:t>
            </a:r>
            <a:r>
              <a:rPr lang="en-US" sz="2000" dirty="0" smtClean="0"/>
              <a:t>Square observed statistic </a:t>
            </a:r>
            <a:r>
              <a:rPr lang="en-US" sz="2000" dirty="0"/>
              <a:t>&lt; </a:t>
            </a:r>
            <a:r>
              <a:rPr lang="en-US" sz="2000" dirty="0" smtClean="0"/>
              <a:t>Probability level (table value)</a:t>
            </a:r>
            <a:endParaRPr lang="en-US" sz="2000" dirty="0"/>
          </a:p>
          <a:p>
            <a:pPr eaLnBrk="0" hangingPunct="0"/>
            <a:r>
              <a:rPr lang="en-US" sz="2000" dirty="0">
                <a:solidFill>
                  <a:srgbClr val="FF0000"/>
                </a:solidFill>
              </a:rPr>
              <a:t>Accept Null Hypothesis </a:t>
            </a:r>
          </a:p>
          <a:p>
            <a:pPr eaLnBrk="0" hangingPunct="0"/>
            <a:r>
              <a:rPr lang="en-US" sz="2000" dirty="0">
                <a:solidFill>
                  <a:srgbClr val="7030A0"/>
                </a:solidFill>
              </a:rPr>
              <a:t>Check Critical Value Table for Chi Square </a:t>
            </a:r>
            <a:r>
              <a:rPr lang="en-US" sz="2000" dirty="0" smtClean="0">
                <a:solidFill>
                  <a:srgbClr val="7030A0"/>
                </a:solidFill>
              </a:rPr>
              <a:t>Distribution on page 448 of text</a:t>
            </a:r>
            <a:endParaRPr lang="en-US" sz="2000" dirty="0">
              <a:solidFill>
                <a:srgbClr val="7030A0"/>
              </a:solidFill>
            </a:endParaRPr>
          </a:p>
        </p:txBody>
      </p:sp>
    </p:spTree>
    <p:extLst>
      <p:ext uri="{BB962C8B-B14F-4D97-AF65-F5344CB8AC3E}">
        <p14:creationId xmlns:p14="http://schemas.microsoft.com/office/powerpoint/2010/main" val="401635627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Chi square Test Results</a:t>
            </a:r>
            <a:endParaRPr lang="en-US" sz="3200" dirty="0"/>
          </a:p>
        </p:txBody>
      </p:sp>
      <p:sp>
        <p:nvSpPr>
          <p:cNvPr id="3" name="Content Placeholder 2"/>
          <p:cNvSpPr>
            <a:spLocks noGrp="1"/>
          </p:cNvSpPr>
          <p:nvPr>
            <p:ph idx="1"/>
          </p:nvPr>
        </p:nvSpPr>
        <p:spPr/>
        <p:txBody>
          <a:bodyPr/>
          <a:lstStyle/>
          <a:p>
            <a:pPr marL="0" indent="0">
              <a:buNone/>
            </a:pPr>
            <a:r>
              <a:rPr lang="en-US" dirty="0" smtClean="0"/>
              <a:t>There is no significant difference between group and choice, therefore, group and choice are independent of each other.</a:t>
            </a:r>
            <a:endParaRPr lang="en-US" dirty="0"/>
          </a:p>
        </p:txBody>
      </p:sp>
    </p:spTree>
    <p:extLst>
      <p:ext uri="{BB962C8B-B14F-4D97-AF65-F5344CB8AC3E}">
        <p14:creationId xmlns:p14="http://schemas.microsoft.com/office/powerpoint/2010/main" val="283453473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
          <p:cNvSpPr>
            <a:spLocks noGrp="1" noChangeArrowheads="1"/>
          </p:cNvSpPr>
          <p:nvPr>
            <p:ph type="title"/>
          </p:nvPr>
        </p:nvSpPr>
        <p:spPr/>
        <p:txBody>
          <a:bodyPr/>
          <a:lstStyle/>
          <a:p>
            <a:r>
              <a:rPr lang="en-US" smtClean="0"/>
              <a:t>What’s the Connection?</a:t>
            </a:r>
          </a:p>
        </p:txBody>
      </p:sp>
      <p:pic>
        <p:nvPicPr>
          <p:cNvPr id="2052" name="Picture 6"/>
          <p:cNvPicPr>
            <a:picLocks noChangeAspect="1" noChangeArrowheads="1"/>
          </p:cNvPicPr>
          <p:nvPr/>
        </p:nvPicPr>
        <p:blipFill>
          <a:blip r:embed="rId4" cstate="print"/>
          <a:srcRect/>
          <a:stretch>
            <a:fillRect/>
          </a:stretch>
        </p:blipFill>
        <p:spPr bwMode="auto">
          <a:xfrm>
            <a:off x="1295400" y="1828800"/>
            <a:ext cx="2381250" cy="4333875"/>
          </a:xfrm>
          <a:prstGeom prst="rect">
            <a:avLst/>
          </a:prstGeom>
          <a:noFill/>
          <a:ln w="9525">
            <a:noFill/>
            <a:miter lim="800000"/>
            <a:headEnd/>
            <a:tailEnd/>
          </a:ln>
        </p:spPr>
      </p:pic>
      <p:graphicFrame>
        <p:nvGraphicFramePr>
          <p:cNvPr id="2050" name="Content Placeholder 4"/>
          <p:cNvGraphicFramePr>
            <a:graphicFrameLocks noGrp="1" noChangeAspect="1"/>
          </p:cNvGraphicFramePr>
          <p:nvPr>
            <p:ph idx="1"/>
          </p:nvPr>
        </p:nvGraphicFramePr>
        <p:xfrm>
          <a:off x="5410200" y="2514600"/>
          <a:ext cx="3165475" cy="2190750"/>
        </p:xfrm>
        <a:graphic>
          <a:graphicData uri="http://schemas.openxmlformats.org/presentationml/2006/ole">
            <mc:AlternateContent xmlns:mc="http://schemas.openxmlformats.org/markup-compatibility/2006">
              <mc:Choice xmlns:v="urn:schemas-microsoft-com:vml" Requires="v">
                <p:oleObj spid="_x0000_s17419" name="Equation" r:id="rId5" imgW="660240" imgH="457200" progId="Equation.3">
                  <p:embed/>
                </p:oleObj>
              </mc:Choice>
              <mc:Fallback>
                <p:oleObj name="Equation" r:id="rId5" imgW="66024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2514600"/>
                        <a:ext cx="3165475"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53" name="Straight Arrow Connector 6"/>
          <p:cNvCxnSpPr>
            <a:cxnSpLocks noChangeShapeType="1"/>
          </p:cNvCxnSpPr>
          <p:nvPr/>
        </p:nvCxnSpPr>
        <p:spPr bwMode="auto">
          <a:xfrm>
            <a:off x="4038600" y="3581400"/>
            <a:ext cx="1143000" cy="1588"/>
          </a:xfrm>
          <a:prstGeom prst="straightConnector1">
            <a:avLst/>
          </a:prstGeom>
          <a:noFill/>
          <a:ln w="25400" algn="ctr">
            <a:solidFill>
              <a:srgbClr val="7030A0"/>
            </a:solidFill>
            <a:round/>
            <a:headEnd type="arrow" w="med" len="med"/>
            <a:tailEnd type="arrow" w="med" len="med"/>
          </a:ln>
        </p:spPr>
      </p:cxnSp>
    </p:spTree>
    <p:extLst>
      <p:ext uri="{BB962C8B-B14F-4D97-AF65-F5344CB8AC3E}">
        <p14:creationId xmlns:p14="http://schemas.microsoft.com/office/powerpoint/2010/main" val="111984307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r>
              <a:rPr lang="en-US" smtClean="0"/>
              <a:t>Gosset, Beer, and Statistics…</a:t>
            </a:r>
          </a:p>
        </p:txBody>
      </p:sp>
      <p:grpSp>
        <p:nvGrpSpPr>
          <p:cNvPr id="6" name="Group 5"/>
          <p:cNvGrpSpPr/>
          <p:nvPr/>
        </p:nvGrpSpPr>
        <p:grpSpPr>
          <a:xfrm>
            <a:off x="6248400" y="1752600"/>
            <a:ext cx="2451100" cy="3505200"/>
            <a:chOff x="6248400" y="1752600"/>
            <a:chExt cx="2451100" cy="3505200"/>
          </a:xfrm>
        </p:grpSpPr>
        <p:pic>
          <p:nvPicPr>
            <p:cNvPr id="14339" name="Picture 5"/>
            <p:cNvPicPr>
              <a:picLocks noChangeAspect="1" noChangeArrowheads="1"/>
            </p:cNvPicPr>
            <p:nvPr/>
          </p:nvPicPr>
          <p:blipFill>
            <a:blip r:embed="rId3" cstate="print"/>
            <a:srcRect/>
            <a:stretch>
              <a:fillRect/>
            </a:stretch>
          </p:blipFill>
          <p:spPr bwMode="auto">
            <a:xfrm>
              <a:off x="6324600" y="1752600"/>
              <a:ext cx="2286000" cy="3057525"/>
            </a:xfrm>
            <a:prstGeom prst="rect">
              <a:avLst/>
            </a:prstGeom>
            <a:noFill/>
            <a:ln w="9525">
              <a:noFill/>
              <a:miter lim="800000"/>
              <a:headEnd/>
              <a:tailEnd/>
            </a:ln>
          </p:spPr>
        </p:pic>
        <p:sp>
          <p:nvSpPr>
            <p:cNvPr id="14340" name="Text Box 6"/>
            <p:cNvSpPr txBox="1">
              <a:spLocks noChangeArrowheads="1"/>
            </p:cNvSpPr>
            <p:nvPr/>
          </p:nvSpPr>
          <p:spPr bwMode="auto">
            <a:xfrm>
              <a:off x="6248400" y="4800600"/>
              <a:ext cx="2451100" cy="457200"/>
            </a:xfrm>
            <a:prstGeom prst="rect">
              <a:avLst/>
            </a:prstGeom>
            <a:noFill/>
            <a:ln w="9525">
              <a:noFill/>
              <a:miter lim="800000"/>
              <a:headEnd/>
              <a:tailEnd/>
            </a:ln>
          </p:spPr>
          <p:txBody>
            <a:bodyPr wrap="none">
              <a:spAutoFit/>
            </a:bodyPr>
            <a:lstStyle/>
            <a:p>
              <a:r>
                <a:rPr lang="en-US"/>
                <a:t>William Gosset</a:t>
              </a:r>
            </a:p>
          </p:txBody>
        </p:sp>
      </p:grpSp>
      <p:sp>
        <p:nvSpPr>
          <p:cNvPr id="14341" name="Text Box 7"/>
          <p:cNvSpPr txBox="1">
            <a:spLocks noChangeArrowheads="1"/>
          </p:cNvSpPr>
          <p:nvPr/>
        </p:nvSpPr>
        <p:spPr bwMode="auto">
          <a:xfrm>
            <a:off x="990600" y="1676400"/>
            <a:ext cx="5197475" cy="5035550"/>
          </a:xfrm>
          <a:prstGeom prst="rect">
            <a:avLst/>
          </a:prstGeom>
          <a:noFill/>
          <a:ln w="9525">
            <a:noFill/>
            <a:miter lim="800000"/>
            <a:headEnd/>
            <a:tailEnd/>
          </a:ln>
        </p:spPr>
        <p:txBody>
          <a:bodyPr>
            <a:spAutoFit/>
          </a:bodyPr>
          <a:lstStyle/>
          <a:p>
            <a:r>
              <a:rPr lang="en-US" sz="1800" dirty="0"/>
              <a:t>William S. </a:t>
            </a:r>
            <a:r>
              <a:rPr lang="en-US" sz="1800" dirty="0" err="1"/>
              <a:t>Gosset</a:t>
            </a:r>
            <a:r>
              <a:rPr lang="en-US" sz="1800" dirty="0"/>
              <a:t> (1876-1937) was a famous statistician who worked for </a:t>
            </a:r>
            <a:r>
              <a:rPr lang="en-US" sz="1800" dirty="0" err="1"/>
              <a:t>Guiness</a:t>
            </a:r>
            <a:r>
              <a:rPr lang="en-US" sz="1800" dirty="0"/>
              <a:t>. He was a friend and colleague of Karl Pearson and the two wrote many statistical papers together. Statistics, during that time involved very large samples, and </a:t>
            </a:r>
            <a:r>
              <a:rPr lang="en-US" sz="1800" dirty="0" err="1"/>
              <a:t>Gosset</a:t>
            </a:r>
            <a:r>
              <a:rPr lang="en-US" sz="1800" dirty="0"/>
              <a:t> needed something to test difference between smaller samples.</a:t>
            </a:r>
          </a:p>
          <a:p>
            <a:endParaRPr lang="en-US" sz="1800" dirty="0"/>
          </a:p>
          <a:p>
            <a:r>
              <a:rPr lang="en-US" sz="1800" dirty="0" err="1"/>
              <a:t>Gosset</a:t>
            </a:r>
            <a:r>
              <a:rPr lang="en-US" sz="1800" dirty="0"/>
              <a:t> discovered a new statistic and wanted to write about it. However, </a:t>
            </a:r>
            <a:r>
              <a:rPr lang="en-US" sz="1800" dirty="0" err="1"/>
              <a:t>Guiness</a:t>
            </a:r>
            <a:r>
              <a:rPr lang="en-US" sz="1800" dirty="0"/>
              <a:t> had a bad experience with publishing when another academic article caused the beer company to lose some trade secrets.</a:t>
            </a:r>
          </a:p>
          <a:p>
            <a:endParaRPr lang="en-US" sz="1800" dirty="0"/>
          </a:p>
          <a:p>
            <a:r>
              <a:rPr lang="en-US" sz="1800" dirty="0"/>
              <a:t>Because </a:t>
            </a:r>
            <a:r>
              <a:rPr lang="en-US" sz="1800" dirty="0" err="1"/>
              <a:t>Gosset</a:t>
            </a:r>
            <a:r>
              <a:rPr lang="en-US" sz="1800" dirty="0"/>
              <a:t> knew this statistic would be helpful to all, he published it under the pseudonym of “Student.”</a:t>
            </a:r>
          </a:p>
        </p:txBody>
      </p:sp>
    </p:spTree>
    <p:extLst>
      <p:ext uri="{BB962C8B-B14F-4D97-AF65-F5344CB8AC3E}">
        <p14:creationId xmlns:p14="http://schemas.microsoft.com/office/powerpoint/2010/main" val="193806389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itle 1"/>
          <p:cNvSpPr>
            <a:spLocks noGrp="1"/>
          </p:cNvSpPr>
          <p:nvPr>
            <p:ph type="title"/>
          </p:nvPr>
        </p:nvSpPr>
        <p:spPr/>
        <p:txBody>
          <a:bodyPr/>
          <a:lstStyle/>
          <a:p>
            <a:r>
              <a:rPr lang="en-US" smtClean="0"/>
              <a:t>The t test</a:t>
            </a:r>
          </a:p>
        </p:txBody>
      </p:sp>
      <p:graphicFrame>
        <p:nvGraphicFramePr>
          <p:cNvPr id="3074" name="Content Placeholder 4"/>
          <p:cNvGraphicFramePr>
            <a:graphicFrameLocks noChangeAspect="1"/>
          </p:cNvGraphicFramePr>
          <p:nvPr/>
        </p:nvGraphicFramePr>
        <p:xfrm>
          <a:off x="3200400" y="1600200"/>
          <a:ext cx="3165475" cy="2190750"/>
        </p:xfrm>
        <a:graphic>
          <a:graphicData uri="http://schemas.openxmlformats.org/presentationml/2006/ole">
            <mc:AlternateContent xmlns:mc="http://schemas.openxmlformats.org/markup-compatibility/2006">
              <mc:Choice xmlns:v="urn:schemas-microsoft-com:vml" Requires="v">
                <p:oleObj spid="_x0000_s18470" name="Equation" r:id="rId3" imgW="660240" imgH="457200" progId="Equation.3">
                  <p:embed/>
                </p:oleObj>
              </mc:Choice>
              <mc:Fallback>
                <p:oleObj name="Equation" r:id="rId3" imgW="6602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600200"/>
                        <a:ext cx="3165475"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p:cNvGrpSpPr/>
          <p:nvPr/>
        </p:nvGrpSpPr>
        <p:grpSpPr>
          <a:xfrm>
            <a:off x="1295400" y="3657600"/>
            <a:ext cx="7086600" cy="3014663"/>
            <a:chOff x="1295400" y="3657600"/>
            <a:chExt cx="7086600" cy="3014663"/>
          </a:xfrm>
        </p:grpSpPr>
        <p:sp>
          <p:nvSpPr>
            <p:cNvPr id="3079" name="TextBox 3"/>
            <p:cNvSpPr txBox="1">
              <a:spLocks noChangeArrowheads="1"/>
            </p:cNvSpPr>
            <p:nvPr/>
          </p:nvSpPr>
          <p:spPr bwMode="auto">
            <a:xfrm>
              <a:off x="2819400" y="3810000"/>
              <a:ext cx="5562600" cy="2862263"/>
            </a:xfrm>
            <a:prstGeom prst="rect">
              <a:avLst/>
            </a:prstGeom>
            <a:noFill/>
            <a:ln w="9525">
              <a:noFill/>
              <a:miter lim="800000"/>
              <a:headEnd/>
              <a:tailEnd/>
            </a:ln>
          </p:spPr>
          <p:txBody>
            <a:bodyPr>
              <a:spAutoFit/>
            </a:bodyPr>
            <a:lstStyle/>
            <a:p>
              <a:r>
                <a:rPr lang="en-US" sz="1800" dirty="0"/>
                <a:t>Mean for group 1</a:t>
              </a:r>
            </a:p>
            <a:p>
              <a:endParaRPr lang="en-US" sz="1800" dirty="0"/>
            </a:p>
            <a:p>
              <a:r>
                <a:rPr lang="en-US" sz="1800" dirty="0"/>
                <a:t>Mean for group 2</a:t>
              </a:r>
            </a:p>
            <a:p>
              <a:endParaRPr lang="en-US" sz="1800" dirty="0"/>
            </a:p>
            <a:p>
              <a:r>
                <a:rPr lang="en-US" sz="1800" dirty="0"/>
                <a:t>Pooled, or combined, standard error of difference between means</a:t>
              </a:r>
            </a:p>
            <a:p>
              <a:endParaRPr lang="en-US" sz="1800" dirty="0"/>
            </a:p>
            <a:p>
              <a:r>
                <a:rPr lang="en-US" sz="1800" dirty="0">
                  <a:solidFill>
                    <a:srgbClr val="7030A0"/>
                  </a:solidFill>
                </a:rPr>
                <a:t>The pooled estimate of the standard error is a better estimate of the standard error than one based of independent samples.</a:t>
              </a:r>
            </a:p>
          </p:txBody>
        </p:sp>
        <p:grpSp>
          <p:nvGrpSpPr>
            <p:cNvPr id="8" name="Group 7"/>
            <p:cNvGrpSpPr/>
            <p:nvPr/>
          </p:nvGrpSpPr>
          <p:grpSpPr>
            <a:xfrm>
              <a:off x="1295400" y="3657600"/>
              <a:ext cx="1485900" cy="1790700"/>
              <a:chOff x="1295400" y="3657600"/>
              <a:chExt cx="1485900" cy="1790700"/>
            </a:xfrm>
          </p:grpSpPr>
          <p:graphicFrame>
            <p:nvGraphicFramePr>
              <p:cNvPr id="3075" name="Object 3"/>
              <p:cNvGraphicFramePr>
                <a:graphicFrameLocks noChangeAspect="1"/>
              </p:cNvGraphicFramePr>
              <p:nvPr/>
            </p:nvGraphicFramePr>
            <p:xfrm>
              <a:off x="1828800" y="3657600"/>
              <a:ext cx="876300" cy="647700"/>
            </p:xfrm>
            <a:graphic>
              <a:graphicData uri="http://schemas.openxmlformats.org/presentationml/2006/ole">
                <mc:AlternateContent xmlns:mc="http://schemas.openxmlformats.org/markup-compatibility/2006">
                  <mc:Choice xmlns:v="urn:schemas-microsoft-com:vml" Requires="v">
                    <p:oleObj spid="_x0000_s18471" name="Equation" r:id="rId5" imgW="291960" imgH="215640" progId="Equation.3">
                      <p:embed/>
                    </p:oleObj>
                  </mc:Choice>
                  <mc:Fallback>
                    <p:oleObj name="Equation" r:id="rId5" imgW="29196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3657600"/>
                            <a:ext cx="8763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3"/>
              <p:cNvGraphicFramePr>
                <a:graphicFrameLocks noChangeAspect="1"/>
              </p:cNvGraphicFramePr>
              <p:nvPr/>
            </p:nvGraphicFramePr>
            <p:xfrm>
              <a:off x="1828800" y="4191000"/>
              <a:ext cx="914400" cy="647700"/>
            </p:xfrm>
            <a:graphic>
              <a:graphicData uri="http://schemas.openxmlformats.org/presentationml/2006/ole">
                <mc:AlternateContent xmlns:mc="http://schemas.openxmlformats.org/markup-compatibility/2006">
                  <mc:Choice xmlns:v="urn:schemas-microsoft-com:vml" Requires="v">
                    <p:oleObj spid="_x0000_s18472" name="Equation" r:id="rId7" imgW="304560" imgH="215640" progId="Equation.3">
                      <p:embed/>
                    </p:oleObj>
                  </mc:Choice>
                  <mc:Fallback>
                    <p:oleObj name="Equation" r:id="rId7" imgW="30456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4191000"/>
                            <a:ext cx="9144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1295400" y="4724400"/>
              <a:ext cx="1485900" cy="723900"/>
            </p:xfrm>
            <a:graphic>
              <a:graphicData uri="http://schemas.openxmlformats.org/presentationml/2006/ole">
                <mc:AlternateContent xmlns:mc="http://schemas.openxmlformats.org/markup-compatibility/2006">
                  <mc:Choice xmlns:v="urn:schemas-microsoft-com:vml" Requires="v">
                    <p:oleObj spid="_x0000_s18473" name="Equation" r:id="rId9" imgW="495000" imgH="241200" progId="Equation.3">
                      <p:embed/>
                    </p:oleObj>
                  </mc:Choice>
                  <mc:Fallback>
                    <p:oleObj name="Equation" r:id="rId9" imgW="495000" imgH="241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4724400"/>
                            <a:ext cx="14859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Tree>
    <p:extLst>
      <p:ext uri="{BB962C8B-B14F-4D97-AF65-F5344CB8AC3E}">
        <p14:creationId xmlns:p14="http://schemas.microsoft.com/office/powerpoint/2010/main" val="31607237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US" smtClean="0"/>
              <a:t>Uses of the t test</a:t>
            </a:r>
          </a:p>
        </p:txBody>
      </p:sp>
      <p:sp>
        <p:nvSpPr>
          <p:cNvPr id="15363" name="Content Placeholder 3"/>
          <p:cNvSpPr>
            <a:spLocks noGrp="1"/>
          </p:cNvSpPr>
          <p:nvPr>
            <p:ph idx="1"/>
          </p:nvPr>
        </p:nvSpPr>
        <p:spPr/>
        <p:txBody>
          <a:bodyPr/>
          <a:lstStyle/>
          <a:p>
            <a:r>
              <a:rPr lang="en-US" sz="2800" dirty="0" smtClean="0"/>
              <a:t>Assesses whether the mean of a group of scores is </a:t>
            </a:r>
            <a:r>
              <a:rPr lang="en-US" sz="2800" i="1" dirty="0" smtClean="0"/>
              <a:t>statistically</a:t>
            </a:r>
            <a:r>
              <a:rPr lang="en-US" sz="2800" dirty="0" smtClean="0"/>
              <a:t> different from the population (One sample t test)</a:t>
            </a:r>
          </a:p>
          <a:p>
            <a:r>
              <a:rPr lang="en-US" sz="2800" dirty="0" smtClean="0"/>
              <a:t>Assesses whether the means of two groups of scores are </a:t>
            </a:r>
            <a:r>
              <a:rPr lang="en-US" sz="2800" i="1" dirty="0" smtClean="0"/>
              <a:t>statistically</a:t>
            </a:r>
            <a:r>
              <a:rPr lang="en-US" sz="2800" dirty="0" smtClean="0"/>
              <a:t> different from each other (Two sample t test)</a:t>
            </a:r>
          </a:p>
          <a:p>
            <a:r>
              <a:rPr lang="en-US" sz="2800" dirty="0" smtClean="0"/>
              <a:t>Cannot be used with more than two samples (ANOVA)</a:t>
            </a:r>
          </a:p>
        </p:txBody>
      </p:sp>
    </p:spTree>
    <p:extLst>
      <p:ext uri="{BB962C8B-B14F-4D97-AF65-F5344CB8AC3E}">
        <p14:creationId xmlns:p14="http://schemas.microsoft.com/office/powerpoint/2010/main" val="259691612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Research Question </a:t>
            </a:r>
            <a:r>
              <a:rPr lang="en-US" dirty="0" smtClean="0"/>
              <a:t>– A formally stated question intended to provide indications about some; it is not limited to investigating relationships between variables. Used when the researcher is unsure about the nature of the problem under investigation.</a:t>
            </a:r>
          </a:p>
          <a:p>
            <a:r>
              <a:rPr lang="en-US" b="1" dirty="0" smtClean="0"/>
              <a:t>Hypothesis</a:t>
            </a:r>
            <a:r>
              <a:rPr lang="en-US" dirty="0" smtClean="0"/>
              <a:t> – a formal statement regarding the relationship between variables and is tested directly. The predicted relationship between the variables is either true or false.</a:t>
            </a:r>
          </a:p>
          <a:p>
            <a:pPr lvl="1"/>
            <a:r>
              <a:rPr lang="en-US" dirty="0" smtClean="0">
                <a:solidFill>
                  <a:srgbClr val="C00000"/>
                </a:solidFill>
              </a:rPr>
              <a:t>Independent Variable (X</a:t>
            </a:r>
            <a:r>
              <a:rPr lang="en-US" baseline="-25000" dirty="0" smtClean="0">
                <a:solidFill>
                  <a:srgbClr val="C00000"/>
                </a:solidFill>
              </a:rPr>
              <a:t>i</a:t>
            </a:r>
            <a:r>
              <a:rPr lang="en-US" dirty="0">
                <a:solidFill>
                  <a:srgbClr val="C00000"/>
                </a:solidFill>
              </a:rPr>
              <a:t>)</a:t>
            </a:r>
            <a:r>
              <a:rPr lang="en-US" dirty="0" smtClean="0"/>
              <a:t>– the variable that is systematically varied by the researcher</a:t>
            </a:r>
          </a:p>
          <a:p>
            <a:pPr lvl="1"/>
            <a:r>
              <a:rPr lang="en-US" dirty="0" smtClean="0">
                <a:solidFill>
                  <a:srgbClr val="C00000"/>
                </a:solidFill>
              </a:rPr>
              <a:t>Dependent Variable (Y</a:t>
            </a:r>
            <a:r>
              <a:rPr lang="en-US" baseline="-25000" dirty="0" smtClean="0">
                <a:solidFill>
                  <a:srgbClr val="C00000"/>
                </a:solidFill>
              </a:rPr>
              <a:t>i</a:t>
            </a:r>
            <a:r>
              <a:rPr lang="en-US" dirty="0" smtClean="0">
                <a:solidFill>
                  <a:srgbClr val="C00000"/>
                </a:solidFill>
              </a:rPr>
              <a:t>)</a:t>
            </a:r>
            <a:r>
              <a:rPr lang="en-US" dirty="0" smtClean="0"/>
              <a:t> – the variable that is observed and whose value is presumed to depend on independent variables</a:t>
            </a:r>
            <a:endParaRPr lang="en-US" dirty="0"/>
          </a:p>
        </p:txBody>
      </p:sp>
      <p:sp>
        <p:nvSpPr>
          <p:cNvPr id="3" name="Title 2"/>
          <p:cNvSpPr>
            <a:spLocks noGrp="1"/>
          </p:cNvSpPr>
          <p:nvPr>
            <p:ph type="title"/>
          </p:nvPr>
        </p:nvSpPr>
        <p:spPr/>
        <p:txBody>
          <a:bodyPr/>
          <a:lstStyle/>
          <a:p>
            <a:r>
              <a:rPr lang="en-US" dirty="0" smtClean="0"/>
              <a:t>Stating a hypothesis or research question</a:t>
            </a:r>
            <a:endParaRPr lang="en-US" dirty="0"/>
          </a:p>
        </p:txBody>
      </p:sp>
    </p:spTree>
    <p:extLst>
      <p:ext uri="{BB962C8B-B14F-4D97-AF65-F5344CB8AC3E}">
        <p14:creationId xmlns:p14="http://schemas.microsoft.com/office/powerpoint/2010/main" val="395461505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3"/>
          <p:cNvSpPr>
            <a:spLocks noGrp="1"/>
          </p:cNvSpPr>
          <p:nvPr>
            <p:ph type="title"/>
          </p:nvPr>
        </p:nvSpPr>
        <p:spPr/>
        <p:txBody>
          <a:bodyPr/>
          <a:lstStyle/>
          <a:p>
            <a:r>
              <a:rPr lang="en-US" smtClean="0"/>
              <a:t>Sample Data</a:t>
            </a:r>
          </a:p>
        </p:txBody>
      </p:sp>
      <p:graphicFrame>
        <p:nvGraphicFramePr>
          <p:cNvPr id="5" name="Table 4"/>
          <p:cNvGraphicFramePr>
            <a:graphicFrameLocks noGrp="1"/>
          </p:cNvGraphicFramePr>
          <p:nvPr>
            <p:extLst>
              <p:ext uri="{D42A27DB-BD31-4B8C-83A1-F6EECF244321}">
                <p14:modId xmlns:p14="http://schemas.microsoft.com/office/powerpoint/2010/main" val="1931353049"/>
              </p:ext>
            </p:extLst>
          </p:nvPr>
        </p:nvGraphicFramePr>
        <p:xfrm>
          <a:off x="1828800" y="1981200"/>
          <a:ext cx="6400800" cy="1483360"/>
        </p:xfrm>
        <a:graphic>
          <a:graphicData uri="http://schemas.openxmlformats.org/drawingml/2006/table">
            <a:tbl>
              <a:tblPr firstRow="1" bandRow="1">
                <a:tableStyleId>{5C22544A-7EE6-4342-B048-85BDC9FD1C3A}</a:tableStyleId>
              </a:tblPr>
              <a:tblGrid>
                <a:gridCol w="2971800"/>
                <a:gridCol w="3429000"/>
              </a:tblGrid>
              <a:tr h="370840">
                <a:tc>
                  <a:txBody>
                    <a:bodyPr/>
                    <a:lstStyle/>
                    <a:p>
                      <a:pPr algn="ctr"/>
                      <a:r>
                        <a:rPr lang="en-US" dirty="0" smtClean="0"/>
                        <a:t>Group 1</a:t>
                      </a:r>
                      <a:endParaRPr lang="en-US" dirty="0"/>
                    </a:p>
                  </a:txBody>
                  <a:tcPr/>
                </a:tc>
                <a:tc>
                  <a:txBody>
                    <a:bodyPr/>
                    <a:lstStyle/>
                    <a:p>
                      <a:pPr algn="ctr"/>
                      <a:r>
                        <a:rPr lang="en-US" dirty="0" smtClean="0"/>
                        <a:t>Group</a:t>
                      </a:r>
                      <a:r>
                        <a:rPr lang="en-US" baseline="0" dirty="0" smtClean="0"/>
                        <a:t> 2</a:t>
                      </a:r>
                      <a:endParaRPr lang="en-US" dirty="0"/>
                    </a:p>
                  </a:txBody>
                  <a:tcPr/>
                </a:tc>
              </a:tr>
              <a:tr h="370840">
                <a:tc>
                  <a:txBody>
                    <a:bodyPr/>
                    <a:lstStyle/>
                    <a:p>
                      <a:r>
                        <a:rPr lang="en-US" dirty="0" smtClean="0"/>
                        <a:t>        16.5</a:t>
                      </a:r>
                      <a:endParaRPr lang="en-US" dirty="0"/>
                    </a:p>
                  </a:txBody>
                  <a:tcPr/>
                </a:tc>
                <a:tc>
                  <a:txBody>
                    <a:bodyPr/>
                    <a:lstStyle/>
                    <a:p>
                      <a:r>
                        <a:rPr lang="en-US" dirty="0" smtClean="0"/>
                        <a:t>        12.2</a:t>
                      </a:r>
                      <a:endParaRPr lang="en-US" dirty="0"/>
                    </a:p>
                  </a:txBody>
                  <a:tcPr/>
                </a:tc>
              </a:tr>
              <a:tr h="370840">
                <a:tc>
                  <a:txBody>
                    <a:bodyPr/>
                    <a:lstStyle/>
                    <a:p>
                      <a:r>
                        <a:rPr lang="en-US" dirty="0" smtClean="0"/>
                        <a:t>         2.1</a:t>
                      </a:r>
                    </a:p>
                  </a:txBody>
                  <a:tcPr/>
                </a:tc>
                <a:tc>
                  <a:txBody>
                    <a:bodyPr/>
                    <a:lstStyle/>
                    <a:p>
                      <a:r>
                        <a:rPr lang="en-US" dirty="0" smtClean="0"/>
                        <a:t>        2.6</a:t>
                      </a:r>
                      <a:endParaRPr lang="en-US" dirty="0"/>
                    </a:p>
                  </a:txBody>
                  <a:tcPr/>
                </a:tc>
              </a:tr>
              <a:tr h="370840">
                <a:tc>
                  <a:txBody>
                    <a:bodyPr/>
                    <a:lstStyle/>
                    <a:p>
                      <a:r>
                        <a:rPr lang="en-US" dirty="0" smtClean="0"/>
                        <a:t>         21</a:t>
                      </a:r>
                      <a:endParaRPr lang="en-US" dirty="0"/>
                    </a:p>
                  </a:txBody>
                  <a:tcPr/>
                </a:tc>
                <a:tc>
                  <a:txBody>
                    <a:bodyPr/>
                    <a:lstStyle/>
                    <a:p>
                      <a:r>
                        <a:rPr lang="en-US" dirty="0" smtClean="0"/>
                        <a:t>        14</a:t>
                      </a:r>
                      <a:endParaRPr lang="en-US" dirty="0"/>
                    </a:p>
                  </a:txBody>
                  <a:tcPr/>
                </a:tc>
              </a:tr>
            </a:tbl>
          </a:graphicData>
        </a:graphic>
      </p:graphicFrame>
      <p:graphicFrame>
        <p:nvGraphicFramePr>
          <p:cNvPr id="4098" name="Object 2"/>
          <p:cNvGraphicFramePr>
            <a:graphicFrameLocks noChangeAspect="1"/>
          </p:cNvGraphicFramePr>
          <p:nvPr/>
        </p:nvGraphicFramePr>
        <p:xfrm>
          <a:off x="1828800" y="2286000"/>
          <a:ext cx="584200" cy="431800"/>
        </p:xfrm>
        <a:graphic>
          <a:graphicData uri="http://schemas.openxmlformats.org/presentationml/2006/ole">
            <mc:AlternateContent xmlns:mc="http://schemas.openxmlformats.org/markup-compatibility/2006">
              <mc:Choice xmlns:v="urn:schemas-microsoft-com:vml" Requires="v">
                <p:oleObj spid="_x0000_s19530" name="Equation" r:id="rId3" imgW="291960" imgH="215640" progId="Equation.3">
                  <p:embed/>
                </p:oleObj>
              </mc:Choice>
              <mc:Fallback>
                <p:oleObj name="Equation" r:id="rId3" imgW="29196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86000"/>
                        <a:ext cx="58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
          <p:cNvGraphicFramePr>
            <a:graphicFrameLocks noChangeAspect="1"/>
          </p:cNvGraphicFramePr>
          <p:nvPr/>
        </p:nvGraphicFramePr>
        <p:xfrm>
          <a:off x="4787900" y="2286000"/>
          <a:ext cx="609600" cy="431800"/>
        </p:xfrm>
        <a:graphic>
          <a:graphicData uri="http://schemas.openxmlformats.org/presentationml/2006/ole">
            <mc:AlternateContent xmlns:mc="http://schemas.openxmlformats.org/markup-compatibility/2006">
              <mc:Choice xmlns:v="urn:schemas-microsoft-com:vml" Requires="v">
                <p:oleObj spid="_x0000_s19531" name="Equation" r:id="rId5" imgW="304560" imgH="215640" progId="Equation.3">
                  <p:embed/>
                </p:oleObj>
              </mc:Choice>
              <mc:Fallback>
                <p:oleObj name="Equation" r:id="rId5" imgW="30456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2286000"/>
                        <a:ext cx="609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1828800" y="2743200"/>
          <a:ext cx="584200" cy="431800"/>
        </p:xfrm>
        <a:graphic>
          <a:graphicData uri="http://schemas.openxmlformats.org/presentationml/2006/ole">
            <mc:AlternateContent xmlns:mc="http://schemas.openxmlformats.org/markup-compatibility/2006">
              <mc:Choice xmlns:v="urn:schemas-microsoft-com:vml" Requires="v">
                <p:oleObj spid="_x0000_s19532" name="Equation" r:id="rId7" imgW="291960" imgH="215640" progId="Equation.3">
                  <p:embed/>
                </p:oleObj>
              </mc:Choice>
              <mc:Fallback>
                <p:oleObj name="Equation" r:id="rId7" imgW="29196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743200"/>
                        <a:ext cx="58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1" name="Object 5"/>
          <p:cNvGraphicFramePr>
            <a:graphicFrameLocks noChangeAspect="1"/>
          </p:cNvGraphicFramePr>
          <p:nvPr/>
        </p:nvGraphicFramePr>
        <p:xfrm>
          <a:off x="4775200" y="2743200"/>
          <a:ext cx="635000" cy="431800"/>
        </p:xfrm>
        <a:graphic>
          <a:graphicData uri="http://schemas.openxmlformats.org/presentationml/2006/ole">
            <mc:AlternateContent xmlns:mc="http://schemas.openxmlformats.org/markup-compatibility/2006">
              <mc:Choice xmlns:v="urn:schemas-microsoft-com:vml" Requires="v">
                <p:oleObj spid="_x0000_s19533" name="Equation" r:id="rId9" imgW="317160" imgH="215640" progId="Equation.3">
                  <p:embed/>
                </p:oleObj>
              </mc:Choice>
              <mc:Fallback>
                <p:oleObj name="Equation" r:id="rId9" imgW="3171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743200"/>
                        <a:ext cx="635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6"/>
          <p:cNvGraphicFramePr>
            <a:graphicFrameLocks noChangeAspect="1"/>
          </p:cNvGraphicFramePr>
          <p:nvPr/>
        </p:nvGraphicFramePr>
        <p:xfrm>
          <a:off x="1828800" y="3124200"/>
          <a:ext cx="584200" cy="431800"/>
        </p:xfrm>
        <a:graphic>
          <a:graphicData uri="http://schemas.openxmlformats.org/presentationml/2006/ole">
            <mc:AlternateContent xmlns:mc="http://schemas.openxmlformats.org/markup-compatibility/2006">
              <mc:Choice xmlns:v="urn:schemas-microsoft-com:vml" Requires="v">
                <p:oleObj spid="_x0000_s19534" name="Equation" r:id="rId11" imgW="291960" imgH="215640" progId="Equation.3">
                  <p:embed/>
                </p:oleObj>
              </mc:Choice>
              <mc:Fallback>
                <p:oleObj name="Equation" r:id="rId11" imgW="29196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3124200"/>
                        <a:ext cx="58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3" name="Object 7"/>
          <p:cNvGraphicFramePr>
            <a:graphicFrameLocks noChangeAspect="1"/>
          </p:cNvGraphicFramePr>
          <p:nvPr/>
        </p:nvGraphicFramePr>
        <p:xfrm>
          <a:off x="4787900" y="3124200"/>
          <a:ext cx="609600" cy="431800"/>
        </p:xfrm>
        <a:graphic>
          <a:graphicData uri="http://schemas.openxmlformats.org/presentationml/2006/ole">
            <mc:AlternateContent xmlns:mc="http://schemas.openxmlformats.org/markup-compatibility/2006">
              <mc:Choice xmlns:v="urn:schemas-microsoft-com:vml" Requires="v">
                <p:oleObj spid="_x0000_s19535" name="Equation" r:id="rId13" imgW="304560" imgH="215640" progId="Equation.3">
                  <p:embed/>
                </p:oleObj>
              </mc:Choice>
              <mc:Fallback>
                <p:oleObj name="Equation" r:id="rId13" imgW="30456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7900" y="3124200"/>
                        <a:ext cx="609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4" name="Content Placeholder 4"/>
          <p:cNvGraphicFramePr>
            <a:graphicFrameLocks noChangeAspect="1"/>
          </p:cNvGraphicFramePr>
          <p:nvPr/>
        </p:nvGraphicFramePr>
        <p:xfrm>
          <a:off x="5562600" y="3810000"/>
          <a:ext cx="3165475" cy="2190750"/>
        </p:xfrm>
        <a:graphic>
          <a:graphicData uri="http://schemas.openxmlformats.org/presentationml/2006/ole">
            <mc:AlternateContent xmlns:mc="http://schemas.openxmlformats.org/markup-compatibility/2006">
              <mc:Choice xmlns:v="urn:schemas-microsoft-com:vml" Requires="v">
                <p:oleObj spid="_x0000_s19536" name="Equation" r:id="rId15" imgW="660240" imgH="457200" progId="Equation.3">
                  <p:embed/>
                </p:oleObj>
              </mc:Choice>
              <mc:Fallback>
                <p:oleObj name="Equation" r:id="rId15" imgW="660240" imgH="4572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2600" y="3810000"/>
                        <a:ext cx="3165475"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823913" y="4114800"/>
            <a:ext cx="3652837" cy="1490663"/>
            <a:chOff x="823913" y="4114800"/>
            <a:chExt cx="3652837" cy="1490663"/>
          </a:xfrm>
        </p:grpSpPr>
        <p:graphicFrame>
          <p:nvGraphicFramePr>
            <p:cNvPr id="4123" name="Content Placeholder 4"/>
            <p:cNvGraphicFramePr>
              <a:graphicFrameLocks noChangeAspect="1"/>
            </p:cNvGraphicFramePr>
            <p:nvPr/>
          </p:nvGraphicFramePr>
          <p:xfrm>
            <a:off x="823913" y="4510088"/>
            <a:ext cx="3652837" cy="1095375"/>
          </p:xfrm>
          <a:graphic>
            <a:graphicData uri="http://schemas.openxmlformats.org/presentationml/2006/ole">
              <mc:AlternateContent xmlns:mc="http://schemas.openxmlformats.org/markup-compatibility/2006">
                <mc:Choice xmlns:v="urn:schemas-microsoft-com:vml" Requires="v">
                  <p:oleObj spid="_x0000_s19537" name="Equation" r:id="rId17" imgW="761760" imgH="228600" progId="Equation.3">
                    <p:embed/>
                  </p:oleObj>
                </mc:Choice>
                <mc:Fallback>
                  <p:oleObj name="Equation" r:id="rId17" imgW="76176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23913" y="4510088"/>
                          <a:ext cx="3652837"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219200" y="4114800"/>
              <a:ext cx="2589170" cy="461665"/>
            </a:xfrm>
            <a:prstGeom prst="rect">
              <a:avLst/>
            </a:prstGeom>
            <a:noFill/>
          </p:spPr>
          <p:txBody>
            <a:bodyPr wrap="none" rtlCol="0">
              <a:spAutoFit/>
            </a:bodyPr>
            <a:lstStyle/>
            <a:p>
              <a:r>
                <a:rPr lang="en-US" dirty="0" smtClean="0"/>
                <a:t>Null Hypothesis</a:t>
              </a:r>
              <a:endParaRPr lang="en-US" dirty="0"/>
            </a:p>
          </p:txBody>
        </p:sp>
      </p:grpSp>
    </p:spTree>
    <p:extLst>
      <p:ext uri="{BB962C8B-B14F-4D97-AF65-F5344CB8AC3E}">
        <p14:creationId xmlns:p14="http://schemas.microsoft.com/office/powerpoint/2010/main" val="32326407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Step 1: Pooled Estimate of the Standard Error</a:t>
            </a:r>
          </a:p>
        </p:txBody>
      </p:sp>
      <p:graphicFrame>
        <p:nvGraphicFramePr>
          <p:cNvPr id="3" name="Object 2"/>
          <p:cNvGraphicFramePr>
            <a:graphicFrameLocks noChangeAspect="1"/>
          </p:cNvGraphicFramePr>
          <p:nvPr/>
        </p:nvGraphicFramePr>
        <p:xfrm>
          <a:off x="1066800" y="1752600"/>
          <a:ext cx="7573108" cy="1447800"/>
        </p:xfrm>
        <a:graphic>
          <a:graphicData uri="http://schemas.openxmlformats.org/presentationml/2006/ole">
            <mc:AlternateContent xmlns:mc="http://schemas.openxmlformats.org/markup-compatibility/2006">
              <mc:Choice xmlns:v="urn:schemas-microsoft-com:vml" Requires="v">
                <p:oleObj spid="_x0000_s20581" name="Equation" r:id="rId3" imgW="2590560" imgH="495000" progId="Equation.3">
                  <p:embed/>
                </p:oleObj>
              </mc:Choice>
              <mc:Fallback>
                <p:oleObj name="Equation" r:id="rId3" imgW="2590560" imgH="49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52600"/>
                        <a:ext cx="757310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Group 8"/>
          <p:cNvGrpSpPr/>
          <p:nvPr/>
        </p:nvGrpSpPr>
        <p:grpSpPr>
          <a:xfrm>
            <a:off x="609600" y="3886200"/>
            <a:ext cx="3733800" cy="2108200"/>
            <a:chOff x="1905000" y="3886200"/>
            <a:chExt cx="3733800" cy="2108200"/>
          </a:xfrm>
        </p:grpSpPr>
        <p:sp>
          <p:nvSpPr>
            <p:cNvPr id="4" name="TextBox 3"/>
            <p:cNvSpPr txBox="1"/>
            <p:nvPr/>
          </p:nvSpPr>
          <p:spPr>
            <a:xfrm>
              <a:off x="2667000" y="3962400"/>
              <a:ext cx="2971800" cy="2031325"/>
            </a:xfrm>
            <a:prstGeom prst="rect">
              <a:avLst/>
            </a:prstGeom>
            <a:noFill/>
          </p:spPr>
          <p:txBody>
            <a:bodyPr wrap="square" rtlCol="0">
              <a:spAutoFit/>
            </a:bodyPr>
            <a:lstStyle/>
            <a:p>
              <a:r>
                <a:rPr lang="en-US" sz="1800" dirty="0" smtClean="0"/>
                <a:t>Variance of group 1</a:t>
              </a:r>
            </a:p>
            <a:p>
              <a:endParaRPr lang="en-US" sz="1800" dirty="0"/>
            </a:p>
            <a:p>
              <a:r>
                <a:rPr lang="en-US" sz="1800" dirty="0" smtClean="0"/>
                <a:t>Variance of group 2</a:t>
              </a:r>
            </a:p>
            <a:p>
              <a:endParaRPr lang="en-US" sz="1800" dirty="0"/>
            </a:p>
            <a:p>
              <a:r>
                <a:rPr lang="en-US" sz="1800" dirty="0" smtClean="0"/>
                <a:t>Sample size of group 1</a:t>
              </a:r>
            </a:p>
            <a:p>
              <a:endParaRPr lang="en-US" sz="1800" dirty="0"/>
            </a:p>
            <a:p>
              <a:r>
                <a:rPr lang="en-US" sz="1800" dirty="0" smtClean="0"/>
                <a:t>Sample size of group 2</a:t>
              </a:r>
              <a:endParaRPr lang="en-US" sz="1800" dirty="0"/>
            </a:p>
          </p:txBody>
        </p:sp>
        <p:graphicFrame>
          <p:nvGraphicFramePr>
            <p:cNvPr id="5" name="Object 4"/>
            <p:cNvGraphicFramePr>
              <a:graphicFrameLocks noChangeAspect="1"/>
            </p:cNvGraphicFramePr>
            <p:nvPr/>
          </p:nvGraphicFramePr>
          <p:xfrm>
            <a:off x="1905000" y="3886200"/>
            <a:ext cx="660400" cy="457200"/>
          </p:xfrm>
          <a:graphic>
            <a:graphicData uri="http://schemas.openxmlformats.org/presentationml/2006/ole">
              <mc:AlternateContent xmlns:mc="http://schemas.openxmlformats.org/markup-compatibility/2006">
                <mc:Choice xmlns:v="urn:schemas-microsoft-com:vml" Requires="v">
                  <p:oleObj spid="_x0000_s20582" name="Equation" r:id="rId5" imgW="330120" imgH="228600" progId="Equation.3">
                    <p:embed/>
                  </p:oleObj>
                </mc:Choice>
                <mc:Fallback>
                  <p:oleObj name="Equation" r:id="rId5" imgW="33012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886200"/>
                          <a:ext cx="660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9" name="Object 5"/>
            <p:cNvGraphicFramePr>
              <a:graphicFrameLocks noChangeAspect="1"/>
            </p:cNvGraphicFramePr>
            <p:nvPr/>
          </p:nvGraphicFramePr>
          <p:xfrm>
            <a:off x="1905000" y="4419600"/>
            <a:ext cx="660400" cy="457200"/>
          </p:xfrm>
          <a:graphic>
            <a:graphicData uri="http://schemas.openxmlformats.org/presentationml/2006/ole">
              <mc:AlternateContent xmlns:mc="http://schemas.openxmlformats.org/markup-compatibility/2006">
                <mc:Choice xmlns:v="urn:schemas-microsoft-com:vml" Requires="v">
                  <p:oleObj spid="_x0000_s20583" name="Equation" r:id="rId7" imgW="330120" imgH="228600" progId="Equation.3">
                    <p:embed/>
                  </p:oleObj>
                </mc:Choice>
                <mc:Fallback>
                  <p:oleObj name="Equation" r:id="rId7" imgW="33012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4419600"/>
                          <a:ext cx="660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0" name="Object 6"/>
            <p:cNvGraphicFramePr>
              <a:graphicFrameLocks noChangeAspect="1"/>
            </p:cNvGraphicFramePr>
            <p:nvPr/>
          </p:nvGraphicFramePr>
          <p:xfrm>
            <a:off x="1981200" y="5029200"/>
            <a:ext cx="584200" cy="431800"/>
          </p:xfrm>
          <a:graphic>
            <a:graphicData uri="http://schemas.openxmlformats.org/presentationml/2006/ole">
              <mc:AlternateContent xmlns:mc="http://schemas.openxmlformats.org/markup-compatibility/2006">
                <mc:Choice xmlns:v="urn:schemas-microsoft-com:vml" Requires="v">
                  <p:oleObj spid="_x0000_s20584" name="Equation" r:id="rId9" imgW="291960" imgH="215640" progId="Equation.3">
                    <p:embed/>
                  </p:oleObj>
                </mc:Choice>
                <mc:Fallback>
                  <p:oleObj name="Equation" r:id="rId9" imgW="2919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5029200"/>
                          <a:ext cx="58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1" name="Object 7"/>
            <p:cNvGraphicFramePr>
              <a:graphicFrameLocks noChangeAspect="1"/>
            </p:cNvGraphicFramePr>
            <p:nvPr/>
          </p:nvGraphicFramePr>
          <p:xfrm>
            <a:off x="1968500" y="5562600"/>
            <a:ext cx="609600" cy="431800"/>
          </p:xfrm>
          <a:graphic>
            <a:graphicData uri="http://schemas.openxmlformats.org/presentationml/2006/ole">
              <mc:AlternateContent xmlns:mc="http://schemas.openxmlformats.org/markup-compatibility/2006">
                <mc:Choice xmlns:v="urn:schemas-microsoft-com:vml" Requires="v">
                  <p:oleObj spid="_x0000_s20585" name="Equation" r:id="rId11" imgW="304560" imgH="215640" progId="Equation.3">
                    <p:embed/>
                  </p:oleObj>
                </mc:Choice>
                <mc:Fallback>
                  <p:oleObj name="Equation" r:id="rId11" imgW="30456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8500" y="5562600"/>
                          <a:ext cx="609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 name="Table 9"/>
          <p:cNvGraphicFramePr>
            <a:graphicFrameLocks noGrp="1"/>
          </p:cNvGraphicFramePr>
          <p:nvPr/>
        </p:nvGraphicFramePr>
        <p:xfrm>
          <a:off x="3962400" y="4038600"/>
          <a:ext cx="4953000" cy="1463040"/>
        </p:xfrm>
        <a:graphic>
          <a:graphicData uri="http://schemas.openxmlformats.org/drawingml/2006/table">
            <a:tbl>
              <a:tblPr firstRow="1" bandRow="1">
                <a:tableStyleId>{5C22544A-7EE6-4342-B048-85BDC9FD1C3A}</a:tableStyleId>
              </a:tblPr>
              <a:tblGrid>
                <a:gridCol w="2476500"/>
                <a:gridCol w="2476500"/>
              </a:tblGrid>
              <a:tr h="285750">
                <a:tc>
                  <a:txBody>
                    <a:bodyPr/>
                    <a:lstStyle/>
                    <a:p>
                      <a:pPr algn="ctr"/>
                      <a:r>
                        <a:rPr lang="en-US" dirty="0" smtClean="0"/>
                        <a:t>Group 1</a:t>
                      </a:r>
                      <a:endParaRPr lang="en-US" dirty="0"/>
                    </a:p>
                  </a:txBody>
                  <a:tcPr/>
                </a:tc>
                <a:tc>
                  <a:txBody>
                    <a:bodyPr/>
                    <a:lstStyle/>
                    <a:p>
                      <a:pPr algn="ctr"/>
                      <a:r>
                        <a:rPr lang="en-US" dirty="0" smtClean="0"/>
                        <a:t>Group</a:t>
                      </a:r>
                      <a:r>
                        <a:rPr lang="en-US" baseline="0" dirty="0" smtClean="0"/>
                        <a:t> 2</a:t>
                      </a:r>
                      <a:endParaRPr lang="en-US" dirty="0"/>
                    </a:p>
                  </a:txBody>
                  <a:tcPr/>
                </a:tc>
              </a:tr>
              <a:tr h="285750">
                <a:tc>
                  <a:txBody>
                    <a:bodyPr/>
                    <a:lstStyle/>
                    <a:p>
                      <a:r>
                        <a:rPr lang="en-US" dirty="0" smtClean="0"/>
                        <a:t>        16.5</a:t>
                      </a:r>
                      <a:endParaRPr lang="en-US" dirty="0"/>
                    </a:p>
                  </a:txBody>
                  <a:tcPr/>
                </a:tc>
                <a:tc>
                  <a:txBody>
                    <a:bodyPr/>
                    <a:lstStyle/>
                    <a:p>
                      <a:r>
                        <a:rPr lang="en-US" dirty="0" smtClean="0"/>
                        <a:t>        12.2</a:t>
                      </a:r>
                      <a:endParaRPr lang="en-US" dirty="0"/>
                    </a:p>
                  </a:txBody>
                  <a:tcPr/>
                </a:tc>
              </a:tr>
              <a:tr h="285750">
                <a:tc>
                  <a:txBody>
                    <a:bodyPr/>
                    <a:lstStyle/>
                    <a:p>
                      <a:r>
                        <a:rPr lang="en-US" dirty="0" smtClean="0"/>
                        <a:t>         2.1</a:t>
                      </a:r>
                    </a:p>
                  </a:txBody>
                  <a:tcPr/>
                </a:tc>
                <a:tc>
                  <a:txBody>
                    <a:bodyPr/>
                    <a:lstStyle/>
                    <a:p>
                      <a:r>
                        <a:rPr lang="en-US" dirty="0" smtClean="0"/>
                        <a:t>        2.6</a:t>
                      </a:r>
                      <a:endParaRPr lang="en-US" dirty="0"/>
                    </a:p>
                  </a:txBody>
                  <a:tcPr/>
                </a:tc>
              </a:tr>
              <a:tr h="285750">
                <a:tc>
                  <a:txBody>
                    <a:bodyPr/>
                    <a:lstStyle/>
                    <a:p>
                      <a:r>
                        <a:rPr lang="en-US" dirty="0" smtClean="0"/>
                        <a:t>         21</a:t>
                      </a:r>
                      <a:endParaRPr lang="en-US" dirty="0"/>
                    </a:p>
                  </a:txBody>
                  <a:tcPr/>
                </a:tc>
                <a:tc>
                  <a:txBody>
                    <a:bodyPr/>
                    <a:lstStyle/>
                    <a:p>
                      <a:r>
                        <a:rPr lang="en-US" dirty="0" smtClean="0"/>
                        <a:t>        14</a:t>
                      </a:r>
                      <a:endParaRPr lang="en-US" dirty="0"/>
                    </a:p>
                  </a:txBody>
                  <a:tcPr/>
                </a:tc>
              </a:tr>
            </a:tbl>
          </a:graphicData>
        </a:graphic>
      </p:graphicFrame>
      <p:graphicFrame>
        <p:nvGraphicFramePr>
          <p:cNvPr id="11" name="Object 2"/>
          <p:cNvGraphicFramePr>
            <a:graphicFrameLocks noChangeAspect="1"/>
          </p:cNvGraphicFramePr>
          <p:nvPr/>
        </p:nvGraphicFramePr>
        <p:xfrm>
          <a:off x="4114800" y="4419600"/>
          <a:ext cx="474663" cy="350838"/>
        </p:xfrm>
        <a:graphic>
          <a:graphicData uri="http://schemas.openxmlformats.org/presentationml/2006/ole">
            <mc:AlternateContent xmlns:mc="http://schemas.openxmlformats.org/markup-compatibility/2006">
              <mc:Choice xmlns:v="urn:schemas-microsoft-com:vml" Requires="v">
                <p:oleObj spid="_x0000_s20586" name="Equation" r:id="rId13" imgW="291960" imgH="215640" progId="Equation.3">
                  <p:embed/>
                </p:oleObj>
              </mc:Choice>
              <mc:Fallback>
                <p:oleObj name="Equation" r:id="rId13" imgW="29196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4800" y="4419600"/>
                        <a:ext cx="474663"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2"/>
          <p:cNvGraphicFramePr>
            <a:graphicFrameLocks noChangeAspect="1"/>
          </p:cNvGraphicFramePr>
          <p:nvPr/>
        </p:nvGraphicFramePr>
        <p:xfrm>
          <a:off x="6477000" y="4419600"/>
          <a:ext cx="495300" cy="350838"/>
        </p:xfrm>
        <a:graphic>
          <a:graphicData uri="http://schemas.openxmlformats.org/presentationml/2006/ole">
            <mc:AlternateContent xmlns:mc="http://schemas.openxmlformats.org/markup-compatibility/2006">
              <mc:Choice xmlns:v="urn:schemas-microsoft-com:vml" Requires="v">
                <p:oleObj spid="_x0000_s20587" name="Equation" r:id="rId15" imgW="304560" imgH="215640" progId="Equation.3">
                  <p:embed/>
                </p:oleObj>
              </mc:Choice>
              <mc:Fallback>
                <p:oleObj name="Equation" r:id="rId15" imgW="30456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77000" y="4419600"/>
                        <a:ext cx="495300"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4"/>
          <p:cNvGraphicFramePr>
            <a:graphicFrameLocks noChangeAspect="1"/>
          </p:cNvGraphicFramePr>
          <p:nvPr/>
        </p:nvGraphicFramePr>
        <p:xfrm>
          <a:off x="4114800" y="4800600"/>
          <a:ext cx="474663" cy="350838"/>
        </p:xfrm>
        <a:graphic>
          <a:graphicData uri="http://schemas.openxmlformats.org/presentationml/2006/ole">
            <mc:AlternateContent xmlns:mc="http://schemas.openxmlformats.org/markup-compatibility/2006">
              <mc:Choice xmlns:v="urn:schemas-microsoft-com:vml" Requires="v">
                <p:oleObj spid="_x0000_s20588" name="Equation" r:id="rId17" imgW="291960" imgH="215640" progId="Equation.3">
                  <p:embed/>
                </p:oleObj>
              </mc:Choice>
              <mc:Fallback>
                <p:oleObj name="Equation" r:id="rId17" imgW="29196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14800" y="4800600"/>
                        <a:ext cx="474663"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5"/>
          <p:cNvGraphicFramePr>
            <a:graphicFrameLocks noChangeAspect="1"/>
          </p:cNvGraphicFramePr>
          <p:nvPr/>
        </p:nvGraphicFramePr>
        <p:xfrm>
          <a:off x="6477000" y="4800600"/>
          <a:ext cx="515938" cy="350838"/>
        </p:xfrm>
        <a:graphic>
          <a:graphicData uri="http://schemas.openxmlformats.org/presentationml/2006/ole">
            <mc:AlternateContent xmlns:mc="http://schemas.openxmlformats.org/markup-compatibility/2006">
              <mc:Choice xmlns:v="urn:schemas-microsoft-com:vml" Requires="v">
                <p:oleObj spid="_x0000_s20589" name="Equation" r:id="rId19" imgW="317160" imgH="215640" progId="Equation.3">
                  <p:embed/>
                </p:oleObj>
              </mc:Choice>
              <mc:Fallback>
                <p:oleObj name="Equation" r:id="rId19" imgW="317160" imgH="2156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7000" y="4800600"/>
                        <a:ext cx="515938"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nvGraphicFramePr>
        <p:xfrm>
          <a:off x="4114800" y="5181601"/>
          <a:ext cx="474663" cy="350838"/>
        </p:xfrm>
        <a:graphic>
          <a:graphicData uri="http://schemas.openxmlformats.org/presentationml/2006/ole">
            <mc:AlternateContent xmlns:mc="http://schemas.openxmlformats.org/markup-compatibility/2006">
              <mc:Choice xmlns:v="urn:schemas-microsoft-com:vml" Requires="v">
                <p:oleObj spid="_x0000_s20590" name="Equation" r:id="rId21" imgW="291960" imgH="215640" progId="Equation.3">
                  <p:embed/>
                </p:oleObj>
              </mc:Choice>
              <mc:Fallback>
                <p:oleObj name="Equation" r:id="rId21" imgW="29196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14800" y="5181601"/>
                        <a:ext cx="474663"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7"/>
          <p:cNvGraphicFramePr>
            <a:graphicFrameLocks noChangeAspect="1"/>
          </p:cNvGraphicFramePr>
          <p:nvPr/>
        </p:nvGraphicFramePr>
        <p:xfrm>
          <a:off x="6477000" y="5105400"/>
          <a:ext cx="495300" cy="350838"/>
        </p:xfrm>
        <a:graphic>
          <a:graphicData uri="http://schemas.openxmlformats.org/presentationml/2006/ole">
            <mc:AlternateContent xmlns:mc="http://schemas.openxmlformats.org/markup-compatibility/2006">
              <mc:Choice xmlns:v="urn:schemas-microsoft-com:vml" Requires="v">
                <p:oleObj spid="_x0000_s20591" name="Equation" r:id="rId23" imgW="304560" imgH="215640" progId="Equation.3">
                  <p:embed/>
                </p:oleObj>
              </mc:Choice>
              <mc:Fallback>
                <p:oleObj name="Equation" r:id="rId23" imgW="30456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77000" y="5105400"/>
                        <a:ext cx="495300"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69215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Calculating the Pooled Estimate of the Standard Error</a:t>
            </a:r>
            <a:endParaRPr lang="en-US" dirty="0"/>
          </a:p>
        </p:txBody>
      </p:sp>
      <p:graphicFrame>
        <p:nvGraphicFramePr>
          <p:cNvPr id="41986" name="Object 2"/>
          <p:cNvGraphicFramePr>
            <a:graphicFrameLocks noChangeAspect="1"/>
          </p:cNvGraphicFramePr>
          <p:nvPr/>
        </p:nvGraphicFramePr>
        <p:xfrm>
          <a:off x="1066800" y="1752600"/>
          <a:ext cx="7572375" cy="1447800"/>
        </p:xfrm>
        <a:graphic>
          <a:graphicData uri="http://schemas.openxmlformats.org/presentationml/2006/ole">
            <mc:AlternateContent xmlns:mc="http://schemas.openxmlformats.org/markup-compatibility/2006">
              <mc:Choice xmlns:v="urn:schemas-microsoft-com:vml" Requires="v">
                <p:oleObj spid="_x0000_s21524" name="Equation" r:id="rId3" imgW="2590560" imgH="495000" progId="Equation.3">
                  <p:embed/>
                </p:oleObj>
              </mc:Choice>
              <mc:Fallback>
                <p:oleObj name="Equation" r:id="rId3" imgW="2590560" imgH="49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52600"/>
                        <a:ext cx="7572375"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7" name="Object 3"/>
          <p:cNvGraphicFramePr>
            <a:graphicFrameLocks noChangeAspect="1"/>
          </p:cNvGraphicFramePr>
          <p:nvPr/>
        </p:nvGraphicFramePr>
        <p:xfrm>
          <a:off x="990600" y="3581400"/>
          <a:ext cx="7794625" cy="1336675"/>
        </p:xfrm>
        <a:graphic>
          <a:graphicData uri="http://schemas.openxmlformats.org/presentationml/2006/ole">
            <mc:AlternateContent xmlns:mc="http://schemas.openxmlformats.org/markup-compatibility/2006">
              <mc:Choice xmlns:v="urn:schemas-microsoft-com:vml" Requires="v">
                <p:oleObj spid="_x0000_s21525" name="Equation" r:id="rId5" imgW="2666880" imgH="457200" progId="Equation.3">
                  <p:embed/>
                </p:oleObj>
              </mc:Choice>
              <mc:Fallback>
                <p:oleObj name="Equation" r:id="rId5" imgW="266688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581400"/>
                        <a:ext cx="7794625"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267200" y="5562600"/>
            <a:ext cx="1330814" cy="461665"/>
          </a:xfrm>
          <a:prstGeom prst="rect">
            <a:avLst/>
          </a:prstGeom>
          <a:noFill/>
        </p:spPr>
        <p:txBody>
          <a:bodyPr wrap="none" rtlCol="0">
            <a:spAutoFit/>
          </a:bodyPr>
          <a:lstStyle/>
          <a:p>
            <a:r>
              <a:rPr lang="en-US" dirty="0" smtClean="0"/>
              <a:t>=0.797</a:t>
            </a:r>
            <a:endParaRPr lang="en-US" dirty="0"/>
          </a:p>
        </p:txBody>
      </p:sp>
    </p:spTree>
    <p:extLst>
      <p:ext uri="{BB962C8B-B14F-4D97-AF65-F5344CB8AC3E}">
        <p14:creationId xmlns:p14="http://schemas.microsoft.com/office/powerpoint/2010/main" val="296972649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Calculate the t-statistic</a:t>
            </a:r>
            <a:endParaRPr lang="en-US" dirty="0"/>
          </a:p>
        </p:txBody>
      </p:sp>
      <p:graphicFrame>
        <p:nvGraphicFramePr>
          <p:cNvPr id="43010" name="Content Placeholder 4"/>
          <p:cNvGraphicFramePr>
            <a:graphicFrameLocks noChangeAspect="1"/>
          </p:cNvGraphicFramePr>
          <p:nvPr/>
        </p:nvGraphicFramePr>
        <p:xfrm>
          <a:off x="3200400" y="1524000"/>
          <a:ext cx="2667000" cy="1845767"/>
        </p:xfrm>
        <a:graphic>
          <a:graphicData uri="http://schemas.openxmlformats.org/presentationml/2006/ole">
            <mc:AlternateContent xmlns:mc="http://schemas.openxmlformats.org/markup-compatibility/2006">
              <mc:Choice xmlns:v="urn:schemas-microsoft-com:vml" Requires="v">
                <p:oleObj spid="_x0000_s22566" name="Equation" r:id="rId3" imgW="660240" imgH="457200" progId="Equation.3">
                  <p:embed/>
                </p:oleObj>
              </mc:Choice>
              <mc:Fallback>
                <p:oleObj name="Equation" r:id="rId3" imgW="6602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524000"/>
                        <a:ext cx="2667000" cy="18457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Content Placeholder 4"/>
          <p:cNvGraphicFramePr>
            <a:graphicFrameLocks noChangeAspect="1"/>
          </p:cNvGraphicFramePr>
          <p:nvPr/>
        </p:nvGraphicFramePr>
        <p:xfrm>
          <a:off x="304800" y="3657600"/>
          <a:ext cx="3641725" cy="1589087"/>
        </p:xfrm>
        <a:graphic>
          <a:graphicData uri="http://schemas.openxmlformats.org/presentationml/2006/ole">
            <mc:AlternateContent xmlns:mc="http://schemas.openxmlformats.org/markup-compatibility/2006">
              <mc:Choice xmlns:v="urn:schemas-microsoft-com:vml" Requires="v">
                <p:oleObj spid="_x0000_s22567" name="Equation" r:id="rId5" imgW="901440" imgH="393480" progId="Equation.3">
                  <p:embed/>
                </p:oleObj>
              </mc:Choice>
              <mc:Fallback>
                <p:oleObj name="Equation" r:id="rId5" imgW="9014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657600"/>
                        <a:ext cx="3641725" cy="158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2" name="Content Placeholder 4"/>
          <p:cNvGraphicFramePr>
            <a:graphicFrameLocks noChangeAspect="1"/>
          </p:cNvGraphicFramePr>
          <p:nvPr/>
        </p:nvGraphicFramePr>
        <p:xfrm>
          <a:off x="4343400" y="3657600"/>
          <a:ext cx="2154238" cy="1589088"/>
        </p:xfrm>
        <a:graphic>
          <a:graphicData uri="http://schemas.openxmlformats.org/presentationml/2006/ole">
            <mc:AlternateContent xmlns:mc="http://schemas.openxmlformats.org/markup-compatibility/2006">
              <mc:Choice xmlns:v="urn:schemas-microsoft-com:vml" Requires="v">
                <p:oleObj spid="_x0000_s22568" name="Equation" r:id="rId7" imgW="533160" imgH="393480" progId="Equation.3">
                  <p:embed/>
                </p:oleObj>
              </mc:Choice>
              <mc:Fallback>
                <p:oleObj name="Equation" r:id="rId7" imgW="5331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3657600"/>
                        <a:ext cx="2154238" cy="158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Content Placeholder 4"/>
          <p:cNvGraphicFramePr>
            <a:graphicFrameLocks noChangeAspect="1"/>
          </p:cNvGraphicFramePr>
          <p:nvPr/>
        </p:nvGraphicFramePr>
        <p:xfrm>
          <a:off x="6832600" y="4016375"/>
          <a:ext cx="2051050" cy="717550"/>
        </p:xfrm>
        <a:graphic>
          <a:graphicData uri="http://schemas.openxmlformats.org/presentationml/2006/ole">
            <mc:AlternateContent xmlns:mc="http://schemas.openxmlformats.org/markup-compatibility/2006">
              <mc:Choice xmlns:v="urn:schemas-microsoft-com:vml" Requires="v">
                <p:oleObj spid="_x0000_s22569" name="Equation" r:id="rId9" imgW="507960" imgH="177480" progId="Equation.3">
                  <p:embed/>
                </p:oleObj>
              </mc:Choice>
              <mc:Fallback>
                <p:oleObj name="Equation" r:id="rId9" imgW="50796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2600" y="4016375"/>
                        <a:ext cx="2051050"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0415597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Calculate Degrees of Freedom</a:t>
            </a:r>
            <a:endParaRPr lang="en-US" dirty="0"/>
          </a:p>
        </p:txBody>
      </p:sp>
      <p:sp>
        <p:nvSpPr>
          <p:cNvPr id="3" name="Content Placeholder 2"/>
          <p:cNvSpPr>
            <a:spLocks noGrp="1"/>
          </p:cNvSpPr>
          <p:nvPr>
            <p:ph idx="1"/>
          </p:nvPr>
        </p:nvSpPr>
        <p:spPr>
          <a:xfrm>
            <a:off x="1370013" y="1827213"/>
            <a:ext cx="7313612" cy="3887787"/>
          </a:xfrm>
        </p:spPr>
        <p:txBody>
          <a:bodyPr>
            <a:normAutofit/>
          </a:bodyPr>
          <a:lstStyle/>
          <a:p>
            <a:r>
              <a:rPr lang="en-US" sz="2400" dirty="0" smtClean="0"/>
              <a:t>In a test of two means, the degrees of freedom are calculated: </a:t>
            </a:r>
            <a:r>
              <a:rPr lang="en-US" sz="2400" dirty="0" err="1" smtClean="0"/>
              <a:t>d.f</a:t>
            </a:r>
            <a:r>
              <a:rPr lang="en-US" sz="2400" dirty="0" smtClean="0"/>
              <a:t>. =n-k</a:t>
            </a:r>
          </a:p>
          <a:p>
            <a:r>
              <a:rPr lang="en-US" sz="2400" dirty="0" smtClean="0"/>
              <a:t>n = total for both groups 1 and 2 (35)</a:t>
            </a:r>
          </a:p>
          <a:p>
            <a:r>
              <a:rPr lang="en-US" sz="2400" dirty="0" smtClean="0"/>
              <a:t>k = number of groups</a:t>
            </a:r>
          </a:p>
          <a:p>
            <a:r>
              <a:rPr lang="en-US" sz="2400" dirty="0" smtClean="0"/>
              <a:t>Therefore, </a:t>
            </a:r>
            <a:r>
              <a:rPr lang="en-US" sz="2400" dirty="0" err="1" smtClean="0"/>
              <a:t>d.f</a:t>
            </a:r>
            <a:r>
              <a:rPr lang="en-US" sz="2400" dirty="0" smtClean="0"/>
              <a:t>. = 33 (21+14-2)</a:t>
            </a:r>
          </a:p>
          <a:p>
            <a:r>
              <a:rPr lang="en-US" sz="2400" dirty="0" smtClean="0"/>
              <a:t>Go to the </a:t>
            </a:r>
            <a:r>
              <a:rPr lang="en-US" sz="2400" dirty="0" smtClean="0">
                <a:solidFill>
                  <a:srgbClr val="FF0000"/>
                </a:solidFill>
              </a:rPr>
              <a:t>tabled values of the t-distribution </a:t>
            </a:r>
            <a:r>
              <a:rPr lang="en-US" sz="2400" dirty="0" smtClean="0"/>
              <a:t>on website. See if the observed statistic of 5.395 surpasses the table value on the chart given 33 </a:t>
            </a:r>
            <a:r>
              <a:rPr lang="en-US" sz="2400" dirty="0" err="1" smtClean="0"/>
              <a:t>d.f.</a:t>
            </a:r>
            <a:r>
              <a:rPr lang="en-US" sz="2400" dirty="0" smtClean="0"/>
              <a:t> and a .05 significance level </a:t>
            </a:r>
            <a:endParaRPr lang="en-US" sz="2400" dirty="0"/>
          </a:p>
        </p:txBody>
      </p:sp>
    </p:spTree>
    <p:extLst>
      <p:ext uri="{BB962C8B-B14F-4D97-AF65-F5344CB8AC3E}">
        <p14:creationId xmlns:p14="http://schemas.microsoft.com/office/powerpoint/2010/main" val="397356262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 3: Compare Critical Value to Observed Value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76174857"/>
              </p:ext>
            </p:extLst>
          </p:nvPr>
        </p:nvGraphicFramePr>
        <p:xfrm>
          <a:off x="2133600" y="2590800"/>
          <a:ext cx="4800600" cy="2194560"/>
        </p:xfrm>
        <a:graphic>
          <a:graphicData uri="http://schemas.openxmlformats.org/drawingml/2006/table">
            <a:tbl>
              <a:tblPr/>
              <a:tblGrid>
                <a:gridCol w="609600"/>
                <a:gridCol w="914400"/>
                <a:gridCol w="1066800"/>
                <a:gridCol w="1066800"/>
                <a:gridCol w="1143000"/>
              </a:tblGrid>
              <a:tr h="0">
                <a:tc>
                  <a:txBody>
                    <a:bodyPr/>
                    <a:lstStyle/>
                    <a:p>
                      <a:r>
                        <a:rPr lang="en-US" dirty="0" err="1"/>
                        <a:t>Df</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a:t>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smtClean="0"/>
                        <a:t>0.05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a:t>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a:t>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r>
              <a:tr h="0">
                <a:tc>
                  <a:txBody>
                    <a:bodyPr/>
                    <a:lstStyle/>
                    <a:p>
                      <a:r>
                        <a:rPr lang="en-US" dirty="0" smtClean="0"/>
                        <a:t>30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smtClean="0"/>
                        <a:t>1.697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2.042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smtClean="0"/>
                        <a:t>2.457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2.750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dirty="0" smtClean="0"/>
                        <a:t>31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smtClean="0"/>
                        <a:t>1.659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smtClean="0"/>
                        <a:t>2.453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2.744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dirty="0" smtClean="0"/>
                        <a:t>32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smtClean="0"/>
                        <a:t>1.694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2.037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smtClean="0"/>
                        <a:t>2.449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2.738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dirty="0" smtClean="0"/>
                        <a:t>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smtClean="0"/>
                        <a:t>1.692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US" dirty="0" smtClean="0">
                          <a:solidFill>
                            <a:schemeClr val="bg1"/>
                          </a:solidFill>
                        </a:rPr>
                        <a:t>2.035</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r>
                        <a:rPr lang="en-US" dirty="0" smtClean="0"/>
                        <a:t>2.445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2.733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dirty="0" smtClean="0"/>
                        <a:t>34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6"/>
                    </a:solidFill>
                  </a:tcPr>
                </a:tc>
                <a:tc>
                  <a:txBody>
                    <a:bodyPr/>
                    <a:lstStyle/>
                    <a:p>
                      <a:r>
                        <a:rPr lang="en-US" dirty="0" smtClean="0"/>
                        <a:t>1.691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2.032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2.441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2.728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2819400" y="1981200"/>
            <a:ext cx="2599045" cy="369332"/>
          </a:xfrm>
          <a:prstGeom prst="rect">
            <a:avLst/>
          </a:prstGeom>
          <a:noFill/>
        </p:spPr>
        <p:txBody>
          <a:bodyPr wrap="none" rtlCol="0">
            <a:spAutoFit/>
          </a:bodyPr>
          <a:lstStyle/>
          <a:p>
            <a:r>
              <a:rPr lang="en-US" dirty="0" smtClean="0"/>
              <a:t>Observed statistic= 5.39</a:t>
            </a:r>
            <a:endParaRPr lang="en-US" dirty="0"/>
          </a:p>
        </p:txBody>
      </p:sp>
      <p:sp>
        <p:nvSpPr>
          <p:cNvPr id="7" name="TextBox 6"/>
          <p:cNvSpPr txBox="1"/>
          <p:nvPr/>
        </p:nvSpPr>
        <p:spPr>
          <a:xfrm>
            <a:off x="1371600" y="5334000"/>
            <a:ext cx="4238083" cy="646331"/>
          </a:xfrm>
          <a:prstGeom prst="rect">
            <a:avLst/>
          </a:prstGeom>
          <a:noFill/>
        </p:spPr>
        <p:txBody>
          <a:bodyPr wrap="none" rtlCol="0">
            <a:spAutoFit/>
          </a:bodyPr>
          <a:lstStyle/>
          <a:p>
            <a:r>
              <a:rPr lang="en-US" dirty="0" smtClean="0"/>
              <a:t>If Observed statistic exceeds Table Value:</a:t>
            </a:r>
          </a:p>
          <a:p>
            <a:r>
              <a:rPr lang="en-US" dirty="0" smtClean="0">
                <a:solidFill>
                  <a:srgbClr val="FF0000"/>
                </a:solidFill>
              </a:rPr>
              <a:t>Reject H</a:t>
            </a:r>
            <a:r>
              <a:rPr lang="en-US" baseline="-25000" dirty="0" smtClean="0">
                <a:solidFill>
                  <a:srgbClr val="FF0000"/>
                </a:solidFill>
              </a:rPr>
              <a:t>0</a:t>
            </a:r>
            <a:endParaRPr lang="en-US" baseline="-25000" dirty="0">
              <a:solidFill>
                <a:srgbClr val="FF0000"/>
              </a:solidFill>
            </a:endParaRPr>
          </a:p>
        </p:txBody>
      </p:sp>
    </p:spTree>
    <p:extLst>
      <p:ext uri="{BB962C8B-B14F-4D97-AF65-F5344CB8AC3E}">
        <p14:creationId xmlns:p14="http://schemas.microsoft.com/office/powerpoint/2010/main" val="252292850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Rejecting the Null Tell Us?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76905760"/>
              </p:ext>
            </p:extLst>
          </p:nvPr>
        </p:nvGraphicFramePr>
        <p:xfrm>
          <a:off x="1828800" y="1981200"/>
          <a:ext cx="5943600" cy="1483360"/>
        </p:xfrm>
        <a:graphic>
          <a:graphicData uri="http://schemas.openxmlformats.org/drawingml/2006/table">
            <a:tbl>
              <a:tblPr firstRow="1" bandRow="1">
                <a:tableStyleId>{5C22544A-7EE6-4342-B048-85BDC9FD1C3A}</a:tableStyleId>
              </a:tblPr>
              <a:tblGrid>
                <a:gridCol w="2971800"/>
                <a:gridCol w="2971800"/>
              </a:tblGrid>
              <a:tr h="370840">
                <a:tc>
                  <a:txBody>
                    <a:bodyPr/>
                    <a:lstStyle/>
                    <a:p>
                      <a:pPr algn="ctr"/>
                      <a:r>
                        <a:rPr lang="en-US" dirty="0" smtClean="0"/>
                        <a:t>Group 1</a:t>
                      </a:r>
                      <a:endParaRPr lang="en-US" dirty="0"/>
                    </a:p>
                  </a:txBody>
                  <a:tcPr/>
                </a:tc>
                <a:tc>
                  <a:txBody>
                    <a:bodyPr/>
                    <a:lstStyle/>
                    <a:p>
                      <a:pPr algn="ctr"/>
                      <a:r>
                        <a:rPr lang="en-US" dirty="0" smtClean="0"/>
                        <a:t>Group</a:t>
                      </a:r>
                      <a:r>
                        <a:rPr lang="en-US" baseline="0" dirty="0" smtClean="0"/>
                        <a:t> 2</a:t>
                      </a:r>
                      <a:endParaRPr lang="en-US" dirty="0"/>
                    </a:p>
                  </a:txBody>
                  <a:tcPr/>
                </a:tc>
              </a:tr>
              <a:tr h="370840">
                <a:tc>
                  <a:txBody>
                    <a:bodyPr/>
                    <a:lstStyle/>
                    <a:p>
                      <a:r>
                        <a:rPr lang="en-US" dirty="0" smtClean="0"/>
                        <a:t>        16.5</a:t>
                      </a:r>
                      <a:endParaRPr lang="en-US" dirty="0"/>
                    </a:p>
                  </a:txBody>
                  <a:tcPr/>
                </a:tc>
                <a:tc>
                  <a:txBody>
                    <a:bodyPr/>
                    <a:lstStyle/>
                    <a:p>
                      <a:r>
                        <a:rPr lang="en-US" dirty="0" smtClean="0"/>
                        <a:t>        12.2</a:t>
                      </a:r>
                      <a:endParaRPr lang="en-US" dirty="0"/>
                    </a:p>
                  </a:txBody>
                  <a:tcPr/>
                </a:tc>
              </a:tr>
              <a:tr h="370840">
                <a:tc>
                  <a:txBody>
                    <a:bodyPr/>
                    <a:lstStyle/>
                    <a:p>
                      <a:r>
                        <a:rPr lang="en-US" dirty="0" smtClean="0"/>
                        <a:t>         2.1</a:t>
                      </a:r>
                    </a:p>
                  </a:txBody>
                  <a:tcPr/>
                </a:tc>
                <a:tc>
                  <a:txBody>
                    <a:bodyPr/>
                    <a:lstStyle/>
                    <a:p>
                      <a:r>
                        <a:rPr lang="en-US" dirty="0" smtClean="0"/>
                        <a:t>        2.6</a:t>
                      </a:r>
                      <a:endParaRPr lang="en-US" dirty="0"/>
                    </a:p>
                  </a:txBody>
                  <a:tcPr/>
                </a:tc>
              </a:tr>
              <a:tr h="370840">
                <a:tc>
                  <a:txBody>
                    <a:bodyPr/>
                    <a:lstStyle/>
                    <a:p>
                      <a:r>
                        <a:rPr lang="en-US" dirty="0" smtClean="0"/>
                        <a:t>         21</a:t>
                      </a:r>
                      <a:endParaRPr lang="en-US" dirty="0"/>
                    </a:p>
                  </a:txBody>
                  <a:tcPr/>
                </a:tc>
                <a:tc>
                  <a:txBody>
                    <a:bodyPr/>
                    <a:lstStyle/>
                    <a:p>
                      <a:r>
                        <a:rPr lang="en-US" dirty="0" smtClean="0"/>
                        <a:t>        14</a:t>
                      </a:r>
                      <a:endParaRPr lang="en-US" dirty="0"/>
                    </a:p>
                  </a:txBody>
                  <a:tcPr/>
                </a:tc>
              </a:tr>
            </a:tbl>
          </a:graphicData>
        </a:graphic>
      </p:graphicFrame>
      <p:graphicFrame>
        <p:nvGraphicFramePr>
          <p:cNvPr id="5" name="Object 2"/>
          <p:cNvGraphicFramePr>
            <a:graphicFrameLocks noChangeAspect="1"/>
          </p:cNvGraphicFramePr>
          <p:nvPr/>
        </p:nvGraphicFramePr>
        <p:xfrm>
          <a:off x="1828800" y="2286000"/>
          <a:ext cx="584200" cy="431800"/>
        </p:xfrm>
        <a:graphic>
          <a:graphicData uri="http://schemas.openxmlformats.org/presentationml/2006/ole">
            <mc:AlternateContent xmlns:mc="http://schemas.openxmlformats.org/markup-compatibility/2006">
              <mc:Choice xmlns:v="urn:schemas-microsoft-com:vml" Requires="v">
                <p:oleObj spid="_x0000_s23608" name="Equation" r:id="rId3" imgW="291960" imgH="215640" progId="Equation.3">
                  <p:embed/>
                </p:oleObj>
              </mc:Choice>
              <mc:Fallback>
                <p:oleObj name="Equation" r:id="rId3" imgW="29196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86000"/>
                        <a:ext cx="58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p:cNvGraphicFramePr>
            <a:graphicFrameLocks noChangeAspect="1"/>
          </p:cNvGraphicFramePr>
          <p:nvPr/>
        </p:nvGraphicFramePr>
        <p:xfrm>
          <a:off x="4787900" y="2286000"/>
          <a:ext cx="609600" cy="431800"/>
        </p:xfrm>
        <a:graphic>
          <a:graphicData uri="http://schemas.openxmlformats.org/presentationml/2006/ole">
            <mc:AlternateContent xmlns:mc="http://schemas.openxmlformats.org/markup-compatibility/2006">
              <mc:Choice xmlns:v="urn:schemas-microsoft-com:vml" Requires="v">
                <p:oleObj spid="_x0000_s23609" name="Equation" r:id="rId5" imgW="304560" imgH="215640" progId="Equation.3">
                  <p:embed/>
                </p:oleObj>
              </mc:Choice>
              <mc:Fallback>
                <p:oleObj name="Equation" r:id="rId5" imgW="30456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2286000"/>
                        <a:ext cx="609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1828800" y="2743200"/>
          <a:ext cx="584200" cy="431800"/>
        </p:xfrm>
        <a:graphic>
          <a:graphicData uri="http://schemas.openxmlformats.org/presentationml/2006/ole">
            <mc:AlternateContent xmlns:mc="http://schemas.openxmlformats.org/markup-compatibility/2006">
              <mc:Choice xmlns:v="urn:schemas-microsoft-com:vml" Requires="v">
                <p:oleObj spid="_x0000_s23610" name="Equation" r:id="rId7" imgW="291960" imgH="215640" progId="Equation.3">
                  <p:embed/>
                </p:oleObj>
              </mc:Choice>
              <mc:Fallback>
                <p:oleObj name="Equation" r:id="rId7" imgW="29196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743200"/>
                        <a:ext cx="58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5"/>
          <p:cNvGraphicFramePr>
            <a:graphicFrameLocks noChangeAspect="1"/>
          </p:cNvGraphicFramePr>
          <p:nvPr/>
        </p:nvGraphicFramePr>
        <p:xfrm>
          <a:off x="4775200" y="2743200"/>
          <a:ext cx="635000" cy="431800"/>
        </p:xfrm>
        <a:graphic>
          <a:graphicData uri="http://schemas.openxmlformats.org/presentationml/2006/ole">
            <mc:AlternateContent xmlns:mc="http://schemas.openxmlformats.org/markup-compatibility/2006">
              <mc:Choice xmlns:v="urn:schemas-microsoft-com:vml" Requires="v">
                <p:oleObj spid="_x0000_s23611" name="Equation" r:id="rId9" imgW="317160" imgH="215640" progId="Equation.3">
                  <p:embed/>
                </p:oleObj>
              </mc:Choice>
              <mc:Fallback>
                <p:oleObj name="Equation" r:id="rId9" imgW="31716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743200"/>
                        <a:ext cx="6350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1828800" y="3124200"/>
          <a:ext cx="584200" cy="431800"/>
        </p:xfrm>
        <a:graphic>
          <a:graphicData uri="http://schemas.openxmlformats.org/presentationml/2006/ole">
            <mc:AlternateContent xmlns:mc="http://schemas.openxmlformats.org/markup-compatibility/2006">
              <mc:Choice xmlns:v="urn:schemas-microsoft-com:vml" Requires="v">
                <p:oleObj spid="_x0000_s23612" name="Equation" r:id="rId11" imgW="291960" imgH="215640" progId="Equation.3">
                  <p:embed/>
                </p:oleObj>
              </mc:Choice>
              <mc:Fallback>
                <p:oleObj name="Equation" r:id="rId11" imgW="29196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8800" y="3124200"/>
                        <a:ext cx="5842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nvGraphicFramePr>
        <p:xfrm>
          <a:off x="4787900" y="3124200"/>
          <a:ext cx="609600" cy="431800"/>
        </p:xfrm>
        <a:graphic>
          <a:graphicData uri="http://schemas.openxmlformats.org/presentationml/2006/ole">
            <mc:AlternateContent xmlns:mc="http://schemas.openxmlformats.org/markup-compatibility/2006">
              <mc:Choice xmlns:v="urn:schemas-microsoft-com:vml" Requires="v">
                <p:oleObj spid="_x0000_s23613" name="Equation" r:id="rId13" imgW="304560" imgH="215640" progId="Equation.3">
                  <p:embed/>
                </p:oleObj>
              </mc:Choice>
              <mc:Fallback>
                <p:oleObj name="Equation" r:id="rId13" imgW="30456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7900" y="3124200"/>
                        <a:ext cx="609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752600" y="4038600"/>
            <a:ext cx="6019800" cy="1200329"/>
          </a:xfrm>
          <a:prstGeom prst="rect">
            <a:avLst/>
          </a:prstGeom>
          <a:noFill/>
        </p:spPr>
        <p:txBody>
          <a:bodyPr wrap="square" rtlCol="0">
            <a:spAutoFit/>
          </a:bodyPr>
          <a:lstStyle/>
          <a:p>
            <a:r>
              <a:rPr lang="en-US" dirty="0" smtClean="0"/>
              <a:t>Based on the .05 level of statistical significance, Group 1 scored significantly higher than Group 2</a:t>
            </a:r>
            <a:endParaRPr lang="en-US" dirty="0"/>
          </a:p>
        </p:txBody>
      </p:sp>
    </p:spTree>
    <p:extLst>
      <p:ext uri="{BB962C8B-B14F-4D97-AF65-F5344CB8AC3E}">
        <p14:creationId xmlns:p14="http://schemas.microsoft.com/office/powerpoint/2010/main" val="231176094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2590800"/>
            <a:ext cx="3733800" cy="1077218"/>
          </a:xfrm>
          <a:prstGeom prst="rect">
            <a:avLst/>
          </a:prstGeom>
          <a:noFill/>
        </p:spPr>
        <p:txBody>
          <a:bodyPr wrap="square" rtlCol="0">
            <a:spAutoFit/>
          </a:bodyPr>
          <a:lstStyle/>
          <a:p>
            <a:pPr algn="ctr"/>
            <a:r>
              <a:rPr lang="en-US" sz="3200" dirty="0" smtClean="0"/>
              <a:t>Break</a:t>
            </a:r>
          </a:p>
          <a:p>
            <a:pPr algn="ctr"/>
            <a:r>
              <a:rPr lang="en-US" sz="3200" dirty="0" smtClean="0"/>
              <a:t>Return at 2:30 </a:t>
            </a:r>
            <a:r>
              <a:rPr lang="en-US" sz="3200" dirty="0" err="1" smtClean="0"/>
              <a:t>p.m</a:t>
            </a:r>
            <a:endParaRPr lang="en-US" sz="3200" dirty="0"/>
          </a:p>
        </p:txBody>
      </p:sp>
      <p:pic>
        <p:nvPicPr>
          <p:cNvPr id="2050" name="Picture 2" descr="https://encrypted-tbn2.gstatic.com/images?q=tbn:ANd9GcT9BU1KVabJBSia9FCOpaJwwRy0PAofu73wFlOR8rpBHsRti9_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71" y="7620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2.gstatic.com/images?q=tbn:ANd9GcQXKrEacpD1xmyE5o-d1CyleiPw5lTJ5NKTIInd3reIu8IOX_Z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05263"/>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data:image/jpeg;base64,/9j/4AAQSkZJRgABAQAAAQABAAD/2wCEAAkGBxQSEhUTExIWFhUXGR4aGBgYGCAaHhocHCAaICAfHyIhHSogGx8mHR8hITEhKSkrMDouHR8zODMsNygtLisBCgoKDg0OGxAQGywkICUyNDQvMC80LC0sNDQsLy4sLCwsLywsNCwsLCwsLCwsLCw0LDQsLCw0LCw0LCwsLCwsLP/AABEIALQA8AMBIgACEQEDEQH/xAAcAAACAwEBAQEAAAAAAAAAAAAABgQFBwMCAQj/xABEEAACAQMCBAQEBAQEAggHAAABAgMABBESIQUTMUEGIlFhBxQycSNCgZFSYoKhFXKSsTPBCBYkQ1NzotEXJUSTssLw/8QAGgEBAAMBAQEAAAAAAAAAAAAAAAIDBAUBBv/EADARAAICAQMCBAUEAQUAAAAAAAABAhEDBBIhMUEFE1FhIjKhsfBxgZHB4RQjYtHx/9oADAMBAAIRAxEAPwDcaKKKAKKKKAKKKKAKKKKAKKKKAKKKKAKKKKAKKKq73xBbRMUeZdY6ouWYf0rkigLSiqIeL7P803L/APMVo/8A8gBV1FIGAZSCDuCDkEe1LsHuiiigCiiigCiiigCiiigCiiigCiiigCiiigCiiigCiiigCiiigCiiigCiiigCiiq3xJfm3tZ5h1SNmH3A2/vQFDxXiD3crwROyQRNplkQ4aRxjKKRuqj8zDfOw716s7OOBdESJGDnAAxk9ye7H1NeOC2YhgjjHYZY+rNuzH3LEn9aoOK+C+bcJOlzKpD6nUknKnYhDkcvbbvXLyZPMly6R0YQ2R4XJYw30nzQt3kSQGNncJHpCYKhdXnb6snY+ldRZSWpMtlsNy1sdo5M7nT/AOG565GxPUdxHaaztsQB1gOpdhlCzHoC2PMTn1q8SQHoQcHBwc4I7feoKbg7iScVJUy64RxJLmJJoz5WHTuCNip9CDsR7VMpQ4HJyL1ov+7uQZAPSVMasf5k839JPem+upjmpxUkc6cdsqCiiipkQooooAooooAooooAooooAooooAooqo8WTullcmPJkEL6QOudJxj39K8bSVsIt6Kz688RTSW8T26FgnmZSCreRCVUg4P1YBFNPh/jEUsaj5uKaTvpwh+2jUSpHpWbS6zHqL2dutlmTFKHUuKKKK1FYVTG5kuHZYW5cSEq0oAJdh1VM7ADoW33yANs1I8Q3/y9tNN3RCR7tjCj7liB+teeAvGsMcSyIzIArAMCdQAJB3696Ag3Ph9Na6WusnOZFuGwpHQsC2D/AKTXG0n4lCuiSCG5xnEizctiM7alMeM46kH9Kt+PC4MDC0KCbbSZPp6jOf6c18hgmWaSR5dURjULEF+l1zqIOd9W23tQFbL4klhGq5spY0/NJGyzKvuwXDY9wprn41uVl4a8kbqyNymDA5BTmR5wf8uag+BfHT8Rlljawmt1T6XfODvjByow3sM1WpwKE3FzauuuGGQSxx5OhDMA7AgHBIfLDPTVVeSajFtk8cd0qQxiofGLEzxNGsrxE486fUMEHbPrjH61JikVgCpBHYg5G21QLLj1vKzosya0coyFgGBUkdCc/auSr6o6broyP4gkdomt0geVnTSCcaATtliT267AmpnDOHR2yEIAuTrc9ixAyxz9qkXN3HGpd3VVG5LEACqK5ma//Ciytsf+JN0Mg/gjBGcHu/pkDrkSVtV2Iuk77nPx4pMMDR6jIs6cvRknUyuBjHuf2rSIs6RnrgZ+9J9pCHvLeFBhLdTK2Og8pjjX/wBTH+mrfjXimC2Yxs2ZdgqbjUzfSurGAT1x1xk4rfplWO2YtQ7nSLyiqfw14gS7RsFRJGzJLGrh9DKxU7jBIJGxIH2q4rSUBRRRQBRRRQBRRRQBRRRQBRRRQBSd42V2lhMEf40e5kfypy26oTjLEkA4HQgU40ueKeKRgNA6sVwrOQ2jyknAB7k6SMbffesmuSeCSbSvjnlc8FmL50UPFbgCJWMpjXUpLqMjGQSCeynoT71U3Ua3SG2gX5qU5HNAGmJjurM4+krkEAHVsKr7fjHz10JLVZEh1rhh+ULkEONWAG0kAAbUy+D4rkuiRSMtokjtkoMuQzBlJ7+bO/XpXz+l8Oxw1HlSk3XPw/2+38m3Jmk4bkq/UfbaMqiqzaiFALepA3P611oor6s5wsfEQH5VD+UXEBb0081OvtnFfnTw3xl4r1FZuXIZgjMuAFbUF15PXG/ptkHINfqfi/D1uIJYH+mRChPpkYyPcdR9qwXxR4LEV4jTq/NZk0rbiNlnbIUEK0itEzEb7MAcnNAbTYcdL2PzRjLsqtqRN8tGSrhfXdTipdtx62ki56zxmLGS2sYH332PsaQ+BcQSKyEi8VSFyZGMTiMqshdyyaThzhsjOrfqOtepIpuJ2iTf4VCruEZ2lKguFYFkXClsMAQCSNjQFpxDxtqkzaK0sMaMzS40wljsAZCMBV3ZiM9MDNd+C2NjLGFkmt7mWRmmdsr526MQufpUDSAc4C13v+H3V5EISkdpFlD15knkZWAAGEXdQOrbdqovHHAoOfboETM82uZVQh5NKkFtY2RQD5l7g477+SdK2epW6O7p8mWeFObYyMXUwDXyWP1DSv1IWycjoSdsb1z+f4feeVnt5T00vpLD2wdwfavXDOJtwyOYzQF42k1mSErgA6UUcskEYAUHBOTk968eK/E9s8DM1jqclV1XEI0IGZV1M2+wBzjPYDasOTyX8Tkk37mqMskfhqz2nCeHwnmCK1QjcNhBiuSeKEupGt7FkllUZeQn8OJc41Mfzeyjqe460p8N8Kprknijtp1LgoJIdKkaQCFZTtuDvpIq/HDGmzJLDDGygrFEBrRRkbtjTrJwNsDGBXLn4lpYLc5OVduj/PU0rHkfCVDfBdW3Do9BkMkj+dsDXJIxxliF7dAOwAAFUnDpPmpmvVASGQDSmMs5TYSPn6HGNOkb46nOw5cJ4alvGEjVR3YqoXJJyTge5qHwcSG7ltrUgpJ55HG4t321dBgswIIXPXJNe6bxd6zK8MI0u37fYg9OsK3yZZWMPL4nCIQRmJ9a6QEERbLMG66+bo296fqobSwsuGoX/Dh1fVI7AFz1JJPUkkk47muDePuHj/6tPvvj98YrvQjsik2YZy3ytIZaKi8P4lDOuqGVJF9UYN/t0qVVhAKKKKAKKKKAKKKKAKKKzPxp8Vxa6RbWxn1H/iM2hR0wQACzgjfVsOm5oDTKgXHB4nnWdly6LpGTt1JBx0yMnB9zWEWnxUvCs0ktwFypaNAgGHzlEBP1IwByfYb1L8OfGe80yc6COTJ1IdWjSCfpx3UANvueleOmejPxT4TtmR4LgambMYZNOn6tywyTjO2AOnrvWm2NsIo0jVVUKAMKMDb0FR+C8UFwhcKUKsVZTg4Ix0I2I361PqMccY9EHJvqFJniP4gR28jwwRG4kQfiMHCRRHsJJDsD/KMn2qX8ROPmztCUbTJKeWjfwbEs/wDSgLY9QK/K/GuLtO2kaliXOiMnOM9WP8Tt1LdTUzw362+Kp1KGNg2SAQl0wO/oWi0nf1I+9VnFvGKR3M10w5aOkYUSKkyak1DWNJJZgcKqhlHUnFYGqE5wCcbn2rrZWskzrFGpd2OFUbkmgNq8L/EhWlCxfLljssUtuttqJPRJEZ1BbsGXr3rYPD/GEu4RKgK7lHRtmR1OGVvcH/ke9fk6+8G31uvMltpERdy+xC+50kkAetaxwe6naRYS7xLcok0jDKvIkSRxk5BBQyHLZ66U968TT6HrTXU0njhl+ZijaZo7eUaAYwFbmjJwzHJAZemMHI67il7jvCo4JVFrewQyDV+HO+r6yGIXLZQuRgk565qr4pJNbsYkZ5Y5kzGjuW5dxFqdSGYkhWaIrjPUrjqaPDNqGjjbY/MDmS/mDtJE0xBJ6jPl+wo0mqYTadokcY4kZo3hmt2QgqxTXktoYNldAbyal6tjIqv/AMcuXZwLZogmMhozK24yCQjjAPtn/lRwSAMJbMB3jifcBsM4cBgJWO+Fzpxk5AHbaptxwRovxIEeBwRko3MVlzuHTALDHpvXE1Wiw5ZVNdOn5/g6GPJOrK6y8cQazFKQrL+ZAzKds9MakwOoI/U0wpxGIoJBKmgkANqGCT0H39qjX/BBeQFWiEM8bYSUDoQQdaHqVYdj6kGs64xwW61TWwjSUo476Q6ldSnTjBG2eowVIGxrk6jwfD80ZbV3uvz6l6zzXVWP3iWVF+XMjkRGZVkQMV5itkdRvhdnI9FOaar/AMRcP4bG0SvDGyKSsKkKScdMdifesJDT3hijdTGkJYYY5ZTnBXHXvgE42z6ZpkSyWNNCjy6cAYHmBIxk77ux/YV2vC8D0uDY6btmPUPzJ2QuM8WkuZOdO2pj9KjdUHXSg9Pfqe9QjK3ZP3OK+TcPaKXlRAuGGV0DJG+HVR6Bun7VwdkDFZDIjDqJNUf7A4zWfLjnvblyaISW1JcHWC4kgkE0WuGQf95Geo64YDGtfY5rafh14tN/CeYFE0eA+k+VwfpdR2B9OxBrElEbZ0lm09dLM2Pvg7frTx8G+F/9oe4jZtAUxsnMHU4YMy48w64Oeua2aLJPds5oo1EY1uNjqm4Tx5Z5pYgpGknQ3aQKdLEfZ9v2PevniviJihCIcSzNy4/UEgkt/SoLfoKRfF138tDEsBZZFICtHu0ceMM+OmnGAScDJB7VLV6/yc2PEld9f0/PsUY8W6LY1XviSYyTLCkaxwsVaWQlskDLYVcbDoSW6g7VVcM49PcEz8zlNpBEDboE6hjsCdXXUOmwxsaQOL8CMYht4JizSo3MH/EbUdJJOllByCx1Hriru84PyZ7dBcTMFVnbODyoxgeTbygk4PXYH0rl59fln8mSrtpV2X3v89DRDFFdUaL4f8VRXWgKGUupKkjytjZgjfmx/cbir6sq4qkdssccDtzG1NCGclcjfVk5C4Zgc++OhrQIePwGGOVpAokwF1eUsxOMAd9/TNdXw7WvUwba6fVGfNi2PgU/itxuT5O7hgilYxonNdGC6A5z/mPlBzgdxWI8C4LJPCyiRSjFMSEklQg+gKR0GfUdK0Hx74cuoJpGMitDdSadYTzkMzMySEv+VRhTpO221c7a3WNQiKFUdAK1Zp7eEe4ce7lla/h2AwmLRsR9X5s+ua9/4JbN5TGjFR33I1f7VJMwV2UMWcjVoz26begqPHxIczRyXWQkatgcA5wxI6rtjNZ7kaKiM/wrvRYObJyTFNIWhcn6WIGY2++Mg9zkffWawy6g1qVzg7FSOqsDlWHuCAf0rSfAfi9b6PSylZ4xiQEbMQdJZT3XUPY+1acWTcqZmy49rtCL/wBJC4KwWoHd3z/px/z60jeB/hyvELFpjKYpOaVU41KUAXtkb6id89qf/wDpFRI9tbqGUzCXyxg5dlYEbDrjVirL4a2Ri4bAjRmNsEspBBySdyCMg+1R1GRwjwe4IKUuTh4P8IWnD4nXWJGkPLkd8AMemgDpjP5d6920thYmSQW3y506i3LxqUHB0/YnJG229XcnBInSJJF18pg6k/xrvqOO+d68f4W7XAlkm1omeXHoA0lhgknJLbZ9OtYN9tts2ba6I9MPmI5oZUwrKVyN1dHXqMjY4OCP/ekK247yLhEuYyJIbf5c7j8UxtlSvdeZG7YztnbNaXcTrGpd2CqOpOwFK/jqxhPInkTUBIInABy8coI07bnDYYe4q3T5HGVV1K8+NSV+hA4hxlmLAwSare5h5irhsajHuGyB5s5wM4LN23rjw3jgs2e1uVkRkkxAUj5mpVVSF8p6qjAMScb5q3vuI2U0TJIVQoVYpMTHkrshbuy6sbjO4FJnD+C3V3Mk8IKxpG6lpTlZJCCuqE/UUZQgDHso61qjmdPeqaM7xK1tdpmieHrTlI8jryjI2dLNkqOihj01d/bON8VLkuDFrLsZNxhETLKDt0BJI99u9eJbQzpEZAYyjrIUyDkrnAODjGcH9BXWTh4DSSx6UmkULzCNX0505GRkDPTIrnyluds2xVKkROH8Th0nlyNIzK0mgtl8KdLYB6YbYjbBqq8QTch0v1BaJ0Eco6EKd4339GOkj+b2q74TwsQgsxDyszM8mkLksRkAb6V2AxntUPxU8c1hPh1KlGAbO2oHGAR31DG3eoTxwyJwkrT4YtpX3EC0u/8AELicwM0LyJiNZIscwqAH8+cZC+m++farzi3CWtZS0cSrbfhgeffmtlMquDqxkbZHc1OuPD8MVtLKAIA4jkw8evkadOrSFb6jjJIPXfeufG7CSSOO9dTqVCJI8nZdxzEB+lsbkdcEjORWjHtglCHyrgpcXy31I/hWP/todQcLBIAP5QyBcf5tJamFbu7lhEogjjYaiYZSWLYJwAw2XI3zg9elRvC1mwjMyjBlwU3GOUn0An+YEtsNs1Z8S4bJMQVuZYRpwyppIOfcrkHtkVGck5E4Re0gWd7bX0Mwi0iR4hzFwNS6lJUNjuKT/g9xMw8TaA7LPCTj+ZdLD/8Af9xWgcIt1iAjSMImkaSAckLgeckfVnpudsmsJa6aG8E0edUSlxjvgsD/AGJqWJqOS+xDKm40bf4g42mTcNghSY7Zc7uxOCV92O3+UZ7134NwzlITIQ8sm8rep/hH8g6Aen3pZubXF5YBVBtyF5Z/h0I7Yx/NlTn+SnfUM4yM+lYMP+5edu3L6JPhft3LYRS49BY4rZ2kTRutwLcozBVjK4LYww0YIJwd9s71H8RcDmuYkIdJFyM6Y+XIY2xqAYvscewqxbhslvcPNbQROJQNa6uWytkklTpIbUTkg43HWra2swjySamJk05BbIGkY8o7e9XTxwk1Jrn17hK+ChuPDyTxwwvbIsMXQOQzADHlAGcA9znoP2mpwqJZYFSNQXlXLYycIC/U748uKtbtSUOCw2/LsT7D0zVNwS8DS2pVWyszxsjMWZco2dWQDkDB+xrFHA4ajFtb23yu19fqzzJSi/WiP8TeMRSvDbxlmkhnDSYU6VBjcYLdM+Ybe9LdfZeH3Ecs8bW8zyCSR/KhIZWZmBDfT0PTPtXATa49ceG1LlPQ5G1d3LbfKKsNKPDPfJXUWwNRGNWN8en2qLaWr8wySspbTpUKCABnJ6nOSf8AauScWwAJIpVbG+Iywz3wVyOtEl/KwxFA+T+aTCqPc75P2xUKZO0SJLlucsYUFShZjnddwBt3z/ypr+Elh+PeTZGlX5aj3Kxux/2/vSlBAsKliSzsRlurO3YAfc4Citc8E8Ha1tVRx+I5Mkn+Zu3vgAL+lXYVzZTnfFC7Y8Ug513zJEEqzMJNTDIVcaOv5QuP11d6tre5WRBJGwdWGVIOxrCvilwCZbx3BLOHP4Y+sKzMyOg6shyRkdGDU8/DwX9pYq9zbySQsztsp50W+SWQ+Z1Jydt/Y1Xm0zdyXJ7izpVFjPD4ljVR8xmB8ecMraQe+Gxhh710HiW3baNzIfSNWYn9hiuaeMLLfN1GhHVXbQw+4bBFcrrxzYICTeRHAzhW1H9hWXb/AMWaN3uiSYJLhlMqcuFSGEZOWcjca8bKoO+nfJAz6VB8SXIkmitlwSjCaT+ULnQPuW3+wNQ5vGDSqxgQxJy2dZp1I16cDEcf1O2SMAleveuHCLHlx4lJaaY5lfuzke3TAGB6Yro+H6SU8inLojBr9UoY3CPVnnizJ8xbFtuWzylsZKqqkHH6sP2q4LXdnDEZIoDbRmNDIjtqKMQisE0eXGQTknbNKUUsmm4uBpdIlaFVJ8xVMlm1ZxnJxg/wjfetgsLJJLOOGQa0aFVYHuCoBzW7XY45Gm0Y9FOUE0mVVzr0nl6dXbVnH9t6z/jPiji8Lsg4ejAfS6anVv23H2NOn+BXlsNMDx3MQPkSVikir/DrwwfHYkA46k9ai8Q4zPbo7zcPuAqDLGMxyDHqPOD/AGri+TOD5jZ1/NjJdaEeHhHFeJuvzjfL2wbzImVLgdtPXf1J/Sm6xtknmCIoFraHSijZWlXb9Vj6f5if4aq+KeK7pwsUNhNGZcgPKyoQB9RABPQdztkjrTL4feMQiONTHyxpKE5K+5P5s9dXfevJ79u6uPYQlDftvn6lXx4Ge4+XM0kUZTQShUBpHBOhiQSDoGRjFWvh65LwKGGHT8Nx6OnlOPY4yPYiqxQG4ebpQpeW9RyVYYwsqxrk/wDlgD9arrfxJHFdM3LkVJ01OmkMwdMAPhSfKy7Z9QPWpZMLUUkuwx5Nzb9//CRA81rdvbRcpopF5sMbsUPX8RVYAgAEhgCPzGrZuKzjY2MhP8skZX9SWBx+lUnFbiS93i1RNbqZ4AQC00iDoeulNLYI6nPbG/STxLMGtV12Z+aOI21OvbIJGDtnC9epxXjxSdccsk5bW07RcJPcjVJMIY41RiUUl2OBkHUQoXHpg/esc8M8Mku7hURfPIhwCPpUkDUfQdT+tax4k8M3U8LxSuZXkACrEuiFMncuSxZyBk4OB7Vd+BPDfyELtKV5sh1Oc7KqjZc+wySfUmpx0zbSl07/APRTLMuqFK6tJ7a3hDxSs9jJnVp2kiUMmoEbf8M6seoxV3fRuWS7ttMhKAMmQBLGdxpbswzkHpuR7hi/612uQDIVB2DMjKh/qI0/3qmm8OcsGfh9yiRnU7RP54T1JKkHMW/pke1eLRRgn5b7t1+vY8hn7SIp8TwL/wAbXAfSVCv9xlT+hqTacWWZgIQXT80mCFH2JHmOewpes/HMmUWbh9zGXICsg5iMW6YOx39xTEt7PIcR2c2o95MRqPuSScfYGqvKk+kTR5se7PfFuJCBQxVnLNpVEGWY9TgewBP6VUcE5knEkkMLqrDURsdAVXVGfB2ZyzAD0TerCDw9drK0riKWUjSr6yqInXCrpJG/Xck4G/YMnAOEm3Rtb65ZDqkcDAJ6AAZOFA2G/wDvXmDDmeb4o1Fd+7ft7FObNFx4ZaVmFx4YhneR+GXCZVjzIH+jJJ3Q9Y8kHsy7HYVB+J3EieIwxrIRy0ABDaGikbcMu/nJGAdth65NLfDfEkvC7rKwpMrRBYy7FSoDZcZAOSTj+1dGc43UirDiyTa2dWX7cA4gG0/IsfdZUK/vkH+1LvFL+4hmeB7eNHTGTJMMDIz2GTtTyvxitypPy84bHTykavTOrpnvWMXEssrtJIE1uSzMcsST+1UZHjiuOf3OnpNBqc0mppxX6fi+puPwxsbWaNboSGWddmDYHKboQqjpnsxySD1pf+IPiFn4isVrduHjQY0k6ElUliGAOJNSkDG+NJrNLRpIyWWaRWI0koxTI9DpIyPY18srOWaVI7aNnnGSqp1GAdznYD3PrXi1ClUYovy+CPEpZMk1Xa/77fwaH4b8QSw30cM6/MJPKgj5jF3Vx9UiZyEAOCVyNgcVtVZt4O8ET85Li9GkxhCkayalMgydZ27Zximu24yZLh416LNyjkdliV2I9fM4X9K1wuuTgzq+C5lt0bdkU/cA0h+OZ5GlSC2jiAgeKUsSVOoEkoAF6FNif5ulX9rx9iyDTq51w8cfYLHFkMx9d1OPdhSxcOTdXgcYYTf+nQmn+3/OtGDHHJPbLoZs+SWOG6PUhXcM9xJE07RaI21iNIzswBA87NvjOfpHavPGJ9ADjcqHIHqdOAP1Jqxqq42M6AwPLXU7sPRRsM+pYg/010oYYYYbYKjnTyzyz3TdnjgvAjdyLbx7QxgLdygjDY83LA7uT1PZTTPxLxLDJdWlukmgpPKWXVuUt45M/oWxt6AntVLw7jLQ8PntSxiktlSZGQaS8GtSSdvqHmV8b9+9KfELq3W/CxxNFDdc0C8K5JknDKHTOMoIzjrjzk9q5maUnLk6WGMVHg2TgHGhNFbszAvOrONPQKD337ZCk+tQvGdwZB8okoiMqMZH06iseNOwOwJJ2PsaTLTiUm7WZCxty7e3wuSlvG4ieUDtrkJx7JnfFTeOyoOI3GqLnEJCm0ulxhS2w2z9WeoqmV1wSnLbGyPYxoz67mRyxysU2AgVFOANs4L9TnY4FcPE5eEaUkHNkXTC+PrDEAqw6HAOrI+4xvVjC8B6fND+Vgf9z/71W8Zsg5QFhHAGY8uTzks6FBpCkaepOATuaphF3STrun0MzyNy3SfPaupEvp8xiCPyyRxlp0QEIyW4DRsD/EfKRvnTqB6V45wMse+zO0YP+aBXH74pl4LaQf4fbyl5RMruuUxzJZjqjZCGBByF6EbAD0pRuuHMFwhIRXXXg5WR1bCiMH6Av0Bl+o9MDFWbUlwdbROS4XPRv9uv3J/B7xoo7W5XcwY1juVAMcg+4G/3Wu3Go7ZOIgxpphmkgkdwNKsdWrKnuCShONvqrtxLw69s0SGVvxxJJIigaVby5VD1xlyTnqRnbOK78anjn4ZDE2kaLj5dCu2yBxtjvpBG3pRGrNU3HJHv8P8AVjl4o8Qrb8uJXHPlkjVFxnZmGc+nlDY+x9K++NnK22SCYw6GXG+Iwck/bpn2zSPYw3N9y2ktmkj+Vjbmcwx5uIGkXSCDkamJJztpB65pn8C3sjPcQSIwEenJYEEs2rV+hxqA7KVqTVqjmdGSAVkX8row9mBB/sRSTJw9YHNrIJBA8gEZDsiaWGw22LKfIFOMrjrirTjlpPZXjfKW8bRzDmMqYRk0rpxp2Tdzq1Zz1Haq0864kUzNy2CqogLgo88fnLNpBKqDggZBNZMWGeOfHQ3blNJ0SBK6mOb5sukbNKh5euPSuV87Lgg4b17GmG245eyxmRViXuiujfiDqPz5TPuD9h0pT4reI8sUTyIqHlySESELJqONESAfiKSN8nbI9aa77iBBRIdDyO4Td8BM6hqIAJIBGMDv3FSzTcGoY0eOEHbkM/BeIC4ginA08xQ2k/lJ6j9Dt+lTaqbTTapb2q5diMD7DdnPoMn92Aq2rUYTPviL4UmmmjuoMuQFSSJcBioLEMGJG2Tuvcd9sFL4r8OOJzSAlYcH6fxcaF6kfTufUittvL6OIAySKmTgajjJ9B6n2FKdxdXc4iuEgdGTmxGI/wATlVSZScZVQCemcMahLHGXUuw6jJidwfP56mR8d8GXVigkmjQIz6co+rfBOegwDiqOtb+Md2kNrbWajJY5Bz0WIAZPqSWH96yNwMb9K52ohGM6ifa+D6jNn07nl9XXRfb3PLSjp1PoP/7atQ+B3EYE+Yicok8kgZckZdNIAUHvhgTj3rLVcdFGft0/fpQImJAALSE+RV659vf3phnsl0PfFMH+o07TlVc+3H5/g/UvFRLyyYMGQA4VjgHYjrg433/SlXi93ci7j0xsC2q3iJGVP4ZdpWI6LqwPX8M+tWnA/FsM7rDiSOUrkLKunVgb6T0Yj060xV1Ls+DKngXBRbxwqWLvFEI9R9erMPQsev2FI4uedPcXGoEPIUXHQJESg/XIY596u/HPHJY5oLaCQxs6tLI4AJCLgADOwLMfToprKU8XhXnY2/OJkeTAYKoAwGOnBIyw1dPzVfpskY5OSjVQbx8eo9fNqdl85/l3/c9BUVWM7AbctWyxHRmHRQe4B3J9Rj1pdTxVLNrjFomFwGXnlTuM/wDh9P7VCm4rPImCeUmPLHEcDQNmGrAbUNzW2Wph62c3ZQ7QjVe2rQ+aVJMMq7/hOCJA5GyjHm37qO9OPF/BVndM7zxcwuqruT5FQghU/hBIycde9Yjwy4mhfXbzNGmCpZNjNtpGRuDhvz4zgN0xV3wnxTdW55onkdVOpo5GLq6/UwBPmUiPDZHdsYrm5s6nOzq6fE440PvinilvZItravFBO+iMAAAxx7kkdtl1EA9zmqGxmQI4mtZJ2kbU83kk5h2CnI0kYUADYYx360r+KbkSo91ld7wPvkkhXCKoIH8Kjt0qll+IERdmHD48fmCyPHl++ykg/fAz7VRL4+KJZMc38o/yvCv5btV9GlVR+7Nq/vXq0uMti0t9O27jEkh+7t5V/wBTE+gpVsPiFbRgMsEMRb+KIkrj3VmJ+x01aJ4pF0pZp35ecbjQG2JwsYIYqR+Zm04qOxvqv5d/Qz7JJ1X0o7cOm03V0vNLMYgyrqDCN5XKTMCu2oqo6ep9a6+HbWN7jULe4EUGyiJThpR7g6QEHr3b2pW41euV58MDi5QKsbiQBVTdmjMYGGOkEnfbK+lXvhzxy62RtDHEuABz45dmZ/M+SyhRIQSdOvO/SrUdHHPbh8uqbfL9jtx3iEt05mSNgijlxc99RLFsfQux1NgDLdADUjxDbfJtaWseZp0hY7nyqzlQSQNkX6j6nPeqK14rbiRJLm6l+XTzJGgWNiVyB5gwOB2xjpVfN4phNxzLaExJI51u+F1aQdK53J3Ootud6GrdjjOKT+GP39qNl+GyEWEecbvKRj0Mj4qi8a+L5oZ5UtnjVbZA0moA8yRhlY+vlwuD6+ZaufBXGbQQwWaXKNKkagrupYgDJUNgkZ3rMfHTsHv8ZLpc622ziPQoyc7YCnb7Uk+DD1bZccC8QxXpDPOGnkwZPPyTHpBKBFBywyT336n0qW9pFANbCTKuNcqx5M5YYBOjLYHrt96/P1zbyAj84OMFdwcbDp3xTH4R8WX1uRDDJ5c/Q41AeoA65yegNWPgsx5lSTRrNnmWNYw8pXKlJmVYlLA5HL6t1GcEHpVx4W4WlvHzMG4u+ZJDE7joSxYnpiNd9Rx6D1xSVdcQunTEs4jQ5VVjUIwC/UxI6Y6YXucZPe8+HXiCeKdbd25kMrsMHdo3Oo5Lfm1MGBHtnviqt0Wz3K7XA4TWN5CXcOszykLrC6WRFHlUDJGSxZi2wGeh2pj4dG6xqJCpcDfTnGfbO5+9SaKmZz5iqDxxxtrS21R45sjrHGSMhWY/UR3CjJx7UwUmfFzhbz8NlMf1xESr/Ruw/VcijBjnjHik0xR5LgOIh5eZs7LIR3C6dtIbHYOKV1vdYz8u7YOPpzv+1OHFLdrq051sNayRBZYwfMGQeVl9SOhHcYxSXax6sryxzmIXTK+SGO3lTGSx9Kpjhhkdy6nQh4lqNNDZjfw+jSf3OkHFdbhAmM9STso7k4HanzgFj8ump+UJHGWZptBA7LpxkY779ar7r4cvZR2kkr4aaYBkKklQql98HcnScj3FMqFzuoYnOTotwmffLnr71XPFCHynuTxDU6mNZZcenC+xAvJlIDq8JkRlkj0yMxVkYHy5GMnuNuvet7U7VkXBOGSz3EUTh9PMDvmQEFUIboFA3bC/qeta9VuLoYsnUxb4scU+X4i5J0mS1jWNjsAA8xbf1yR2796zzw/xEOoSRgq5wgOPMAdlZ+oGexG9bh8WPBQ4hCkiJrlgJIQHSZFP1ID2O2R71nnBuEcPQlOWBLjDpPs4/Rv9xUnLZyVTxebHayDKuCCQA+vWzD6UQY/MQBgqAP1qJNw+ZGhLHQbotyVOchAzZf8AUMzfYCnvwJ4es3vTy4Y5EjTU351jfI0aewY+bI+1S/jBbL8xaPkq2iVQw9PLkD306jn2qW+42iiGkUXUnYmX2AMAYXGldvpVVO3v+GC33kFfXjYkxA5LkRtheplYDY+mW049Ij9qjjhQZtTszbnIzncEAb9gXAX+g07fDbwirSi7IPJjYmLfaVgCuv8Ayrlse59hVEVbN0nSKXjFmA19aaC6pNsAckBkSQEejajsex37UijwRNLLI0bg6W31grlh2BH1Y7ttvW7eMfCckkvzdoVE+nTJG+QsyjoCfyMOzYPoaWR81nSeH3PM6acLp/16tOO+f7V7JSi+BFprkSeEfCuee2a6a4QefdF6oVbEhdm/hAJ07526Zq4s40XRyoxpJyi4xnUcx6vcjMrfYdgKcuO8OltOBXIbHPky0mk7LzHUEZ7hUwue+Cds1nzcMbAb5mTbUcjv2dgM9zhF/WpZHwkeR5dkxl2xknAOnH5iWwB/W4LE+gx61c+Dfh9bXaXTytLpacqQkhVZNIUnUBsfPmlIcEuZGWOO5LSsTpjVRk4Gk9SQEQEKW6fV3O+7+EuCfJWkVvq1Moy7dNTscsf1YmmNdzyb7GUL4btbZefLa8oyyFbaDBDBY8qGZjuWb6u2Ac74r5cupcM2gyDoNTqEB/hUIf8AV1Pc0w+Ob4teupJCwIgU6wgzJkt19QAP0pckvAfzewBucbn/ACqd/wBajkk26JQjxZB42Q8ZJGShDKweXKsNwQdGFIq68XcIkZLfiLq5SeCIXQQaijhQVk04IYdVOxxkHtXHg3CWvLhYAuVG8z82RgsexIIIA1t0A9CT2ra1XAwOgqWOPwkZvkwSSw4byzO3LYYyXDDLE+y4ySe2K5i3EM6I8aQ/LwxglBnzOuSzbf8AEAOn7kntW1f9WbPm8/5WHmg516BnPr060leOPDNyLl7iCITxSaSyLjmI4GnUAdnGntkYI702NRasbk2nQiy3iucAEev8oDYVfuBn+pvam34b2XNuFbT5UHMJHTOCqAe27Y9kz3qph8KXM7ELYlQejSqsarnbfcscJgbDu3rWs+G+CraQiNTlurtjGpsY6dh2A7CvIQ5s9lLgtaKKKuKgr4wyMHpX2igMk4v8L57eZpuGSKEc5MLHTj1AOCrL6AjIyd682PhHic7BZ+XEhI1uNOrAIOwBJJ223GDvWu0VHars93OqF7xv4b+ftxGsnLlRxJE+M6WGevfBBIOOxpHHgW/fKSJbY/jM0rj76MD9s1rNFHFPqFJroU3hjgC2cZUNrdjl3wFz6AAfSo7D3PcmplzxaGN+W0i6z+Qbt+w3qbXJLZAxcIoY9WAGT9z1NSPCK3FVAzolwO/Lb/2qm4pxbhc/luXtyR0EwAI+2of7VK4r4QtbmTmTo8h2IVpHKjHourSP2qF/8PrLnGYIwbAABbUq4/hDZC/pQEjhviPhyLy7eaDSPywjI/ZRXHjN1w6+Bt5pEYrhguSroezDoy/ep9z4ZikTQzz6f5ZnT9PIRt7VW2nw6sIiTHE6lvq0yuNX3w2/60BH4Z4D4cx1jNxjGzymRdiSMrnGxJO4pjmvmR+WlvIwA+oaVQDHTJP+wqjtfhzYRyGVInEh6sJXB/cNmmc2qFDGVBQjBVt8g9Qc9aAoL/xdFDnmSW646gzgkfoENQn+IEQI/CJQ9XDoAP8A7hQn9Aaum8LWRCg2dvhen4S7f2qqufAFprDQwW8WTl/+zq5b7EnC/saAj8Q+IfDtDLNIDGw0sDpcEHqCFJpVFtwAtmG9ZCQMrHM2NIOQuGB0gE9sU6Xfw+snyfl4te3maMEf6V01Hj8ARj/vBGB05EfKP76yaUD14PfhsDcq0UIzjJdgcv23c/UfbNNdzdJGMuwUHYZ70jL8MEYsJr67lQnIRpWZQOwIZmDeucD9KsbXwGkYIS7uVJ7hxkfbKkjagK7xbc8Pnl81y8c6KVzFp1gZ6MGUjY+o/wB6VYEs1lCy3fEnVz15arGf60T+4IrWOH8EihwQup8byOdTN7knqasMV5SPbYueG7qxKNbWUiIQCxCbsM7ajnOTnuc1GvuB32dMV0GGN5JmbOfZIwi4/WmwKB0Ffa9PBJHhniCFXW/Ej7hlZWjjx9gWYn+oV8l8PcVZT/8AMo427aImYD/U+/3p3ooCj4DZXsbH5q6inXG2mExsD651kEe2KvKKKAKKKKAKKKKAKKKKAKKKKAKKKKAKKKKAKKKKAKKKKAKKKKAKKKKAKKKKAKKKKAKKKKAKKKKAKKKKAKKKKA//2Q=="/>
          <p:cNvSpPr>
            <a:spLocks noChangeAspect="1" noChangeArrowheads="1"/>
          </p:cNvSpPr>
          <p:nvPr/>
        </p:nvSpPr>
        <p:spPr bwMode="auto">
          <a:xfrm>
            <a:off x="155575" y="-1028700"/>
            <a:ext cx="28670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4.bp.blogspot.com/_JbcW7ewATGo/TLeMVRdRZbI/AAAAAAAAC2E/1o_xggr1P_o/s320/300px-Peanuts_ga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4005263"/>
            <a:ext cx="28670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4.bp.blogspot.com/-43q3O_3E_vU/TwJpH-MEqtI/AAAAAAAABOU/sKhrtFK_Jyg/s320/081230tvh_charliebrow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611544"/>
            <a:ext cx="28575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040008"/>
      </p:ext>
    </p:extLst>
  </p:cSld>
  <p:clrMapOvr>
    <a:masterClrMapping/>
  </p:clrMapOvr>
  <p:transition spd="med">
    <p:fade thruBlk="1"/>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200" dirty="0" smtClean="0"/>
              <a:t>ANOVA Definition</a:t>
            </a:r>
          </a:p>
        </p:txBody>
      </p:sp>
      <p:sp>
        <p:nvSpPr>
          <p:cNvPr id="8195" name="Rectangle 3"/>
          <p:cNvSpPr>
            <a:spLocks noGrp="1" noChangeArrowheads="1"/>
          </p:cNvSpPr>
          <p:nvPr>
            <p:ph type="body" idx="1"/>
          </p:nvPr>
        </p:nvSpPr>
        <p:spPr/>
        <p:txBody>
          <a:bodyPr/>
          <a:lstStyle/>
          <a:p>
            <a:pPr eaLnBrk="1" hangingPunct="1"/>
            <a:r>
              <a:rPr lang="en-US" sz="1800" dirty="0"/>
              <a:t>In statistics, </a:t>
            </a:r>
            <a:r>
              <a:rPr lang="en-US" sz="1800" b="1" dirty="0"/>
              <a:t>analysis of variance</a:t>
            </a:r>
            <a:r>
              <a:rPr lang="en-US" sz="1800" dirty="0"/>
              <a:t> (</a:t>
            </a:r>
            <a:r>
              <a:rPr lang="en-US" sz="1800" b="1" dirty="0"/>
              <a:t>ANOVA</a:t>
            </a:r>
            <a:r>
              <a:rPr lang="en-US" sz="1800" dirty="0"/>
              <a:t>) is a collection of statistical models, and their associated procedures, in which the observed variance in a particular variable is partitioned into components attributable to different </a:t>
            </a:r>
            <a:r>
              <a:rPr lang="en-US" sz="1800" dirty="0" smtClean="0"/>
              <a:t>sources </a:t>
            </a:r>
            <a:r>
              <a:rPr lang="en-US" sz="1800" dirty="0"/>
              <a:t>of </a:t>
            </a:r>
            <a:r>
              <a:rPr lang="en-US" sz="1800" dirty="0" smtClean="0"/>
              <a:t>variation.</a:t>
            </a:r>
          </a:p>
          <a:p>
            <a:pPr eaLnBrk="1" hangingPunct="1"/>
            <a:r>
              <a:rPr lang="en-US" sz="1800" dirty="0">
                <a:solidFill>
                  <a:srgbClr val="7030A0"/>
                </a:solidFill>
              </a:rPr>
              <a:t>In its simplest form ANOVA provides a statistical test of whether or not the means of several groups are all equal, and therefore generalizes </a:t>
            </a:r>
            <a:r>
              <a:rPr lang="en-US" sz="1800" i="1" dirty="0">
                <a:solidFill>
                  <a:srgbClr val="7030A0"/>
                </a:solidFill>
              </a:rPr>
              <a:t>t</a:t>
            </a:r>
            <a:r>
              <a:rPr lang="en-US" sz="1800" dirty="0">
                <a:solidFill>
                  <a:srgbClr val="7030A0"/>
                </a:solidFill>
              </a:rPr>
              <a:t>-test to more than two groups</a:t>
            </a:r>
            <a:r>
              <a:rPr lang="en-US" sz="1800" dirty="0" smtClean="0">
                <a:solidFill>
                  <a:srgbClr val="7030A0"/>
                </a:solidFill>
              </a:rPr>
              <a:t>.</a:t>
            </a:r>
          </a:p>
          <a:p>
            <a:pPr eaLnBrk="1" hangingPunct="1"/>
            <a:r>
              <a:rPr lang="en-US" sz="1800" dirty="0"/>
              <a:t>Doing multiple two-sample t-tests would result in an increased chance of committing a type I error. For this reason, ANOVAs are useful in comparing two, three or more means.</a:t>
            </a:r>
            <a:endParaRPr lang="en-US" sz="1800" dirty="0" smtClean="0"/>
          </a:p>
        </p:txBody>
      </p:sp>
    </p:spTree>
    <p:extLst>
      <p:ext uri="{BB962C8B-B14F-4D97-AF65-F5344CB8AC3E}">
        <p14:creationId xmlns:p14="http://schemas.microsoft.com/office/powerpoint/2010/main" val="2158081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smtClean="0"/>
              <a:t>Variability is the Key to ANOVA</a:t>
            </a:r>
          </a:p>
        </p:txBody>
      </p:sp>
      <p:sp>
        <p:nvSpPr>
          <p:cNvPr id="11267" name="Rectangle 3"/>
          <p:cNvSpPr>
            <a:spLocks noGrp="1" noChangeArrowheads="1"/>
          </p:cNvSpPr>
          <p:nvPr>
            <p:ph type="body" idx="1"/>
          </p:nvPr>
        </p:nvSpPr>
        <p:spPr/>
        <p:txBody>
          <a:bodyPr/>
          <a:lstStyle/>
          <a:p>
            <a:pPr eaLnBrk="1" hangingPunct="1"/>
            <a:r>
              <a:rPr lang="en-US" sz="2500" dirty="0" smtClean="0"/>
              <a:t>Between group variability and within group variability are both components of the total variability in the combined distributions </a:t>
            </a:r>
            <a:endParaRPr lang="en-US" sz="2100" dirty="0" smtClean="0"/>
          </a:p>
          <a:p>
            <a:pPr eaLnBrk="1" hangingPunct="1"/>
            <a:r>
              <a:rPr lang="en-US" sz="2500" dirty="0" smtClean="0">
                <a:solidFill>
                  <a:srgbClr val="7030A0"/>
                </a:solidFill>
              </a:rPr>
              <a:t>When we compute between and within group variability we partition the total variability into the two components.</a:t>
            </a:r>
          </a:p>
          <a:p>
            <a:pPr eaLnBrk="1" hangingPunct="1"/>
            <a:r>
              <a:rPr lang="en-US" sz="2500" dirty="0" smtClean="0"/>
              <a:t>Therefore: Between variability + Within variability = Total variability</a:t>
            </a:r>
          </a:p>
        </p:txBody>
      </p:sp>
    </p:spTree>
    <p:extLst>
      <p:ext uri="{BB962C8B-B14F-4D97-AF65-F5344CB8AC3E}">
        <p14:creationId xmlns:p14="http://schemas.microsoft.com/office/powerpoint/2010/main" val="138151587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Research Question: “Does television content enrich a child’s imaginative capacities by offering materials and ideas for make-believe play?</a:t>
            </a:r>
          </a:p>
          <a:p>
            <a:r>
              <a:rPr lang="en-US" dirty="0" smtClean="0"/>
              <a:t>Hypothesis: The amount of time a child spends in make-believe play is directly related to the amount of time spent viewing make-believe play on television.</a:t>
            </a:r>
          </a:p>
          <a:p>
            <a:r>
              <a:rPr lang="en-US" dirty="0" smtClean="0"/>
              <a:t>Null Hypothesis: the denial or negation of a research hypothesis; the hypothesis of no difference</a:t>
            </a:r>
          </a:p>
          <a:p>
            <a:pPr lvl="1"/>
            <a:r>
              <a:rPr lang="en-US" dirty="0" smtClean="0"/>
              <a:t>H</a:t>
            </a:r>
            <a:r>
              <a:rPr lang="en-US" baseline="-25000" dirty="0" smtClean="0"/>
              <a:t>O</a:t>
            </a:r>
            <a:r>
              <a:rPr lang="en-US" dirty="0" smtClean="0"/>
              <a:t>: “There is no significant difference between the amount of time children engage in make-believe play and the amount of time children watch make-believe play on television.”</a:t>
            </a:r>
            <a:endParaRPr lang="en-US" dirty="0"/>
          </a:p>
        </p:txBody>
      </p:sp>
      <p:sp>
        <p:nvSpPr>
          <p:cNvPr id="3" name="Title 2"/>
          <p:cNvSpPr>
            <a:spLocks noGrp="1"/>
          </p:cNvSpPr>
          <p:nvPr>
            <p:ph type="title"/>
          </p:nvPr>
        </p:nvSpPr>
        <p:spPr/>
        <p:txBody>
          <a:bodyPr/>
          <a:lstStyle/>
          <a:p>
            <a:r>
              <a:rPr lang="en-US" dirty="0" smtClean="0"/>
              <a:t>Hypothesis vs. research question</a:t>
            </a:r>
            <a:endParaRPr lang="en-US" dirty="0"/>
          </a:p>
        </p:txBody>
      </p:sp>
    </p:spTree>
    <p:extLst>
      <p:ext uri="{BB962C8B-B14F-4D97-AF65-F5344CB8AC3E}">
        <p14:creationId xmlns:p14="http://schemas.microsoft.com/office/powerpoint/2010/main" val="341830337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Visual of Between and Within Group Variability</a:t>
            </a:r>
            <a:endParaRPr lang="en-US" sz="3200" dirty="0"/>
          </a:p>
        </p:txBody>
      </p:sp>
      <p:sp>
        <p:nvSpPr>
          <p:cNvPr id="2" name="TextBox 1"/>
          <p:cNvSpPr txBox="1"/>
          <p:nvPr/>
        </p:nvSpPr>
        <p:spPr>
          <a:xfrm>
            <a:off x="1676400" y="2514600"/>
            <a:ext cx="1449436" cy="3416320"/>
          </a:xfrm>
          <a:prstGeom prst="rect">
            <a:avLst/>
          </a:prstGeom>
          <a:noFill/>
        </p:spPr>
        <p:txBody>
          <a:bodyPr wrap="none" rtlCol="0">
            <a:spAutoFit/>
          </a:bodyPr>
          <a:lstStyle/>
          <a:p>
            <a:r>
              <a:rPr lang="en-US" u="sng" dirty="0" smtClean="0"/>
              <a:t>Group A</a:t>
            </a:r>
          </a:p>
          <a:p>
            <a:pPr algn="ctr"/>
            <a:r>
              <a:rPr lang="en-US" dirty="0" smtClean="0"/>
              <a:t>a</a:t>
            </a:r>
            <a:r>
              <a:rPr lang="en-US" baseline="-25000" dirty="0" smtClean="0"/>
              <a:t>1</a:t>
            </a:r>
          </a:p>
          <a:p>
            <a:pPr algn="ctr"/>
            <a:r>
              <a:rPr lang="en-US" dirty="0" smtClean="0"/>
              <a:t>a</a:t>
            </a:r>
            <a:r>
              <a:rPr lang="en-US" baseline="-25000" dirty="0" smtClean="0"/>
              <a:t>2</a:t>
            </a:r>
          </a:p>
          <a:p>
            <a:pPr algn="ctr"/>
            <a:r>
              <a:rPr lang="en-US" dirty="0" smtClean="0"/>
              <a:t>a</a:t>
            </a:r>
            <a:r>
              <a:rPr lang="en-US" baseline="-25000" dirty="0" smtClean="0"/>
              <a:t>3</a:t>
            </a:r>
          </a:p>
          <a:p>
            <a:pPr algn="ctr"/>
            <a:r>
              <a:rPr lang="en-US" dirty="0" smtClean="0"/>
              <a:t>a</a:t>
            </a:r>
            <a:r>
              <a:rPr lang="en-US" baseline="-25000" dirty="0" smtClean="0"/>
              <a:t>4</a:t>
            </a:r>
          </a:p>
          <a:p>
            <a:pPr algn="ctr"/>
            <a:r>
              <a:rPr lang="en-US" dirty="0" smtClean="0"/>
              <a:t>.</a:t>
            </a:r>
          </a:p>
          <a:p>
            <a:pPr algn="ctr"/>
            <a:r>
              <a:rPr lang="en-US" dirty="0" smtClean="0"/>
              <a:t>.</a:t>
            </a:r>
          </a:p>
          <a:p>
            <a:pPr algn="ctr"/>
            <a:r>
              <a:rPr lang="en-US" dirty="0"/>
              <a:t>.</a:t>
            </a:r>
            <a:endParaRPr lang="en-US" dirty="0" smtClean="0"/>
          </a:p>
          <a:p>
            <a:pPr algn="ctr"/>
            <a:r>
              <a:rPr lang="en-US" dirty="0" smtClean="0"/>
              <a:t>a</a:t>
            </a:r>
            <a:r>
              <a:rPr lang="en-US" baseline="-25000" dirty="0" smtClean="0"/>
              <a:t>x</a:t>
            </a:r>
          </a:p>
        </p:txBody>
      </p:sp>
      <p:sp>
        <p:nvSpPr>
          <p:cNvPr id="3" name="Rectangle 2"/>
          <p:cNvSpPr/>
          <p:nvPr/>
        </p:nvSpPr>
        <p:spPr>
          <a:xfrm>
            <a:off x="3657600" y="2524125"/>
            <a:ext cx="1828800" cy="3416320"/>
          </a:xfrm>
          <a:prstGeom prst="rect">
            <a:avLst/>
          </a:prstGeom>
        </p:spPr>
        <p:txBody>
          <a:bodyPr wrap="square">
            <a:spAutoFit/>
          </a:bodyPr>
          <a:lstStyle/>
          <a:p>
            <a:r>
              <a:rPr lang="en-US" u="sng" dirty="0"/>
              <a:t>Group </a:t>
            </a:r>
            <a:r>
              <a:rPr lang="en-US" u="sng" dirty="0" smtClean="0"/>
              <a:t>B</a:t>
            </a:r>
            <a:endParaRPr lang="en-US" u="sng" dirty="0"/>
          </a:p>
          <a:p>
            <a:pPr algn="ctr"/>
            <a:r>
              <a:rPr lang="en-US" dirty="0" smtClean="0"/>
              <a:t>b</a:t>
            </a:r>
            <a:r>
              <a:rPr lang="en-US" baseline="-25000" dirty="0" smtClean="0"/>
              <a:t>1</a:t>
            </a:r>
            <a:endParaRPr lang="en-US" baseline="-25000" dirty="0"/>
          </a:p>
          <a:p>
            <a:pPr algn="ctr"/>
            <a:r>
              <a:rPr lang="en-US" dirty="0" smtClean="0"/>
              <a:t>b</a:t>
            </a:r>
            <a:r>
              <a:rPr lang="en-US" baseline="-25000" dirty="0" smtClean="0"/>
              <a:t>2</a:t>
            </a:r>
            <a:endParaRPr lang="en-US" baseline="-25000" dirty="0"/>
          </a:p>
          <a:p>
            <a:pPr algn="ctr"/>
            <a:r>
              <a:rPr lang="en-US" dirty="0" smtClean="0"/>
              <a:t>b</a:t>
            </a:r>
            <a:r>
              <a:rPr lang="en-US" baseline="-25000" dirty="0" smtClean="0"/>
              <a:t>3</a:t>
            </a:r>
            <a:endParaRPr lang="en-US" baseline="-25000" dirty="0"/>
          </a:p>
          <a:p>
            <a:pPr algn="ctr"/>
            <a:r>
              <a:rPr lang="en-US" dirty="0" smtClean="0"/>
              <a:t>b</a:t>
            </a:r>
            <a:r>
              <a:rPr lang="en-US" baseline="-25000" dirty="0" smtClean="0"/>
              <a:t>4</a:t>
            </a:r>
            <a:endParaRPr lang="en-US" baseline="-25000" dirty="0"/>
          </a:p>
          <a:p>
            <a:pPr algn="ctr"/>
            <a:r>
              <a:rPr lang="en-US" dirty="0"/>
              <a:t>.</a:t>
            </a:r>
          </a:p>
          <a:p>
            <a:pPr algn="ctr"/>
            <a:r>
              <a:rPr lang="en-US" dirty="0"/>
              <a:t>.</a:t>
            </a:r>
          </a:p>
          <a:p>
            <a:pPr algn="ctr"/>
            <a:r>
              <a:rPr lang="en-US" dirty="0"/>
              <a:t>.</a:t>
            </a:r>
          </a:p>
          <a:p>
            <a:pPr algn="ctr"/>
            <a:r>
              <a:rPr lang="en-US" dirty="0" err="1" smtClean="0"/>
              <a:t>b</a:t>
            </a:r>
            <a:r>
              <a:rPr lang="en-US" baseline="-25000" dirty="0" err="1" smtClean="0"/>
              <a:t>x</a:t>
            </a:r>
            <a:endParaRPr lang="en-US" baseline="-25000" dirty="0"/>
          </a:p>
        </p:txBody>
      </p:sp>
      <p:sp>
        <p:nvSpPr>
          <p:cNvPr id="13" name="Rectangle 12"/>
          <p:cNvSpPr/>
          <p:nvPr/>
        </p:nvSpPr>
        <p:spPr>
          <a:xfrm>
            <a:off x="5629275" y="2514600"/>
            <a:ext cx="1905000" cy="3416320"/>
          </a:xfrm>
          <a:prstGeom prst="rect">
            <a:avLst/>
          </a:prstGeom>
        </p:spPr>
        <p:txBody>
          <a:bodyPr wrap="square">
            <a:spAutoFit/>
          </a:bodyPr>
          <a:lstStyle/>
          <a:p>
            <a:r>
              <a:rPr lang="en-US" u="sng" dirty="0"/>
              <a:t>Group </a:t>
            </a:r>
            <a:r>
              <a:rPr lang="en-US" u="sng" dirty="0" smtClean="0"/>
              <a:t>C</a:t>
            </a:r>
            <a:endParaRPr lang="en-US" u="sng" dirty="0"/>
          </a:p>
          <a:p>
            <a:pPr algn="ctr"/>
            <a:r>
              <a:rPr lang="en-US" dirty="0" smtClean="0"/>
              <a:t>c</a:t>
            </a:r>
            <a:r>
              <a:rPr lang="en-US" baseline="-25000" dirty="0" smtClean="0"/>
              <a:t>1</a:t>
            </a:r>
            <a:endParaRPr lang="en-US" baseline="-25000" dirty="0"/>
          </a:p>
          <a:p>
            <a:pPr algn="ctr"/>
            <a:r>
              <a:rPr lang="en-US" dirty="0" smtClean="0"/>
              <a:t>c</a:t>
            </a:r>
            <a:r>
              <a:rPr lang="en-US" baseline="-25000" dirty="0" smtClean="0"/>
              <a:t>2</a:t>
            </a:r>
            <a:endParaRPr lang="en-US" baseline="-25000" dirty="0"/>
          </a:p>
          <a:p>
            <a:pPr algn="ctr"/>
            <a:r>
              <a:rPr lang="en-US" dirty="0" smtClean="0"/>
              <a:t>c</a:t>
            </a:r>
            <a:r>
              <a:rPr lang="en-US" baseline="-25000" dirty="0" smtClean="0"/>
              <a:t>3</a:t>
            </a:r>
            <a:endParaRPr lang="en-US" baseline="-25000" dirty="0"/>
          </a:p>
          <a:p>
            <a:pPr algn="ctr"/>
            <a:r>
              <a:rPr lang="en-US" dirty="0" smtClean="0"/>
              <a:t>c</a:t>
            </a:r>
            <a:r>
              <a:rPr lang="en-US" baseline="-25000" dirty="0" smtClean="0"/>
              <a:t>4</a:t>
            </a:r>
            <a:endParaRPr lang="en-US" baseline="-25000" dirty="0"/>
          </a:p>
          <a:p>
            <a:pPr algn="ctr"/>
            <a:r>
              <a:rPr lang="en-US" dirty="0"/>
              <a:t>.</a:t>
            </a:r>
          </a:p>
          <a:p>
            <a:pPr algn="ctr"/>
            <a:r>
              <a:rPr lang="en-US" dirty="0"/>
              <a:t>.</a:t>
            </a:r>
          </a:p>
          <a:p>
            <a:pPr algn="ctr"/>
            <a:r>
              <a:rPr lang="en-US" dirty="0"/>
              <a:t>.</a:t>
            </a:r>
          </a:p>
          <a:p>
            <a:pPr algn="ctr"/>
            <a:r>
              <a:rPr lang="en-US" dirty="0" smtClean="0"/>
              <a:t>c</a:t>
            </a:r>
            <a:r>
              <a:rPr lang="en-US" baseline="-25000" dirty="0" smtClean="0"/>
              <a:t>x</a:t>
            </a:r>
            <a:endParaRPr lang="en-US" baseline="-25000" dirty="0"/>
          </a:p>
        </p:txBody>
      </p:sp>
      <p:grpSp>
        <p:nvGrpSpPr>
          <p:cNvPr id="5" name="Group 4"/>
          <p:cNvGrpSpPr/>
          <p:nvPr/>
        </p:nvGrpSpPr>
        <p:grpSpPr>
          <a:xfrm>
            <a:off x="609600" y="3200400"/>
            <a:ext cx="990600" cy="2514600"/>
            <a:chOff x="609600" y="3200400"/>
            <a:chExt cx="990600" cy="2514600"/>
          </a:xfrm>
        </p:grpSpPr>
        <p:cxnSp>
          <p:nvCxnSpPr>
            <p:cNvPr id="28" name="Straight Arrow Connector 27"/>
            <p:cNvCxnSpPr/>
            <p:nvPr/>
          </p:nvCxnSpPr>
          <p:spPr bwMode="auto">
            <a:xfrm>
              <a:off x="1600200" y="3200400"/>
              <a:ext cx="0" cy="2514600"/>
            </a:xfrm>
            <a:prstGeom prst="straightConnector1">
              <a:avLst/>
            </a:prstGeom>
            <a:solidFill>
              <a:schemeClr val="accent1"/>
            </a:solidFill>
            <a:ln w="38100" cap="flat" cmpd="sng" algn="ctr">
              <a:solidFill>
                <a:srgbClr val="7030A0"/>
              </a:solidFill>
              <a:prstDash val="solid"/>
              <a:round/>
              <a:headEnd type="arrow"/>
              <a:tailEnd type="arrow"/>
            </a:ln>
            <a:effectLst/>
          </p:spPr>
        </p:cxnSp>
        <p:sp>
          <p:nvSpPr>
            <p:cNvPr id="30" name="TextBox 29"/>
            <p:cNvSpPr txBox="1"/>
            <p:nvPr/>
          </p:nvSpPr>
          <p:spPr>
            <a:xfrm>
              <a:off x="609600" y="3886200"/>
              <a:ext cx="840295" cy="584775"/>
            </a:xfrm>
            <a:prstGeom prst="rect">
              <a:avLst/>
            </a:prstGeom>
            <a:noFill/>
          </p:spPr>
          <p:txBody>
            <a:bodyPr wrap="none" rtlCol="0">
              <a:spAutoFit/>
            </a:bodyPr>
            <a:lstStyle/>
            <a:p>
              <a:r>
                <a:rPr lang="en-US" sz="1600" dirty="0" smtClean="0">
                  <a:solidFill>
                    <a:srgbClr val="C00000"/>
                  </a:solidFill>
                </a:rPr>
                <a:t>Within</a:t>
              </a:r>
            </a:p>
            <a:p>
              <a:r>
                <a:rPr lang="en-US" sz="1600" dirty="0" smtClean="0">
                  <a:solidFill>
                    <a:srgbClr val="C00000"/>
                  </a:solidFill>
                </a:rPr>
                <a:t>Group</a:t>
              </a:r>
              <a:endParaRPr lang="en-US" sz="1600" dirty="0">
                <a:solidFill>
                  <a:srgbClr val="C00000"/>
                </a:solidFill>
              </a:endParaRPr>
            </a:p>
          </p:txBody>
        </p:sp>
      </p:grpSp>
      <p:grpSp>
        <p:nvGrpSpPr>
          <p:cNvPr id="6" name="Group 5"/>
          <p:cNvGrpSpPr/>
          <p:nvPr/>
        </p:nvGrpSpPr>
        <p:grpSpPr>
          <a:xfrm>
            <a:off x="1905000" y="1752600"/>
            <a:ext cx="4876800" cy="533400"/>
            <a:chOff x="1905000" y="1752600"/>
            <a:chExt cx="4876800" cy="533400"/>
          </a:xfrm>
        </p:grpSpPr>
        <p:cxnSp>
          <p:nvCxnSpPr>
            <p:cNvPr id="24" name="Straight Arrow Connector 23"/>
            <p:cNvCxnSpPr/>
            <p:nvPr/>
          </p:nvCxnSpPr>
          <p:spPr bwMode="auto">
            <a:xfrm>
              <a:off x="1905000" y="2286000"/>
              <a:ext cx="4876800" cy="0"/>
            </a:xfrm>
            <a:prstGeom prst="straightConnector1">
              <a:avLst/>
            </a:prstGeom>
            <a:solidFill>
              <a:schemeClr val="accent1"/>
            </a:solidFill>
            <a:ln w="38100" cap="flat" cmpd="sng" algn="ctr">
              <a:solidFill>
                <a:srgbClr val="7030A0"/>
              </a:solidFill>
              <a:prstDash val="solid"/>
              <a:round/>
              <a:headEnd type="arrow"/>
              <a:tailEnd type="arrow"/>
            </a:ln>
            <a:effectLst/>
          </p:spPr>
        </p:cxnSp>
        <p:sp>
          <p:nvSpPr>
            <p:cNvPr id="32" name="Rectangle 31"/>
            <p:cNvSpPr/>
            <p:nvPr/>
          </p:nvSpPr>
          <p:spPr>
            <a:xfrm>
              <a:off x="3352800" y="1752600"/>
              <a:ext cx="1981200" cy="369332"/>
            </a:xfrm>
            <a:prstGeom prst="rect">
              <a:avLst/>
            </a:prstGeom>
          </p:spPr>
          <p:txBody>
            <a:bodyPr wrap="square">
              <a:spAutoFit/>
            </a:bodyPr>
            <a:lstStyle/>
            <a:p>
              <a:r>
                <a:rPr lang="en-US" sz="1800" dirty="0" smtClean="0">
                  <a:solidFill>
                    <a:srgbClr val="C00000"/>
                  </a:solidFill>
                </a:rPr>
                <a:t>Between Group</a:t>
              </a:r>
              <a:endParaRPr lang="en-US" sz="1800" dirty="0">
                <a:solidFill>
                  <a:srgbClr val="C00000"/>
                </a:solidFill>
              </a:endParaRPr>
            </a:p>
          </p:txBody>
        </p:sp>
      </p:grpSp>
    </p:spTree>
    <p:extLst>
      <p:ext uri="{BB962C8B-B14F-4D97-AF65-F5344CB8AC3E}">
        <p14:creationId xmlns:p14="http://schemas.microsoft.com/office/powerpoint/2010/main" val="19675716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Hypothesis Testing</a:t>
            </a:r>
            <a:endParaRPr lang="en-US" dirty="0"/>
          </a:p>
        </p:txBody>
      </p:sp>
      <p:sp>
        <p:nvSpPr>
          <p:cNvPr id="3" name="Content Placeholder 2"/>
          <p:cNvSpPr>
            <a:spLocks noGrp="1"/>
          </p:cNvSpPr>
          <p:nvPr>
            <p:ph idx="1"/>
          </p:nvPr>
        </p:nvSpPr>
        <p:spPr/>
        <p:txBody>
          <a:bodyPr/>
          <a:lstStyle/>
          <a:p>
            <a:r>
              <a:rPr lang="en-US" sz="2000" dirty="0" smtClean="0"/>
              <a:t>Tests hypotheses that involve comparisons of two or more populations</a:t>
            </a:r>
          </a:p>
          <a:p>
            <a:r>
              <a:rPr lang="en-US" sz="2000" dirty="0" smtClean="0">
                <a:solidFill>
                  <a:srgbClr val="7030A0"/>
                </a:solidFill>
              </a:rPr>
              <a:t>The overall ANOVA test will indicate if a difference exists between any of the groups</a:t>
            </a:r>
          </a:p>
          <a:p>
            <a:r>
              <a:rPr lang="en-US" sz="2000" dirty="0" smtClean="0"/>
              <a:t>However, the test will not specify which groups are different</a:t>
            </a:r>
          </a:p>
          <a:p>
            <a:r>
              <a:rPr lang="en-US" sz="2000" dirty="0" smtClean="0">
                <a:solidFill>
                  <a:srgbClr val="7030A0"/>
                </a:solidFill>
              </a:rPr>
              <a:t>Therefore, the research hypothesis will state that there are no significant difference between any of the groups</a:t>
            </a:r>
          </a:p>
          <a:p>
            <a:pPr marL="0" indent="0">
              <a:buNone/>
            </a:pP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971800" y="5334000"/>
                <a:ext cx="327333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solidFill>
                                <a:srgbClr val="C00000"/>
                              </a:solidFill>
                              <a:latin typeface="Cambria Math" panose="02040503050406030204" pitchFamily="18" charset="0"/>
                            </a:rPr>
                          </m:ctrlPr>
                        </m:sSubPr>
                        <m:e>
                          <m:r>
                            <a:rPr lang="en-US" sz="3200" b="0" i="1" smtClean="0">
                              <a:solidFill>
                                <a:srgbClr val="C00000"/>
                              </a:solidFill>
                              <a:latin typeface="Cambria Math"/>
                            </a:rPr>
                            <m:t>𝐻</m:t>
                          </m:r>
                        </m:e>
                        <m:sub>
                          <m:r>
                            <a:rPr lang="en-US" sz="3200" b="0" i="1" smtClean="0">
                              <a:solidFill>
                                <a:srgbClr val="C00000"/>
                              </a:solidFill>
                              <a:latin typeface="Cambria Math"/>
                            </a:rPr>
                            <m:t>0</m:t>
                          </m:r>
                        </m:sub>
                      </m:sSub>
                      <m:r>
                        <a:rPr lang="en-US" sz="3200" b="0" i="1" smtClean="0">
                          <a:solidFill>
                            <a:srgbClr val="C00000"/>
                          </a:solidFill>
                          <a:latin typeface="Cambria Math"/>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𝜇</m:t>
                          </m:r>
                        </m:e>
                        <m:sub>
                          <m:r>
                            <a:rPr lang="en-US" sz="3200" b="0" i="1" smtClean="0">
                              <a:solidFill>
                                <a:srgbClr val="C00000"/>
                              </a:solidFill>
                              <a:latin typeface="Cambria Math"/>
                            </a:rPr>
                            <m:t>1</m:t>
                          </m:r>
                        </m:sub>
                      </m:sSub>
                      <m:r>
                        <a:rPr lang="en-US" sz="3200" b="0" i="1" smtClean="0">
                          <a:solidFill>
                            <a:srgbClr val="C00000"/>
                          </a:solidFill>
                          <a:latin typeface="Cambria Math"/>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𝜇</m:t>
                          </m:r>
                        </m:e>
                        <m:sub>
                          <m:r>
                            <a:rPr lang="en-US" sz="3200" b="0" i="1" smtClean="0">
                              <a:solidFill>
                                <a:srgbClr val="C00000"/>
                              </a:solidFill>
                              <a:latin typeface="Cambria Math"/>
                            </a:rPr>
                            <m:t>2</m:t>
                          </m:r>
                        </m:sub>
                      </m:sSub>
                      <m:r>
                        <a:rPr lang="en-US" sz="3200" b="0" i="1" smtClean="0">
                          <a:solidFill>
                            <a:srgbClr val="C00000"/>
                          </a:solidFill>
                          <a:latin typeface="Cambria Math"/>
                        </a:rPr>
                        <m:t>=</m:t>
                      </m:r>
                      <m:sSub>
                        <m:sSubPr>
                          <m:ctrlPr>
                            <a:rPr lang="en-US" sz="3200" b="0" i="1" smtClean="0">
                              <a:solidFill>
                                <a:srgbClr val="C00000"/>
                              </a:solidFill>
                              <a:latin typeface="Cambria Math" panose="02040503050406030204" pitchFamily="18" charset="0"/>
                            </a:rPr>
                          </m:ctrlPr>
                        </m:sSubPr>
                        <m:e>
                          <m:r>
                            <a:rPr lang="en-US" sz="3200" b="0" i="1" smtClean="0">
                              <a:solidFill>
                                <a:srgbClr val="C00000"/>
                              </a:solidFill>
                              <a:latin typeface="Cambria Math"/>
                              <a:ea typeface="Cambria Math"/>
                            </a:rPr>
                            <m:t>𝜇</m:t>
                          </m:r>
                        </m:e>
                        <m:sub>
                          <m:r>
                            <a:rPr lang="en-US" sz="3200" b="0" i="1" smtClean="0">
                              <a:solidFill>
                                <a:srgbClr val="C00000"/>
                              </a:solidFill>
                              <a:latin typeface="Cambria Math"/>
                            </a:rPr>
                            <m:t>3</m:t>
                          </m:r>
                        </m:sub>
                      </m:sSub>
                    </m:oMath>
                  </m:oMathPara>
                </a14:m>
                <a:endParaRPr lang="en-US" sz="3200" dirty="0">
                  <a:solidFill>
                    <a:srgbClr val="C0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971800" y="5334000"/>
                <a:ext cx="3273332" cy="584775"/>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6725247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200" dirty="0" smtClean="0"/>
              <a:t>ANOVA Assumptions</a:t>
            </a:r>
          </a:p>
        </p:txBody>
      </p:sp>
      <p:sp>
        <p:nvSpPr>
          <p:cNvPr id="13315" name="Rectangle 3"/>
          <p:cNvSpPr>
            <a:spLocks noGrp="1" noChangeArrowheads="1"/>
          </p:cNvSpPr>
          <p:nvPr>
            <p:ph type="body" idx="1"/>
          </p:nvPr>
        </p:nvSpPr>
        <p:spPr>
          <a:xfrm>
            <a:off x="1370012" y="1827213"/>
            <a:ext cx="7545387" cy="4114800"/>
          </a:xfrm>
        </p:spPr>
        <p:txBody>
          <a:bodyPr/>
          <a:lstStyle/>
          <a:p>
            <a:pPr eaLnBrk="1" hangingPunct="1"/>
            <a:r>
              <a:rPr lang="en-US" sz="2000" dirty="0" smtClean="0"/>
              <a:t>Random sampling of the source population (cannot test)</a:t>
            </a:r>
          </a:p>
          <a:p>
            <a:pPr eaLnBrk="1" hangingPunct="1"/>
            <a:r>
              <a:rPr lang="en-US" sz="2000" dirty="0" smtClean="0">
                <a:solidFill>
                  <a:schemeClr val="tx2"/>
                </a:solidFill>
              </a:rPr>
              <a:t>Independent measures within each sample, yielding uncorrelated response residuals (cannot test)</a:t>
            </a:r>
          </a:p>
          <a:p>
            <a:pPr eaLnBrk="1" hangingPunct="1"/>
            <a:r>
              <a:rPr lang="en-US" sz="2000" dirty="0" smtClean="0"/>
              <a:t>Homogeneous variance across all the sampled populations (can test)</a:t>
            </a:r>
          </a:p>
          <a:p>
            <a:pPr lvl="1" eaLnBrk="1" hangingPunct="1"/>
            <a:r>
              <a:rPr lang="en-US" sz="1600" dirty="0" smtClean="0"/>
              <a:t>Ratio of the largest to smallest variance (F-ratio)</a:t>
            </a:r>
          </a:p>
          <a:p>
            <a:pPr lvl="1" eaLnBrk="1" hangingPunct="1"/>
            <a:r>
              <a:rPr lang="en-US" sz="1600" dirty="0" smtClean="0"/>
              <a:t>Compare F-ratio to the F-Max table</a:t>
            </a:r>
          </a:p>
          <a:p>
            <a:pPr lvl="1" eaLnBrk="1" hangingPunct="1"/>
            <a:r>
              <a:rPr lang="en-US" sz="1600" dirty="0" smtClean="0"/>
              <a:t>If F-ratio exceeds table value, variance are not equal</a:t>
            </a:r>
          </a:p>
          <a:p>
            <a:pPr eaLnBrk="1" hangingPunct="1"/>
            <a:r>
              <a:rPr lang="en-US" sz="2000" dirty="0" smtClean="0"/>
              <a:t>Response residuals do not deviate from a normal distribution (can test)</a:t>
            </a:r>
          </a:p>
          <a:p>
            <a:pPr lvl="1" eaLnBrk="1" hangingPunct="1"/>
            <a:r>
              <a:rPr lang="en-US" sz="1600" dirty="0" smtClean="0"/>
              <a:t>Run a normal test of data by group</a:t>
            </a:r>
          </a:p>
        </p:txBody>
      </p:sp>
    </p:spTree>
    <p:extLst>
      <p:ext uri="{BB962C8B-B14F-4D97-AF65-F5344CB8AC3E}">
        <p14:creationId xmlns:p14="http://schemas.microsoft.com/office/powerpoint/2010/main" val="393602835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ANOVA Computations Table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99883376"/>
              </p:ext>
            </p:extLst>
          </p:nvPr>
        </p:nvGraphicFramePr>
        <p:xfrm>
          <a:off x="1524000" y="2438400"/>
          <a:ext cx="6781800" cy="2582070"/>
        </p:xfrm>
        <a:graphic>
          <a:graphicData uri="http://schemas.openxmlformats.org/drawingml/2006/table">
            <a:tbl>
              <a:tblPr firstRow="1" bandRow="1">
                <a:tableStyleId>{5C22544A-7EE6-4342-B048-85BDC9FD1C3A}</a:tableStyleId>
              </a:tblPr>
              <a:tblGrid>
                <a:gridCol w="1356360"/>
                <a:gridCol w="1844040"/>
                <a:gridCol w="685800"/>
                <a:gridCol w="1539240"/>
                <a:gridCol w="1356360"/>
              </a:tblGrid>
              <a:tr h="511650">
                <a:tc>
                  <a:txBody>
                    <a:bodyPr/>
                    <a:lstStyle/>
                    <a:p>
                      <a:endParaRPr lang="en-US" dirty="0"/>
                    </a:p>
                  </a:txBody>
                  <a:tcPr/>
                </a:tc>
                <a:tc>
                  <a:txBody>
                    <a:bodyPr/>
                    <a:lstStyle/>
                    <a:p>
                      <a:pPr algn="ctr"/>
                      <a:r>
                        <a:rPr lang="en-US" dirty="0" smtClean="0"/>
                        <a:t>SS</a:t>
                      </a:r>
                      <a:endParaRPr lang="en-US" dirty="0"/>
                    </a:p>
                  </a:txBody>
                  <a:tcPr/>
                </a:tc>
                <a:tc>
                  <a:txBody>
                    <a:bodyPr/>
                    <a:lstStyle/>
                    <a:p>
                      <a:pPr algn="ctr"/>
                      <a:r>
                        <a:rPr lang="en-US" dirty="0" err="1" smtClean="0"/>
                        <a:t>df</a:t>
                      </a:r>
                      <a:endParaRPr lang="en-US" dirty="0"/>
                    </a:p>
                  </a:txBody>
                  <a:tcPr/>
                </a:tc>
                <a:tc>
                  <a:txBody>
                    <a:bodyPr/>
                    <a:lstStyle/>
                    <a:p>
                      <a:pPr algn="ctr"/>
                      <a:r>
                        <a:rPr lang="en-US" dirty="0" smtClean="0"/>
                        <a:t>MF</a:t>
                      </a:r>
                      <a:endParaRPr lang="en-US" dirty="0"/>
                    </a:p>
                  </a:txBody>
                  <a:tcPr/>
                </a:tc>
                <a:tc>
                  <a:txBody>
                    <a:bodyPr/>
                    <a:lstStyle/>
                    <a:p>
                      <a:pPr algn="ctr"/>
                      <a:r>
                        <a:rPr lang="en-US" dirty="0" smtClean="0"/>
                        <a:t>F</a:t>
                      </a:r>
                      <a:endParaRPr lang="en-US" dirty="0"/>
                    </a:p>
                  </a:txBody>
                  <a:tcPr/>
                </a:tc>
              </a:tr>
              <a:tr h="608176">
                <a:tc>
                  <a:txBody>
                    <a:bodyPr/>
                    <a:lstStyle/>
                    <a:p>
                      <a:r>
                        <a:rPr lang="en-US" sz="1600" dirty="0" smtClean="0"/>
                        <a:t>Between (Model)</a:t>
                      </a:r>
                    </a:p>
                  </a:txBody>
                  <a:tcPr/>
                </a:tc>
                <a:tc>
                  <a:txBody>
                    <a:bodyPr/>
                    <a:lstStyle/>
                    <a:p>
                      <a:pPr algn="ctr"/>
                      <a:r>
                        <a:rPr lang="en-US" sz="1600" dirty="0" smtClean="0"/>
                        <a:t>SS(B)</a:t>
                      </a:r>
                      <a:endParaRPr lang="en-US" sz="1600" dirty="0"/>
                    </a:p>
                  </a:txBody>
                  <a:tcPr/>
                </a:tc>
                <a:tc>
                  <a:txBody>
                    <a:bodyPr/>
                    <a:lstStyle/>
                    <a:p>
                      <a:r>
                        <a:rPr lang="en-US" sz="1600" dirty="0" smtClean="0"/>
                        <a:t>k-1</a:t>
                      </a:r>
                      <a:endParaRPr lang="en-US" sz="1600" dirty="0"/>
                    </a:p>
                  </a:txBody>
                  <a:tcPr/>
                </a:tc>
                <a:tc>
                  <a:txBody>
                    <a:bodyPr/>
                    <a:lstStyle/>
                    <a:p>
                      <a:pPr algn="ctr"/>
                      <a:r>
                        <a:rPr lang="en-US" sz="1600" u="sng" dirty="0" smtClean="0"/>
                        <a:t>SS(B)</a:t>
                      </a:r>
                    </a:p>
                    <a:p>
                      <a:pPr algn="ctr"/>
                      <a:r>
                        <a:rPr lang="en-US" sz="1600" dirty="0" smtClean="0"/>
                        <a:t>k-1</a:t>
                      </a:r>
                      <a:endParaRPr lang="en-US" sz="1600" dirty="0"/>
                    </a:p>
                  </a:txBody>
                  <a:tcPr/>
                </a:tc>
                <a:tc>
                  <a:txBody>
                    <a:bodyPr/>
                    <a:lstStyle/>
                    <a:p>
                      <a:pPr algn="ctr"/>
                      <a:r>
                        <a:rPr lang="en-US" sz="1600" u="sng" dirty="0" smtClean="0"/>
                        <a:t>MS(B)</a:t>
                      </a:r>
                    </a:p>
                    <a:p>
                      <a:pPr algn="ctr"/>
                      <a:r>
                        <a:rPr lang="en-US" sz="1600" u="none" dirty="0" smtClean="0"/>
                        <a:t>MS(W)</a:t>
                      </a:r>
                      <a:endParaRPr lang="en-US" sz="1600" u="none" dirty="0"/>
                    </a:p>
                  </a:txBody>
                  <a:tcPr/>
                </a:tc>
              </a:tr>
              <a:tr h="511650">
                <a:tc>
                  <a:txBody>
                    <a:bodyPr/>
                    <a:lstStyle/>
                    <a:p>
                      <a:r>
                        <a:rPr lang="en-US" sz="1600" dirty="0" smtClean="0"/>
                        <a:t>Within  (Error)</a:t>
                      </a:r>
                      <a:endParaRPr lang="en-US" sz="1600" dirty="0"/>
                    </a:p>
                  </a:txBody>
                  <a:tcPr/>
                </a:tc>
                <a:tc>
                  <a:txBody>
                    <a:bodyPr/>
                    <a:lstStyle/>
                    <a:p>
                      <a:pPr algn="ctr"/>
                      <a:r>
                        <a:rPr lang="en-US" sz="1600" dirty="0" smtClean="0"/>
                        <a:t>SS(W)</a:t>
                      </a:r>
                      <a:endParaRPr lang="en-US" sz="1600" dirty="0"/>
                    </a:p>
                  </a:txBody>
                  <a:tcPr/>
                </a:tc>
                <a:tc>
                  <a:txBody>
                    <a:bodyPr/>
                    <a:lstStyle/>
                    <a:p>
                      <a:r>
                        <a:rPr lang="en-US" sz="1600" dirty="0" smtClean="0"/>
                        <a:t>N-k</a:t>
                      </a:r>
                      <a:endParaRPr lang="en-US" sz="1600" dirty="0"/>
                    </a:p>
                  </a:txBody>
                  <a:tcPr/>
                </a:tc>
                <a:tc>
                  <a:txBody>
                    <a:bodyPr/>
                    <a:lstStyle/>
                    <a:p>
                      <a:pPr algn="ctr"/>
                      <a:r>
                        <a:rPr lang="en-US" sz="1600" u="sng" dirty="0" smtClean="0"/>
                        <a:t>SS(W)</a:t>
                      </a:r>
                    </a:p>
                    <a:p>
                      <a:pPr algn="ctr"/>
                      <a:r>
                        <a:rPr lang="en-US" sz="1600" dirty="0" smtClean="0"/>
                        <a:t>N-k</a:t>
                      </a:r>
                      <a:endParaRPr lang="en-US" sz="1600" dirty="0"/>
                    </a:p>
                  </a:txBody>
                  <a:tcPr/>
                </a:tc>
                <a:tc>
                  <a:txBody>
                    <a:bodyPr/>
                    <a:lstStyle/>
                    <a:p>
                      <a:endParaRPr lang="en-US" sz="1600" dirty="0"/>
                    </a:p>
                  </a:txBody>
                  <a:tcPr/>
                </a:tc>
              </a:tr>
              <a:tr h="883124">
                <a:tc>
                  <a:txBody>
                    <a:bodyPr/>
                    <a:lstStyle/>
                    <a:p>
                      <a:r>
                        <a:rPr lang="en-US" sz="1600" dirty="0" smtClean="0"/>
                        <a:t>Total</a:t>
                      </a:r>
                      <a:endParaRPr lang="en-US" sz="1600" dirty="0"/>
                    </a:p>
                  </a:txBody>
                  <a:tcPr/>
                </a:tc>
                <a:tc>
                  <a:txBody>
                    <a:bodyPr/>
                    <a:lstStyle/>
                    <a:p>
                      <a:pPr algn="ctr"/>
                      <a:r>
                        <a:rPr lang="en-US" sz="1600" dirty="0" smtClean="0"/>
                        <a:t>SS(W)+SS(B)</a:t>
                      </a:r>
                      <a:endParaRPr lang="en-US" sz="1600" dirty="0"/>
                    </a:p>
                  </a:txBody>
                  <a:tcPr/>
                </a:tc>
                <a:tc>
                  <a:txBody>
                    <a:bodyPr/>
                    <a:lstStyle/>
                    <a:p>
                      <a:r>
                        <a:rPr lang="en-US" sz="1600" dirty="0" smtClean="0"/>
                        <a:t>N-1</a:t>
                      </a:r>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3909710487"/>
      </p:ext>
    </p:extLst>
  </p:cSld>
  <p:clrMapOvr>
    <a:masterClrMapping/>
  </p:clrMapOvr>
  <p:transition spd="med">
    <p:fade thruBlk="1"/>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ANOVA Data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79189509"/>
              </p:ext>
            </p:extLst>
          </p:nvPr>
        </p:nvGraphicFramePr>
        <p:xfrm>
          <a:off x="1600200" y="2133600"/>
          <a:ext cx="6096000" cy="312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Group 1</a:t>
                      </a:r>
                      <a:endParaRPr lang="en-US" dirty="0"/>
                    </a:p>
                  </a:txBody>
                  <a:tcPr/>
                </a:tc>
                <a:tc>
                  <a:txBody>
                    <a:bodyPr/>
                    <a:lstStyle/>
                    <a:p>
                      <a:r>
                        <a:rPr lang="en-US" dirty="0" smtClean="0"/>
                        <a:t>Group 2</a:t>
                      </a:r>
                      <a:endParaRPr lang="en-US" dirty="0"/>
                    </a:p>
                  </a:txBody>
                  <a:tcPr/>
                </a:tc>
                <a:tc>
                  <a:txBody>
                    <a:bodyPr/>
                    <a:lstStyle/>
                    <a:p>
                      <a:r>
                        <a:rPr lang="en-US" dirty="0" smtClean="0"/>
                        <a:t>Group 3</a:t>
                      </a:r>
                      <a:endParaRPr lang="en-US" dirty="0"/>
                    </a:p>
                  </a:txBody>
                  <a:tcPr/>
                </a:tc>
              </a:tr>
              <a:tr h="370840">
                <a:tc>
                  <a:txBody>
                    <a:bodyPr/>
                    <a:lstStyle/>
                    <a:p>
                      <a:r>
                        <a:rPr lang="en-US" dirty="0" smtClean="0"/>
                        <a:t>5</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r>
              <a:tr h="370840">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5</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r h="370840">
                <a:tc>
                  <a:txBody>
                    <a:bodyPr/>
                    <a:lstStyle/>
                    <a:p>
                      <a:r>
                        <a:rPr lang="en-US" dirty="0" smtClean="0"/>
                        <a:t>4</a:t>
                      </a:r>
                      <a:endParaRPr lang="en-US" dirty="0"/>
                    </a:p>
                  </a:txBody>
                  <a:tcPr/>
                </a:tc>
                <a:tc>
                  <a:txBody>
                    <a:bodyPr/>
                    <a:lstStyle/>
                    <a:p>
                      <a:r>
                        <a:rPr lang="en-US" dirty="0" smtClean="0"/>
                        <a:t>2</a:t>
                      </a:r>
                      <a:endParaRPr lang="en-US" dirty="0"/>
                    </a:p>
                  </a:txBody>
                  <a:tcPr/>
                </a:tc>
                <a:tc>
                  <a:txBody>
                    <a:bodyPr/>
                    <a:lstStyle/>
                    <a:p>
                      <a:r>
                        <a:rPr lang="en-US" dirty="0" smtClean="0"/>
                        <a:t>2</a:t>
                      </a:r>
                      <a:endParaRPr lang="en-US" dirty="0"/>
                    </a:p>
                  </a:txBody>
                  <a:tcPr/>
                </a:tc>
              </a:tr>
              <a:tr h="370840">
                <a:tc>
                  <a:txBody>
                    <a:bodyPr/>
                    <a:lstStyle/>
                    <a:p>
                      <a:r>
                        <a:rPr lang="en-US" dirty="0" smtClean="0"/>
                        <a:t>2</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r>
              <a:tr h="441960">
                <a:tc>
                  <a:txBody>
                    <a:bodyPr/>
                    <a:lstStyle/>
                    <a:p>
                      <a:r>
                        <a:rPr lang="el-GR" dirty="0" smtClean="0"/>
                        <a:t>Σ</a:t>
                      </a:r>
                      <a:r>
                        <a:rPr lang="en-US" dirty="0" smtClean="0"/>
                        <a:t>x</a:t>
                      </a:r>
                      <a:r>
                        <a:rPr lang="en-US" baseline="-25000" dirty="0" smtClean="0"/>
                        <a:t>1</a:t>
                      </a:r>
                      <a:r>
                        <a:rPr lang="en-US" dirty="0" smtClean="0"/>
                        <a:t>=18</a:t>
                      </a:r>
                      <a:endParaRPr lang="en-US" dirty="0"/>
                    </a:p>
                  </a:txBody>
                  <a:tcPr>
                    <a:solidFill>
                      <a:schemeClr val="tx2">
                        <a:lumMod val="60000"/>
                        <a:lumOff val="40000"/>
                      </a:schemeClr>
                    </a:solidFill>
                  </a:tcPr>
                </a:tc>
                <a:tc>
                  <a:txBody>
                    <a:bodyPr/>
                    <a:lstStyle/>
                    <a:p>
                      <a:r>
                        <a:rPr lang="el-GR" dirty="0" smtClean="0"/>
                        <a:t>Σ</a:t>
                      </a:r>
                      <a:r>
                        <a:rPr lang="en-US" dirty="0" smtClean="0"/>
                        <a:t>x</a:t>
                      </a:r>
                      <a:r>
                        <a:rPr lang="en-US" baseline="-25000" dirty="0" smtClean="0"/>
                        <a:t>2</a:t>
                      </a:r>
                      <a:r>
                        <a:rPr lang="en-US" dirty="0" smtClean="0"/>
                        <a:t>=10</a:t>
                      </a:r>
                      <a:endParaRPr lang="en-US" dirty="0"/>
                    </a:p>
                  </a:txBody>
                  <a:tcPr>
                    <a:solidFill>
                      <a:schemeClr val="tx2">
                        <a:lumMod val="60000"/>
                        <a:lumOff val="40000"/>
                      </a:schemeClr>
                    </a:solidFill>
                  </a:tcPr>
                </a:tc>
                <a:tc>
                  <a:txBody>
                    <a:bodyPr/>
                    <a:lstStyle/>
                    <a:p>
                      <a:r>
                        <a:rPr lang="el-GR" dirty="0" smtClean="0"/>
                        <a:t>Σ</a:t>
                      </a:r>
                      <a:r>
                        <a:rPr lang="en-US" dirty="0" smtClean="0"/>
                        <a:t>x</a:t>
                      </a:r>
                      <a:r>
                        <a:rPr lang="en-US" baseline="-25000" dirty="0" smtClean="0"/>
                        <a:t>3</a:t>
                      </a:r>
                      <a:r>
                        <a:rPr lang="en-US" dirty="0" smtClean="0"/>
                        <a:t>=5</a:t>
                      </a:r>
                      <a:endParaRPr lang="en-US" dirty="0"/>
                    </a:p>
                  </a:txBody>
                  <a:tcPr>
                    <a:solidFill>
                      <a:schemeClr val="tx2">
                        <a:lumMod val="60000"/>
                        <a:lumOff val="40000"/>
                      </a:schemeClr>
                    </a:solidFill>
                  </a:tcPr>
                </a:tc>
              </a:tr>
              <a:tr h="457200">
                <a:tc>
                  <a:txBody>
                    <a:bodyPr/>
                    <a:lstStyle/>
                    <a:p>
                      <a:r>
                        <a:rPr lang="el-GR" dirty="0" smtClean="0"/>
                        <a:t>Σ</a:t>
                      </a:r>
                      <a:r>
                        <a:rPr lang="en-US" dirty="0" smtClean="0"/>
                        <a:t>x</a:t>
                      </a:r>
                      <a:r>
                        <a:rPr lang="en-US" baseline="30000" dirty="0" smtClean="0"/>
                        <a:t>2</a:t>
                      </a:r>
                      <a:r>
                        <a:rPr lang="en-US" baseline="-25000" dirty="0" smtClean="0"/>
                        <a:t>1</a:t>
                      </a:r>
                      <a:r>
                        <a:rPr lang="en-US" baseline="0" dirty="0" smtClean="0"/>
                        <a:t>=74</a:t>
                      </a:r>
                      <a:endParaRPr lang="en-US" baseline="-25000" dirty="0"/>
                    </a:p>
                  </a:txBody>
                  <a:tcPr>
                    <a:solidFill>
                      <a:schemeClr val="tx2">
                        <a:lumMod val="60000"/>
                        <a:lumOff val="40000"/>
                      </a:schemeClr>
                    </a:solidFill>
                  </a:tcPr>
                </a:tc>
                <a:tc>
                  <a:txBody>
                    <a:bodyPr/>
                    <a:lstStyle/>
                    <a:p>
                      <a:r>
                        <a:rPr lang="el-GR" dirty="0" smtClean="0"/>
                        <a:t>Σ</a:t>
                      </a:r>
                      <a:r>
                        <a:rPr lang="en-US" dirty="0" smtClean="0"/>
                        <a:t>x</a:t>
                      </a:r>
                      <a:r>
                        <a:rPr lang="en-US" baseline="30000" dirty="0" smtClean="0"/>
                        <a:t>2</a:t>
                      </a:r>
                      <a:r>
                        <a:rPr lang="en-US" baseline="-25000" dirty="0" smtClean="0"/>
                        <a:t>2</a:t>
                      </a:r>
                      <a:r>
                        <a:rPr lang="en-US" dirty="0" smtClean="0"/>
                        <a:t>=26</a:t>
                      </a:r>
                      <a:endParaRPr lang="en-US" dirty="0"/>
                    </a:p>
                  </a:txBody>
                  <a:tcPr>
                    <a:solidFill>
                      <a:schemeClr val="tx2">
                        <a:lumMod val="60000"/>
                        <a:lumOff val="40000"/>
                      </a:schemeClr>
                    </a:solidFill>
                  </a:tcPr>
                </a:tc>
                <a:tc>
                  <a:txBody>
                    <a:bodyPr/>
                    <a:lstStyle/>
                    <a:p>
                      <a:r>
                        <a:rPr lang="el-GR" dirty="0" smtClean="0"/>
                        <a:t>Σ</a:t>
                      </a:r>
                      <a:r>
                        <a:rPr lang="en-US" dirty="0" smtClean="0"/>
                        <a:t>x</a:t>
                      </a:r>
                      <a:r>
                        <a:rPr lang="en-US" baseline="30000" dirty="0" smtClean="0"/>
                        <a:t>2</a:t>
                      </a:r>
                      <a:r>
                        <a:rPr lang="en-US" baseline="-25000" dirty="0" smtClean="0"/>
                        <a:t>3</a:t>
                      </a:r>
                      <a:r>
                        <a:rPr lang="en-US" dirty="0" smtClean="0"/>
                        <a:t>=7</a:t>
                      </a:r>
                      <a:endParaRPr lang="en-US" dirty="0"/>
                    </a:p>
                  </a:txBody>
                  <a:tcPr>
                    <a:solidFill>
                      <a:schemeClr val="tx2">
                        <a:lumMod val="60000"/>
                        <a:lumOff val="40000"/>
                      </a:schemeClr>
                    </a:solidFill>
                  </a:tcPr>
                </a:tc>
              </a:tr>
            </a:tbl>
          </a:graphicData>
        </a:graphic>
      </p:graphicFrame>
    </p:spTree>
    <p:extLst>
      <p:ext uri="{BB962C8B-B14F-4D97-AF65-F5344CB8AC3E}">
        <p14:creationId xmlns:p14="http://schemas.microsoft.com/office/powerpoint/2010/main" val="1830601730"/>
      </p:ext>
    </p:extLst>
  </p:cSld>
  <p:clrMapOvr>
    <a:masterClrMapping/>
  </p:clrMapOvr>
  <p:transition spd="med">
    <p:fade thruBlk="1"/>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Total Sum of Squares</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197060" y="1981200"/>
                <a:ext cx="3644075" cy="10100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𝑇</m:t>
                          </m:r>
                        </m:sub>
                      </m:sSub>
                      <m:r>
                        <a:rPr lang="en-US" b="0" i="1" smtClean="0">
                          <a:latin typeface="Cambria Math"/>
                        </a:rPr>
                        <m:t>=</m:t>
                      </m:r>
                      <m:nary>
                        <m:naryPr>
                          <m:chr m:val="∑"/>
                          <m:subHide m:val="on"/>
                          <m:supHide m:val="on"/>
                          <m:ctrlPr>
                            <a:rPr lang="en-US" b="0" i="1" smtClean="0">
                              <a:latin typeface="Cambria Math" panose="02040503050406030204" pitchFamily="18" charset="0"/>
                            </a:rPr>
                          </m:ctrlPr>
                        </m:naryPr>
                        <m:sub/>
                        <m:sup/>
                        <m:e>
                          <m:sSup>
                            <m:sSupPr>
                              <m:ctrlPr>
                                <a:rPr lang="en-US"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e>
                      </m:nary>
                      <m:r>
                        <m:rPr>
                          <m:sty m:val="p"/>
                        </m:rPr>
                        <a:rPr lang="en-US" b="0" i="0" baseline="-25000" smtClean="0">
                          <a:latin typeface="Cambria Math"/>
                        </a:rPr>
                        <m:t>T</m:t>
                      </m:r>
                      <m:r>
                        <a:rPr lang="en-US" b="0" i="0" smtClean="0">
                          <a:latin typeface="Cambria Math"/>
                        </a:rPr>
                        <m:t> −</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𝑇</m:t>
                                      </m:r>
                                    </m:sub>
                                  </m:sSub>
                                </m:e>
                              </m:nary>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𝑇</m:t>
                                  </m:r>
                                </m:sub>
                              </m:sSub>
                            </m:den>
                          </m:f>
                        </m:e>
                      </m:d>
                      <m:r>
                        <a:rPr lang="en-US" b="0" i="1" baseline="30000" smtClean="0">
                          <a:latin typeface="Cambria Math"/>
                        </a:rPr>
                        <m:t>2</m:t>
                      </m:r>
                    </m:oMath>
                  </m:oMathPara>
                </a14:m>
                <a:endParaRPr lang="en-US" baseline="-25000" dirty="0"/>
              </a:p>
            </p:txBody>
          </p:sp>
        </mc:Choice>
        <mc:Fallback xmlns="">
          <p:sp>
            <p:nvSpPr>
              <p:cNvPr id="3" name="TextBox 2"/>
              <p:cNvSpPr txBox="1">
                <a:spLocks noRot="1" noChangeAspect="1" noMove="1" noResize="1" noEditPoints="1" noAdjustHandles="1" noChangeArrowheads="1" noChangeShapeType="1" noTextEdit="1"/>
              </p:cNvSpPr>
              <p:nvPr/>
            </p:nvSpPr>
            <p:spPr>
              <a:xfrm>
                <a:off x="1197060" y="1981200"/>
                <a:ext cx="3644075" cy="101002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97060" y="3019795"/>
                <a:ext cx="2760628" cy="8090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𝑇</m:t>
                          </m:r>
                        </m:sub>
                      </m:sSub>
                      <m:r>
                        <a:rPr lang="en-US" b="0" i="1" smtClean="0">
                          <a:latin typeface="Cambria Math"/>
                        </a:rPr>
                        <m:t>=107−</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33</m:t>
                              </m:r>
                            </m:e>
                          </m:d>
                          <m:r>
                            <a:rPr lang="en-US" b="0" i="1" baseline="30000" smtClean="0">
                              <a:latin typeface="Cambria Math"/>
                            </a:rPr>
                            <m:t>2</m:t>
                          </m:r>
                        </m:num>
                        <m:den>
                          <m:r>
                            <a:rPr lang="en-US" b="0" i="1" smtClean="0">
                              <a:latin typeface="Cambria Math"/>
                            </a:rPr>
                            <m:t>15</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197060" y="3019795"/>
                <a:ext cx="2760628" cy="80906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197060" y="3962400"/>
                <a:ext cx="5643276"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𝑇</m:t>
                          </m:r>
                        </m:sub>
                      </m:sSub>
                      <m:r>
                        <a:rPr lang="en-US" b="0" i="1" smtClean="0">
                          <a:latin typeface="Cambria Math"/>
                        </a:rPr>
                        <m:t>=107−</m:t>
                      </m:r>
                      <m:f>
                        <m:fPr>
                          <m:ctrlPr>
                            <a:rPr lang="en-US" b="0" i="1" smtClean="0">
                              <a:latin typeface="Cambria Math" panose="02040503050406030204" pitchFamily="18" charset="0"/>
                            </a:rPr>
                          </m:ctrlPr>
                        </m:fPr>
                        <m:num>
                          <m:r>
                            <a:rPr lang="en-US" b="0" i="1" smtClean="0">
                              <a:latin typeface="Cambria Math"/>
                            </a:rPr>
                            <m:t>1089</m:t>
                          </m:r>
                        </m:num>
                        <m:den>
                          <m:r>
                            <a:rPr lang="en-US" b="0" i="1" smtClean="0">
                              <a:latin typeface="Cambria Math"/>
                            </a:rPr>
                            <m:t>15</m:t>
                          </m:r>
                        </m:den>
                      </m:f>
                      <m:r>
                        <a:rPr lang="en-US" b="0" i="0" smtClean="0">
                          <a:latin typeface="Cambria Math"/>
                        </a:rPr>
                        <m:t>=107−72.6=</m:t>
                      </m:r>
                      <m:r>
                        <a:rPr lang="en-US" b="1" i="0" smtClean="0">
                          <a:latin typeface="Cambria Math"/>
                        </a:rPr>
                        <m:t>𝟑𝟒</m:t>
                      </m:r>
                      <m:r>
                        <a:rPr lang="en-US" b="1" i="0" smtClean="0">
                          <a:latin typeface="Cambria Math"/>
                        </a:rPr>
                        <m:t>.</m:t>
                      </m:r>
                      <m:r>
                        <a:rPr lang="en-US" b="1" i="0" smtClean="0">
                          <a:latin typeface="Cambria Math"/>
                        </a:rPr>
                        <m:t>𝟒</m:t>
                      </m:r>
                    </m:oMath>
                  </m:oMathPara>
                </a14:m>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1197060" y="3962400"/>
                <a:ext cx="5643276" cy="786177"/>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05677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Sum of Squares Within</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990600" y="1905000"/>
                <a:ext cx="8001000" cy="686535"/>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𝑊</m:t>
                        </m:r>
                      </m:sub>
                    </m:sSub>
                    <m:r>
                      <a:rPr lang="en-US" b="0" i="1" smtClean="0">
                        <a:latin typeface="Cambria Math"/>
                      </a:rPr>
                      <m:t>=</m:t>
                    </m:r>
                    <m:d>
                      <m:dPr>
                        <m:ctrlPr>
                          <a:rPr lang="en-US" b="0" i="1" smtClean="0">
                            <a:latin typeface="Cambria Math" panose="02040503050406030204" pitchFamily="18" charset="0"/>
                          </a:rPr>
                        </m:ctrlPr>
                      </m:dPr>
                      <m:e>
                        <m:r>
                          <m:rPr>
                            <m:sty m:val="p"/>
                          </m:rPr>
                          <a:rPr lang="el-GR" b="0" i="1" smtClean="0">
                            <a:latin typeface="Cambria Math"/>
                          </a:rPr>
                          <m:t>Σ</m:t>
                        </m:r>
                        <m:sSup>
                          <m:sSupPr>
                            <m:ctrlPr>
                              <a:rPr lang="el-GR" b="0" i="1" smtClean="0">
                                <a:latin typeface="Cambria Math" panose="02040503050406030204" pitchFamily="18" charset="0"/>
                              </a:rPr>
                            </m:ctrlPr>
                          </m:sSupPr>
                          <m:e>
                            <m:r>
                              <a:rPr lang="en-US" b="0" i="1" smtClean="0">
                                <a:latin typeface="Cambria Math"/>
                              </a:rPr>
                              <m:t>𝑥</m:t>
                            </m:r>
                          </m:e>
                          <m:sup>
                            <m:r>
                              <a:rPr lang="en-US" b="0" i="1" smtClean="0">
                                <a:latin typeface="Cambria Math"/>
                              </a:rPr>
                              <m:t>2</m:t>
                            </m:r>
                          </m:sup>
                        </m:sSup>
                        <m:r>
                          <a:rPr lang="en-US" b="0" i="1" baseline="-25000" smtClean="0">
                            <a:latin typeface="Cambria Math"/>
                          </a:rPr>
                          <m:t>1</m:t>
                        </m:r>
                        <m:r>
                          <a:rPr lang="en-US" b="0" i="1" smtClean="0">
                            <a:latin typeface="Cambria Math"/>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nary>
                              </m:e>
                            </m:d>
                            <m:r>
                              <a:rPr lang="en-US" b="0" i="1" baseline="30000" smtClean="0">
                                <a:latin typeface="Cambria Math"/>
                              </a:rPr>
                              <m:t>2</m:t>
                            </m:r>
                          </m:num>
                          <m:den>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1</m:t>
                                </m:r>
                              </m:sub>
                            </m:sSub>
                          </m:den>
                        </m:f>
                      </m:e>
                    </m:d>
                  </m:oMath>
                </a14:m>
                <a:r>
                  <a:rPr lang="en-US" dirty="0" smtClean="0">
                    <a:latin typeface="+mn-lt"/>
                  </a:rPr>
                  <a:t>+</a:t>
                </a:r>
                <a14:m>
                  <m:oMath xmlns:m="http://schemas.openxmlformats.org/officeDocument/2006/math">
                    <m:d>
                      <m:dPr>
                        <m:ctrlPr>
                          <a:rPr lang="en-US" i="1">
                            <a:latin typeface="Cambria Math" panose="02040503050406030204" pitchFamily="18" charset="0"/>
                          </a:rPr>
                        </m:ctrlPr>
                      </m:dPr>
                      <m:e>
                        <m:r>
                          <m:rPr>
                            <m:sty m:val="p"/>
                          </m:rPr>
                          <a:rPr lang="el-GR" i="1">
                            <a:latin typeface="Cambria Math"/>
                          </a:rPr>
                          <m:t>Σ</m:t>
                        </m:r>
                        <m:sSup>
                          <m:sSupPr>
                            <m:ctrlPr>
                              <a:rPr lang="el-GR" i="1">
                                <a:latin typeface="Cambria Math" panose="02040503050406030204" pitchFamily="18" charset="0"/>
                              </a:rPr>
                            </m:ctrlPr>
                          </m:sSupPr>
                          <m:e>
                            <m:r>
                              <a:rPr lang="en-US" i="1">
                                <a:latin typeface="Cambria Math"/>
                              </a:rPr>
                              <m:t>𝑥</m:t>
                            </m:r>
                          </m:e>
                          <m:sup>
                            <m:r>
                              <a:rPr lang="en-US" i="1">
                                <a:latin typeface="Cambria Math"/>
                              </a:rPr>
                              <m:t>2</m:t>
                            </m:r>
                          </m:sup>
                        </m:sSup>
                        <m:r>
                          <a:rPr lang="en-US" b="0" i="1" baseline="-25000" smtClean="0">
                            <a:latin typeface="Cambria Math"/>
                          </a:rPr>
                          <m:t>2</m:t>
                        </m:r>
                        <m:r>
                          <a:rPr lang="en-US" i="1">
                            <a:latin typeface="Cambria Math"/>
                          </a:rPr>
                          <m:t> −</m:t>
                        </m:r>
                        <m:f>
                          <m:fPr>
                            <m:ctrlPr>
                              <a:rPr lang="en-US" i="1">
                                <a:latin typeface="Cambria Math" panose="02040503050406030204" pitchFamily="18" charset="0"/>
                              </a:rPr>
                            </m:ctrlPr>
                          </m:fPr>
                          <m:num>
                            <m:d>
                              <m:dPr>
                                <m:ctrlPr>
                                  <a:rPr lang="en-US" i="1">
                                    <a:latin typeface="Cambria Math" panose="02040503050406030204" pitchFamily="18" charset="0"/>
                                  </a:rPr>
                                </m:ctrlPr>
                              </m:dPr>
                              <m:e>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e>
                                </m:nary>
                              </m:e>
                            </m:d>
                            <m:r>
                              <a:rPr lang="en-US" i="1" baseline="30000">
                                <a:latin typeface="Cambria Math"/>
                              </a:rPr>
                              <m:t>2</m:t>
                            </m:r>
                          </m:num>
                          <m:den>
                            <m:sSub>
                              <m:sSubPr>
                                <m:ctrlPr>
                                  <a:rPr lang="en-US" i="1">
                                    <a:latin typeface="Cambria Math" panose="02040503050406030204" pitchFamily="18" charset="0"/>
                                  </a:rPr>
                                </m:ctrlPr>
                              </m:sSubPr>
                              <m:e>
                                <m:r>
                                  <a:rPr lang="en-US" i="1">
                                    <a:latin typeface="Cambria Math"/>
                                  </a:rPr>
                                  <m:t>𝑛</m:t>
                                </m:r>
                              </m:e>
                              <m:sub>
                                <m:r>
                                  <a:rPr lang="en-US" b="0" i="1" smtClean="0">
                                    <a:latin typeface="Cambria Math"/>
                                  </a:rPr>
                                  <m:t>2</m:t>
                                </m:r>
                              </m:sub>
                            </m:sSub>
                          </m:den>
                        </m:f>
                      </m:e>
                    </m:d>
                  </m:oMath>
                </a14:m>
                <a:r>
                  <a:rPr lang="en-US" dirty="0" smtClean="0">
                    <a:latin typeface="+mn-lt"/>
                  </a:rPr>
                  <a:t>+</a:t>
                </a:r>
                <a14:m>
                  <m:oMath xmlns:m="http://schemas.openxmlformats.org/officeDocument/2006/math">
                    <m:d>
                      <m:dPr>
                        <m:ctrlPr>
                          <a:rPr lang="en-US" i="1">
                            <a:latin typeface="Cambria Math" panose="02040503050406030204" pitchFamily="18" charset="0"/>
                          </a:rPr>
                        </m:ctrlPr>
                      </m:dPr>
                      <m:e>
                        <m:r>
                          <m:rPr>
                            <m:sty m:val="p"/>
                          </m:rPr>
                          <a:rPr lang="el-GR" i="1">
                            <a:latin typeface="Cambria Math"/>
                          </a:rPr>
                          <m:t>Σ</m:t>
                        </m:r>
                        <m:sSup>
                          <m:sSupPr>
                            <m:ctrlPr>
                              <a:rPr lang="el-GR" i="1">
                                <a:latin typeface="Cambria Math" panose="02040503050406030204" pitchFamily="18" charset="0"/>
                              </a:rPr>
                            </m:ctrlPr>
                          </m:sSupPr>
                          <m:e>
                            <m:r>
                              <a:rPr lang="en-US" i="1">
                                <a:latin typeface="Cambria Math"/>
                              </a:rPr>
                              <m:t>𝑥</m:t>
                            </m:r>
                          </m:e>
                          <m:sup>
                            <m:r>
                              <a:rPr lang="en-US" i="1">
                                <a:latin typeface="Cambria Math"/>
                              </a:rPr>
                              <m:t>2</m:t>
                            </m:r>
                          </m:sup>
                        </m:sSup>
                        <m:r>
                          <a:rPr lang="en-US" i="1" baseline="-25000">
                            <a:latin typeface="Cambria Math"/>
                          </a:rPr>
                          <m:t>1</m:t>
                        </m:r>
                        <m:r>
                          <a:rPr lang="en-US" i="1">
                            <a:latin typeface="Cambria Math"/>
                          </a:rPr>
                          <m:t> −</m:t>
                        </m:r>
                        <m:f>
                          <m:fPr>
                            <m:ctrlPr>
                              <a:rPr lang="en-US" i="1">
                                <a:latin typeface="Cambria Math" panose="02040503050406030204" pitchFamily="18" charset="0"/>
                              </a:rPr>
                            </m:ctrlPr>
                          </m:fPr>
                          <m:num>
                            <m:d>
                              <m:dPr>
                                <m:ctrlPr>
                                  <a:rPr lang="en-US" i="1">
                                    <a:latin typeface="Cambria Math" panose="02040503050406030204" pitchFamily="18" charset="0"/>
                                  </a:rPr>
                                </m:ctrlPr>
                              </m:dPr>
                              <m:e>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e>
                                </m:nary>
                              </m:e>
                            </m:d>
                            <m:r>
                              <a:rPr lang="en-US" i="1" baseline="30000">
                                <a:latin typeface="Cambria Math"/>
                              </a:rPr>
                              <m:t>2</m:t>
                            </m:r>
                          </m:num>
                          <m:den>
                            <m:sSub>
                              <m:sSubPr>
                                <m:ctrlPr>
                                  <a:rPr lang="en-US" i="1">
                                    <a:latin typeface="Cambria Math" panose="02040503050406030204" pitchFamily="18" charset="0"/>
                                  </a:rPr>
                                </m:ctrlPr>
                              </m:sSubPr>
                              <m:e>
                                <m:r>
                                  <a:rPr lang="en-US" i="1">
                                    <a:latin typeface="Cambria Math"/>
                                  </a:rPr>
                                  <m:t>𝑛</m:t>
                                </m:r>
                              </m:e>
                              <m:sub>
                                <m:r>
                                  <a:rPr lang="en-US" i="1">
                                    <a:latin typeface="Cambria Math"/>
                                  </a:rPr>
                                  <m:t>1</m:t>
                                </m:r>
                              </m:sub>
                            </m:sSub>
                          </m:den>
                        </m:f>
                      </m:e>
                    </m:d>
                  </m:oMath>
                </a14:m>
                <a:endParaRPr lang="en-US" dirty="0">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90600" y="1905000"/>
                <a:ext cx="8001000" cy="686535"/>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90600" y="2743200"/>
                <a:ext cx="7924800" cy="651910"/>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𝑊</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74−</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18</m:t>
                                </m:r>
                              </m:e>
                            </m:d>
                            <m:r>
                              <a:rPr lang="en-US" b="0" i="1" baseline="30000" smtClean="0">
                                <a:latin typeface="Cambria Math"/>
                              </a:rPr>
                              <m:t>2</m:t>
                            </m:r>
                          </m:num>
                          <m:den>
                            <m:r>
                              <a:rPr lang="en-US" b="0" i="1" smtClean="0">
                                <a:latin typeface="Cambria Math"/>
                              </a:rPr>
                              <m:t>5</m:t>
                            </m:r>
                          </m:den>
                        </m:f>
                      </m:e>
                    </m:d>
                  </m:oMath>
                </a14:m>
                <a:r>
                  <a:rPr lang="en-US" dirty="0" smtClean="0">
                    <a:latin typeface="+mn-lt"/>
                  </a:rPr>
                  <a:t>+</a:t>
                </a:r>
                <a14:m>
                  <m:oMath xmlns:m="http://schemas.openxmlformats.org/officeDocument/2006/math">
                    <m:d>
                      <m:dPr>
                        <m:ctrlPr>
                          <a:rPr lang="en-US" i="1">
                            <a:latin typeface="Cambria Math" panose="02040503050406030204" pitchFamily="18" charset="0"/>
                          </a:rPr>
                        </m:ctrlPr>
                      </m:dPr>
                      <m:e>
                        <m:r>
                          <a:rPr lang="en-US" b="0" i="1" smtClean="0">
                            <a:latin typeface="Cambria Math"/>
                          </a:rPr>
                          <m:t>26</m:t>
                        </m:r>
                        <m:r>
                          <a:rPr lang="en-US" i="1">
                            <a:latin typeface="Cambria Math"/>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b="0" i="1" smtClean="0">
                                    <a:latin typeface="Cambria Math"/>
                                  </a:rPr>
                                  <m:t>10</m:t>
                                </m:r>
                              </m:e>
                            </m:d>
                            <m:r>
                              <a:rPr lang="en-US" i="1" baseline="30000">
                                <a:latin typeface="Cambria Math"/>
                              </a:rPr>
                              <m:t>2</m:t>
                            </m:r>
                          </m:num>
                          <m:den>
                            <m:r>
                              <a:rPr lang="en-US" i="1">
                                <a:latin typeface="Cambria Math"/>
                              </a:rPr>
                              <m:t>5</m:t>
                            </m:r>
                          </m:den>
                        </m:f>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7−</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5</m:t>
                                </m:r>
                              </m:e>
                            </m:d>
                            <m:r>
                              <a:rPr lang="en-US" b="0" i="1" baseline="30000" smtClean="0">
                                <a:latin typeface="Cambria Math"/>
                              </a:rPr>
                              <m:t>2</m:t>
                            </m:r>
                          </m:num>
                          <m:den>
                            <m:r>
                              <a:rPr lang="en-US" b="0" i="1" smtClean="0">
                                <a:latin typeface="Cambria Math"/>
                              </a:rPr>
                              <m:t>5</m:t>
                            </m:r>
                          </m:den>
                        </m:f>
                      </m:e>
                    </m:d>
                  </m:oMath>
                </a14:m>
                <a:r>
                  <a:rPr lang="en-US" dirty="0" smtClean="0">
                    <a:latin typeface="+mn-lt"/>
                  </a:rPr>
                  <a:t>            </a:t>
                </a:r>
                <a:endParaRPr lang="en-US"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90600" y="2743200"/>
                <a:ext cx="7924800" cy="651910"/>
              </a:xfrm>
              <a:prstGeom prst="rect">
                <a:avLst/>
              </a:prstGeom>
              <a:blipFill rotWithShape="1">
                <a:blip r:embed="rId3"/>
                <a:stretch>
                  <a:fillRect b="-4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90600" y="3581400"/>
                <a:ext cx="6251198" cy="9221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𝑤</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74−</m:t>
                          </m:r>
                          <m:f>
                            <m:fPr>
                              <m:ctrlPr>
                                <a:rPr lang="en-US" b="0" i="1" smtClean="0">
                                  <a:latin typeface="Cambria Math" panose="02040503050406030204" pitchFamily="18" charset="0"/>
                                </a:rPr>
                              </m:ctrlPr>
                            </m:fPr>
                            <m:num>
                              <m:r>
                                <a:rPr lang="en-US" b="0" i="1" smtClean="0">
                                  <a:latin typeface="Cambria Math"/>
                                </a:rPr>
                                <m:t>324</m:t>
                              </m:r>
                            </m:num>
                            <m:den>
                              <m:r>
                                <a:rPr lang="en-US" b="0" i="1" smtClean="0">
                                  <a:latin typeface="Cambria Math"/>
                                </a:rPr>
                                <m:t>5</m:t>
                              </m:r>
                            </m:den>
                          </m:f>
                        </m:e>
                      </m:d>
                      <m:r>
                        <a:rPr lang="en-US" b="0" i="0" smtClean="0">
                          <a:latin typeface="Cambria Math"/>
                        </a:rPr>
                        <m:t>+</m:t>
                      </m:r>
                      <m:d>
                        <m:dPr>
                          <m:ctrlPr>
                            <a:rPr lang="en-US" b="0" i="1" smtClean="0">
                              <a:latin typeface="Cambria Math" panose="02040503050406030204" pitchFamily="18" charset="0"/>
                            </a:rPr>
                          </m:ctrlPr>
                        </m:dPr>
                        <m:e>
                          <m:r>
                            <a:rPr lang="en-US" b="0" i="1" smtClean="0">
                              <a:latin typeface="Cambria Math"/>
                            </a:rPr>
                            <m:t>26−</m:t>
                          </m:r>
                          <m:f>
                            <m:fPr>
                              <m:ctrlPr>
                                <a:rPr lang="en-US" b="0" i="1" smtClean="0">
                                  <a:latin typeface="Cambria Math" panose="02040503050406030204" pitchFamily="18" charset="0"/>
                                </a:rPr>
                              </m:ctrlPr>
                            </m:fPr>
                            <m:num>
                              <m:r>
                                <a:rPr lang="en-US" b="0" i="1" smtClean="0">
                                  <a:latin typeface="Cambria Math"/>
                                </a:rPr>
                                <m:t>100</m:t>
                              </m:r>
                            </m:num>
                            <m:den>
                              <m:r>
                                <a:rPr lang="en-US" b="0" i="1" smtClean="0">
                                  <a:latin typeface="Cambria Math"/>
                                </a:rPr>
                                <m:t>5</m:t>
                              </m:r>
                            </m:den>
                          </m:f>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7−</m:t>
                          </m:r>
                          <m:f>
                            <m:fPr>
                              <m:ctrlPr>
                                <a:rPr lang="en-US" b="0" i="1" smtClean="0">
                                  <a:latin typeface="Cambria Math" panose="02040503050406030204" pitchFamily="18" charset="0"/>
                                </a:rPr>
                              </m:ctrlPr>
                            </m:fPr>
                            <m:num>
                              <m:r>
                                <a:rPr lang="en-US" b="0" i="1" smtClean="0">
                                  <a:latin typeface="Cambria Math"/>
                                </a:rPr>
                                <m:t>25</m:t>
                              </m:r>
                            </m:num>
                            <m:den>
                              <m:r>
                                <a:rPr lang="en-US" b="0" i="1" smtClean="0">
                                  <a:latin typeface="Cambria Math"/>
                                </a:rPr>
                                <m:t>5</m:t>
                              </m:r>
                            </m:den>
                          </m:f>
                        </m:e>
                      </m:d>
                    </m:oMath>
                  </m:oMathPara>
                </a14:m>
                <a:endParaRPr lang="en-US" dirty="0">
                  <a:latin typeface="+mn-lt"/>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90600" y="3581400"/>
                <a:ext cx="6251198" cy="92217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90600" y="4648200"/>
                <a:ext cx="573843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𝑤</m:t>
                          </m:r>
                        </m:sub>
                      </m:sSub>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74−64.8</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26−20</m:t>
                          </m:r>
                        </m:e>
                      </m:d>
                      <m:r>
                        <a:rPr lang="en-US" b="0" i="1" smtClean="0">
                          <a:latin typeface="Cambria Math"/>
                        </a:rPr>
                        <m:t>+</m:t>
                      </m:r>
                      <m:d>
                        <m:dPr>
                          <m:ctrlPr>
                            <a:rPr lang="en-US" b="0" i="1" smtClean="0">
                              <a:latin typeface="Cambria Math" panose="02040503050406030204" pitchFamily="18" charset="0"/>
                            </a:rPr>
                          </m:ctrlPr>
                        </m:dPr>
                        <m:e>
                          <m:r>
                            <a:rPr lang="en-US" b="0" i="1" smtClean="0">
                              <a:latin typeface="Cambria Math"/>
                            </a:rPr>
                            <m:t>7−5</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990600" y="4648200"/>
                <a:ext cx="5738430" cy="46166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990600" y="5291434"/>
                <a:ext cx="378218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𝑊</m:t>
                          </m:r>
                        </m:sub>
                      </m:sSub>
                      <m:r>
                        <a:rPr lang="en-US" b="0" i="1" smtClean="0">
                          <a:latin typeface="Cambria Math"/>
                        </a:rPr>
                        <m:t>=9.2+6+2=</m:t>
                      </m:r>
                      <m:r>
                        <a:rPr lang="en-US" b="1" i="1" smtClean="0">
                          <a:latin typeface="Cambria Math"/>
                        </a:rPr>
                        <m:t>𝟏𝟕</m:t>
                      </m:r>
                      <m:r>
                        <a:rPr lang="en-US" b="1" i="1" smtClean="0">
                          <a:latin typeface="Cambria Math"/>
                        </a:rPr>
                        <m:t>.</m:t>
                      </m:r>
                      <m:r>
                        <a:rPr lang="en-US" b="1" i="1" smtClean="0">
                          <a:latin typeface="Cambria Math"/>
                        </a:rPr>
                        <m:t>𝟐</m:t>
                      </m:r>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990600" y="5291434"/>
                <a:ext cx="3782189" cy="461665"/>
              </a:xfrm>
              <a:prstGeom prst="rect">
                <a:avLst/>
              </a:prstGeom>
              <a:blipFill rotWithShape="1">
                <a:blip r:embed="rId6"/>
                <a:stretch>
                  <a:fillRect b="-2632"/>
                </a:stretch>
              </a:blipFill>
            </p:spPr>
            <p:txBody>
              <a:bodyPr/>
              <a:lstStyle/>
              <a:p>
                <a:r>
                  <a:rPr lang="en-US">
                    <a:noFill/>
                  </a:rPr>
                  <a:t> </a:t>
                </a:r>
              </a:p>
            </p:txBody>
          </p:sp>
        </mc:Fallback>
      </mc:AlternateContent>
    </p:spTree>
    <p:extLst>
      <p:ext uri="{BB962C8B-B14F-4D97-AF65-F5344CB8AC3E}">
        <p14:creationId xmlns:p14="http://schemas.microsoft.com/office/powerpoint/2010/main" val="301114538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Sum of Squares Between</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371600" y="1981200"/>
                <a:ext cx="6143027" cy="8713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𝐵</m:t>
                          </m:r>
                        </m:sub>
                      </m:sSub>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e>
                              </m:nary>
                            </m:e>
                          </m:d>
                          <m:r>
                            <a:rPr lang="en-US" b="0" i="1" baseline="30000" smtClean="0">
                              <a:latin typeface="Cambria Math"/>
                            </a:rPr>
                            <m:t>2</m:t>
                          </m:r>
                        </m:num>
                        <m:den>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1</m:t>
                              </m:r>
                            </m:sub>
                          </m:sSub>
                        </m:den>
                      </m:f>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2</m:t>
                                      </m:r>
                                    </m:sub>
                                  </m:sSub>
                                </m:e>
                              </m:nary>
                            </m:e>
                          </m:d>
                          <m:r>
                            <a:rPr lang="en-US" b="0" i="1" baseline="30000" smtClean="0">
                              <a:latin typeface="Cambria Math"/>
                            </a:rPr>
                            <m:t>2</m:t>
                          </m:r>
                        </m:num>
                        <m:den>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2</m:t>
                              </m:r>
                            </m:sub>
                          </m:sSub>
                        </m:den>
                      </m:f>
                      <m:r>
                        <a:rPr lang="en-US" b="0" i="0"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3</m:t>
                                      </m:r>
                                    </m:sub>
                                  </m:sSub>
                                </m:e>
                              </m:nary>
                            </m:e>
                          </m:d>
                          <m:r>
                            <a:rPr lang="en-US" b="0" i="1" baseline="30000" smtClean="0">
                              <a:latin typeface="Cambria Math"/>
                            </a:rPr>
                            <m:t>2</m:t>
                          </m:r>
                        </m:num>
                        <m:den>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3</m:t>
                              </m:r>
                            </m:sub>
                          </m:sSub>
                        </m:den>
                      </m:f>
                      <m:r>
                        <a:rPr lang="en-US" b="0" i="0"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a:rPr>
                                        <m:t>𝑋</m:t>
                                      </m:r>
                                    </m:e>
                                    <m:sub>
                                      <m:r>
                                        <a:rPr lang="en-US" b="0" i="1" smtClean="0">
                                          <a:latin typeface="Cambria Math"/>
                                        </a:rPr>
                                        <m:t>𝑇</m:t>
                                      </m:r>
                                    </m:sub>
                                  </m:sSub>
                                </m:e>
                              </m:nary>
                            </m:e>
                          </m:d>
                          <m:r>
                            <a:rPr lang="en-US" b="0" i="1" baseline="30000" smtClean="0">
                              <a:latin typeface="Cambria Math"/>
                            </a:rPr>
                            <m:t>2</m:t>
                          </m:r>
                        </m:num>
                        <m:den>
                          <m:sSub>
                            <m:sSubPr>
                              <m:ctrlPr>
                                <a:rPr lang="en-US" b="0" i="1" smtClean="0">
                                  <a:latin typeface="Cambria Math" panose="02040503050406030204" pitchFamily="18" charset="0"/>
                                </a:rPr>
                              </m:ctrlPr>
                            </m:sSubPr>
                            <m:e>
                              <m:r>
                                <a:rPr lang="en-US" b="0" i="1" smtClean="0">
                                  <a:latin typeface="Cambria Math"/>
                                </a:rPr>
                                <m:t>𝑁</m:t>
                              </m:r>
                            </m:e>
                            <m:sub>
                              <m:r>
                                <a:rPr lang="en-US" b="0" i="1" smtClean="0">
                                  <a:latin typeface="Cambria Math"/>
                                </a:rPr>
                                <m:t>𝑇</m:t>
                              </m:r>
                            </m:sub>
                          </m:sSub>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371600" y="1981200"/>
                <a:ext cx="6143027" cy="87139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71600" y="2943225"/>
                <a:ext cx="4999189" cy="8090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𝐵</m:t>
                          </m:r>
                        </m:sub>
                      </m:sSub>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18</m:t>
                              </m:r>
                            </m:e>
                          </m:d>
                          <m:r>
                            <a:rPr lang="en-US" b="0" i="1" baseline="30000" smtClean="0">
                              <a:latin typeface="Cambria Math"/>
                            </a:rPr>
                            <m:t>2</m:t>
                          </m:r>
                        </m:num>
                        <m:den>
                          <m:r>
                            <a:rPr lang="en-US" b="0" i="1" smtClean="0">
                              <a:latin typeface="Cambria Math"/>
                            </a:rPr>
                            <m:t>5</m:t>
                          </m:r>
                        </m:den>
                      </m:f>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10</m:t>
                              </m:r>
                            </m:e>
                          </m:d>
                          <m:r>
                            <a:rPr lang="en-US" b="0" i="1" baseline="30000" smtClean="0">
                              <a:latin typeface="Cambria Math"/>
                            </a:rPr>
                            <m:t>2</m:t>
                          </m:r>
                        </m:num>
                        <m:den>
                          <m:r>
                            <a:rPr lang="en-US" b="0" i="1" smtClean="0">
                              <a:latin typeface="Cambria Math"/>
                            </a:rPr>
                            <m:t>5</m:t>
                          </m:r>
                        </m:den>
                      </m:f>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5</m:t>
                              </m:r>
                            </m:e>
                          </m:d>
                          <m:r>
                            <a:rPr lang="en-US" b="0" i="1" baseline="30000" smtClean="0">
                              <a:latin typeface="Cambria Math"/>
                            </a:rPr>
                            <m:t>2</m:t>
                          </m:r>
                        </m:num>
                        <m:den>
                          <m:r>
                            <a:rPr lang="en-US" b="0" i="1" smtClean="0">
                              <a:latin typeface="Cambria Math"/>
                            </a:rPr>
                            <m:t>5</m:t>
                          </m:r>
                        </m:den>
                      </m:f>
                      <m:r>
                        <a:rPr lang="en-US" b="0" i="1" smtClean="0">
                          <a:latin typeface="Cambria Math"/>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33</m:t>
                              </m:r>
                            </m:e>
                          </m:d>
                          <m:r>
                            <a:rPr lang="en-US" b="0" i="1" baseline="30000" smtClean="0">
                              <a:latin typeface="Cambria Math"/>
                            </a:rPr>
                            <m:t>2</m:t>
                          </m:r>
                        </m:num>
                        <m:den>
                          <m:r>
                            <a:rPr lang="en-US" b="0" i="1" smtClean="0">
                              <a:latin typeface="Cambria Math"/>
                            </a:rPr>
                            <m:t>15</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371600" y="2943225"/>
                <a:ext cx="4999189" cy="80906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71600" y="3886200"/>
                <a:ext cx="4315605" cy="7936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𝐵</m:t>
                          </m:r>
                        </m:sub>
                      </m:sSub>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324</m:t>
                          </m:r>
                        </m:num>
                        <m:den>
                          <m:r>
                            <a:rPr lang="en-US" b="0" i="1" smtClean="0">
                              <a:latin typeface="Cambria Math"/>
                            </a:rPr>
                            <m:t>5</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100</m:t>
                          </m:r>
                        </m:num>
                        <m:den>
                          <m:r>
                            <a:rPr lang="en-US" b="0" i="1" smtClean="0">
                              <a:latin typeface="Cambria Math"/>
                            </a:rPr>
                            <m:t>5</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25</m:t>
                          </m:r>
                        </m:num>
                        <m:den>
                          <m:r>
                            <a:rPr lang="en-US" b="0" i="1" smtClean="0">
                              <a:latin typeface="Cambria Math"/>
                            </a:rPr>
                            <m:t>5</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1089</m:t>
                          </m:r>
                        </m:num>
                        <m:den>
                          <m:r>
                            <a:rPr lang="en-US" b="0" i="1" smtClean="0">
                              <a:latin typeface="Cambria Math"/>
                            </a:rPr>
                            <m:t>15</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371600" y="3886200"/>
                <a:ext cx="4315605" cy="79367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71600" y="4800600"/>
                <a:ext cx="499470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𝑆𝑆</m:t>
                          </m:r>
                        </m:e>
                        <m:sub>
                          <m:r>
                            <a:rPr lang="en-US" b="0" i="1" smtClean="0">
                              <a:latin typeface="Cambria Math"/>
                            </a:rPr>
                            <m:t>𝐵</m:t>
                          </m:r>
                        </m:sub>
                      </m:sSub>
                      <m:r>
                        <a:rPr lang="en-US" b="0" i="1" smtClean="0">
                          <a:latin typeface="Cambria Math"/>
                        </a:rPr>
                        <m:t>=64.8+20+5−72.6=</m:t>
                      </m:r>
                      <m:r>
                        <a:rPr lang="en-US" b="1" i="1" smtClean="0">
                          <a:latin typeface="Cambria Math"/>
                        </a:rPr>
                        <m:t>𝟏𝟕</m:t>
                      </m:r>
                      <m:r>
                        <a:rPr lang="en-US" b="1" i="1" smtClean="0">
                          <a:latin typeface="Cambria Math"/>
                        </a:rPr>
                        <m:t>.</m:t>
                      </m:r>
                      <m:r>
                        <a:rPr lang="en-US" b="1" i="1" smtClean="0">
                          <a:latin typeface="Cambria Math"/>
                        </a:rPr>
                        <m:t>𝟐</m:t>
                      </m:r>
                    </m:oMath>
                  </m:oMathPara>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71600" y="4800600"/>
                <a:ext cx="4994701" cy="461665"/>
              </a:xfrm>
              <a:prstGeom prst="rect">
                <a:avLst/>
              </a:prstGeom>
              <a:blipFill rotWithShape="1">
                <a:blip r:embed="rId5"/>
                <a:stretch>
                  <a:fillRect b="-2667"/>
                </a:stretch>
              </a:blipFill>
            </p:spPr>
            <p:txBody>
              <a:bodyPr/>
              <a:lstStyle/>
              <a:p>
                <a:r>
                  <a:rPr lang="en-US">
                    <a:noFill/>
                  </a:rPr>
                  <a:t> </a:t>
                </a:r>
              </a:p>
            </p:txBody>
          </p:sp>
        </mc:Fallback>
      </mc:AlternateContent>
    </p:spTree>
    <p:extLst>
      <p:ext uri="{BB962C8B-B14F-4D97-AF65-F5344CB8AC3E}">
        <p14:creationId xmlns:p14="http://schemas.microsoft.com/office/powerpoint/2010/main" val="47332728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ANOVA Table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54392549"/>
              </p:ext>
            </p:extLst>
          </p:nvPr>
        </p:nvGraphicFramePr>
        <p:xfrm>
          <a:off x="1295400" y="1981200"/>
          <a:ext cx="6781800" cy="3040694"/>
        </p:xfrm>
        <a:graphic>
          <a:graphicData uri="http://schemas.openxmlformats.org/drawingml/2006/table">
            <a:tbl>
              <a:tblPr firstRow="1" bandRow="1">
                <a:tableStyleId>{5C22544A-7EE6-4342-B048-85BDC9FD1C3A}</a:tableStyleId>
              </a:tblPr>
              <a:tblGrid>
                <a:gridCol w="1066800"/>
                <a:gridCol w="2133600"/>
                <a:gridCol w="685800"/>
                <a:gridCol w="1539240"/>
                <a:gridCol w="1356360"/>
              </a:tblGrid>
              <a:tr h="511650">
                <a:tc>
                  <a:txBody>
                    <a:bodyPr/>
                    <a:lstStyle/>
                    <a:p>
                      <a:endParaRPr lang="en-US" dirty="0"/>
                    </a:p>
                  </a:txBody>
                  <a:tcPr/>
                </a:tc>
                <a:tc>
                  <a:txBody>
                    <a:bodyPr/>
                    <a:lstStyle/>
                    <a:p>
                      <a:pPr algn="ctr"/>
                      <a:r>
                        <a:rPr lang="en-US" dirty="0" smtClean="0"/>
                        <a:t>SS</a:t>
                      </a:r>
                      <a:endParaRPr lang="en-US" dirty="0"/>
                    </a:p>
                  </a:txBody>
                  <a:tcPr/>
                </a:tc>
                <a:tc>
                  <a:txBody>
                    <a:bodyPr/>
                    <a:lstStyle/>
                    <a:p>
                      <a:pPr algn="ctr"/>
                      <a:r>
                        <a:rPr lang="en-US" dirty="0" err="1" smtClean="0"/>
                        <a:t>df</a:t>
                      </a:r>
                      <a:endParaRPr lang="en-US" dirty="0"/>
                    </a:p>
                  </a:txBody>
                  <a:tcPr/>
                </a:tc>
                <a:tc>
                  <a:txBody>
                    <a:bodyPr/>
                    <a:lstStyle/>
                    <a:p>
                      <a:pPr algn="ctr"/>
                      <a:r>
                        <a:rPr lang="en-US" dirty="0" smtClean="0"/>
                        <a:t>MF</a:t>
                      </a:r>
                      <a:endParaRPr lang="en-US" dirty="0"/>
                    </a:p>
                  </a:txBody>
                  <a:tcPr/>
                </a:tc>
                <a:tc>
                  <a:txBody>
                    <a:bodyPr/>
                    <a:lstStyle/>
                    <a:p>
                      <a:pPr algn="ctr"/>
                      <a:r>
                        <a:rPr lang="en-US" dirty="0" smtClean="0"/>
                        <a:t>F</a:t>
                      </a:r>
                      <a:endParaRPr lang="en-US" dirty="0"/>
                    </a:p>
                  </a:txBody>
                  <a:tcPr/>
                </a:tc>
              </a:tr>
              <a:tr h="608176">
                <a:tc>
                  <a:txBody>
                    <a:bodyPr/>
                    <a:lstStyle/>
                    <a:p>
                      <a:r>
                        <a:rPr lang="en-US" sz="1600" dirty="0" smtClean="0"/>
                        <a:t>Between (Model)</a:t>
                      </a:r>
                    </a:p>
                  </a:txBody>
                  <a:tcPr/>
                </a:tc>
                <a:tc>
                  <a:txBody>
                    <a:bodyPr/>
                    <a:lstStyle/>
                    <a:p>
                      <a:pPr algn="ctr"/>
                      <a:r>
                        <a:rPr lang="en-US" sz="1600" dirty="0" smtClean="0"/>
                        <a:t>SS(B) </a:t>
                      </a:r>
                      <a:r>
                        <a:rPr lang="en-US" sz="1600" b="1" dirty="0" smtClean="0">
                          <a:solidFill>
                            <a:srgbClr val="C00000"/>
                          </a:solidFill>
                        </a:rPr>
                        <a:t>17.2</a:t>
                      </a:r>
                      <a:endParaRPr lang="en-US" sz="1600" b="1" dirty="0">
                        <a:solidFill>
                          <a:srgbClr val="C00000"/>
                        </a:solidFill>
                      </a:endParaRPr>
                    </a:p>
                  </a:txBody>
                  <a:tcPr/>
                </a:tc>
                <a:tc>
                  <a:txBody>
                    <a:bodyPr/>
                    <a:lstStyle/>
                    <a:p>
                      <a:r>
                        <a:rPr lang="en-US" sz="1600" dirty="0" smtClean="0"/>
                        <a:t>k-1</a:t>
                      </a:r>
                    </a:p>
                    <a:p>
                      <a:r>
                        <a:rPr lang="en-US" sz="1600" b="1" dirty="0" smtClean="0">
                          <a:solidFill>
                            <a:srgbClr val="C00000"/>
                          </a:solidFill>
                        </a:rPr>
                        <a:t>2</a:t>
                      </a:r>
                      <a:endParaRPr lang="en-US" sz="1600" b="1" dirty="0">
                        <a:solidFill>
                          <a:srgbClr val="C00000"/>
                        </a:solidFill>
                      </a:endParaRPr>
                    </a:p>
                  </a:txBody>
                  <a:tcPr/>
                </a:tc>
                <a:tc>
                  <a:txBody>
                    <a:bodyPr/>
                    <a:lstStyle/>
                    <a:p>
                      <a:pPr algn="ctr"/>
                      <a:r>
                        <a:rPr lang="en-US" sz="1600" u="sng" dirty="0" smtClean="0"/>
                        <a:t>SS(B)</a:t>
                      </a:r>
                    </a:p>
                    <a:p>
                      <a:pPr algn="ctr"/>
                      <a:r>
                        <a:rPr lang="en-US" sz="1600" dirty="0" smtClean="0"/>
                        <a:t>k-1</a:t>
                      </a:r>
                    </a:p>
                    <a:p>
                      <a:pPr algn="ctr"/>
                      <a:r>
                        <a:rPr lang="en-US" sz="1600" b="1" dirty="0" smtClean="0">
                          <a:solidFill>
                            <a:srgbClr val="C00000"/>
                          </a:solidFill>
                        </a:rPr>
                        <a:t>8.6</a:t>
                      </a:r>
                      <a:endParaRPr lang="en-US" sz="1600" b="1" dirty="0">
                        <a:solidFill>
                          <a:srgbClr val="C00000"/>
                        </a:solidFill>
                      </a:endParaRPr>
                    </a:p>
                  </a:txBody>
                  <a:tcPr/>
                </a:tc>
                <a:tc>
                  <a:txBody>
                    <a:bodyPr/>
                    <a:lstStyle/>
                    <a:p>
                      <a:pPr algn="ctr"/>
                      <a:r>
                        <a:rPr lang="en-US" sz="1600" u="sng" dirty="0" smtClean="0"/>
                        <a:t>MS(B)</a:t>
                      </a:r>
                      <a:r>
                        <a:rPr lang="en-US" sz="1600" u="none" dirty="0" smtClean="0"/>
                        <a:t> </a:t>
                      </a:r>
                      <a:r>
                        <a:rPr lang="en-US" sz="1600" b="1" u="none" dirty="0" smtClean="0">
                          <a:solidFill>
                            <a:srgbClr val="C00000"/>
                          </a:solidFill>
                        </a:rPr>
                        <a:t>6</a:t>
                      </a:r>
                    </a:p>
                    <a:p>
                      <a:pPr algn="ctr"/>
                      <a:r>
                        <a:rPr lang="en-US" sz="1600" u="none" dirty="0" smtClean="0"/>
                        <a:t>MS(W)</a:t>
                      </a:r>
                      <a:endParaRPr lang="en-US" sz="1600" u="none" dirty="0"/>
                    </a:p>
                  </a:txBody>
                  <a:tcPr/>
                </a:tc>
              </a:tr>
              <a:tr h="511650">
                <a:tc>
                  <a:txBody>
                    <a:bodyPr/>
                    <a:lstStyle/>
                    <a:p>
                      <a:r>
                        <a:rPr lang="en-US" sz="1600" dirty="0" smtClean="0"/>
                        <a:t>Within (Error)</a:t>
                      </a:r>
                      <a:endParaRPr lang="en-US" sz="1600" dirty="0"/>
                    </a:p>
                  </a:txBody>
                  <a:tcPr/>
                </a:tc>
                <a:tc>
                  <a:txBody>
                    <a:bodyPr/>
                    <a:lstStyle/>
                    <a:p>
                      <a:pPr algn="ctr"/>
                      <a:r>
                        <a:rPr lang="en-US" sz="1600" dirty="0" smtClean="0"/>
                        <a:t>SS(W) </a:t>
                      </a:r>
                      <a:r>
                        <a:rPr lang="en-US" sz="1600" b="1" dirty="0" smtClean="0">
                          <a:solidFill>
                            <a:srgbClr val="C00000"/>
                          </a:solidFill>
                        </a:rPr>
                        <a:t>17.2</a:t>
                      </a:r>
                      <a:endParaRPr lang="en-US" sz="1600" b="1" dirty="0">
                        <a:solidFill>
                          <a:srgbClr val="C00000"/>
                        </a:solidFill>
                      </a:endParaRPr>
                    </a:p>
                  </a:txBody>
                  <a:tcPr/>
                </a:tc>
                <a:tc>
                  <a:txBody>
                    <a:bodyPr/>
                    <a:lstStyle/>
                    <a:p>
                      <a:r>
                        <a:rPr lang="en-US" sz="1600" dirty="0" smtClean="0"/>
                        <a:t>N-k</a:t>
                      </a:r>
                    </a:p>
                    <a:p>
                      <a:r>
                        <a:rPr lang="en-US" sz="1600" b="1" dirty="0" smtClean="0">
                          <a:solidFill>
                            <a:srgbClr val="C00000"/>
                          </a:solidFill>
                        </a:rPr>
                        <a:t>12</a:t>
                      </a:r>
                      <a:endParaRPr lang="en-US" sz="1600" b="1" dirty="0">
                        <a:solidFill>
                          <a:srgbClr val="C00000"/>
                        </a:solidFill>
                      </a:endParaRPr>
                    </a:p>
                  </a:txBody>
                  <a:tcPr/>
                </a:tc>
                <a:tc>
                  <a:txBody>
                    <a:bodyPr/>
                    <a:lstStyle/>
                    <a:p>
                      <a:pPr algn="ctr"/>
                      <a:r>
                        <a:rPr lang="en-US" sz="1600" u="sng" dirty="0" smtClean="0"/>
                        <a:t>SS(W)</a:t>
                      </a:r>
                    </a:p>
                    <a:p>
                      <a:pPr algn="ctr"/>
                      <a:r>
                        <a:rPr lang="en-US" sz="1600" dirty="0" smtClean="0"/>
                        <a:t>N-k</a:t>
                      </a:r>
                    </a:p>
                    <a:p>
                      <a:pPr algn="ctr"/>
                      <a:r>
                        <a:rPr lang="en-US" sz="1600" b="1" dirty="0" smtClean="0">
                          <a:solidFill>
                            <a:srgbClr val="C00000"/>
                          </a:solidFill>
                        </a:rPr>
                        <a:t>1.43</a:t>
                      </a:r>
                      <a:endParaRPr lang="en-US" sz="1600" b="1" dirty="0">
                        <a:solidFill>
                          <a:srgbClr val="C00000"/>
                        </a:solidFill>
                      </a:endParaRPr>
                    </a:p>
                  </a:txBody>
                  <a:tcPr/>
                </a:tc>
                <a:tc>
                  <a:txBody>
                    <a:bodyPr/>
                    <a:lstStyle/>
                    <a:p>
                      <a:endParaRPr lang="en-US" sz="1600" dirty="0"/>
                    </a:p>
                  </a:txBody>
                  <a:tcPr/>
                </a:tc>
              </a:tr>
              <a:tr h="883124">
                <a:tc>
                  <a:txBody>
                    <a:bodyPr/>
                    <a:lstStyle/>
                    <a:p>
                      <a:r>
                        <a:rPr lang="en-US" sz="1600" dirty="0" smtClean="0"/>
                        <a:t>Total</a:t>
                      </a:r>
                      <a:endParaRPr lang="en-US" sz="1600" dirty="0"/>
                    </a:p>
                  </a:txBody>
                  <a:tcPr/>
                </a:tc>
                <a:tc>
                  <a:txBody>
                    <a:bodyPr/>
                    <a:lstStyle/>
                    <a:p>
                      <a:pPr algn="ctr"/>
                      <a:r>
                        <a:rPr lang="en-US" sz="1600" dirty="0" smtClean="0"/>
                        <a:t>SS(W)+SS(B) </a:t>
                      </a:r>
                      <a:r>
                        <a:rPr lang="en-US" sz="1600" b="1" dirty="0" smtClean="0">
                          <a:solidFill>
                            <a:srgbClr val="C00000"/>
                          </a:solidFill>
                        </a:rPr>
                        <a:t>34.4</a:t>
                      </a:r>
                      <a:endParaRPr lang="en-US" sz="1600" b="1" dirty="0">
                        <a:solidFill>
                          <a:srgbClr val="C00000"/>
                        </a:solidFill>
                      </a:endParaRPr>
                    </a:p>
                  </a:txBody>
                  <a:tcPr/>
                </a:tc>
                <a:tc>
                  <a:txBody>
                    <a:bodyPr/>
                    <a:lstStyle/>
                    <a:p>
                      <a:r>
                        <a:rPr lang="en-US" sz="1600" dirty="0" smtClean="0"/>
                        <a:t>N-1</a:t>
                      </a:r>
                    </a:p>
                    <a:p>
                      <a:r>
                        <a:rPr lang="en-US" sz="1600" b="1" dirty="0" smtClean="0">
                          <a:solidFill>
                            <a:srgbClr val="C00000"/>
                          </a:solidFill>
                        </a:rPr>
                        <a:t>14</a:t>
                      </a:r>
                      <a:endParaRPr lang="en-US" sz="1600" b="1" dirty="0">
                        <a:solidFill>
                          <a:srgbClr val="C00000"/>
                        </a:solidFill>
                      </a:endParaRPr>
                    </a:p>
                  </a:txBody>
                  <a:tcPr/>
                </a:tc>
                <a:tc>
                  <a:txBody>
                    <a:bodyPr/>
                    <a:lstStyle/>
                    <a:p>
                      <a:endParaRPr lang="en-US" sz="1600" dirty="0"/>
                    </a:p>
                  </a:txBody>
                  <a:tcPr/>
                </a:tc>
                <a:tc>
                  <a:txBody>
                    <a:bodyPr/>
                    <a:lstStyle/>
                    <a:p>
                      <a:endParaRPr lang="en-US" sz="1600" dirty="0"/>
                    </a:p>
                  </a:txBody>
                  <a:tcPr/>
                </a:tc>
              </a:tr>
            </a:tbl>
          </a:graphicData>
        </a:graphic>
      </p:graphicFrame>
      <p:sp>
        <p:nvSpPr>
          <p:cNvPr id="4" name="TextBox 3"/>
          <p:cNvSpPr txBox="1"/>
          <p:nvPr/>
        </p:nvSpPr>
        <p:spPr>
          <a:xfrm>
            <a:off x="1295401" y="5486400"/>
            <a:ext cx="7239000" cy="830997"/>
          </a:xfrm>
          <a:prstGeom prst="rect">
            <a:avLst/>
          </a:prstGeom>
          <a:noFill/>
        </p:spPr>
        <p:txBody>
          <a:bodyPr wrap="square" rtlCol="0">
            <a:spAutoFit/>
          </a:bodyPr>
          <a:lstStyle/>
          <a:p>
            <a:r>
              <a:rPr lang="en-US" dirty="0" smtClean="0"/>
              <a:t>If the F statistic is higher than the F probability table, </a:t>
            </a:r>
            <a:r>
              <a:rPr lang="en-US" dirty="0" smtClean="0">
                <a:solidFill>
                  <a:srgbClr val="C00000"/>
                </a:solidFill>
              </a:rPr>
              <a:t>reject</a:t>
            </a:r>
            <a:r>
              <a:rPr lang="en-US" dirty="0" smtClean="0"/>
              <a:t> the null hypothesis</a:t>
            </a:r>
            <a:endParaRPr lang="en-US" dirty="0"/>
          </a:p>
        </p:txBody>
      </p:sp>
    </p:spTree>
    <p:extLst>
      <p:ext uri="{BB962C8B-B14F-4D97-AF65-F5344CB8AC3E}">
        <p14:creationId xmlns:p14="http://schemas.microsoft.com/office/powerpoint/2010/main" val="1995753749"/>
      </p:ext>
    </p:extLst>
  </p:cSld>
  <p:clrMapOvr>
    <a:masterClrMapping/>
  </p:clrMapOvr>
  <p:transition spd="med">
    <p:fade thruBlk="1"/>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8742556"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9505028"/>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471929"/>
          </a:xfrm>
        </p:spPr>
        <p:txBody>
          <a:bodyPr/>
          <a:lstStyle/>
          <a:p>
            <a:r>
              <a:rPr lang="en-US" dirty="0" smtClean="0"/>
              <a:t>Every research study must be carefully planed and performed according to specific guidelines.</a:t>
            </a:r>
          </a:p>
          <a:p>
            <a:r>
              <a:rPr lang="en-US" dirty="0" smtClean="0"/>
              <a:t>When the analysis is completed, the researcher must step back and consider what has been discovered.</a:t>
            </a:r>
          </a:p>
          <a:p>
            <a:r>
              <a:rPr lang="en-US" dirty="0" smtClean="0"/>
              <a:t>The researcher must ask two questions:</a:t>
            </a:r>
          </a:p>
          <a:p>
            <a:pPr lvl="1"/>
            <a:r>
              <a:rPr lang="en-US" dirty="0" smtClean="0"/>
              <a:t>Are the results internally and externally valid?</a:t>
            </a:r>
          </a:p>
          <a:p>
            <a:pPr lvl="1"/>
            <a:r>
              <a:rPr lang="en-US" dirty="0" smtClean="0"/>
              <a:t>Are the results valid</a:t>
            </a:r>
            <a:endParaRPr lang="en-US" dirty="0"/>
          </a:p>
        </p:txBody>
      </p:sp>
      <p:sp>
        <p:nvSpPr>
          <p:cNvPr id="3" name="Title 2"/>
          <p:cNvSpPr>
            <a:spLocks noGrp="1"/>
          </p:cNvSpPr>
          <p:nvPr>
            <p:ph type="title"/>
          </p:nvPr>
        </p:nvSpPr>
        <p:spPr/>
        <p:txBody>
          <a:bodyPr/>
          <a:lstStyle/>
          <a:p>
            <a:r>
              <a:rPr lang="en-US" dirty="0" smtClean="0"/>
              <a:t>Data analysis and interpretation</a:t>
            </a:r>
            <a:endParaRPr lang="en-US" dirty="0"/>
          </a:p>
        </p:txBody>
      </p:sp>
      <p:grpSp>
        <p:nvGrpSpPr>
          <p:cNvPr id="47" name="Group 36"/>
          <p:cNvGrpSpPr/>
          <p:nvPr/>
        </p:nvGrpSpPr>
        <p:grpSpPr>
          <a:xfrm>
            <a:off x="457200" y="4953000"/>
            <a:ext cx="1828800" cy="1676400"/>
            <a:chOff x="457200" y="4724400"/>
            <a:chExt cx="1828800" cy="1676400"/>
          </a:xfrm>
        </p:grpSpPr>
        <p:sp>
          <p:nvSpPr>
            <p:cNvPr id="48" name="Oval 47"/>
            <p:cNvSpPr/>
            <p:nvPr/>
          </p:nvSpPr>
          <p:spPr bwMode="auto">
            <a:xfrm>
              <a:off x="457200" y="4724400"/>
              <a:ext cx="1828800" cy="1676400"/>
            </a:xfrm>
            <a:prstGeom prst="ellipse">
              <a:avLst/>
            </a:prstGeom>
            <a:solidFill>
              <a:srgbClr val="C00000"/>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49" name="Oval 48"/>
            <p:cNvSpPr/>
            <p:nvPr/>
          </p:nvSpPr>
          <p:spPr bwMode="auto">
            <a:xfrm>
              <a:off x="685800" y="4953000"/>
              <a:ext cx="1371600" cy="1219200"/>
            </a:xfrm>
            <a:prstGeom prst="ellipse">
              <a:avLst/>
            </a:prstGeom>
            <a:solidFill>
              <a:srgbClr val="FFFFFF"/>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50" name="Oval 49"/>
            <p:cNvSpPr/>
            <p:nvPr/>
          </p:nvSpPr>
          <p:spPr bwMode="auto">
            <a:xfrm>
              <a:off x="838200" y="5105400"/>
              <a:ext cx="1066800" cy="914400"/>
            </a:xfrm>
            <a:prstGeom prst="ellipse">
              <a:avLst/>
            </a:prstGeom>
            <a:solidFill>
              <a:srgbClr val="C00000"/>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51" name="Oval 50"/>
            <p:cNvSpPr/>
            <p:nvPr/>
          </p:nvSpPr>
          <p:spPr bwMode="auto">
            <a:xfrm>
              <a:off x="1066800" y="5257800"/>
              <a:ext cx="609600" cy="533400"/>
            </a:xfrm>
            <a:prstGeom prst="ellipse">
              <a:avLst/>
            </a:prstGeom>
            <a:solidFill>
              <a:srgbClr val="FFFFFF"/>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52" name="Oval 51"/>
            <p:cNvSpPr/>
            <p:nvPr/>
          </p:nvSpPr>
          <p:spPr bwMode="auto">
            <a:xfrm>
              <a:off x="990600" y="49530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53" name="Oval 52"/>
            <p:cNvSpPr/>
            <p:nvPr/>
          </p:nvSpPr>
          <p:spPr bwMode="auto">
            <a:xfrm>
              <a:off x="1524000" y="50292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54" name="Oval 53"/>
            <p:cNvSpPr/>
            <p:nvPr/>
          </p:nvSpPr>
          <p:spPr bwMode="auto">
            <a:xfrm>
              <a:off x="1143000" y="62484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55" name="Oval 54"/>
            <p:cNvSpPr/>
            <p:nvPr/>
          </p:nvSpPr>
          <p:spPr bwMode="auto">
            <a:xfrm>
              <a:off x="1905000" y="56388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56" name="Oval 55"/>
            <p:cNvSpPr/>
            <p:nvPr/>
          </p:nvSpPr>
          <p:spPr bwMode="auto">
            <a:xfrm>
              <a:off x="762000" y="55626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grpSp>
      <p:grpSp>
        <p:nvGrpSpPr>
          <p:cNvPr id="57" name="Group 38"/>
          <p:cNvGrpSpPr/>
          <p:nvPr/>
        </p:nvGrpSpPr>
        <p:grpSpPr>
          <a:xfrm>
            <a:off x="4876800" y="4953000"/>
            <a:ext cx="1828800" cy="1676400"/>
            <a:chOff x="4876800" y="4724400"/>
            <a:chExt cx="1828800" cy="1676400"/>
          </a:xfrm>
        </p:grpSpPr>
        <p:sp>
          <p:nvSpPr>
            <p:cNvPr id="58" name="Oval 57"/>
            <p:cNvSpPr/>
            <p:nvPr/>
          </p:nvSpPr>
          <p:spPr bwMode="auto">
            <a:xfrm>
              <a:off x="4876800" y="4724400"/>
              <a:ext cx="1828800" cy="1676400"/>
            </a:xfrm>
            <a:prstGeom prst="ellipse">
              <a:avLst/>
            </a:prstGeom>
            <a:solidFill>
              <a:srgbClr val="C00000"/>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59" name="Oval 58"/>
            <p:cNvSpPr/>
            <p:nvPr/>
          </p:nvSpPr>
          <p:spPr bwMode="auto">
            <a:xfrm>
              <a:off x="5105400" y="4953000"/>
              <a:ext cx="1371600" cy="1219200"/>
            </a:xfrm>
            <a:prstGeom prst="ellipse">
              <a:avLst/>
            </a:prstGeom>
            <a:solidFill>
              <a:srgbClr val="FFFFFF"/>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60" name="Oval 59"/>
            <p:cNvSpPr/>
            <p:nvPr/>
          </p:nvSpPr>
          <p:spPr bwMode="auto">
            <a:xfrm>
              <a:off x="5257800" y="5105400"/>
              <a:ext cx="1066800" cy="914400"/>
            </a:xfrm>
            <a:prstGeom prst="ellipse">
              <a:avLst/>
            </a:prstGeom>
            <a:solidFill>
              <a:srgbClr val="C00000"/>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61" name="Oval 60"/>
            <p:cNvSpPr/>
            <p:nvPr/>
          </p:nvSpPr>
          <p:spPr bwMode="auto">
            <a:xfrm>
              <a:off x="5486400" y="5257800"/>
              <a:ext cx="609600" cy="533400"/>
            </a:xfrm>
            <a:prstGeom prst="ellipse">
              <a:avLst/>
            </a:prstGeom>
            <a:solidFill>
              <a:srgbClr val="FFFFFF"/>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62" name="Oval 61"/>
            <p:cNvSpPr/>
            <p:nvPr/>
          </p:nvSpPr>
          <p:spPr bwMode="auto">
            <a:xfrm>
              <a:off x="5486400" y="49530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63" name="Oval 62"/>
            <p:cNvSpPr/>
            <p:nvPr/>
          </p:nvSpPr>
          <p:spPr bwMode="auto">
            <a:xfrm>
              <a:off x="5410200" y="50292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64" name="Oval 63"/>
            <p:cNvSpPr/>
            <p:nvPr/>
          </p:nvSpPr>
          <p:spPr bwMode="auto">
            <a:xfrm>
              <a:off x="5562600" y="51054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65" name="Oval 64"/>
            <p:cNvSpPr/>
            <p:nvPr/>
          </p:nvSpPr>
          <p:spPr bwMode="auto">
            <a:xfrm>
              <a:off x="5638800" y="49530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66" name="Oval 65"/>
            <p:cNvSpPr/>
            <p:nvPr/>
          </p:nvSpPr>
          <p:spPr bwMode="auto">
            <a:xfrm>
              <a:off x="5562600" y="48768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grpSp>
      <p:grpSp>
        <p:nvGrpSpPr>
          <p:cNvPr id="67" name="Group 39"/>
          <p:cNvGrpSpPr/>
          <p:nvPr/>
        </p:nvGrpSpPr>
        <p:grpSpPr>
          <a:xfrm>
            <a:off x="7010400" y="4876800"/>
            <a:ext cx="1828800" cy="1676400"/>
            <a:chOff x="7010400" y="4648200"/>
            <a:chExt cx="1828800" cy="1676400"/>
          </a:xfrm>
        </p:grpSpPr>
        <p:sp>
          <p:nvSpPr>
            <p:cNvPr id="68" name="Oval 67"/>
            <p:cNvSpPr/>
            <p:nvPr/>
          </p:nvSpPr>
          <p:spPr bwMode="auto">
            <a:xfrm>
              <a:off x="7010400" y="4648200"/>
              <a:ext cx="1828800" cy="1676400"/>
            </a:xfrm>
            <a:prstGeom prst="ellipse">
              <a:avLst/>
            </a:prstGeom>
            <a:solidFill>
              <a:srgbClr val="C00000"/>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69" name="Oval 68"/>
            <p:cNvSpPr/>
            <p:nvPr/>
          </p:nvSpPr>
          <p:spPr bwMode="auto">
            <a:xfrm>
              <a:off x="7239000" y="4876800"/>
              <a:ext cx="1371600" cy="1219200"/>
            </a:xfrm>
            <a:prstGeom prst="ellipse">
              <a:avLst/>
            </a:prstGeom>
            <a:solidFill>
              <a:srgbClr val="FFFFFF"/>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70" name="Oval 69"/>
            <p:cNvSpPr/>
            <p:nvPr/>
          </p:nvSpPr>
          <p:spPr bwMode="auto">
            <a:xfrm>
              <a:off x="7391400" y="5029200"/>
              <a:ext cx="1066800" cy="914400"/>
            </a:xfrm>
            <a:prstGeom prst="ellipse">
              <a:avLst/>
            </a:prstGeom>
            <a:solidFill>
              <a:srgbClr val="C00000"/>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71" name="Oval 70"/>
            <p:cNvSpPr/>
            <p:nvPr/>
          </p:nvSpPr>
          <p:spPr bwMode="auto">
            <a:xfrm>
              <a:off x="7620000" y="5181600"/>
              <a:ext cx="609600" cy="533400"/>
            </a:xfrm>
            <a:prstGeom prst="ellipse">
              <a:avLst/>
            </a:prstGeom>
            <a:solidFill>
              <a:srgbClr val="FFFFFF"/>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72" name="Oval 71"/>
            <p:cNvSpPr/>
            <p:nvPr/>
          </p:nvSpPr>
          <p:spPr bwMode="auto">
            <a:xfrm>
              <a:off x="7848600" y="53340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73" name="Oval 72"/>
            <p:cNvSpPr/>
            <p:nvPr/>
          </p:nvSpPr>
          <p:spPr bwMode="auto">
            <a:xfrm>
              <a:off x="7848600" y="54864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74" name="Oval 73"/>
            <p:cNvSpPr/>
            <p:nvPr/>
          </p:nvSpPr>
          <p:spPr bwMode="auto">
            <a:xfrm>
              <a:off x="7924800" y="53340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75" name="Oval 74"/>
            <p:cNvSpPr/>
            <p:nvPr/>
          </p:nvSpPr>
          <p:spPr bwMode="auto">
            <a:xfrm>
              <a:off x="7772400" y="54102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76" name="Oval 75"/>
            <p:cNvSpPr/>
            <p:nvPr/>
          </p:nvSpPr>
          <p:spPr bwMode="auto">
            <a:xfrm>
              <a:off x="7924800" y="54102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grpSp>
      <p:sp>
        <p:nvSpPr>
          <p:cNvPr id="77" name="TextBox 76"/>
          <p:cNvSpPr txBox="1"/>
          <p:nvPr/>
        </p:nvSpPr>
        <p:spPr>
          <a:xfrm>
            <a:off x="728241" y="4267200"/>
            <a:ext cx="1351011" cy="584775"/>
          </a:xfrm>
          <a:prstGeom prst="rect">
            <a:avLst/>
          </a:prstGeom>
          <a:noFill/>
        </p:spPr>
        <p:txBody>
          <a:bodyPr wrap="none" rtlCol="0">
            <a:spAutoFit/>
          </a:bodyPr>
          <a:lstStyle/>
          <a:p>
            <a:pPr algn="ctr" fontAlgn="base">
              <a:spcBef>
                <a:spcPct val="0"/>
              </a:spcBef>
              <a:spcAft>
                <a:spcPct val="0"/>
              </a:spcAft>
            </a:pPr>
            <a:r>
              <a:rPr lang="en-US" sz="1600" b="1" dirty="0" smtClean="0">
                <a:solidFill>
                  <a:schemeClr val="accent5">
                    <a:lumMod val="75000"/>
                  </a:schemeClr>
                </a:solidFill>
                <a:latin typeface="Times New Roman" pitchFamily="18" charset="0"/>
              </a:rPr>
              <a:t>Neither Valid</a:t>
            </a:r>
          </a:p>
          <a:p>
            <a:pPr algn="ctr" fontAlgn="base">
              <a:spcBef>
                <a:spcPct val="0"/>
              </a:spcBef>
              <a:spcAft>
                <a:spcPct val="0"/>
              </a:spcAft>
            </a:pPr>
            <a:r>
              <a:rPr lang="en-US" sz="1600" b="1" dirty="0" smtClean="0">
                <a:solidFill>
                  <a:schemeClr val="accent5">
                    <a:lumMod val="75000"/>
                  </a:schemeClr>
                </a:solidFill>
                <a:latin typeface="Times New Roman" pitchFamily="18" charset="0"/>
              </a:rPr>
              <a:t>nor Reliable</a:t>
            </a:r>
            <a:endParaRPr lang="en-US" sz="1600" b="1" dirty="0">
              <a:solidFill>
                <a:schemeClr val="accent5">
                  <a:lumMod val="75000"/>
                </a:schemeClr>
              </a:solidFill>
              <a:latin typeface="Times New Roman" pitchFamily="18" charset="0"/>
            </a:endParaRPr>
          </a:p>
        </p:txBody>
      </p:sp>
      <p:sp>
        <p:nvSpPr>
          <p:cNvPr id="78" name="Rectangle 77"/>
          <p:cNvSpPr/>
          <p:nvPr/>
        </p:nvSpPr>
        <p:spPr>
          <a:xfrm>
            <a:off x="2895600" y="4267200"/>
            <a:ext cx="1447800" cy="584775"/>
          </a:xfrm>
          <a:prstGeom prst="rect">
            <a:avLst/>
          </a:prstGeom>
        </p:spPr>
        <p:txBody>
          <a:bodyPr wrap="square">
            <a:spAutoFit/>
          </a:bodyPr>
          <a:lstStyle/>
          <a:p>
            <a:pPr algn="ctr" fontAlgn="base">
              <a:spcBef>
                <a:spcPct val="0"/>
              </a:spcBef>
              <a:spcAft>
                <a:spcPct val="0"/>
              </a:spcAft>
            </a:pPr>
            <a:r>
              <a:rPr lang="en-US" sz="1600" b="1" dirty="0" smtClean="0">
                <a:solidFill>
                  <a:schemeClr val="accent5">
                    <a:lumMod val="75000"/>
                  </a:schemeClr>
                </a:solidFill>
                <a:latin typeface="Times New Roman" pitchFamily="18" charset="0"/>
              </a:rPr>
              <a:t>Valid but</a:t>
            </a:r>
          </a:p>
          <a:p>
            <a:pPr algn="ctr" fontAlgn="base">
              <a:spcBef>
                <a:spcPct val="0"/>
              </a:spcBef>
              <a:spcAft>
                <a:spcPct val="0"/>
              </a:spcAft>
            </a:pPr>
            <a:r>
              <a:rPr lang="en-US" sz="1600" b="1" dirty="0" smtClean="0">
                <a:solidFill>
                  <a:schemeClr val="accent5">
                    <a:lumMod val="75000"/>
                  </a:schemeClr>
                </a:solidFill>
                <a:latin typeface="Times New Roman" pitchFamily="18" charset="0"/>
              </a:rPr>
              <a:t>not Reliable</a:t>
            </a:r>
            <a:endParaRPr lang="en-US" sz="1600" b="1" dirty="0">
              <a:solidFill>
                <a:schemeClr val="accent5">
                  <a:lumMod val="75000"/>
                </a:schemeClr>
              </a:solidFill>
              <a:latin typeface="Times New Roman" pitchFamily="18" charset="0"/>
            </a:endParaRPr>
          </a:p>
        </p:txBody>
      </p:sp>
      <p:sp>
        <p:nvSpPr>
          <p:cNvPr id="79" name="Rectangle 78"/>
          <p:cNvSpPr/>
          <p:nvPr/>
        </p:nvSpPr>
        <p:spPr>
          <a:xfrm>
            <a:off x="5181600" y="4267200"/>
            <a:ext cx="1371600" cy="584775"/>
          </a:xfrm>
          <a:prstGeom prst="rect">
            <a:avLst/>
          </a:prstGeom>
        </p:spPr>
        <p:txBody>
          <a:bodyPr wrap="square">
            <a:spAutoFit/>
          </a:bodyPr>
          <a:lstStyle/>
          <a:p>
            <a:pPr algn="ctr" fontAlgn="base">
              <a:spcBef>
                <a:spcPct val="0"/>
              </a:spcBef>
              <a:spcAft>
                <a:spcPct val="0"/>
              </a:spcAft>
            </a:pPr>
            <a:r>
              <a:rPr lang="en-US" sz="1600" b="1" dirty="0" smtClean="0">
                <a:solidFill>
                  <a:schemeClr val="accent5">
                    <a:lumMod val="75000"/>
                  </a:schemeClr>
                </a:solidFill>
                <a:latin typeface="Times New Roman" pitchFamily="18" charset="0"/>
              </a:rPr>
              <a:t>Not Valid</a:t>
            </a:r>
          </a:p>
          <a:p>
            <a:pPr algn="ctr" fontAlgn="base">
              <a:spcBef>
                <a:spcPct val="0"/>
              </a:spcBef>
              <a:spcAft>
                <a:spcPct val="0"/>
              </a:spcAft>
            </a:pPr>
            <a:r>
              <a:rPr lang="en-US" sz="1600" b="1" dirty="0" smtClean="0">
                <a:solidFill>
                  <a:schemeClr val="accent5">
                    <a:lumMod val="75000"/>
                  </a:schemeClr>
                </a:solidFill>
                <a:latin typeface="Times New Roman" pitchFamily="18" charset="0"/>
              </a:rPr>
              <a:t>but Reliable</a:t>
            </a:r>
            <a:endParaRPr lang="en-US" sz="1600" b="1" dirty="0">
              <a:solidFill>
                <a:schemeClr val="accent5">
                  <a:lumMod val="75000"/>
                </a:schemeClr>
              </a:solidFill>
              <a:latin typeface="Times New Roman" pitchFamily="18" charset="0"/>
            </a:endParaRPr>
          </a:p>
        </p:txBody>
      </p:sp>
      <p:grpSp>
        <p:nvGrpSpPr>
          <p:cNvPr id="80" name="Group 48"/>
          <p:cNvGrpSpPr/>
          <p:nvPr/>
        </p:nvGrpSpPr>
        <p:grpSpPr>
          <a:xfrm>
            <a:off x="2667000" y="4953000"/>
            <a:ext cx="1828800" cy="1676400"/>
            <a:chOff x="2667000" y="4953000"/>
            <a:chExt cx="1828800" cy="1676400"/>
          </a:xfrm>
        </p:grpSpPr>
        <p:sp>
          <p:nvSpPr>
            <p:cNvPr id="81" name="Oval 80"/>
            <p:cNvSpPr/>
            <p:nvPr/>
          </p:nvSpPr>
          <p:spPr bwMode="auto">
            <a:xfrm>
              <a:off x="2667000" y="4953000"/>
              <a:ext cx="1828800" cy="1676400"/>
            </a:xfrm>
            <a:prstGeom prst="ellipse">
              <a:avLst/>
            </a:prstGeom>
            <a:solidFill>
              <a:srgbClr val="C00000"/>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82" name="Oval 81"/>
            <p:cNvSpPr/>
            <p:nvPr/>
          </p:nvSpPr>
          <p:spPr bwMode="auto">
            <a:xfrm>
              <a:off x="2895600" y="5181600"/>
              <a:ext cx="1371600" cy="1219200"/>
            </a:xfrm>
            <a:prstGeom prst="ellipse">
              <a:avLst/>
            </a:prstGeom>
            <a:solidFill>
              <a:srgbClr val="FFFFFF"/>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83" name="Oval 82"/>
            <p:cNvSpPr/>
            <p:nvPr/>
          </p:nvSpPr>
          <p:spPr bwMode="auto">
            <a:xfrm>
              <a:off x="3048000" y="5334000"/>
              <a:ext cx="1066800" cy="914400"/>
            </a:xfrm>
            <a:prstGeom prst="ellipse">
              <a:avLst/>
            </a:prstGeom>
            <a:solidFill>
              <a:srgbClr val="C00000"/>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84" name="Oval 83"/>
            <p:cNvSpPr/>
            <p:nvPr/>
          </p:nvSpPr>
          <p:spPr bwMode="auto">
            <a:xfrm>
              <a:off x="3276600" y="5486400"/>
              <a:ext cx="609600" cy="533400"/>
            </a:xfrm>
            <a:prstGeom prst="ellipse">
              <a:avLst/>
            </a:prstGeom>
            <a:solidFill>
              <a:srgbClr val="FFFFFF"/>
            </a:solidFill>
            <a:ln w="12700" cap="sq" cmpd="sng" algn="ctr">
              <a:solidFill>
                <a:srgbClr val="FFFF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85" name="Oval 84"/>
            <p:cNvSpPr/>
            <p:nvPr/>
          </p:nvSpPr>
          <p:spPr bwMode="auto">
            <a:xfrm>
              <a:off x="3505200" y="57150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86" name="Oval 85"/>
            <p:cNvSpPr/>
            <p:nvPr/>
          </p:nvSpPr>
          <p:spPr bwMode="auto">
            <a:xfrm>
              <a:off x="3657600" y="58674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87" name="Oval 86"/>
            <p:cNvSpPr/>
            <p:nvPr/>
          </p:nvSpPr>
          <p:spPr bwMode="auto">
            <a:xfrm>
              <a:off x="3048000" y="59436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88" name="Oval 87"/>
            <p:cNvSpPr/>
            <p:nvPr/>
          </p:nvSpPr>
          <p:spPr bwMode="auto">
            <a:xfrm>
              <a:off x="3886200" y="51054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sp>
          <p:nvSpPr>
            <p:cNvPr id="89" name="Oval 88"/>
            <p:cNvSpPr/>
            <p:nvPr/>
          </p:nvSpPr>
          <p:spPr bwMode="auto">
            <a:xfrm>
              <a:off x="3657600" y="6400800"/>
              <a:ext cx="76200" cy="76200"/>
            </a:xfrm>
            <a:prstGeom prst="ellipse">
              <a:avLst/>
            </a:prstGeom>
            <a:solidFill>
              <a:srgbClr val="000000"/>
            </a:solidFill>
            <a:ln w="12700" cap="sq"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smtClean="0">
                <a:ln>
                  <a:noFill/>
                </a:ln>
                <a:solidFill>
                  <a:srgbClr val="FFFFFF"/>
                </a:solidFill>
                <a:effectLst/>
                <a:uLnTx/>
                <a:uFillTx/>
                <a:latin typeface="Times New Roman" charset="0"/>
              </a:endParaRPr>
            </a:p>
          </p:txBody>
        </p:sp>
      </p:grpSp>
      <p:sp>
        <p:nvSpPr>
          <p:cNvPr id="90" name="Rectangle 89"/>
          <p:cNvSpPr/>
          <p:nvPr/>
        </p:nvSpPr>
        <p:spPr>
          <a:xfrm>
            <a:off x="7239000" y="4191000"/>
            <a:ext cx="1371600" cy="584775"/>
          </a:xfrm>
          <a:prstGeom prst="rect">
            <a:avLst/>
          </a:prstGeom>
        </p:spPr>
        <p:txBody>
          <a:bodyPr wrap="square">
            <a:spAutoFit/>
          </a:bodyPr>
          <a:lstStyle/>
          <a:p>
            <a:pPr algn="ctr" fontAlgn="base">
              <a:spcBef>
                <a:spcPct val="0"/>
              </a:spcBef>
              <a:spcAft>
                <a:spcPct val="0"/>
              </a:spcAft>
            </a:pPr>
            <a:r>
              <a:rPr lang="en-US" sz="1600" b="1" dirty="0" smtClean="0">
                <a:solidFill>
                  <a:schemeClr val="accent5">
                    <a:lumMod val="75000"/>
                  </a:schemeClr>
                </a:solidFill>
                <a:latin typeface="Times New Roman" pitchFamily="18" charset="0"/>
              </a:rPr>
              <a:t>Both Valid</a:t>
            </a:r>
          </a:p>
          <a:p>
            <a:pPr algn="ctr" fontAlgn="base">
              <a:spcBef>
                <a:spcPct val="0"/>
              </a:spcBef>
              <a:spcAft>
                <a:spcPct val="0"/>
              </a:spcAft>
            </a:pPr>
            <a:r>
              <a:rPr lang="en-US" sz="1600" b="1" dirty="0" smtClean="0">
                <a:solidFill>
                  <a:schemeClr val="accent5">
                    <a:lumMod val="75000"/>
                  </a:schemeClr>
                </a:solidFill>
                <a:latin typeface="Times New Roman" pitchFamily="18" charset="0"/>
              </a:rPr>
              <a:t>and Reliable</a:t>
            </a:r>
            <a:endParaRPr lang="en-US" sz="1600" b="1" dirty="0">
              <a:solidFill>
                <a:schemeClr val="accent5">
                  <a:lumMod val="75000"/>
                </a:schemeClr>
              </a:solidFill>
              <a:latin typeface="Times New Roman" pitchFamily="18" charset="0"/>
            </a:endParaRPr>
          </a:p>
        </p:txBody>
      </p:sp>
    </p:spTree>
    <p:extLst>
      <p:ext uri="{BB962C8B-B14F-4D97-AF65-F5344CB8AC3E}">
        <p14:creationId xmlns:p14="http://schemas.microsoft.com/office/powerpoint/2010/main" val="2907463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7" grpId="0"/>
      <p:bldP spid="78" grpId="0"/>
      <p:bldP spid="79" grpId="0"/>
      <p:bldP spid="90"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You Are Not Done Yet!!!</a:t>
            </a:r>
            <a:endParaRPr lang="en-US" sz="3200" dirty="0"/>
          </a:p>
        </p:txBody>
      </p:sp>
      <p:sp>
        <p:nvSpPr>
          <p:cNvPr id="2" name="Content Placeholder 1"/>
          <p:cNvSpPr>
            <a:spLocks noGrp="1"/>
          </p:cNvSpPr>
          <p:nvPr>
            <p:ph idx="1"/>
          </p:nvPr>
        </p:nvSpPr>
        <p:spPr>
          <a:xfrm>
            <a:off x="1370013" y="1827213"/>
            <a:ext cx="7313612" cy="2135187"/>
          </a:xfrm>
        </p:spPr>
        <p:txBody>
          <a:bodyPr/>
          <a:lstStyle/>
          <a:p>
            <a:r>
              <a:rPr lang="en-US" dirty="0" smtClean="0"/>
              <a:t>If the ANOVA test determines a difference exists, it will not indicate where the difference is located</a:t>
            </a:r>
          </a:p>
          <a:p>
            <a:r>
              <a:rPr lang="en-US" dirty="0" smtClean="0"/>
              <a:t>You must run a follow-up test to determine where the differences may be</a:t>
            </a:r>
          </a:p>
          <a:p>
            <a:endParaRPr lang="en-US" dirty="0"/>
          </a:p>
        </p:txBody>
      </p:sp>
      <p:sp>
        <p:nvSpPr>
          <p:cNvPr id="3" name="TextBox 2"/>
          <p:cNvSpPr txBox="1"/>
          <p:nvPr/>
        </p:nvSpPr>
        <p:spPr>
          <a:xfrm>
            <a:off x="2971800" y="4962614"/>
            <a:ext cx="3220753" cy="1200329"/>
          </a:xfrm>
          <a:prstGeom prst="rect">
            <a:avLst/>
          </a:prstGeom>
          <a:noFill/>
        </p:spPr>
        <p:txBody>
          <a:bodyPr wrap="none" rtlCol="0">
            <a:spAutoFit/>
          </a:bodyPr>
          <a:lstStyle/>
          <a:p>
            <a:r>
              <a:rPr lang="en-US" dirty="0" smtClean="0">
                <a:solidFill>
                  <a:srgbClr val="C00000"/>
                </a:solidFill>
              </a:rPr>
              <a:t>G1 compared to G2</a:t>
            </a:r>
          </a:p>
          <a:p>
            <a:r>
              <a:rPr lang="en-US" dirty="0" smtClean="0">
                <a:solidFill>
                  <a:srgbClr val="C00000"/>
                </a:solidFill>
              </a:rPr>
              <a:t>G1 compared to G3</a:t>
            </a:r>
          </a:p>
          <a:p>
            <a:r>
              <a:rPr lang="en-US" dirty="0" smtClean="0">
                <a:solidFill>
                  <a:srgbClr val="C00000"/>
                </a:solidFill>
              </a:rPr>
              <a:t>G2 compared to G3</a:t>
            </a:r>
          </a:p>
        </p:txBody>
      </p:sp>
    </p:spTree>
    <p:extLst>
      <p:ext uri="{BB962C8B-B14F-4D97-AF65-F5344CB8AC3E}">
        <p14:creationId xmlns:p14="http://schemas.microsoft.com/office/powerpoint/2010/main" val="31915309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Running the </a:t>
            </a:r>
            <a:r>
              <a:rPr lang="en-US" sz="3200" dirty="0" err="1" smtClean="0"/>
              <a:t>Tukey</a:t>
            </a:r>
            <a:r>
              <a:rPr lang="en-US" sz="3200" dirty="0" smtClean="0"/>
              <a:t> Test</a:t>
            </a:r>
            <a:endParaRPr lang="en-US" sz="3200" dirty="0"/>
          </a:p>
        </p:txBody>
      </p:sp>
      <p:sp>
        <p:nvSpPr>
          <p:cNvPr id="6" name="Content Placeholder 5"/>
          <p:cNvSpPr>
            <a:spLocks noGrp="1"/>
          </p:cNvSpPr>
          <p:nvPr>
            <p:ph idx="1"/>
          </p:nvPr>
        </p:nvSpPr>
        <p:spPr>
          <a:xfrm>
            <a:off x="1370013" y="1827213"/>
            <a:ext cx="7313612" cy="2058987"/>
          </a:xfrm>
        </p:spPr>
        <p:txBody>
          <a:bodyPr/>
          <a:lstStyle/>
          <a:p>
            <a:r>
              <a:rPr lang="en-US" sz="1800" dirty="0"/>
              <a:t>The "Honestly Significantly Different" (HSD) test proposed by the statistician John </a:t>
            </a:r>
            <a:r>
              <a:rPr lang="en-US" sz="1800" dirty="0" err="1"/>
              <a:t>Tukey</a:t>
            </a:r>
            <a:r>
              <a:rPr lang="en-US" sz="1800" dirty="0"/>
              <a:t> is based on what is called the "studentized range distribution</a:t>
            </a:r>
            <a:r>
              <a:rPr lang="en-US" sz="1800" dirty="0" smtClean="0"/>
              <a:t>.“</a:t>
            </a:r>
          </a:p>
          <a:p>
            <a:r>
              <a:rPr lang="en-US" sz="1800" dirty="0"/>
              <a:t>To test all pairwise comparisons among means using the </a:t>
            </a:r>
            <a:r>
              <a:rPr lang="en-US" sz="1800" dirty="0" err="1"/>
              <a:t>Tukey</a:t>
            </a:r>
            <a:r>
              <a:rPr lang="en-US" sz="1800" dirty="0"/>
              <a:t> HSD, compute t for each pair of means using the formula:</a:t>
            </a:r>
            <a:endParaRPr lang="en-US" sz="1800" dirty="0" smtClean="0"/>
          </a:p>
        </p:txBody>
      </p:sp>
      <mc:AlternateContent xmlns:mc="http://schemas.openxmlformats.org/markup-compatibility/2006" xmlns:a14="http://schemas.microsoft.com/office/drawing/2010/main">
        <mc:Choice Requires="a14">
          <p:sp>
            <p:nvSpPr>
              <p:cNvPr id="2" name="TextBox 1"/>
              <p:cNvSpPr txBox="1"/>
              <p:nvPr/>
            </p:nvSpPr>
            <p:spPr>
              <a:xfrm>
                <a:off x="3810000" y="3716529"/>
                <a:ext cx="1988045" cy="12537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𝑡</m:t>
                          </m:r>
                        </m:e>
                        <m:sub>
                          <m:r>
                            <a:rPr lang="en-US" b="0" i="1" smtClean="0">
                              <a:latin typeface="Cambria Math"/>
                            </a:rPr>
                            <m:t>𝑠</m:t>
                          </m:r>
                        </m:sub>
                      </m:sSub>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a:rPr>
                                <m:t>𝑀</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𝑀</m:t>
                              </m:r>
                            </m:e>
                            <m:sub>
                              <m:r>
                                <a:rPr lang="en-US" b="0" i="1" smtClean="0">
                                  <a:latin typeface="Cambria Math"/>
                                </a:rPr>
                                <m:t>𝑗</m:t>
                              </m:r>
                            </m:sub>
                          </m:sSub>
                        </m:num>
                        <m:den>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a:rPr>
                                    <m:t>𝑀𝑆𝐸</m:t>
                                  </m:r>
                                </m:num>
                                <m:den>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h</m:t>
                                      </m:r>
                                    </m:sub>
                                  </m:sSub>
                                </m:den>
                              </m:f>
                            </m:e>
                          </m:rad>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0" y="3716529"/>
                <a:ext cx="1988045" cy="1253741"/>
              </a:xfrm>
              <a:prstGeom prst="rect">
                <a:avLst/>
              </a:prstGeom>
              <a:blipFill rotWithShape="1">
                <a:blip r:embed="rId2"/>
                <a:stretch>
                  <a:fillRect/>
                </a:stretch>
              </a:blipFill>
            </p:spPr>
            <p:txBody>
              <a:bodyPr/>
              <a:lstStyle/>
              <a:p>
                <a:r>
                  <a:rPr lang="en-US">
                    <a:noFill/>
                  </a:rPr>
                  <a:t> </a:t>
                </a:r>
              </a:p>
            </p:txBody>
          </p:sp>
        </mc:Fallback>
      </mc:AlternateContent>
      <p:sp>
        <p:nvSpPr>
          <p:cNvPr id="4" name="TextBox 3"/>
          <p:cNvSpPr txBox="1"/>
          <p:nvPr/>
        </p:nvSpPr>
        <p:spPr>
          <a:xfrm>
            <a:off x="1676400" y="5105400"/>
            <a:ext cx="6628097" cy="923330"/>
          </a:xfrm>
          <a:prstGeom prst="rect">
            <a:avLst/>
          </a:prstGeom>
          <a:noFill/>
        </p:spPr>
        <p:txBody>
          <a:bodyPr wrap="none" rtlCol="0">
            <a:spAutoFit/>
          </a:bodyPr>
          <a:lstStyle/>
          <a:p>
            <a:r>
              <a:rPr lang="en-US" sz="1800" dirty="0" smtClean="0"/>
              <a:t>Where </a:t>
            </a:r>
            <a:r>
              <a:rPr lang="en-US" sz="1800" dirty="0" err="1" smtClean="0"/>
              <a:t>M</a:t>
            </a:r>
            <a:r>
              <a:rPr lang="en-US" sz="1800" baseline="-25000" dirty="0" err="1" smtClean="0"/>
              <a:t>i</a:t>
            </a:r>
            <a:r>
              <a:rPr lang="en-US" sz="1800" dirty="0" smtClean="0"/>
              <a:t> – </a:t>
            </a:r>
            <a:r>
              <a:rPr lang="en-US" sz="1800" dirty="0" err="1" smtClean="0"/>
              <a:t>M</a:t>
            </a:r>
            <a:r>
              <a:rPr lang="en-US" sz="1800" baseline="-25000" dirty="0" err="1" smtClean="0"/>
              <a:t>j</a:t>
            </a:r>
            <a:r>
              <a:rPr lang="en-US" sz="1800" dirty="0" smtClean="0"/>
              <a:t> is the difference </a:t>
            </a:r>
            <a:r>
              <a:rPr lang="en-US" sz="1800" dirty="0" err="1" smtClean="0"/>
              <a:t>ith</a:t>
            </a:r>
            <a:r>
              <a:rPr lang="en-US" sz="1800" dirty="0" smtClean="0"/>
              <a:t> and </a:t>
            </a:r>
            <a:r>
              <a:rPr lang="en-US" sz="1800" dirty="0" err="1" smtClean="0"/>
              <a:t>jth</a:t>
            </a:r>
            <a:r>
              <a:rPr lang="en-US" sz="1800" dirty="0" smtClean="0"/>
              <a:t> means, MSE</a:t>
            </a:r>
          </a:p>
          <a:p>
            <a:r>
              <a:rPr lang="en-US" sz="1800" dirty="0" smtClean="0"/>
              <a:t>is the Mean Square Error, and </a:t>
            </a:r>
            <a:r>
              <a:rPr lang="en-US" sz="1800" dirty="0" err="1" smtClean="0"/>
              <a:t>n</a:t>
            </a:r>
            <a:r>
              <a:rPr lang="en-US" sz="1800" baseline="-25000" dirty="0" err="1" smtClean="0"/>
              <a:t>h</a:t>
            </a:r>
            <a:r>
              <a:rPr lang="en-US" sz="1800" dirty="0" smtClean="0"/>
              <a:t> is the harmonic mean</a:t>
            </a:r>
          </a:p>
          <a:p>
            <a:r>
              <a:rPr lang="en-US" sz="1800" dirty="0" smtClean="0"/>
              <a:t>of the sample sizes of groups i and j.</a:t>
            </a:r>
            <a:endParaRPr lang="en-US" sz="1800" dirty="0"/>
          </a:p>
        </p:txBody>
      </p:sp>
    </p:spTree>
    <p:extLst>
      <p:ext uri="{BB962C8B-B14F-4D97-AF65-F5344CB8AC3E}">
        <p14:creationId xmlns:p14="http://schemas.microsoft.com/office/powerpoint/2010/main" val="133641610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p:bldP spid="4"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86745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209806"/>
      </p:ext>
    </p:extLst>
  </p:cSld>
  <p:clrMapOvr>
    <a:masterClrMapping/>
  </p:clrMapOvr>
  <p:transition spd="med">
    <p:fade thruBlk="1"/>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the ANOVA and Follow-Up Tests</a:t>
            </a:r>
            <a:endParaRPr lang="en-US" dirty="0"/>
          </a:p>
        </p:txBody>
      </p:sp>
      <p:sp>
        <p:nvSpPr>
          <p:cNvPr id="3" name="Content Placeholder 2"/>
          <p:cNvSpPr>
            <a:spLocks noGrp="1"/>
          </p:cNvSpPr>
          <p:nvPr>
            <p:ph idx="1"/>
          </p:nvPr>
        </p:nvSpPr>
        <p:spPr/>
        <p:txBody>
          <a:bodyPr/>
          <a:lstStyle/>
          <a:p>
            <a:r>
              <a:rPr lang="en-US" sz="2400" dirty="0" smtClean="0"/>
              <a:t>If the F-statistic is significant, then the ANOVA indicates a significant difference</a:t>
            </a:r>
          </a:p>
          <a:p>
            <a:r>
              <a:rPr lang="en-US" sz="2400" dirty="0" smtClean="0">
                <a:solidFill>
                  <a:srgbClr val="7030A0"/>
                </a:solidFill>
              </a:rPr>
              <a:t>The follow-up test will indicate where the differences are</a:t>
            </a:r>
          </a:p>
          <a:p>
            <a:r>
              <a:rPr lang="en-US" sz="2400" dirty="0" smtClean="0"/>
              <a:t>You may now state that you reject the null hypothesis and indicate which groups were significantly different from each other</a:t>
            </a:r>
            <a:endParaRPr lang="en-US" sz="2400" dirty="0"/>
          </a:p>
        </p:txBody>
      </p:sp>
    </p:spTree>
    <p:extLst>
      <p:ext uri="{BB962C8B-B14F-4D97-AF65-F5344CB8AC3E}">
        <p14:creationId xmlns:p14="http://schemas.microsoft.com/office/powerpoint/2010/main" val="9380741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smtClean="0"/>
              <a:t>Regression Analysis</a:t>
            </a:r>
            <a:endParaRPr lang="en-US" dirty="0"/>
          </a:p>
        </p:txBody>
      </p:sp>
      <p:sp>
        <p:nvSpPr>
          <p:cNvPr id="71683" name="Rectangle 3"/>
          <p:cNvSpPr>
            <a:spLocks noGrp="1" noChangeArrowheads="1"/>
          </p:cNvSpPr>
          <p:nvPr>
            <p:ph type="body" idx="1"/>
          </p:nvPr>
        </p:nvSpPr>
        <p:spPr/>
        <p:txBody>
          <a:bodyPr/>
          <a:lstStyle/>
          <a:p>
            <a:r>
              <a:rPr lang="en-US" dirty="0"/>
              <a:t>The description of the nature of the relationship between two or more </a:t>
            </a:r>
            <a:r>
              <a:rPr lang="en-US" dirty="0" smtClean="0"/>
              <a:t>variables</a:t>
            </a:r>
            <a:endParaRPr lang="en-US" dirty="0"/>
          </a:p>
          <a:p>
            <a:r>
              <a:rPr lang="en-US" dirty="0" smtClean="0"/>
              <a:t>It </a:t>
            </a:r>
            <a:r>
              <a:rPr lang="en-US" dirty="0"/>
              <a:t>is concerned with the problem of describing or estimating the value of the dependent variable on the basis of one or more independent variables. </a:t>
            </a:r>
            <a:br>
              <a:rPr lang="en-US" dirty="0"/>
            </a:br>
            <a:endParaRPr lang="en-US" dirty="0"/>
          </a:p>
          <a:p>
            <a:endParaRPr lang="en-US" dirty="0"/>
          </a:p>
        </p:txBody>
      </p:sp>
    </p:spTree>
    <p:extLst>
      <p:ext uri="{BB962C8B-B14F-4D97-AF65-F5344CB8AC3E}">
        <p14:creationId xmlns:p14="http://schemas.microsoft.com/office/powerpoint/2010/main" val="410897034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Regression Analysis</a:t>
            </a:r>
          </a:p>
        </p:txBody>
      </p:sp>
      <p:grpSp>
        <p:nvGrpSpPr>
          <p:cNvPr id="70668" name="Group 12"/>
          <p:cNvGrpSpPr>
            <a:grpSpLocks/>
          </p:cNvGrpSpPr>
          <p:nvPr/>
        </p:nvGrpSpPr>
        <p:grpSpPr bwMode="auto">
          <a:xfrm>
            <a:off x="4419600" y="5105400"/>
            <a:ext cx="2760663" cy="1455738"/>
            <a:chOff x="1445" y="2016"/>
            <a:chExt cx="2443" cy="2450"/>
          </a:xfrm>
        </p:grpSpPr>
        <p:sp>
          <p:nvSpPr>
            <p:cNvPr id="70659" name="Line 3"/>
            <p:cNvSpPr>
              <a:spLocks noChangeShapeType="1"/>
            </p:cNvSpPr>
            <p:nvPr/>
          </p:nvSpPr>
          <p:spPr bwMode="auto">
            <a:xfrm>
              <a:off x="1776" y="2016"/>
              <a:ext cx="0" cy="1536"/>
            </a:xfrm>
            <a:prstGeom prst="line">
              <a:avLst/>
            </a:prstGeom>
            <a:noFill/>
            <a:ln w="28575">
              <a:solidFill>
                <a:srgbClr val="C00000"/>
              </a:solidFill>
              <a:round/>
              <a:headEnd/>
              <a:tailEnd/>
            </a:ln>
            <a:effectLst/>
          </p:spPr>
          <p:txBody>
            <a:bodyPr wrap="none" anchor="ctr"/>
            <a:lstStyle/>
            <a:p>
              <a:endParaRPr lang="en-US"/>
            </a:p>
          </p:txBody>
        </p:sp>
        <p:sp>
          <p:nvSpPr>
            <p:cNvPr id="70660" name="Line 4"/>
            <p:cNvSpPr>
              <a:spLocks noChangeShapeType="1"/>
            </p:cNvSpPr>
            <p:nvPr/>
          </p:nvSpPr>
          <p:spPr bwMode="auto">
            <a:xfrm>
              <a:off x="1776" y="3552"/>
              <a:ext cx="2064" cy="0"/>
            </a:xfrm>
            <a:prstGeom prst="line">
              <a:avLst/>
            </a:prstGeom>
            <a:noFill/>
            <a:ln w="28575">
              <a:solidFill>
                <a:srgbClr val="C00000"/>
              </a:solidFill>
              <a:round/>
              <a:headEnd/>
              <a:tailEnd/>
            </a:ln>
            <a:effectLst/>
          </p:spPr>
          <p:txBody>
            <a:bodyPr wrap="none" anchor="ctr"/>
            <a:lstStyle/>
            <a:p>
              <a:endParaRPr lang="en-US"/>
            </a:p>
          </p:txBody>
        </p:sp>
        <p:sp>
          <p:nvSpPr>
            <p:cNvPr id="70661" name="Line 5"/>
            <p:cNvSpPr>
              <a:spLocks noChangeShapeType="1"/>
            </p:cNvSpPr>
            <p:nvPr/>
          </p:nvSpPr>
          <p:spPr bwMode="auto">
            <a:xfrm flipV="1">
              <a:off x="1632" y="2160"/>
              <a:ext cx="2256" cy="1104"/>
            </a:xfrm>
            <a:prstGeom prst="line">
              <a:avLst/>
            </a:prstGeom>
            <a:noFill/>
            <a:ln w="28575">
              <a:solidFill>
                <a:schemeClr val="folHlink"/>
              </a:solidFill>
              <a:round/>
              <a:headEnd/>
              <a:tailEnd/>
            </a:ln>
            <a:effectLst/>
          </p:spPr>
          <p:txBody>
            <a:bodyPr wrap="none" anchor="ctr"/>
            <a:lstStyle/>
            <a:p>
              <a:endParaRPr lang="en-US"/>
            </a:p>
          </p:txBody>
        </p:sp>
        <p:sp>
          <p:nvSpPr>
            <p:cNvPr id="70664" name="Line 8"/>
            <p:cNvSpPr>
              <a:spLocks noChangeShapeType="1"/>
            </p:cNvSpPr>
            <p:nvPr/>
          </p:nvSpPr>
          <p:spPr bwMode="auto">
            <a:xfrm>
              <a:off x="1776" y="2592"/>
              <a:ext cx="1248" cy="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70665" name="Line 9"/>
            <p:cNvSpPr>
              <a:spLocks noChangeShapeType="1"/>
            </p:cNvSpPr>
            <p:nvPr/>
          </p:nvSpPr>
          <p:spPr bwMode="auto">
            <a:xfrm>
              <a:off x="3024" y="2592"/>
              <a:ext cx="0" cy="960"/>
            </a:xfrm>
            <a:prstGeom prst="line">
              <a:avLst/>
            </a:prstGeom>
            <a:noFill/>
            <a:ln w="9525" cap="rnd">
              <a:solidFill>
                <a:schemeClr val="tx1"/>
              </a:solidFill>
              <a:prstDash val="sysDot"/>
              <a:round/>
              <a:headEnd/>
              <a:tailEnd/>
            </a:ln>
            <a:effectLst/>
          </p:spPr>
          <p:txBody>
            <a:bodyPr wrap="none" anchor="ctr"/>
            <a:lstStyle/>
            <a:p>
              <a:endParaRPr lang="en-US"/>
            </a:p>
          </p:txBody>
        </p:sp>
        <p:sp>
          <p:nvSpPr>
            <p:cNvPr id="70666" name="Text Box 10"/>
            <p:cNvSpPr txBox="1">
              <a:spLocks noChangeArrowheads="1"/>
            </p:cNvSpPr>
            <p:nvPr/>
          </p:nvSpPr>
          <p:spPr bwMode="auto">
            <a:xfrm>
              <a:off x="1445" y="2401"/>
              <a:ext cx="298" cy="769"/>
            </a:xfrm>
            <a:prstGeom prst="rect">
              <a:avLst/>
            </a:prstGeom>
            <a:noFill/>
            <a:ln w="9525">
              <a:noFill/>
              <a:miter lim="800000"/>
              <a:headEnd/>
              <a:tailEnd/>
            </a:ln>
            <a:effectLst/>
          </p:spPr>
          <p:txBody>
            <a:bodyPr wrap="none">
              <a:spAutoFit/>
            </a:bodyPr>
            <a:lstStyle/>
            <a:p>
              <a:pPr algn="ctr"/>
              <a:r>
                <a:rPr kumimoji="0" lang="en-US"/>
                <a:t>y</a:t>
              </a:r>
            </a:p>
          </p:txBody>
        </p:sp>
        <p:sp>
          <p:nvSpPr>
            <p:cNvPr id="70667" name="Text Box 11"/>
            <p:cNvSpPr txBox="1">
              <a:spLocks noChangeArrowheads="1"/>
            </p:cNvSpPr>
            <p:nvPr/>
          </p:nvSpPr>
          <p:spPr bwMode="auto">
            <a:xfrm>
              <a:off x="2884" y="3696"/>
              <a:ext cx="297" cy="770"/>
            </a:xfrm>
            <a:prstGeom prst="rect">
              <a:avLst/>
            </a:prstGeom>
            <a:noFill/>
            <a:ln w="9525">
              <a:noFill/>
              <a:miter lim="800000"/>
              <a:headEnd/>
              <a:tailEnd/>
            </a:ln>
            <a:effectLst/>
          </p:spPr>
          <p:txBody>
            <a:bodyPr wrap="none">
              <a:spAutoFit/>
            </a:bodyPr>
            <a:lstStyle/>
            <a:p>
              <a:pPr algn="ctr"/>
              <a:r>
                <a:rPr kumimoji="0" lang="en-US"/>
                <a:t>x</a:t>
              </a:r>
            </a:p>
          </p:txBody>
        </p:sp>
      </p:grpSp>
      <p:sp>
        <p:nvSpPr>
          <p:cNvPr id="70670" name="Text Box 14"/>
          <p:cNvSpPr txBox="1">
            <a:spLocks noChangeArrowheads="1"/>
          </p:cNvSpPr>
          <p:nvPr/>
        </p:nvSpPr>
        <p:spPr bwMode="auto">
          <a:xfrm>
            <a:off x="1295400" y="2438400"/>
            <a:ext cx="6629400" cy="1754326"/>
          </a:xfrm>
          <a:prstGeom prst="rect">
            <a:avLst/>
          </a:prstGeom>
          <a:noFill/>
          <a:ln w="9525">
            <a:noFill/>
            <a:miter lim="800000"/>
            <a:headEnd/>
            <a:tailEnd/>
          </a:ln>
          <a:effectLst/>
        </p:spPr>
        <p:txBody>
          <a:bodyPr>
            <a:spAutoFit/>
          </a:bodyPr>
          <a:lstStyle/>
          <a:p>
            <a:r>
              <a:rPr kumimoji="0" lang="en-US" dirty="0">
                <a:latin typeface="Tempus Sans ITC" pitchFamily="82" charset="0"/>
              </a:rPr>
              <a:t>Around the turn of the century, geneticist Francis Galton discovered a phenomenon called </a:t>
            </a:r>
            <a:r>
              <a:rPr kumimoji="0" lang="en-US" dirty="0">
                <a:solidFill>
                  <a:srgbClr val="C00000"/>
                </a:solidFill>
                <a:latin typeface="Tempus Sans ITC" pitchFamily="82" charset="0"/>
              </a:rPr>
              <a:t>Regression Toward The Mean. </a:t>
            </a:r>
            <a:r>
              <a:rPr kumimoji="0" lang="en-US" dirty="0">
                <a:latin typeface="Tempus Sans ITC" pitchFamily="82" charset="0"/>
              </a:rPr>
              <a:t>Seeking laws of inheritance, he found that sons’ heights tended to </a:t>
            </a:r>
            <a:r>
              <a:rPr kumimoji="0" lang="en-US" dirty="0">
                <a:solidFill>
                  <a:srgbClr val="C00000"/>
                </a:solidFill>
                <a:latin typeface="Tempus Sans ITC" pitchFamily="82" charset="0"/>
              </a:rPr>
              <a:t>regress</a:t>
            </a:r>
            <a:r>
              <a:rPr kumimoji="0" lang="en-US" dirty="0">
                <a:latin typeface="Tempus Sans ITC" pitchFamily="82" charset="0"/>
              </a:rPr>
              <a:t> toward the mean height of the population, compared to their fathers’ heights. Tall fathers tended to have somewhat shorter sons, and vice versa.</a:t>
            </a:r>
          </a:p>
        </p:txBody>
      </p:sp>
    </p:spTree>
    <p:extLst>
      <p:ext uri="{BB962C8B-B14F-4D97-AF65-F5344CB8AC3E}">
        <p14:creationId xmlns:p14="http://schemas.microsoft.com/office/powerpoint/2010/main" val="1531204594"/>
      </p:ext>
    </p:extLst>
  </p:cSld>
  <p:clrMapOvr>
    <a:masterClrMapping/>
  </p:clrMapOvr>
  <p:transition spd="med">
    <p:fade thruBlk="1"/>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3600" dirty="0"/>
              <a:t>Predictive Versus Explanatory Regression Analysis</a:t>
            </a:r>
          </a:p>
        </p:txBody>
      </p:sp>
      <p:sp>
        <p:nvSpPr>
          <p:cNvPr id="68611" name="Rectangle 3"/>
          <p:cNvSpPr>
            <a:spLocks noGrp="1" noChangeArrowheads="1"/>
          </p:cNvSpPr>
          <p:nvPr>
            <p:ph type="body" idx="1"/>
          </p:nvPr>
        </p:nvSpPr>
        <p:spPr/>
        <p:txBody>
          <a:bodyPr/>
          <a:lstStyle/>
          <a:p>
            <a:pPr>
              <a:lnSpc>
                <a:spcPct val="90000"/>
              </a:lnSpc>
            </a:pPr>
            <a:r>
              <a:rPr lang="en-US" dirty="0">
                <a:solidFill>
                  <a:schemeClr val="accent1">
                    <a:lumMod val="75000"/>
                  </a:schemeClr>
                </a:solidFill>
              </a:rPr>
              <a:t>Prediction</a:t>
            </a:r>
            <a:r>
              <a:rPr lang="en-US" dirty="0"/>
              <a:t> – to develop a model to predict future values of a response variable (Y) based on its relationships with predictor variables (X’s)</a:t>
            </a:r>
          </a:p>
          <a:p>
            <a:pPr>
              <a:lnSpc>
                <a:spcPct val="90000"/>
              </a:lnSpc>
            </a:pPr>
            <a:r>
              <a:rPr lang="en-US" dirty="0">
                <a:solidFill>
                  <a:schemeClr val="accent1">
                    <a:lumMod val="75000"/>
                  </a:schemeClr>
                </a:solidFill>
              </a:rPr>
              <a:t>Explanatory Analysis </a:t>
            </a:r>
            <a:r>
              <a:rPr lang="en-US" dirty="0"/>
              <a:t>– to develop an understanding of the relationships between response variable and predictor variables</a:t>
            </a:r>
          </a:p>
        </p:txBody>
      </p:sp>
    </p:spTree>
    <p:extLst>
      <p:ext uri="{BB962C8B-B14F-4D97-AF65-F5344CB8AC3E}">
        <p14:creationId xmlns:p14="http://schemas.microsoft.com/office/powerpoint/2010/main" val="337858546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t>Problem Statement</a:t>
            </a:r>
          </a:p>
        </p:txBody>
      </p:sp>
      <p:sp>
        <p:nvSpPr>
          <p:cNvPr id="78851" name="Rectangle 3"/>
          <p:cNvSpPr>
            <a:spLocks noGrp="1" noChangeArrowheads="1"/>
          </p:cNvSpPr>
          <p:nvPr>
            <p:ph type="body" idx="1"/>
          </p:nvPr>
        </p:nvSpPr>
        <p:spPr/>
        <p:txBody>
          <a:bodyPr/>
          <a:lstStyle/>
          <a:p>
            <a:r>
              <a:rPr lang="en-US" sz="2400" dirty="0"/>
              <a:t>A regression model will be used to try </a:t>
            </a:r>
            <a:r>
              <a:rPr lang="en-US" sz="2400" dirty="0" smtClean="0"/>
              <a:t>to explain </a:t>
            </a:r>
            <a:r>
              <a:rPr lang="en-US" sz="2400" dirty="0"/>
              <a:t>the relationship between departmental budget allocations and those variables that could contribute to the variance in these allocations. </a:t>
            </a:r>
          </a:p>
        </p:txBody>
      </p:sp>
      <p:graphicFrame>
        <p:nvGraphicFramePr>
          <p:cNvPr id="78852" name="Object 4"/>
          <p:cNvGraphicFramePr>
            <a:graphicFrameLocks noChangeAspect="1"/>
          </p:cNvGraphicFramePr>
          <p:nvPr>
            <p:extLst>
              <p:ext uri="{D42A27DB-BD31-4B8C-83A1-F6EECF244321}">
                <p14:modId xmlns:p14="http://schemas.microsoft.com/office/powerpoint/2010/main" val="3241959737"/>
              </p:ext>
            </p:extLst>
          </p:nvPr>
        </p:nvGraphicFramePr>
        <p:xfrm>
          <a:off x="1066800" y="4724400"/>
          <a:ext cx="7105650" cy="1144587"/>
        </p:xfrm>
        <a:graphic>
          <a:graphicData uri="http://schemas.openxmlformats.org/presentationml/2006/ole">
            <mc:AlternateContent xmlns:mc="http://schemas.openxmlformats.org/markup-compatibility/2006">
              <mc:Choice xmlns:v="urn:schemas-microsoft-com:vml" Requires="v">
                <p:oleObj spid="_x0000_s24585" name="Equation" r:id="rId3" imgW="1638000" imgH="241200" progId="Equation.3">
                  <p:embed/>
                </p:oleObj>
              </mc:Choice>
              <mc:Fallback>
                <p:oleObj name="Equation" r:id="rId3" imgW="1638000" imgH="241200" progId="Equation.3">
                  <p:embed/>
                  <p:pic>
                    <p:nvPicPr>
                      <p:cNvPr id="0" name=""/>
                      <p:cNvPicPr>
                        <a:picLocks noChangeAspect="1" noChangeArrowheads="1"/>
                      </p:cNvPicPr>
                      <p:nvPr/>
                    </p:nvPicPr>
                    <p:blipFill>
                      <a:blip r:embed="rId4"/>
                      <a:srcRect/>
                      <a:stretch>
                        <a:fillRect/>
                      </a:stretch>
                    </p:blipFill>
                    <p:spPr bwMode="auto">
                      <a:xfrm>
                        <a:off x="1066800" y="4724400"/>
                        <a:ext cx="7105650" cy="1144587"/>
                      </a:xfrm>
                      <a:prstGeom prst="rect">
                        <a:avLst/>
                      </a:prstGeom>
                      <a:solidFill>
                        <a:schemeClr val="accent5">
                          <a:lumMod val="60000"/>
                          <a:lumOff val="40000"/>
                        </a:schemeClr>
                      </a:solidFill>
                    </p:spPr>
                  </p:pic>
                </p:oleObj>
              </mc:Fallback>
            </mc:AlternateContent>
          </a:graphicData>
        </a:graphic>
      </p:graphicFrame>
    </p:spTree>
    <p:extLst>
      <p:ext uri="{BB962C8B-B14F-4D97-AF65-F5344CB8AC3E}">
        <p14:creationId xmlns:p14="http://schemas.microsoft.com/office/powerpoint/2010/main" val="93234044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anim calcmode="lin" valueType="num">
                                      <p:cBhvr additive="base">
                                        <p:cTn id="11" dur="500" fill="hold"/>
                                        <p:tgtEl>
                                          <p:spTgt spid="78852"/>
                                        </p:tgtEl>
                                        <p:attrNameLst>
                                          <p:attrName>ppt_x</p:attrName>
                                        </p:attrNameLst>
                                      </p:cBhvr>
                                      <p:tavLst>
                                        <p:tav tm="0">
                                          <p:val>
                                            <p:strVal val="#ppt_x"/>
                                          </p:val>
                                        </p:tav>
                                        <p:tav tm="100000">
                                          <p:val>
                                            <p:strVal val="#ppt_x"/>
                                          </p:val>
                                        </p:tav>
                                      </p:tavLst>
                                    </p:anim>
                                    <p:anim calcmode="lin" valueType="num">
                                      <p:cBhvr additive="base">
                                        <p:cTn id="12"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Simple Regression Model</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038355" y="2397280"/>
                <a:ext cx="198663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r>
                            <a:rPr lang="en-US" b="0" i="1" smtClean="0">
                              <a:latin typeface="Cambria Math"/>
                            </a:rPr>
                            <m:t>𝑦</m:t>
                          </m:r>
                        </m:e>
                      </m:d>
                      <m:r>
                        <a:rPr lang="en-US" b="0" i="1" smtClean="0">
                          <a:latin typeface="Cambria Math"/>
                        </a:rPr>
                        <m:t>=</m:t>
                      </m:r>
                      <m:r>
                        <a:rPr lang="en-US" b="0" i="1" smtClean="0">
                          <a:latin typeface="Cambria Math"/>
                        </a:rPr>
                        <m:t>𝑎</m:t>
                      </m:r>
                      <m:r>
                        <a:rPr lang="en-US" b="0" i="1" smtClean="0">
                          <a:latin typeface="Cambria Math"/>
                        </a:rPr>
                        <m:t>+</m:t>
                      </m:r>
                      <m:r>
                        <a:rPr lang="en-US" b="0" i="1" smtClean="0">
                          <a:latin typeface="Cambria Math"/>
                        </a:rPr>
                        <m:t>𝑏𝑥</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38355" y="2397280"/>
                <a:ext cx="1986634" cy="461665"/>
              </a:xfrm>
              <a:prstGeom prst="rect">
                <a:avLst/>
              </a:prstGeom>
              <a:blipFill rotWithShape="1">
                <a:blip r:embed="rId2"/>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60524" y="2974692"/>
                <a:ext cx="54059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𝑺𝒍𝒐𝒑𝒆</m:t>
                      </m:r>
                      <m:r>
                        <a:rPr lang="en-US" b="1" i="1" smtClean="0">
                          <a:solidFill>
                            <a:srgbClr val="C00000"/>
                          </a:solidFill>
                          <a:latin typeface="Cambria Math"/>
                        </a:rPr>
                        <m:t> </m:t>
                      </m:r>
                      <m:d>
                        <m:dPr>
                          <m:ctrlPr>
                            <a:rPr lang="en-US" b="1" i="1" smtClean="0">
                              <a:solidFill>
                                <a:srgbClr val="C00000"/>
                              </a:solidFill>
                              <a:latin typeface="Cambria Math" panose="02040503050406030204" pitchFamily="18" charset="0"/>
                            </a:rPr>
                          </m:ctrlPr>
                        </m:dPr>
                        <m:e>
                          <m:r>
                            <a:rPr lang="en-US" b="1" i="1" smtClean="0">
                              <a:solidFill>
                                <a:srgbClr val="C00000"/>
                              </a:solidFill>
                              <a:latin typeface="Cambria Math"/>
                            </a:rPr>
                            <m:t>𝒃</m:t>
                          </m:r>
                        </m:e>
                      </m:d>
                      <m:r>
                        <a:rPr lang="en-US" b="0" i="1" smtClean="0">
                          <a:latin typeface="Cambria Math"/>
                        </a:rPr>
                        <m:t>=(</m:t>
                      </m:r>
                      <m:r>
                        <a:rPr lang="en-US" b="0" i="1" smtClean="0">
                          <a:latin typeface="Cambria Math"/>
                        </a:rPr>
                        <m:t>𝑁</m:t>
                      </m:r>
                      <m:r>
                        <m:rPr>
                          <m:sty m:val="p"/>
                        </m:rPr>
                        <a:rPr lang="el-GR" b="0" i="1" smtClean="0">
                          <a:latin typeface="Cambria Math"/>
                        </a:rPr>
                        <m:t>Σ</m:t>
                      </m:r>
                      <m:r>
                        <a:rPr lang="en-US" b="0" i="1" smtClean="0">
                          <a:latin typeface="Cambria Math"/>
                        </a:rPr>
                        <m:t>𝑋𝑌</m:t>
                      </m:r>
                      <m:r>
                        <a:rPr lang="en-US" b="0" i="1" smtClean="0">
                          <a:latin typeface="Cambria Math"/>
                        </a:rPr>
                        <m:t> −</m:t>
                      </m:r>
                      <m:d>
                        <m:dPr>
                          <m:ctrlPr>
                            <a:rPr lang="en-US" b="0" i="1" smtClean="0">
                              <a:latin typeface="Cambria Math" panose="02040503050406030204" pitchFamily="18" charset="0"/>
                            </a:rPr>
                          </m:ctrlPr>
                        </m:dPr>
                        <m:e>
                          <m:r>
                            <m:rPr>
                              <m:sty m:val="p"/>
                            </m:rPr>
                            <a:rPr lang="el-GR" b="0" i="1" smtClean="0">
                              <a:latin typeface="Cambria Math"/>
                            </a:rPr>
                            <m:t>Σ</m:t>
                          </m:r>
                          <m:r>
                            <a:rPr lang="en-US" b="0" i="1" smtClean="0">
                              <a:latin typeface="Cambria Math"/>
                            </a:rPr>
                            <m:t>𝑋</m:t>
                          </m:r>
                        </m:e>
                      </m:d>
                      <m:d>
                        <m:dPr>
                          <m:ctrlPr>
                            <a:rPr lang="en-US" b="0" i="1" smtClean="0">
                              <a:latin typeface="Cambria Math" panose="02040503050406030204" pitchFamily="18" charset="0"/>
                            </a:rPr>
                          </m:ctrlPr>
                        </m:dPr>
                        <m:e>
                          <m:r>
                            <m:rPr>
                              <m:sty m:val="p"/>
                            </m:rPr>
                            <a:rPr lang="el-GR" b="0" i="1" smtClean="0">
                              <a:latin typeface="Cambria Math"/>
                            </a:rPr>
                            <m:t>Σ</m:t>
                          </m:r>
                          <m:r>
                            <a:rPr lang="en-US" b="0" i="1" smtClean="0">
                              <a:latin typeface="Cambria Math"/>
                            </a:rPr>
                            <m:t>𝑌</m:t>
                          </m:r>
                        </m:e>
                      </m:d>
                      <m:r>
                        <a:rPr lang="en-US" b="0" i="1" smtClean="0">
                          <a:latin typeface="Cambria Math"/>
                        </a:rPr>
                        <m:t>))/(</m:t>
                      </m:r>
                      <m:r>
                        <a:rPr lang="en-US" b="0" i="1" smtClean="0">
                          <a:latin typeface="Cambria Math"/>
                        </a:rPr>
                        <m:t>𝑁</m:t>
                      </m:r>
                      <m:r>
                        <m:rPr>
                          <m:sty m:val="p"/>
                        </m:rPr>
                        <a:rPr lang="el-GR" b="0" i="1" smtClean="0">
                          <a:latin typeface="Cambria Math"/>
                        </a:rPr>
                        <m:t>Σ</m:t>
                      </m:r>
                      <m:r>
                        <a:rPr lang="en-US" b="0" i="1" smtClean="0">
                          <a:latin typeface="Cambria Math"/>
                        </a:rPr>
                        <m:t>𝑋</m:t>
                      </m:r>
                      <m:r>
                        <a:rPr lang="en-US" b="0" i="1" baseline="30000" smtClean="0">
                          <a:latin typeface="Cambria Math"/>
                        </a:rPr>
                        <m:t>2</m:t>
                      </m:r>
                      <m:r>
                        <a:rPr lang="en-US" b="0" i="1" smtClean="0">
                          <a:latin typeface="Cambria Math"/>
                        </a:rPr>
                        <m:t> −</m:t>
                      </m:r>
                      <m:d>
                        <m:dPr>
                          <m:ctrlPr>
                            <a:rPr lang="en-US" b="0" i="1" smtClean="0">
                              <a:latin typeface="Cambria Math" panose="02040503050406030204" pitchFamily="18" charset="0"/>
                            </a:rPr>
                          </m:ctrlPr>
                        </m:dPr>
                        <m:e>
                          <m:r>
                            <m:rPr>
                              <m:sty m:val="p"/>
                            </m:rPr>
                            <a:rPr lang="el-GR" b="0" i="1" smtClean="0">
                              <a:latin typeface="Cambria Math"/>
                            </a:rPr>
                            <m:t>Σ</m:t>
                          </m:r>
                          <m:r>
                            <a:rPr lang="en-US" b="0" i="1" smtClean="0">
                              <a:latin typeface="Cambria Math"/>
                            </a:rPr>
                            <m:t>𝑋</m:t>
                          </m:r>
                        </m:e>
                      </m:d>
                      <m:r>
                        <a:rPr lang="en-US" b="0" i="1" baseline="30000" smtClean="0">
                          <a:latin typeface="Cambria Math"/>
                        </a:rPr>
                        <m:t>2</m:t>
                      </m:r>
                      <m:r>
                        <a:rPr lang="en-US" b="0" i="1" smtClean="0">
                          <a:latin typeface="Cambria Math"/>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360524" y="2974692"/>
                <a:ext cx="5405903" cy="369332"/>
              </a:xfrm>
              <a:prstGeom prst="rect">
                <a:avLst/>
              </a:prstGeom>
              <a:blipFill rotWithShape="1">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65961" y="3577237"/>
                <a:ext cx="363875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a:rPr>
                        <m:t>𝑰𝒏𝒕𝒆𝒓𝒄𝒆𝒑𝒕</m:t>
                      </m:r>
                      <m:r>
                        <a:rPr lang="en-US" b="1" i="1" smtClean="0">
                          <a:solidFill>
                            <a:srgbClr val="C00000"/>
                          </a:solidFill>
                          <a:latin typeface="Cambria Math"/>
                        </a:rPr>
                        <m:t> </m:t>
                      </m:r>
                      <m:d>
                        <m:dPr>
                          <m:ctrlPr>
                            <a:rPr lang="en-US" b="1" i="1" smtClean="0">
                              <a:solidFill>
                                <a:srgbClr val="C00000"/>
                              </a:solidFill>
                              <a:latin typeface="Cambria Math" panose="02040503050406030204" pitchFamily="18" charset="0"/>
                            </a:rPr>
                          </m:ctrlPr>
                        </m:dPr>
                        <m:e>
                          <m:r>
                            <a:rPr lang="en-US" b="1" i="1" smtClean="0">
                              <a:solidFill>
                                <a:srgbClr val="C00000"/>
                              </a:solidFill>
                              <a:latin typeface="Cambria Math"/>
                            </a:rPr>
                            <m:t>𝒂</m:t>
                          </m:r>
                        </m:e>
                      </m:d>
                      <m:r>
                        <a:rPr lang="en-US" b="0" i="1" smtClean="0">
                          <a:latin typeface="Cambria Math"/>
                        </a:rPr>
                        <m:t>=(</m:t>
                      </m:r>
                      <m:r>
                        <m:rPr>
                          <m:sty m:val="p"/>
                        </m:rPr>
                        <a:rPr lang="el-GR" b="0" i="1" smtClean="0">
                          <a:latin typeface="Cambria Math"/>
                        </a:rPr>
                        <m:t>Σ</m:t>
                      </m:r>
                      <m:r>
                        <a:rPr lang="en-US" b="0" i="1" smtClean="0">
                          <a:latin typeface="Cambria Math"/>
                        </a:rPr>
                        <m:t>𝑌</m:t>
                      </m:r>
                      <m:r>
                        <a:rPr lang="en-US" b="0" i="1" smtClean="0">
                          <a:latin typeface="Cambria Math"/>
                        </a:rPr>
                        <m:t>−</m:t>
                      </m:r>
                      <m:r>
                        <a:rPr lang="en-US" b="0" i="1" smtClean="0">
                          <a:latin typeface="Cambria Math"/>
                        </a:rPr>
                        <m:t>𝑏</m:t>
                      </m:r>
                      <m:d>
                        <m:dPr>
                          <m:ctrlPr>
                            <a:rPr lang="en-US" b="0" i="1" smtClean="0">
                              <a:latin typeface="Cambria Math" panose="02040503050406030204" pitchFamily="18" charset="0"/>
                            </a:rPr>
                          </m:ctrlPr>
                        </m:dPr>
                        <m:e>
                          <m:r>
                            <m:rPr>
                              <m:sty m:val="p"/>
                            </m:rPr>
                            <a:rPr lang="el-GR" b="0" i="1" smtClean="0">
                              <a:latin typeface="Cambria Math"/>
                            </a:rPr>
                            <m:t>Σ</m:t>
                          </m:r>
                          <m:r>
                            <a:rPr lang="en-US" b="0" i="1" smtClean="0">
                              <a:latin typeface="Cambria Math"/>
                            </a:rPr>
                            <m:t>𝑋</m:t>
                          </m:r>
                        </m:e>
                      </m:d>
                      <m:r>
                        <a:rPr lang="en-US" b="0" i="1" smtClean="0">
                          <a:latin typeface="Cambria Math"/>
                        </a:rPr>
                        <m:t>)/</m:t>
                      </m:r>
                      <m:r>
                        <a:rPr lang="en-US" b="0" i="1" smtClean="0">
                          <a:latin typeface="Cambria Math"/>
                        </a:rPr>
                        <m:t>𝑁</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265961" y="3577237"/>
                <a:ext cx="3638753" cy="369332"/>
              </a:xfrm>
              <a:prstGeom prst="rect">
                <a:avLst/>
              </a:prstGeom>
              <a:blipFill rotWithShape="1">
                <a:blip r:embed="rId4"/>
                <a:stretch>
                  <a:fillRect b="-15000"/>
                </a:stretch>
              </a:blipFill>
            </p:spPr>
            <p:txBody>
              <a:bodyPr/>
              <a:lstStyle/>
              <a:p>
                <a:r>
                  <a:rPr lang="en-US">
                    <a:noFill/>
                  </a:rPr>
                  <a:t> </a:t>
                </a:r>
              </a:p>
            </p:txBody>
          </p:sp>
        </mc:Fallback>
      </mc:AlternateContent>
      <p:sp>
        <p:nvSpPr>
          <p:cNvPr id="8" name="TextBox 7"/>
          <p:cNvSpPr txBox="1"/>
          <p:nvPr/>
        </p:nvSpPr>
        <p:spPr>
          <a:xfrm>
            <a:off x="717628" y="4267200"/>
            <a:ext cx="3183039" cy="2308324"/>
          </a:xfrm>
          <a:prstGeom prst="rect">
            <a:avLst/>
          </a:prstGeom>
          <a:noFill/>
        </p:spPr>
        <p:txBody>
          <a:bodyPr wrap="square" rtlCol="0">
            <a:spAutoFit/>
          </a:bodyPr>
          <a:lstStyle/>
          <a:p>
            <a:r>
              <a:rPr lang="en-US" sz="1800" dirty="0" smtClean="0"/>
              <a:t>Where:</a:t>
            </a:r>
          </a:p>
          <a:p>
            <a:endParaRPr lang="en-US" sz="1800" dirty="0"/>
          </a:p>
          <a:p>
            <a:r>
              <a:rPr lang="en-US" sz="1800" dirty="0" smtClean="0"/>
              <a:t>y = Dependent Variable</a:t>
            </a:r>
          </a:p>
          <a:p>
            <a:r>
              <a:rPr lang="en-US" sz="1800" dirty="0" smtClean="0"/>
              <a:t>x = Independent Variable</a:t>
            </a:r>
          </a:p>
          <a:p>
            <a:r>
              <a:rPr lang="en-US" sz="1800" dirty="0" smtClean="0"/>
              <a:t>b = Slope of Regression Line</a:t>
            </a:r>
          </a:p>
          <a:p>
            <a:r>
              <a:rPr lang="en-US" sz="1800" dirty="0" smtClean="0"/>
              <a:t>a = Intercept point of line</a:t>
            </a:r>
          </a:p>
          <a:p>
            <a:r>
              <a:rPr lang="en-US" sz="1800" dirty="0" smtClean="0"/>
              <a:t>N = Number of values</a:t>
            </a:r>
          </a:p>
          <a:p>
            <a:r>
              <a:rPr lang="en-US" sz="1800" dirty="0" smtClean="0"/>
              <a:t>X = First Score</a:t>
            </a:r>
            <a:endParaRPr lang="en-US" sz="1800" dirty="0"/>
          </a:p>
        </p:txBody>
      </p:sp>
      <p:sp>
        <p:nvSpPr>
          <p:cNvPr id="10" name="TextBox 9"/>
          <p:cNvSpPr txBox="1"/>
          <p:nvPr/>
        </p:nvSpPr>
        <p:spPr>
          <a:xfrm>
            <a:off x="4031669" y="4876800"/>
            <a:ext cx="4736233" cy="1477328"/>
          </a:xfrm>
          <a:prstGeom prst="rect">
            <a:avLst/>
          </a:prstGeom>
          <a:noFill/>
        </p:spPr>
        <p:txBody>
          <a:bodyPr wrap="none" rtlCol="0">
            <a:spAutoFit/>
          </a:bodyPr>
          <a:lstStyle/>
          <a:p>
            <a:r>
              <a:rPr lang="en-US" sz="1800" dirty="0" smtClean="0"/>
              <a:t>Y = Second Score</a:t>
            </a:r>
          </a:p>
          <a:p>
            <a:r>
              <a:rPr lang="en-US" sz="1800" dirty="0" smtClean="0"/>
              <a:t>ΣXY = Sum of the product of 1</a:t>
            </a:r>
            <a:r>
              <a:rPr lang="en-US" sz="1800" baseline="30000" dirty="0" smtClean="0"/>
              <a:t>st</a:t>
            </a:r>
            <a:r>
              <a:rPr lang="en-US" sz="1800" dirty="0" smtClean="0"/>
              <a:t> &amp; 2</a:t>
            </a:r>
            <a:r>
              <a:rPr lang="en-US" sz="1800" baseline="30000" dirty="0" smtClean="0"/>
              <a:t>nd</a:t>
            </a:r>
            <a:r>
              <a:rPr lang="en-US" sz="1800" dirty="0" smtClean="0"/>
              <a:t> scores</a:t>
            </a:r>
          </a:p>
          <a:p>
            <a:r>
              <a:rPr lang="en-US" sz="1800" dirty="0" smtClean="0"/>
              <a:t>ΣX = Sum of First Scores</a:t>
            </a:r>
          </a:p>
          <a:p>
            <a:r>
              <a:rPr lang="en-US" sz="1800" dirty="0" smtClean="0"/>
              <a:t>ΣY = Sum of Second Scores</a:t>
            </a:r>
          </a:p>
          <a:p>
            <a:r>
              <a:rPr lang="en-US" sz="1800" dirty="0" smtClean="0"/>
              <a:t>ΣX</a:t>
            </a:r>
            <a:r>
              <a:rPr lang="en-US" sz="1800" baseline="30000" dirty="0" smtClean="0"/>
              <a:t>2</a:t>
            </a:r>
            <a:r>
              <a:rPr lang="en-US" sz="1800" dirty="0" smtClean="0"/>
              <a:t> = Sum of squared First Scores</a:t>
            </a:r>
            <a:endParaRPr lang="en-US" sz="1800" dirty="0"/>
          </a:p>
        </p:txBody>
      </p:sp>
    </p:spTree>
    <p:extLst>
      <p:ext uri="{BB962C8B-B14F-4D97-AF65-F5344CB8AC3E}">
        <p14:creationId xmlns:p14="http://schemas.microsoft.com/office/powerpoint/2010/main" val="180537434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Line 3"/>
          <p:cNvSpPr>
            <a:spLocks noChangeShapeType="1"/>
          </p:cNvSpPr>
          <p:nvPr/>
        </p:nvSpPr>
        <p:spPr bwMode="auto">
          <a:xfrm flipV="1">
            <a:off x="1203325" y="2286000"/>
            <a:ext cx="6340475" cy="3657600"/>
          </a:xfrm>
          <a:prstGeom prst="line">
            <a:avLst/>
          </a:prstGeom>
          <a:noFill/>
          <a:ln w="28575">
            <a:solidFill>
              <a:srgbClr val="FF0000"/>
            </a:solidFill>
            <a:round/>
            <a:headEnd/>
            <a:tailEnd/>
          </a:ln>
          <a:effectLst/>
        </p:spPr>
        <p:txBody>
          <a:bodyPr/>
          <a:lstStyle/>
          <a:p>
            <a:endParaRPr lang="en-US"/>
          </a:p>
        </p:txBody>
      </p:sp>
      <p:grpSp>
        <p:nvGrpSpPr>
          <p:cNvPr id="58441" name="Group 73"/>
          <p:cNvGrpSpPr>
            <a:grpSpLocks/>
          </p:cNvGrpSpPr>
          <p:nvPr/>
        </p:nvGrpSpPr>
        <p:grpSpPr bwMode="auto">
          <a:xfrm>
            <a:off x="2819400" y="2286000"/>
            <a:ext cx="4038600" cy="2819400"/>
            <a:chOff x="1776" y="1440"/>
            <a:chExt cx="2544" cy="1776"/>
          </a:xfrm>
        </p:grpSpPr>
        <p:sp>
          <p:nvSpPr>
            <p:cNvPr id="58372" name="Oval 4"/>
            <p:cNvSpPr>
              <a:spLocks noChangeArrowheads="1"/>
            </p:cNvSpPr>
            <p:nvPr/>
          </p:nvSpPr>
          <p:spPr bwMode="auto">
            <a:xfrm>
              <a:off x="2112" y="25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73" name="Oval 5"/>
            <p:cNvSpPr>
              <a:spLocks noChangeArrowheads="1"/>
            </p:cNvSpPr>
            <p:nvPr/>
          </p:nvSpPr>
          <p:spPr bwMode="auto">
            <a:xfrm>
              <a:off x="1776" y="2928"/>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78" name="Oval 10"/>
            <p:cNvSpPr>
              <a:spLocks noChangeArrowheads="1"/>
            </p:cNvSpPr>
            <p:nvPr/>
          </p:nvSpPr>
          <p:spPr bwMode="auto">
            <a:xfrm>
              <a:off x="1872" y="3168"/>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79" name="Oval 11"/>
            <p:cNvSpPr>
              <a:spLocks noChangeArrowheads="1"/>
            </p:cNvSpPr>
            <p:nvPr/>
          </p:nvSpPr>
          <p:spPr bwMode="auto">
            <a:xfrm>
              <a:off x="2064" y="2928"/>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80" name="Oval 12"/>
            <p:cNvSpPr>
              <a:spLocks noChangeArrowheads="1"/>
            </p:cNvSpPr>
            <p:nvPr/>
          </p:nvSpPr>
          <p:spPr bwMode="auto">
            <a:xfrm>
              <a:off x="2400" y="278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83" name="Oval 15"/>
            <p:cNvSpPr>
              <a:spLocks noChangeArrowheads="1"/>
            </p:cNvSpPr>
            <p:nvPr/>
          </p:nvSpPr>
          <p:spPr bwMode="auto">
            <a:xfrm>
              <a:off x="2640" y="225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84" name="Oval 16"/>
            <p:cNvSpPr>
              <a:spLocks noChangeArrowheads="1"/>
            </p:cNvSpPr>
            <p:nvPr/>
          </p:nvSpPr>
          <p:spPr bwMode="auto">
            <a:xfrm>
              <a:off x="2256" y="307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87" name="Oval 19"/>
            <p:cNvSpPr>
              <a:spLocks noChangeArrowheads="1"/>
            </p:cNvSpPr>
            <p:nvPr/>
          </p:nvSpPr>
          <p:spPr bwMode="auto">
            <a:xfrm>
              <a:off x="2640" y="259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88" name="Oval 20"/>
            <p:cNvSpPr>
              <a:spLocks noChangeArrowheads="1"/>
            </p:cNvSpPr>
            <p:nvPr/>
          </p:nvSpPr>
          <p:spPr bwMode="auto">
            <a:xfrm>
              <a:off x="2928" y="254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92" name="Oval 24"/>
            <p:cNvSpPr>
              <a:spLocks noChangeArrowheads="1"/>
            </p:cNvSpPr>
            <p:nvPr/>
          </p:nvSpPr>
          <p:spPr bwMode="auto">
            <a:xfrm>
              <a:off x="2976" y="211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93" name="Oval 25"/>
            <p:cNvSpPr>
              <a:spLocks noChangeArrowheads="1"/>
            </p:cNvSpPr>
            <p:nvPr/>
          </p:nvSpPr>
          <p:spPr bwMode="auto">
            <a:xfrm>
              <a:off x="2784" y="28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95" name="Oval 27"/>
            <p:cNvSpPr>
              <a:spLocks noChangeArrowheads="1"/>
            </p:cNvSpPr>
            <p:nvPr/>
          </p:nvSpPr>
          <p:spPr bwMode="auto">
            <a:xfrm>
              <a:off x="3264" y="230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396" name="Oval 28"/>
            <p:cNvSpPr>
              <a:spLocks noChangeArrowheads="1"/>
            </p:cNvSpPr>
            <p:nvPr/>
          </p:nvSpPr>
          <p:spPr bwMode="auto">
            <a:xfrm>
              <a:off x="3216" y="264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403" name="Oval 35"/>
            <p:cNvSpPr>
              <a:spLocks noChangeArrowheads="1"/>
            </p:cNvSpPr>
            <p:nvPr/>
          </p:nvSpPr>
          <p:spPr bwMode="auto">
            <a:xfrm>
              <a:off x="3456" y="206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404" name="Oval 36"/>
            <p:cNvSpPr>
              <a:spLocks noChangeArrowheads="1"/>
            </p:cNvSpPr>
            <p:nvPr/>
          </p:nvSpPr>
          <p:spPr bwMode="auto">
            <a:xfrm>
              <a:off x="3600" y="1776"/>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407" name="Oval 39"/>
            <p:cNvSpPr>
              <a:spLocks noChangeArrowheads="1"/>
            </p:cNvSpPr>
            <p:nvPr/>
          </p:nvSpPr>
          <p:spPr bwMode="auto">
            <a:xfrm>
              <a:off x="3648" y="235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409" name="Oval 41"/>
            <p:cNvSpPr>
              <a:spLocks noChangeArrowheads="1"/>
            </p:cNvSpPr>
            <p:nvPr/>
          </p:nvSpPr>
          <p:spPr bwMode="auto">
            <a:xfrm>
              <a:off x="4272" y="1440"/>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411" name="Oval 43"/>
            <p:cNvSpPr>
              <a:spLocks noChangeArrowheads="1"/>
            </p:cNvSpPr>
            <p:nvPr/>
          </p:nvSpPr>
          <p:spPr bwMode="auto">
            <a:xfrm>
              <a:off x="3840" y="1824"/>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412" name="Oval 44"/>
            <p:cNvSpPr>
              <a:spLocks noChangeArrowheads="1"/>
            </p:cNvSpPr>
            <p:nvPr/>
          </p:nvSpPr>
          <p:spPr bwMode="auto">
            <a:xfrm>
              <a:off x="4080" y="2352"/>
              <a:ext cx="48" cy="48"/>
            </a:xfrm>
            <a:prstGeom prst="ellipse">
              <a:avLst/>
            </a:prstGeom>
            <a:solidFill>
              <a:schemeClr val="tx1"/>
            </a:solidFill>
            <a:ln w="9525">
              <a:solidFill>
                <a:schemeClr val="tx1"/>
              </a:solidFill>
              <a:round/>
              <a:headEnd/>
              <a:tailEnd/>
            </a:ln>
            <a:effectLst/>
          </p:spPr>
          <p:txBody>
            <a:bodyPr wrap="none" anchor="ctr"/>
            <a:lstStyle/>
            <a:p>
              <a:pPr algn="ctr"/>
              <a:endParaRPr kumimoji="0" lang="en-US">
                <a:solidFill>
                  <a:srgbClr val="FFCC00"/>
                </a:solidFill>
              </a:endParaRPr>
            </a:p>
          </p:txBody>
        </p:sp>
        <p:sp>
          <p:nvSpPr>
            <p:cNvPr id="58414" name="Oval 46"/>
            <p:cNvSpPr>
              <a:spLocks noChangeArrowheads="1"/>
            </p:cNvSpPr>
            <p:nvPr/>
          </p:nvSpPr>
          <p:spPr bwMode="auto">
            <a:xfrm>
              <a:off x="4272" y="1728"/>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8415" name="Oval 47"/>
            <p:cNvSpPr>
              <a:spLocks noChangeArrowheads="1"/>
            </p:cNvSpPr>
            <p:nvPr/>
          </p:nvSpPr>
          <p:spPr bwMode="auto">
            <a:xfrm>
              <a:off x="4032" y="1632"/>
              <a:ext cx="48" cy="48"/>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58442" name="Group 74"/>
          <p:cNvGrpSpPr>
            <a:grpSpLocks/>
          </p:cNvGrpSpPr>
          <p:nvPr/>
        </p:nvGrpSpPr>
        <p:grpSpPr bwMode="auto">
          <a:xfrm>
            <a:off x="1203325" y="1893888"/>
            <a:ext cx="361950" cy="4049712"/>
            <a:chOff x="758" y="1193"/>
            <a:chExt cx="228" cy="2551"/>
          </a:xfrm>
        </p:grpSpPr>
        <p:sp>
          <p:nvSpPr>
            <p:cNvPr id="58417" name="Line 49"/>
            <p:cNvSpPr>
              <a:spLocks noChangeShapeType="1"/>
            </p:cNvSpPr>
            <p:nvPr/>
          </p:nvSpPr>
          <p:spPr bwMode="auto">
            <a:xfrm>
              <a:off x="912" y="1536"/>
              <a:ext cx="1" cy="2208"/>
            </a:xfrm>
            <a:prstGeom prst="line">
              <a:avLst/>
            </a:prstGeom>
            <a:noFill/>
            <a:ln w="28575">
              <a:solidFill>
                <a:schemeClr val="accent1">
                  <a:lumMod val="75000"/>
                </a:schemeClr>
              </a:solidFill>
              <a:round/>
              <a:headEnd/>
              <a:tailEnd/>
            </a:ln>
            <a:effectLst/>
          </p:spPr>
          <p:txBody>
            <a:bodyPr/>
            <a:lstStyle/>
            <a:p>
              <a:endParaRPr lang="en-US"/>
            </a:p>
          </p:txBody>
        </p:sp>
        <p:sp>
          <p:nvSpPr>
            <p:cNvPr id="58421" name="Text Box 53"/>
            <p:cNvSpPr txBox="1">
              <a:spLocks noChangeArrowheads="1"/>
            </p:cNvSpPr>
            <p:nvPr/>
          </p:nvSpPr>
          <p:spPr bwMode="auto">
            <a:xfrm>
              <a:off x="758" y="1193"/>
              <a:ext cx="228" cy="327"/>
            </a:xfrm>
            <a:prstGeom prst="rect">
              <a:avLst/>
            </a:prstGeom>
            <a:noFill/>
            <a:ln w="9525">
              <a:noFill/>
              <a:miter lim="800000"/>
              <a:headEnd/>
              <a:tailEnd/>
            </a:ln>
            <a:effectLst/>
          </p:spPr>
          <p:txBody>
            <a:bodyPr wrap="none">
              <a:spAutoFit/>
            </a:bodyPr>
            <a:lstStyle/>
            <a:p>
              <a:r>
                <a:rPr kumimoji="0" lang="en-US" sz="2800" dirty="0"/>
                <a:t>y</a:t>
              </a:r>
            </a:p>
          </p:txBody>
        </p:sp>
      </p:grpSp>
      <p:grpSp>
        <p:nvGrpSpPr>
          <p:cNvPr id="58443" name="Group 75"/>
          <p:cNvGrpSpPr>
            <a:grpSpLocks/>
          </p:cNvGrpSpPr>
          <p:nvPr/>
        </p:nvGrpSpPr>
        <p:grpSpPr bwMode="auto">
          <a:xfrm>
            <a:off x="1447800" y="5943600"/>
            <a:ext cx="6019800" cy="584200"/>
            <a:chOff x="912" y="3744"/>
            <a:chExt cx="3792" cy="368"/>
          </a:xfrm>
        </p:grpSpPr>
        <p:sp>
          <p:nvSpPr>
            <p:cNvPr id="58418" name="Line 50"/>
            <p:cNvSpPr>
              <a:spLocks noChangeShapeType="1"/>
            </p:cNvSpPr>
            <p:nvPr/>
          </p:nvSpPr>
          <p:spPr bwMode="auto">
            <a:xfrm>
              <a:off x="912" y="3744"/>
              <a:ext cx="3792" cy="1"/>
            </a:xfrm>
            <a:prstGeom prst="line">
              <a:avLst/>
            </a:prstGeom>
            <a:noFill/>
            <a:ln w="28575">
              <a:solidFill>
                <a:schemeClr val="accent1">
                  <a:lumMod val="75000"/>
                </a:schemeClr>
              </a:solidFill>
              <a:round/>
              <a:headEnd/>
              <a:tailEnd/>
            </a:ln>
            <a:effectLst/>
          </p:spPr>
          <p:txBody>
            <a:bodyPr/>
            <a:lstStyle/>
            <a:p>
              <a:endParaRPr lang="en-US"/>
            </a:p>
          </p:txBody>
        </p:sp>
        <p:sp>
          <p:nvSpPr>
            <p:cNvPr id="58422" name="Text Box 54"/>
            <p:cNvSpPr txBox="1">
              <a:spLocks noChangeArrowheads="1"/>
            </p:cNvSpPr>
            <p:nvPr/>
          </p:nvSpPr>
          <p:spPr bwMode="auto">
            <a:xfrm>
              <a:off x="2678" y="3785"/>
              <a:ext cx="228" cy="327"/>
            </a:xfrm>
            <a:prstGeom prst="rect">
              <a:avLst/>
            </a:prstGeom>
            <a:noFill/>
            <a:ln w="9525">
              <a:noFill/>
              <a:miter lim="800000"/>
              <a:headEnd/>
              <a:tailEnd/>
            </a:ln>
            <a:effectLst/>
          </p:spPr>
          <p:txBody>
            <a:bodyPr wrap="none">
              <a:spAutoFit/>
            </a:bodyPr>
            <a:lstStyle/>
            <a:p>
              <a:r>
                <a:rPr kumimoji="0" lang="en-US" sz="2800"/>
                <a:t>x</a:t>
              </a:r>
            </a:p>
          </p:txBody>
        </p:sp>
      </p:grpSp>
      <p:grpSp>
        <p:nvGrpSpPr>
          <p:cNvPr id="58438" name="Group 70"/>
          <p:cNvGrpSpPr>
            <a:grpSpLocks/>
          </p:cNvGrpSpPr>
          <p:nvPr/>
        </p:nvGrpSpPr>
        <p:grpSpPr bwMode="auto">
          <a:xfrm>
            <a:off x="1905000" y="3124200"/>
            <a:ext cx="2490788" cy="2057400"/>
            <a:chOff x="1248" y="1200"/>
            <a:chExt cx="1569" cy="1296"/>
          </a:xfrm>
        </p:grpSpPr>
        <p:sp>
          <p:nvSpPr>
            <p:cNvPr id="58423" name="Text Box 55"/>
            <p:cNvSpPr txBox="1">
              <a:spLocks noChangeArrowheads="1"/>
            </p:cNvSpPr>
            <p:nvPr/>
          </p:nvSpPr>
          <p:spPr bwMode="auto">
            <a:xfrm>
              <a:off x="1248" y="1200"/>
              <a:ext cx="1569" cy="288"/>
            </a:xfrm>
            <a:prstGeom prst="rect">
              <a:avLst/>
            </a:prstGeom>
            <a:noFill/>
            <a:ln w="9525">
              <a:noFill/>
              <a:miter lim="800000"/>
              <a:headEnd/>
              <a:tailEnd/>
            </a:ln>
            <a:effectLst/>
          </p:spPr>
          <p:txBody>
            <a:bodyPr wrap="none">
              <a:spAutoFit/>
            </a:bodyPr>
            <a:lstStyle/>
            <a:p>
              <a:r>
                <a:rPr kumimoji="0" lang="en-US" dirty="0">
                  <a:solidFill>
                    <a:schemeClr val="tx2"/>
                  </a:solidFill>
                </a:rPr>
                <a:t>Predicted Values</a:t>
              </a:r>
            </a:p>
          </p:txBody>
        </p:sp>
        <p:sp>
          <p:nvSpPr>
            <p:cNvPr id="58428" name="Line 60"/>
            <p:cNvSpPr>
              <a:spLocks noChangeShapeType="1"/>
            </p:cNvSpPr>
            <p:nvPr/>
          </p:nvSpPr>
          <p:spPr bwMode="auto">
            <a:xfrm flipH="1">
              <a:off x="1680" y="1440"/>
              <a:ext cx="192" cy="1056"/>
            </a:xfrm>
            <a:prstGeom prst="line">
              <a:avLst/>
            </a:prstGeom>
            <a:noFill/>
            <a:ln w="9525">
              <a:solidFill>
                <a:srgbClr val="FFCC66"/>
              </a:solidFill>
              <a:round/>
              <a:headEnd/>
              <a:tailEnd type="triangle" w="med" len="med"/>
            </a:ln>
            <a:effectLst/>
          </p:spPr>
          <p:txBody>
            <a:bodyPr/>
            <a:lstStyle/>
            <a:p>
              <a:endParaRPr lang="en-US"/>
            </a:p>
          </p:txBody>
        </p:sp>
      </p:grpSp>
      <p:grpSp>
        <p:nvGrpSpPr>
          <p:cNvPr id="58439" name="Group 71"/>
          <p:cNvGrpSpPr>
            <a:grpSpLocks/>
          </p:cNvGrpSpPr>
          <p:nvPr/>
        </p:nvGrpSpPr>
        <p:grpSpPr bwMode="auto">
          <a:xfrm>
            <a:off x="3200400" y="4343400"/>
            <a:ext cx="2049463" cy="1295400"/>
            <a:chOff x="2016" y="2736"/>
            <a:chExt cx="1291" cy="816"/>
          </a:xfrm>
        </p:grpSpPr>
        <p:sp>
          <p:nvSpPr>
            <p:cNvPr id="58425" name="Text Box 57"/>
            <p:cNvSpPr txBox="1">
              <a:spLocks noChangeArrowheads="1"/>
            </p:cNvSpPr>
            <p:nvPr/>
          </p:nvSpPr>
          <p:spPr bwMode="auto">
            <a:xfrm>
              <a:off x="2016" y="3264"/>
              <a:ext cx="1291" cy="288"/>
            </a:xfrm>
            <a:prstGeom prst="rect">
              <a:avLst/>
            </a:prstGeom>
            <a:noFill/>
            <a:ln w="9525">
              <a:noFill/>
              <a:miter lim="800000"/>
              <a:headEnd/>
              <a:tailEnd/>
            </a:ln>
            <a:effectLst/>
          </p:spPr>
          <p:txBody>
            <a:bodyPr wrap="none">
              <a:spAutoFit/>
            </a:bodyPr>
            <a:lstStyle/>
            <a:p>
              <a:r>
                <a:rPr kumimoji="0" lang="en-US" dirty="0">
                  <a:solidFill>
                    <a:schemeClr val="tx2"/>
                  </a:solidFill>
                </a:rPr>
                <a:t>Actual Values</a:t>
              </a:r>
            </a:p>
          </p:txBody>
        </p:sp>
        <p:sp>
          <p:nvSpPr>
            <p:cNvPr id="58430" name="Line 62"/>
            <p:cNvSpPr>
              <a:spLocks noChangeShapeType="1"/>
            </p:cNvSpPr>
            <p:nvPr/>
          </p:nvSpPr>
          <p:spPr bwMode="auto">
            <a:xfrm flipH="1" flipV="1">
              <a:off x="2448" y="2880"/>
              <a:ext cx="240" cy="384"/>
            </a:xfrm>
            <a:prstGeom prst="line">
              <a:avLst/>
            </a:prstGeom>
            <a:noFill/>
            <a:ln w="19050">
              <a:solidFill>
                <a:srgbClr val="C00000"/>
              </a:solidFill>
              <a:round/>
              <a:headEnd/>
              <a:tailEnd type="triangle" w="med" len="med"/>
            </a:ln>
            <a:effectLst/>
          </p:spPr>
          <p:txBody>
            <a:bodyPr/>
            <a:lstStyle/>
            <a:p>
              <a:endParaRPr lang="en-US"/>
            </a:p>
          </p:txBody>
        </p:sp>
        <p:sp>
          <p:nvSpPr>
            <p:cNvPr id="58431" name="Line 63"/>
            <p:cNvSpPr>
              <a:spLocks noChangeShapeType="1"/>
            </p:cNvSpPr>
            <p:nvPr/>
          </p:nvSpPr>
          <p:spPr bwMode="auto">
            <a:xfrm flipV="1">
              <a:off x="2688" y="2928"/>
              <a:ext cx="96" cy="336"/>
            </a:xfrm>
            <a:prstGeom prst="line">
              <a:avLst/>
            </a:prstGeom>
            <a:noFill/>
            <a:ln w="19050">
              <a:solidFill>
                <a:srgbClr val="C00000"/>
              </a:solidFill>
              <a:round/>
              <a:headEnd/>
              <a:tailEnd type="triangle" w="med" len="med"/>
            </a:ln>
            <a:effectLst/>
          </p:spPr>
          <p:txBody>
            <a:bodyPr/>
            <a:lstStyle/>
            <a:p>
              <a:endParaRPr lang="en-US"/>
            </a:p>
          </p:txBody>
        </p:sp>
        <p:sp>
          <p:nvSpPr>
            <p:cNvPr id="58432" name="Line 64"/>
            <p:cNvSpPr>
              <a:spLocks noChangeShapeType="1"/>
            </p:cNvSpPr>
            <p:nvPr/>
          </p:nvSpPr>
          <p:spPr bwMode="auto">
            <a:xfrm flipV="1">
              <a:off x="2688" y="2736"/>
              <a:ext cx="480" cy="528"/>
            </a:xfrm>
            <a:prstGeom prst="line">
              <a:avLst/>
            </a:prstGeom>
            <a:noFill/>
            <a:ln w="19050">
              <a:solidFill>
                <a:srgbClr val="C00000"/>
              </a:solidFill>
              <a:round/>
              <a:headEnd/>
              <a:tailEnd type="triangle" w="med" len="med"/>
            </a:ln>
            <a:effectLst/>
          </p:spPr>
          <p:txBody>
            <a:bodyPr/>
            <a:lstStyle/>
            <a:p>
              <a:endParaRPr lang="en-US"/>
            </a:p>
          </p:txBody>
        </p:sp>
      </p:grpSp>
      <p:graphicFrame>
        <p:nvGraphicFramePr>
          <p:cNvPr id="90112" name="Object 1024"/>
          <p:cNvGraphicFramePr>
            <a:graphicFrameLocks noChangeAspect="1"/>
          </p:cNvGraphicFramePr>
          <p:nvPr/>
        </p:nvGraphicFramePr>
        <p:xfrm>
          <a:off x="6477000" y="4267200"/>
          <a:ext cx="1452563" cy="658813"/>
        </p:xfrm>
        <a:graphic>
          <a:graphicData uri="http://schemas.openxmlformats.org/presentationml/2006/ole">
            <mc:AlternateContent xmlns:mc="http://schemas.openxmlformats.org/markup-compatibility/2006">
              <mc:Choice xmlns:v="urn:schemas-microsoft-com:vml" Requires="v">
                <p:oleObj spid="_x0000_s25610" name="Equation" r:id="rId3" imgW="672840" imgH="304560" progId="Equation.3">
                  <p:embed/>
                </p:oleObj>
              </mc:Choice>
              <mc:Fallback>
                <p:oleObj name="Equation" r:id="rId3" imgW="672840" imgH="3045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67200"/>
                        <a:ext cx="1452563" cy="658813"/>
                      </a:xfrm>
                      <a:prstGeom prst="rect">
                        <a:avLst/>
                      </a:prstGeom>
                      <a:solidFill>
                        <a:srgbClr val="FFCC66"/>
                      </a:solidFill>
                    </p:spPr>
                  </p:pic>
                </p:oleObj>
              </mc:Fallback>
            </mc:AlternateContent>
          </a:graphicData>
        </a:graphic>
      </p:graphicFrame>
      <p:grpSp>
        <p:nvGrpSpPr>
          <p:cNvPr id="58444" name="Group 76"/>
          <p:cNvGrpSpPr>
            <a:grpSpLocks/>
          </p:cNvGrpSpPr>
          <p:nvPr/>
        </p:nvGrpSpPr>
        <p:grpSpPr bwMode="auto">
          <a:xfrm>
            <a:off x="6477000" y="2971800"/>
            <a:ext cx="1738313" cy="762000"/>
            <a:chOff x="4080" y="1872"/>
            <a:chExt cx="1095" cy="480"/>
          </a:xfrm>
        </p:grpSpPr>
        <p:sp>
          <p:nvSpPr>
            <p:cNvPr id="58434" name="Line 66"/>
            <p:cNvSpPr>
              <a:spLocks noChangeShapeType="1"/>
            </p:cNvSpPr>
            <p:nvPr/>
          </p:nvSpPr>
          <p:spPr bwMode="auto">
            <a:xfrm flipV="1">
              <a:off x="4080" y="1872"/>
              <a:ext cx="0" cy="480"/>
            </a:xfrm>
            <a:prstGeom prst="line">
              <a:avLst/>
            </a:prstGeom>
            <a:noFill/>
            <a:ln w="28575">
              <a:solidFill>
                <a:srgbClr val="C00000"/>
              </a:solidFill>
              <a:round/>
              <a:headEnd/>
              <a:tailEnd type="triangle" w="med" len="med"/>
            </a:ln>
            <a:effectLst/>
          </p:spPr>
          <p:txBody>
            <a:bodyPr/>
            <a:lstStyle/>
            <a:p>
              <a:endParaRPr lang="en-US"/>
            </a:p>
          </p:txBody>
        </p:sp>
        <p:sp>
          <p:nvSpPr>
            <p:cNvPr id="58437" name="Text Box 69"/>
            <p:cNvSpPr txBox="1">
              <a:spLocks noChangeArrowheads="1"/>
            </p:cNvSpPr>
            <p:nvPr/>
          </p:nvSpPr>
          <p:spPr bwMode="auto">
            <a:xfrm>
              <a:off x="4176" y="1968"/>
              <a:ext cx="999" cy="288"/>
            </a:xfrm>
            <a:prstGeom prst="rect">
              <a:avLst/>
            </a:prstGeom>
            <a:noFill/>
            <a:ln w="9525">
              <a:noFill/>
              <a:miter lim="800000"/>
              <a:headEnd/>
              <a:tailEnd/>
            </a:ln>
            <a:effectLst/>
          </p:spPr>
          <p:txBody>
            <a:bodyPr>
              <a:spAutoFit/>
            </a:bodyPr>
            <a:lstStyle/>
            <a:p>
              <a:r>
                <a:rPr kumimoji="0" lang="en-US" dirty="0">
                  <a:solidFill>
                    <a:schemeClr val="tx2"/>
                  </a:solidFill>
                </a:rPr>
                <a:t>Residuals</a:t>
              </a:r>
            </a:p>
          </p:txBody>
        </p:sp>
      </p:grpSp>
      <p:grpSp>
        <p:nvGrpSpPr>
          <p:cNvPr id="58451" name="Group 83"/>
          <p:cNvGrpSpPr>
            <a:grpSpLocks/>
          </p:cNvGrpSpPr>
          <p:nvPr/>
        </p:nvGrpSpPr>
        <p:grpSpPr bwMode="auto">
          <a:xfrm>
            <a:off x="489080" y="4661363"/>
            <a:ext cx="1447800" cy="1295400"/>
            <a:chOff x="192" y="2736"/>
            <a:chExt cx="912" cy="816"/>
          </a:xfrm>
        </p:grpSpPr>
        <p:sp>
          <p:nvSpPr>
            <p:cNvPr id="58447" name="Arc 79"/>
            <p:cNvSpPr>
              <a:spLocks/>
            </p:cNvSpPr>
            <p:nvPr/>
          </p:nvSpPr>
          <p:spPr bwMode="auto">
            <a:xfrm>
              <a:off x="912" y="3360"/>
              <a:ext cx="192" cy="19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00000"/>
              </a:solidFill>
              <a:round/>
              <a:headEnd/>
              <a:tailEnd/>
            </a:ln>
            <a:effectLst/>
          </p:spPr>
          <p:txBody>
            <a:bodyPr wrap="none" anchor="ctr"/>
            <a:lstStyle/>
            <a:p>
              <a:endParaRPr lang="en-US"/>
            </a:p>
          </p:txBody>
        </p:sp>
        <p:sp>
          <p:nvSpPr>
            <p:cNvPr id="58448" name="Text Box 80"/>
            <p:cNvSpPr txBox="1">
              <a:spLocks noChangeArrowheads="1"/>
            </p:cNvSpPr>
            <p:nvPr/>
          </p:nvSpPr>
          <p:spPr bwMode="auto">
            <a:xfrm>
              <a:off x="192" y="2736"/>
              <a:ext cx="904" cy="291"/>
            </a:xfrm>
            <a:prstGeom prst="rect">
              <a:avLst/>
            </a:prstGeom>
            <a:noFill/>
            <a:ln w="9525">
              <a:noFill/>
              <a:miter lim="800000"/>
              <a:headEnd/>
              <a:tailEnd/>
            </a:ln>
            <a:effectLst/>
          </p:spPr>
          <p:txBody>
            <a:bodyPr wrap="none">
              <a:spAutoFit/>
            </a:bodyPr>
            <a:lstStyle/>
            <a:p>
              <a:r>
                <a:rPr lang="en-US" dirty="0" smtClean="0">
                  <a:solidFill>
                    <a:schemeClr val="tx2"/>
                  </a:solidFill>
                </a:rPr>
                <a:t>Slope (b)</a:t>
              </a:r>
              <a:endParaRPr lang="en-US" dirty="0">
                <a:solidFill>
                  <a:schemeClr val="tx2"/>
                </a:solidFill>
              </a:endParaRPr>
            </a:p>
          </p:txBody>
        </p:sp>
        <p:sp>
          <p:nvSpPr>
            <p:cNvPr id="58449" name="Line 81"/>
            <p:cNvSpPr>
              <a:spLocks noChangeShapeType="1"/>
            </p:cNvSpPr>
            <p:nvPr/>
          </p:nvSpPr>
          <p:spPr bwMode="auto">
            <a:xfrm>
              <a:off x="720" y="2976"/>
              <a:ext cx="288" cy="384"/>
            </a:xfrm>
            <a:prstGeom prst="line">
              <a:avLst/>
            </a:prstGeom>
            <a:noFill/>
            <a:ln w="9525">
              <a:solidFill>
                <a:srgbClr val="C00000"/>
              </a:solidFill>
              <a:round/>
              <a:headEnd/>
              <a:tailEnd type="triangle" w="med" len="med"/>
            </a:ln>
            <a:effectLst/>
          </p:spPr>
          <p:txBody>
            <a:bodyPr wrap="none" anchor="ctr"/>
            <a:lstStyle/>
            <a:p>
              <a:endParaRPr lang="en-US"/>
            </a:p>
          </p:txBody>
        </p:sp>
      </p:grpSp>
      <p:grpSp>
        <p:nvGrpSpPr>
          <p:cNvPr id="5" name="Group 4"/>
          <p:cNvGrpSpPr/>
          <p:nvPr/>
        </p:nvGrpSpPr>
        <p:grpSpPr>
          <a:xfrm>
            <a:off x="436839" y="5943600"/>
            <a:ext cx="1843774" cy="702501"/>
            <a:chOff x="436839" y="5943600"/>
            <a:chExt cx="1843774" cy="702501"/>
          </a:xfrm>
        </p:grpSpPr>
        <p:sp>
          <p:nvSpPr>
            <p:cNvPr id="2" name="Rectangle 1"/>
            <p:cNvSpPr/>
            <p:nvPr/>
          </p:nvSpPr>
          <p:spPr>
            <a:xfrm>
              <a:off x="436839" y="6184436"/>
              <a:ext cx="1843774" cy="461665"/>
            </a:xfrm>
            <a:prstGeom prst="rect">
              <a:avLst/>
            </a:prstGeom>
          </p:spPr>
          <p:txBody>
            <a:bodyPr wrap="none">
              <a:spAutoFit/>
            </a:bodyPr>
            <a:lstStyle/>
            <a:p>
              <a:r>
                <a:rPr lang="en-US" dirty="0" smtClean="0">
                  <a:solidFill>
                    <a:schemeClr val="tx2"/>
                  </a:solidFill>
                </a:rPr>
                <a:t>Intercept (a)</a:t>
              </a:r>
              <a:endParaRPr lang="en-US" dirty="0">
                <a:solidFill>
                  <a:schemeClr val="tx2"/>
                </a:solidFill>
              </a:endParaRPr>
            </a:p>
          </p:txBody>
        </p:sp>
        <p:cxnSp>
          <p:nvCxnSpPr>
            <p:cNvPr id="4" name="Straight Arrow Connector 3"/>
            <p:cNvCxnSpPr>
              <a:stCxn id="2" idx="0"/>
            </p:cNvCxnSpPr>
            <p:nvPr/>
          </p:nvCxnSpPr>
          <p:spPr bwMode="auto">
            <a:xfrm flipV="1">
              <a:off x="1358726" y="5943600"/>
              <a:ext cx="25574" cy="240836"/>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grpSp>
      <p:sp>
        <p:nvSpPr>
          <p:cNvPr id="3" name="Title 2"/>
          <p:cNvSpPr>
            <a:spLocks noGrp="1"/>
          </p:cNvSpPr>
          <p:nvPr>
            <p:ph type="title"/>
          </p:nvPr>
        </p:nvSpPr>
        <p:spPr/>
        <p:txBody>
          <a:bodyPr/>
          <a:lstStyle/>
          <a:p>
            <a:r>
              <a:rPr lang="en-US" dirty="0" smtClean="0"/>
              <a:t>Simple regression model</a:t>
            </a:r>
            <a:endParaRPr lang="en-US" dirty="0"/>
          </a:p>
        </p:txBody>
      </p:sp>
    </p:spTree>
    <p:extLst>
      <p:ext uri="{BB962C8B-B14F-4D97-AF65-F5344CB8AC3E}">
        <p14:creationId xmlns:p14="http://schemas.microsoft.com/office/powerpoint/2010/main" val="35043655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4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4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4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4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If y = f(</a:t>
            </a:r>
            <a:r>
              <a:rPr lang="en-US" sz="2800" i="1" dirty="0" smtClean="0"/>
              <a:t>x</a:t>
            </a:r>
            <a:r>
              <a:rPr lang="en-US" sz="2800" dirty="0" smtClean="0"/>
              <a:t>), control over the research conditions is necessary to eliminate the possibility of finding that y = f(</a:t>
            </a:r>
            <a:r>
              <a:rPr lang="en-US" sz="2800" i="1" dirty="0" smtClean="0"/>
              <a:t>b</a:t>
            </a:r>
            <a:r>
              <a:rPr lang="en-US" sz="2800" dirty="0" smtClean="0"/>
              <a:t>), where b is an extraneous variable.</a:t>
            </a:r>
          </a:p>
          <a:p>
            <a:r>
              <a:rPr lang="en-US" sz="2800" b="1" dirty="0" smtClean="0">
                <a:solidFill>
                  <a:srgbClr val="C00000"/>
                </a:solidFill>
              </a:rPr>
              <a:t>Artifact</a:t>
            </a:r>
            <a:r>
              <a:rPr lang="en-US" sz="2800" dirty="0" smtClean="0"/>
              <a:t> – Any variable that creates a possible but incorrect explanation of results. Also referred to as a confounding variable.</a:t>
            </a:r>
          </a:p>
          <a:p>
            <a:r>
              <a:rPr lang="en-US" sz="2800" dirty="0" smtClean="0"/>
              <a:t>The presence of an artifact indicates issues of </a:t>
            </a:r>
            <a:r>
              <a:rPr lang="en-US" sz="2800" dirty="0" smtClean="0">
                <a:solidFill>
                  <a:srgbClr val="C00000"/>
                </a:solidFill>
              </a:rPr>
              <a:t>internal validity</a:t>
            </a:r>
            <a:r>
              <a:rPr lang="en-US" sz="2800" dirty="0" smtClean="0"/>
              <a:t>; that is, the study has failed to investigate its hypothesis</a:t>
            </a:r>
            <a:endParaRPr lang="en-US" sz="2800" dirty="0"/>
          </a:p>
        </p:txBody>
      </p:sp>
      <p:sp>
        <p:nvSpPr>
          <p:cNvPr id="3" name="Title 2"/>
          <p:cNvSpPr>
            <a:spLocks noGrp="1"/>
          </p:cNvSpPr>
          <p:nvPr>
            <p:ph type="title"/>
          </p:nvPr>
        </p:nvSpPr>
        <p:spPr/>
        <p:txBody>
          <a:bodyPr/>
          <a:lstStyle/>
          <a:p>
            <a:r>
              <a:rPr lang="en-US" dirty="0" smtClean="0"/>
              <a:t>Internal validity</a:t>
            </a:r>
            <a:endParaRPr lang="en-US" dirty="0"/>
          </a:p>
        </p:txBody>
      </p:sp>
    </p:spTree>
    <p:extLst>
      <p:ext uri="{BB962C8B-B14F-4D97-AF65-F5344CB8AC3E}">
        <p14:creationId xmlns:p14="http://schemas.microsoft.com/office/powerpoint/2010/main" val="83105684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vs. Multiple Regression</a:t>
            </a:r>
            <a:endParaRPr lang="en-US" dirty="0"/>
          </a:p>
        </p:txBody>
      </p:sp>
      <p:sp>
        <p:nvSpPr>
          <p:cNvPr id="3" name="TextBox 2"/>
          <p:cNvSpPr txBox="1"/>
          <p:nvPr/>
        </p:nvSpPr>
        <p:spPr>
          <a:xfrm>
            <a:off x="1066800" y="3179848"/>
            <a:ext cx="3353803" cy="584775"/>
          </a:xfrm>
          <a:prstGeom prst="rect">
            <a:avLst/>
          </a:prstGeom>
          <a:noFill/>
        </p:spPr>
        <p:txBody>
          <a:bodyPr wrap="none" rtlCol="0">
            <a:spAutoFit/>
          </a:bodyPr>
          <a:lstStyle/>
          <a:p>
            <a:r>
              <a:rPr lang="en-US" sz="3200" dirty="0" smtClean="0">
                <a:solidFill>
                  <a:srgbClr val="C00000"/>
                </a:solidFill>
              </a:rPr>
              <a:t>Simple: Y = a + </a:t>
            </a:r>
            <a:r>
              <a:rPr lang="en-US" sz="3200" dirty="0" err="1" smtClean="0">
                <a:solidFill>
                  <a:srgbClr val="C00000"/>
                </a:solidFill>
              </a:rPr>
              <a:t>bx</a:t>
            </a:r>
            <a:endParaRPr lang="en-US" sz="3200" dirty="0">
              <a:solidFill>
                <a:srgbClr val="C00000"/>
              </a:solidFill>
            </a:endParaRPr>
          </a:p>
        </p:txBody>
      </p:sp>
      <p:sp>
        <p:nvSpPr>
          <p:cNvPr id="4" name="TextBox 3"/>
          <p:cNvSpPr txBox="1"/>
          <p:nvPr/>
        </p:nvSpPr>
        <p:spPr>
          <a:xfrm>
            <a:off x="1066800" y="4038600"/>
            <a:ext cx="7593745" cy="584775"/>
          </a:xfrm>
          <a:prstGeom prst="rect">
            <a:avLst/>
          </a:prstGeom>
          <a:noFill/>
        </p:spPr>
        <p:txBody>
          <a:bodyPr wrap="none" rtlCol="0">
            <a:spAutoFit/>
          </a:bodyPr>
          <a:lstStyle/>
          <a:p>
            <a:r>
              <a:rPr lang="en-US" sz="3200" dirty="0" smtClean="0">
                <a:solidFill>
                  <a:srgbClr val="C00000"/>
                </a:solidFill>
              </a:rPr>
              <a:t>Multiple: Y = a + b</a:t>
            </a:r>
            <a:r>
              <a:rPr lang="en-US" sz="3200" baseline="-25000" dirty="0" smtClean="0">
                <a:solidFill>
                  <a:srgbClr val="C00000"/>
                </a:solidFill>
              </a:rPr>
              <a:t>1</a:t>
            </a:r>
            <a:r>
              <a:rPr lang="en-US" sz="3200" dirty="0" smtClean="0">
                <a:solidFill>
                  <a:srgbClr val="C00000"/>
                </a:solidFill>
              </a:rPr>
              <a:t>X</a:t>
            </a:r>
            <a:r>
              <a:rPr lang="en-US" sz="3200" baseline="-25000" dirty="0" smtClean="0">
                <a:solidFill>
                  <a:srgbClr val="C00000"/>
                </a:solidFill>
              </a:rPr>
              <a:t>1</a:t>
            </a:r>
            <a:r>
              <a:rPr lang="en-US" sz="3200" dirty="0" smtClean="0">
                <a:solidFill>
                  <a:srgbClr val="C00000"/>
                </a:solidFill>
              </a:rPr>
              <a:t> + b</a:t>
            </a:r>
            <a:r>
              <a:rPr lang="en-US" sz="3200" baseline="-25000" dirty="0" smtClean="0">
                <a:solidFill>
                  <a:srgbClr val="C00000"/>
                </a:solidFill>
              </a:rPr>
              <a:t>2</a:t>
            </a:r>
            <a:r>
              <a:rPr lang="en-US" sz="3200" dirty="0" smtClean="0">
                <a:solidFill>
                  <a:srgbClr val="C00000"/>
                </a:solidFill>
              </a:rPr>
              <a:t> X</a:t>
            </a:r>
            <a:r>
              <a:rPr lang="en-US" sz="3200" baseline="-25000" dirty="0" smtClean="0">
                <a:solidFill>
                  <a:srgbClr val="C00000"/>
                </a:solidFill>
              </a:rPr>
              <a:t>2</a:t>
            </a:r>
            <a:r>
              <a:rPr lang="en-US" sz="3200" dirty="0" smtClean="0">
                <a:solidFill>
                  <a:srgbClr val="C00000"/>
                </a:solidFill>
              </a:rPr>
              <a:t> + b</a:t>
            </a:r>
            <a:r>
              <a:rPr lang="en-US" sz="3200" baseline="-25000" dirty="0" smtClean="0">
                <a:solidFill>
                  <a:srgbClr val="C00000"/>
                </a:solidFill>
              </a:rPr>
              <a:t>3</a:t>
            </a:r>
            <a:r>
              <a:rPr lang="en-US" sz="3200" dirty="0" smtClean="0">
                <a:solidFill>
                  <a:srgbClr val="C00000"/>
                </a:solidFill>
              </a:rPr>
              <a:t>X</a:t>
            </a:r>
            <a:r>
              <a:rPr lang="en-US" sz="3200" baseline="-25000" dirty="0" smtClean="0">
                <a:solidFill>
                  <a:srgbClr val="C00000"/>
                </a:solidFill>
              </a:rPr>
              <a:t>3</a:t>
            </a:r>
            <a:r>
              <a:rPr lang="en-US" sz="3200" dirty="0" smtClean="0">
                <a:solidFill>
                  <a:srgbClr val="C00000"/>
                </a:solidFill>
              </a:rPr>
              <a:t>…+</a:t>
            </a:r>
            <a:r>
              <a:rPr lang="en-US" sz="3200" dirty="0" err="1" smtClean="0">
                <a:solidFill>
                  <a:srgbClr val="C00000"/>
                </a:solidFill>
              </a:rPr>
              <a:t>b</a:t>
            </a:r>
            <a:r>
              <a:rPr lang="en-US" sz="3200" baseline="-25000" dirty="0" err="1" smtClean="0">
                <a:solidFill>
                  <a:srgbClr val="C00000"/>
                </a:solidFill>
              </a:rPr>
              <a:t>i</a:t>
            </a:r>
            <a:r>
              <a:rPr lang="en-US" sz="3200" dirty="0" err="1" smtClean="0">
                <a:solidFill>
                  <a:srgbClr val="C00000"/>
                </a:solidFill>
              </a:rPr>
              <a:t>X</a:t>
            </a:r>
            <a:r>
              <a:rPr lang="en-US" sz="3200" baseline="-25000" dirty="0" err="1" smtClean="0">
                <a:solidFill>
                  <a:srgbClr val="C00000"/>
                </a:solidFill>
              </a:rPr>
              <a:t>i</a:t>
            </a:r>
            <a:endParaRPr lang="en-US" sz="3200" baseline="-25000" dirty="0">
              <a:solidFill>
                <a:srgbClr val="C00000"/>
              </a:solidFill>
            </a:endParaRPr>
          </a:p>
        </p:txBody>
      </p:sp>
    </p:spTree>
    <p:extLst>
      <p:ext uri="{BB962C8B-B14F-4D97-AF65-F5344CB8AC3E}">
        <p14:creationId xmlns:p14="http://schemas.microsoft.com/office/powerpoint/2010/main" val="299935499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5" name="AutoShape 5"/>
          <p:cNvSpPr>
            <a:spLocks noChangeArrowheads="1"/>
          </p:cNvSpPr>
          <p:nvPr/>
        </p:nvSpPr>
        <p:spPr bwMode="auto">
          <a:xfrm rot="-828536">
            <a:off x="1828800" y="3429000"/>
            <a:ext cx="3622675" cy="993775"/>
          </a:xfrm>
          <a:prstGeom prst="parallelogram">
            <a:avLst>
              <a:gd name="adj" fmla="val 108315"/>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0" scaled="1"/>
            <a:tileRect/>
          </a:gradFill>
          <a:ln w="9525">
            <a:noFill/>
            <a:miter lim="800000"/>
            <a:headEnd/>
            <a:tailEnd/>
          </a:ln>
          <a:effectLst/>
        </p:spPr>
        <p:txBody>
          <a:bodyPr wrap="none" anchor="ctr"/>
          <a:lstStyle/>
          <a:p>
            <a:endParaRPr lang="en-US"/>
          </a:p>
        </p:txBody>
      </p:sp>
      <p:grpSp>
        <p:nvGrpSpPr>
          <p:cNvPr id="61465" name="Group 25"/>
          <p:cNvGrpSpPr>
            <a:grpSpLocks/>
          </p:cNvGrpSpPr>
          <p:nvPr/>
        </p:nvGrpSpPr>
        <p:grpSpPr bwMode="auto">
          <a:xfrm>
            <a:off x="2362200" y="2971800"/>
            <a:ext cx="2209800" cy="1600200"/>
            <a:chOff x="1488" y="1872"/>
            <a:chExt cx="1392" cy="1008"/>
          </a:xfrm>
        </p:grpSpPr>
        <p:sp>
          <p:nvSpPr>
            <p:cNvPr id="61446" name="Oval 6"/>
            <p:cNvSpPr>
              <a:spLocks noChangeArrowheads="1"/>
            </p:cNvSpPr>
            <p:nvPr/>
          </p:nvSpPr>
          <p:spPr bwMode="auto">
            <a:xfrm>
              <a:off x="1488" y="2352"/>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47" name="Oval 7"/>
            <p:cNvSpPr>
              <a:spLocks noChangeArrowheads="1"/>
            </p:cNvSpPr>
            <p:nvPr/>
          </p:nvSpPr>
          <p:spPr bwMode="auto">
            <a:xfrm>
              <a:off x="2208" y="2016"/>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48" name="Oval 8"/>
            <p:cNvSpPr>
              <a:spLocks noChangeArrowheads="1"/>
            </p:cNvSpPr>
            <p:nvPr/>
          </p:nvSpPr>
          <p:spPr bwMode="auto">
            <a:xfrm>
              <a:off x="2016" y="2496"/>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49" name="Oval 9"/>
            <p:cNvSpPr>
              <a:spLocks noChangeArrowheads="1"/>
            </p:cNvSpPr>
            <p:nvPr/>
          </p:nvSpPr>
          <p:spPr bwMode="auto">
            <a:xfrm>
              <a:off x="2640" y="1872"/>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50" name="Oval 10"/>
            <p:cNvSpPr>
              <a:spLocks noChangeArrowheads="1"/>
            </p:cNvSpPr>
            <p:nvPr/>
          </p:nvSpPr>
          <p:spPr bwMode="auto">
            <a:xfrm>
              <a:off x="2496" y="2592"/>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51" name="Oval 11"/>
            <p:cNvSpPr>
              <a:spLocks noChangeArrowheads="1"/>
            </p:cNvSpPr>
            <p:nvPr/>
          </p:nvSpPr>
          <p:spPr bwMode="auto">
            <a:xfrm>
              <a:off x="2832" y="2256"/>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52" name="Oval 12"/>
            <p:cNvSpPr>
              <a:spLocks noChangeArrowheads="1"/>
            </p:cNvSpPr>
            <p:nvPr/>
          </p:nvSpPr>
          <p:spPr bwMode="auto">
            <a:xfrm>
              <a:off x="2304" y="2304"/>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53" name="Oval 13"/>
            <p:cNvSpPr>
              <a:spLocks noChangeArrowheads="1"/>
            </p:cNvSpPr>
            <p:nvPr/>
          </p:nvSpPr>
          <p:spPr bwMode="auto">
            <a:xfrm>
              <a:off x="2496" y="2400"/>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54" name="Oval 14"/>
            <p:cNvSpPr>
              <a:spLocks noChangeArrowheads="1"/>
            </p:cNvSpPr>
            <p:nvPr/>
          </p:nvSpPr>
          <p:spPr bwMode="auto">
            <a:xfrm>
              <a:off x="1776" y="2784"/>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sp>
          <p:nvSpPr>
            <p:cNvPr id="61455" name="Oval 15"/>
            <p:cNvSpPr>
              <a:spLocks noChangeArrowheads="1"/>
            </p:cNvSpPr>
            <p:nvPr/>
          </p:nvSpPr>
          <p:spPr bwMode="auto">
            <a:xfrm>
              <a:off x="2736" y="2832"/>
              <a:ext cx="48" cy="48"/>
            </a:xfrm>
            <a:prstGeom prst="ellipse">
              <a:avLst/>
            </a:prstGeom>
            <a:solidFill>
              <a:schemeClr val="accent1">
                <a:lumMod val="75000"/>
              </a:schemeClr>
            </a:solidFill>
            <a:ln w="9525">
              <a:solidFill>
                <a:srgbClr val="C00000"/>
              </a:solidFill>
              <a:round/>
              <a:headEnd/>
              <a:tailEnd/>
            </a:ln>
            <a:effectLst/>
          </p:spPr>
          <p:txBody>
            <a:bodyPr wrap="none" anchor="ctr"/>
            <a:lstStyle/>
            <a:p>
              <a:endParaRPr lang="en-US"/>
            </a:p>
          </p:txBody>
        </p:sp>
      </p:grpSp>
      <p:grpSp>
        <p:nvGrpSpPr>
          <p:cNvPr id="61462" name="Group 22"/>
          <p:cNvGrpSpPr>
            <a:grpSpLocks/>
          </p:cNvGrpSpPr>
          <p:nvPr/>
        </p:nvGrpSpPr>
        <p:grpSpPr bwMode="auto">
          <a:xfrm>
            <a:off x="2590800" y="1981200"/>
            <a:ext cx="420688" cy="2971800"/>
            <a:chOff x="1632" y="1248"/>
            <a:chExt cx="265" cy="1872"/>
          </a:xfrm>
        </p:grpSpPr>
        <p:sp>
          <p:nvSpPr>
            <p:cNvPr id="61442" name="Line 2"/>
            <p:cNvSpPr>
              <a:spLocks noChangeShapeType="1"/>
            </p:cNvSpPr>
            <p:nvPr/>
          </p:nvSpPr>
          <p:spPr bwMode="auto">
            <a:xfrm>
              <a:off x="1872" y="1536"/>
              <a:ext cx="0" cy="1584"/>
            </a:xfrm>
            <a:prstGeom prst="line">
              <a:avLst/>
            </a:prstGeom>
            <a:noFill/>
            <a:ln w="9525">
              <a:solidFill>
                <a:schemeClr val="tx1"/>
              </a:solidFill>
              <a:round/>
              <a:headEnd/>
              <a:tailEnd/>
            </a:ln>
            <a:effectLst/>
          </p:spPr>
          <p:txBody>
            <a:bodyPr/>
            <a:lstStyle/>
            <a:p>
              <a:endParaRPr lang="en-US"/>
            </a:p>
          </p:txBody>
        </p:sp>
        <p:sp>
          <p:nvSpPr>
            <p:cNvPr id="61459" name="Text Box 19"/>
            <p:cNvSpPr txBox="1">
              <a:spLocks noChangeArrowheads="1"/>
            </p:cNvSpPr>
            <p:nvPr/>
          </p:nvSpPr>
          <p:spPr bwMode="auto">
            <a:xfrm>
              <a:off x="1632" y="1248"/>
              <a:ext cx="265" cy="327"/>
            </a:xfrm>
            <a:prstGeom prst="rect">
              <a:avLst/>
            </a:prstGeom>
            <a:noFill/>
            <a:ln w="9525">
              <a:noFill/>
              <a:miter lim="800000"/>
              <a:headEnd/>
              <a:tailEnd/>
            </a:ln>
            <a:effectLst/>
          </p:spPr>
          <p:txBody>
            <a:bodyPr wrap="none">
              <a:spAutoFit/>
            </a:bodyPr>
            <a:lstStyle/>
            <a:p>
              <a:r>
                <a:rPr kumimoji="0" lang="en-US" sz="2800" b="1">
                  <a:solidFill>
                    <a:schemeClr val="tx2"/>
                  </a:solidFill>
                </a:rPr>
                <a:t>Y</a:t>
              </a:r>
            </a:p>
          </p:txBody>
        </p:sp>
      </p:grpSp>
      <p:grpSp>
        <p:nvGrpSpPr>
          <p:cNvPr id="61464" name="Group 24"/>
          <p:cNvGrpSpPr>
            <a:grpSpLocks/>
          </p:cNvGrpSpPr>
          <p:nvPr/>
        </p:nvGrpSpPr>
        <p:grpSpPr bwMode="auto">
          <a:xfrm>
            <a:off x="1066800" y="4953000"/>
            <a:ext cx="1905000" cy="1509713"/>
            <a:chOff x="672" y="3120"/>
            <a:chExt cx="1200" cy="951"/>
          </a:xfrm>
        </p:grpSpPr>
        <p:sp>
          <p:nvSpPr>
            <p:cNvPr id="61444" name="Line 4"/>
            <p:cNvSpPr>
              <a:spLocks noChangeShapeType="1"/>
            </p:cNvSpPr>
            <p:nvPr/>
          </p:nvSpPr>
          <p:spPr bwMode="auto">
            <a:xfrm flipH="1">
              <a:off x="1056" y="3120"/>
              <a:ext cx="816" cy="816"/>
            </a:xfrm>
            <a:prstGeom prst="line">
              <a:avLst/>
            </a:prstGeom>
            <a:noFill/>
            <a:ln w="9525">
              <a:solidFill>
                <a:schemeClr val="tx1"/>
              </a:solidFill>
              <a:round/>
              <a:headEnd/>
              <a:tailEnd/>
            </a:ln>
            <a:effectLst/>
          </p:spPr>
          <p:txBody>
            <a:bodyPr/>
            <a:lstStyle/>
            <a:p>
              <a:endParaRPr lang="en-US"/>
            </a:p>
          </p:txBody>
        </p:sp>
        <p:sp>
          <p:nvSpPr>
            <p:cNvPr id="61460" name="Rectangle 20"/>
            <p:cNvSpPr>
              <a:spLocks noChangeArrowheads="1"/>
            </p:cNvSpPr>
            <p:nvPr/>
          </p:nvSpPr>
          <p:spPr bwMode="auto">
            <a:xfrm>
              <a:off x="672" y="3744"/>
              <a:ext cx="350" cy="327"/>
            </a:xfrm>
            <a:prstGeom prst="rect">
              <a:avLst/>
            </a:prstGeom>
            <a:noFill/>
            <a:ln w="9525">
              <a:noFill/>
              <a:miter lim="800000"/>
              <a:headEnd/>
              <a:tailEnd/>
            </a:ln>
            <a:effectLst/>
          </p:spPr>
          <p:txBody>
            <a:bodyPr wrap="none">
              <a:spAutoFit/>
            </a:bodyPr>
            <a:lstStyle/>
            <a:p>
              <a:r>
                <a:rPr kumimoji="0" lang="en-US" sz="2800" b="1">
                  <a:solidFill>
                    <a:schemeClr val="tx2"/>
                  </a:solidFill>
                </a:rPr>
                <a:t>X</a:t>
              </a:r>
              <a:r>
                <a:rPr kumimoji="0" lang="en-US" sz="2800" b="1" baseline="-25000">
                  <a:solidFill>
                    <a:schemeClr val="tx2"/>
                  </a:solidFill>
                </a:rPr>
                <a:t>2</a:t>
              </a:r>
            </a:p>
          </p:txBody>
        </p:sp>
      </p:grpSp>
      <p:grpSp>
        <p:nvGrpSpPr>
          <p:cNvPr id="61463" name="Group 23"/>
          <p:cNvGrpSpPr>
            <a:grpSpLocks/>
          </p:cNvGrpSpPr>
          <p:nvPr/>
        </p:nvGrpSpPr>
        <p:grpSpPr bwMode="auto">
          <a:xfrm>
            <a:off x="2971800" y="4724400"/>
            <a:ext cx="4572000" cy="519113"/>
            <a:chOff x="1872" y="2976"/>
            <a:chExt cx="2880" cy="327"/>
          </a:xfrm>
        </p:grpSpPr>
        <p:sp>
          <p:nvSpPr>
            <p:cNvPr id="61443" name="Line 3"/>
            <p:cNvSpPr>
              <a:spLocks noChangeShapeType="1"/>
            </p:cNvSpPr>
            <p:nvPr/>
          </p:nvSpPr>
          <p:spPr bwMode="auto">
            <a:xfrm>
              <a:off x="1872" y="3120"/>
              <a:ext cx="2448" cy="0"/>
            </a:xfrm>
            <a:prstGeom prst="line">
              <a:avLst/>
            </a:prstGeom>
            <a:noFill/>
            <a:ln w="9525">
              <a:solidFill>
                <a:schemeClr val="tx1"/>
              </a:solidFill>
              <a:round/>
              <a:headEnd/>
              <a:tailEnd/>
            </a:ln>
            <a:effectLst/>
          </p:spPr>
          <p:txBody>
            <a:bodyPr/>
            <a:lstStyle/>
            <a:p>
              <a:endParaRPr lang="en-US"/>
            </a:p>
          </p:txBody>
        </p:sp>
        <p:sp>
          <p:nvSpPr>
            <p:cNvPr id="61461" name="Rectangle 21"/>
            <p:cNvSpPr>
              <a:spLocks noChangeArrowheads="1"/>
            </p:cNvSpPr>
            <p:nvPr/>
          </p:nvSpPr>
          <p:spPr bwMode="auto">
            <a:xfrm>
              <a:off x="4320" y="2976"/>
              <a:ext cx="432" cy="327"/>
            </a:xfrm>
            <a:prstGeom prst="rect">
              <a:avLst/>
            </a:prstGeom>
            <a:noFill/>
            <a:ln w="9525">
              <a:noFill/>
              <a:miter lim="800000"/>
              <a:headEnd/>
              <a:tailEnd/>
            </a:ln>
            <a:effectLst/>
          </p:spPr>
          <p:txBody>
            <a:bodyPr>
              <a:spAutoFit/>
            </a:bodyPr>
            <a:lstStyle/>
            <a:p>
              <a:r>
                <a:rPr kumimoji="0" lang="en-US" sz="2800" b="1">
                  <a:solidFill>
                    <a:schemeClr val="tx2"/>
                  </a:solidFill>
                </a:rPr>
                <a:t>X</a:t>
              </a:r>
              <a:r>
                <a:rPr kumimoji="0" lang="en-US" sz="2800" b="1" baseline="-25000">
                  <a:solidFill>
                    <a:schemeClr val="tx2"/>
                  </a:solidFill>
                </a:rPr>
                <a:t>1</a:t>
              </a:r>
            </a:p>
          </p:txBody>
        </p:sp>
      </p:grpSp>
      <p:sp>
        <p:nvSpPr>
          <p:cNvPr id="2" name="Title 1"/>
          <p:cNvSpPr>
            <a:spLocks noGrp="1"/>
          </p:cNvSpPr>
          <p:nvPr>
            <p:ph type="title"/>
          </p:nvPr>
        </p:nvSpPr>
        <p:spPr/>
        <p:txBody>
          <a:bodyPr/>
          <a:lstStyle/>
          <a:p>
            <a:r>
              <a:rPr lang="en-US" dirty="0" smtClean="0"/>
              <a:t>Multiple regression model</a:t>
            </a:r>
            <a:endParaRPr lang="en-US" dirty="0"/>
          </a:p>
        </p:txBody>
      </p:sp>
    </p:spTree>
    <p:extLst>
      <p:ext uri="{BB962C8B-B14F-4D97-AF65-F5344CB8AC3E}">
        <p14:creationId xmlns:p14="http://schemas.microsoft.com/office/powerpoint/2010/main" val="28484768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1462"/>
                                        </p:tgtEl>
                                        <p:attrNameLst>
                                          <p:attrName>style.visibility</p:attrName>
                                        </p:attrNameLst>
                                      </p:cBhvr>
                                      <p:to>
                                        <p:strVal val="visible"/>
                                      </p:to>
                                    </p:set>
                                    <p:anim calcmode="lin" valueType="num">
                                      <p:cBhvr additive="base">
                                        <p:cTn id="7" dur="500" fill="hold"/>
                                        <p:tgtEl>
                                          <p:spTgt spid="61462"/>
                                        </p:tgtEl>
                                        <p:attrNameLst>
                                          <p:attrName>ppt_x</p:attrName>
                                        </p:attrNameLst>
                                      </p:cBhvr>
                                      <p:tavLst>
                                        <p:tav tm="0">
                                          <p:val>
                                            <p:strVal val="0-#ppt_w/2"/>
                                          </p:val>
                                        </p:tav>
                                        <p:tav tm="100000">
                                          <p:val>
                                            <p:strVal val="#ppt_x"/>
                                          </p:val>
                                        </p:tav>
                                      </p:tavLst>
                                    </p:anim>
                                    <p:anim calcmode="lin" valueType="num">
                                      <p:cBhvr additive="base">
                                        <p:cTn id="8" dur="500" fill="hold"/>
                                        <p:tgtEl>
                                          <p:spTgt spid="61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1463"/>
                                        </p:tgtEl>
                                        <p:attrNameLst>
                                          <p:attrName>style.visibility</p:attrName>
                                        </p:attrNameLst>
                                      </p:cBhvr>
                                      <p:to>
                                        <p:strVal val="visible"/>
                                      </p:to>
                                    </p:set>
                                    <p:anim calcmode="lin" valueType="num">
                                      <p:cBhvr additive="base">
                                        <p:cTn id="13" dur="500" fill="hold"/>
                                        <p:tgtEl>
                                          <p:spTgt spid="61463"/>
                                        </p:tgtEl>
                                        <p:attrNameLst>
                                          <p:attrName>ppt_x</p:attrName>
                                        </p:attrNameLst>
                                      </p:cBhvr>
                                      <p:tavLst>
                                        <p:tav tm="0">
                                          <p:val>
                                            <p:strVal val="0-#ppt_w/2"/>
                                          </p:val>
                                        </p:tav>
                                        <p:tav tm="100000">
                                          <p:val>
                                            <p:strVal val="#ppt_x"/>
                                          </p:val>
                                        </p:tav>
                                      </p:tavLst>
                                    </p:anim>
                                    <p:anim calcmode="lin" valueType="num">
                                      <p:cBhvr additive="base">
                                        <p:cTn id="14" dur="500" fill="hold"/>
                                        <p:tgtEl>
                                          <p:spTgt spid="6146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1464"/>
                                        </p:tgtEl>
                                        <p:attrNameLst>
                                          <p:attrName>style.visibility</p:attrName>
                                        </p:attrNameLst>
                                      </p:cBhvr>
                                      <p:to>
                                        <p:strVal val="visible"/>
                                      </p:to>
                                    </p:set>
                                    <p:anim calcmode="lin" valueType="num">
                                      <p:cBhvr additive="base">
                                        <p:cTn id="19" dur="500" fill="hold"/>
                                        <p:tgtEl>
                                          <p:spTgt spid="61464"/>
                                        </p:tgtEl>
                                        <p:attrNameLst>
                                          <p:attrName>ppt_x</p:attrName>
                                        </p:attrNameLst>
                                      </p:cBhvr>
                                      <p:tavLst>
                                        <p:tav tm="0">
                                          <p:val>
                                            <p:strVal val="0-#ppt_w/2"/>
                                          </p:val>
                                        </p:tav>
                                        <p:tav tm="100000">
                                          <p:val>
                                            <p:strVal val="#ppt_x"/>
                                          </p:val>
                                        </p:tav>
                                      </p:tavLst>
                                    </p:anim>
                                    <p:anim calcmode="lin" valueType="num">
                                      <p:cBhvr additive="base">
                                        <p:cTn id="20" dur="500" fill="hold"/>
                                        <p:tgtEl>
                                          <p:spTgt spid="6146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614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61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History</a:t>
            </a:r>
            <a:r>
              <a:rPr lang="en-US" dirty="0" smtClean="0"/>
              <a:t> – various events that occur during a study may affect the subject’s attitudes, opinions, and behavior.</a:t>
            </a:r>
          </a:p>
          <a:p>
            <a:r>
              <a:rPr lang="en-US" b="1" dirty="0" smtClean="0"/>
              <a:t>Maturation</a:t>
            </a:r>
            <a:r>
              <a:rPr lang="en-US" dirty="0" smtClean="0"/>
              <a:t> – Subjects’ biological and psychological characteristics change during the course of a study (mainly </a:t>
            </a:r>
            <a:r>
              <a:rPr lang="en-US" dirty="0" smtClean="0">
                <a:solidFill>
                  <a:srgbClr val="C00000"/>
                </a:solidFill>
              </a:rPr>
              <a:t>longitudinal)</a:t>
            </a:r>
            <a:r>
              <a:rPr lang="en-US" dirty="0" smtClean="0"/>
              <a:t>.</a:t>
            </a:r>
          </a:p>
          <a:p>
            <a:r>
              <a:rPr lang="en-US" b="1" dirty="0" smtClean="0"/>
              <a:t>Testing</a:t>
            </a:r>
            <a:r>
              <a:rPr lang="en-US" dirty="0" smtClean="0"/>
              <a:t> – The act of testing may cause artifacts depending on the environment, giving similar pre-tests/post-tests, and/or timing.</a:t>
            </a:r>
          </a:p>
          <a:p>
            <a:r>
              <a:rPr lang="en-US" b="1" dirty="0" smtClean="0"/>
              <a:t>Instrumentation</a:t>
            </a:r>
            <a:r>
              <a:rPr lang="en-US" dirty="0" smtClean="0"/>
              <a:t> – A situation where equipment malfunctions, observers become tired/casual, and/or interviewers may make mistakes.</a:t>
            </a:r>
          </a:p>
          <a:p>
            <a:r>
              <a:rPr lang="en-US" b="1" dirty="0" smtClean="0"/>
              <a:t>Statistical regression </a:t>
            </a:r>
            <a:r>
              <a:rPr lang="en-US" dirty="0" smtClean="0"/>
              <a:t>– Subjects who achieve either very high or very low scores on a test tend to regress to (move toward) the sample or population mean.</a:t>
            </a:r>
            <a:endParaRPr lang="en-US" dirty="0"/>
          </a:p>
        </p:txBody>
      </p:sp>
      <p:sp>
        <p:nvSpPr>
          <p:cNvPr id="3" name="Title 2"/>
          <p:cNvSpPr>
            <a:spLocks noGrp="1"/>
          </p:cNvSpPr>
          <p:nvPr>
            <p:ph type="title"/>
          </p:nvPr>
        </p:nvSpPr>
        <p:spPr/>
        <p:txBody>
          <a:bodyPr/>
          <a:lstStyle/>
          <a:p>
            <a:r>
              <a:rPr lang="en-US" dirty="0" smtClean="0"/>
              <a:t>What affects Internal validity</a:t>
            </a:r>
            <a:endParaRPr lang="en-US" dirty="0"/>
          </a:p>
        </p:txBody>
      </p:sp>
    </p:spTree>
    <p:extLst>
      <p:ext uri="{BB962C8B-B14F-4D97-AF65-F5344CB8AC3E}">
        <p14:creationId xmlns:p14="http://schemas.microsoft.com/office/powerpoint/2010/main" val="209727726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Experimental Mortality </a:t>
            </a:r>
            <a:r>
              <a:rPr lang="en-US" dirty="0" smtClean="0"/>
              <a:t>– All research studies face the possibility that subjects will drop out for one reason or another.</a:t>
            </a:r>
          </a:p>
          <a:p>
            <a:r>
              <a:rPr lang="en-US" b="1" dirty="0" smtClean="0"/>
              <a:t>Sample Selection </a:t>
            </a:r>
            <a:r>
              <a:rPr lang="en-US" dirty="0" smtClean="0"/>
              <a:t>– When groups are not selected randomly or when they are not </a:t>
            </a:r>
            <a:r>
              <a:rPr lang="en-US" dirty="0" smtClean="0">
                <a:solidFill>
                  <a:srgbClr val="C00000"/>
                </a:solidFill>
              </a:rPr>
              <a:t>homogeneous</a:t>
            </a:r>
          </a:p>
          <a:p>
            <a:r>
              <a:rPr lang="en-US" b="1" dirty="0" smtClean="0"/>
              <a:t>Demand Characteristics </a:t>
            </a:r>
            <a:r>
              <a:rPr lang="en-US" dirty="0" smtClean="0"/>
              <a:t>– Subjects’ reactions to experimental situations. Subjects who recognize the purpose of a study may produce only “good” data for researchers (</a:t>
            </a:r>
            <a:r>
              <a:rPr lang="en-US" dirty="0" smtClean="0">
                <a:solidFill>
                  <a:srgbClr val="C00000"/>
                </a:solidFill>
              </a:rPr>
              <a:t>Hawthorne Effect</a:t>
            </a:r>
            <a:r>
              <a:rPr lang="en-US" dirty="0" smtClean="0"/>
              <a:t>).</a:t>
            </a:r>
          </a:p>
          <a:p>
            <a:r>
              <a:rPr lang="en-US" b="1" dirty="0" smtClean="0"/>
              <a:t>Experimenter Bias </a:t>
            </a:r>
            <a:r>
              <a:rPr lang="en-US" dirty="0" smtClean="0"/>
              <a:t>– Researcher  becomes swayed by a client’s (or personal) wishes for a project’s results (</a:t>
            </a:r>
            <a:r>
              <a:rPr lang="en-US" dirty="0" smtClean="0">
                <a:solidFill>
                  <a:srgbClr val="C00000"/>
                </a:solidFill>
              </a:rPr>
              <a:t>Blind vs. Double Blind</a:t>
            </a:r>
            <a:r>
              <a:rPr lang="en-US" dirty="0" smtClean="0"/>
              <a:t>).</a:t>
            </a:r>
          </a:p>
          <a:p>
            <a:r>
              <a:rPr lang="en-US" b="1" dirty="0" smtClean="0"/>
              <a:t>Evaluation Apprehension</a:t>
            </a:r>
            <a:r>
              <a:rPr lang="en-US" dirty="0" smtClean="0"/>
              <a:t> – Subjects are afraid of being measured or tested.</a:t>
            </a:r>
          </a:p>
          <a:p>
            <a:r>
              <a:rPr lang="en-US" b="1" dirty="0" smtClean="0"/>
              <a:t>Causal Time Order </a:t>
            </a:r>
            <a:r>
              <a:rPr lang="en-US" dirty="0" smtClean="0"/>
              <a:t>– An experiment’s results are due not to the stimulus (independent) variable but rather to the effect of the dependent variable.</a:t>
            </a:r>
            <a:endParaRPr lang="en-US" dirty="0"/>
          </a:p>
        </p:txBody>
      </p:sp>
      <p:sp>
        <p:nvSpPr>
          <p:cNvPr id="3" name="Title 2"/>
          <p:cNvSpPr>
            <a:spLocks noGrp="1"/>
          </p:cNvSpPr>
          <p:nvPr>
            <p:ph type="title"/>
          </p:nvPr>
        </p:nvSpPr>
        <p:spPr/>
        <p:txBody>
          <a:bodyPr/>
          <a:lstStyle/>
          <a:p>
            <a:r>
              <a:rPr lang="en-US" dirty="0" smtClean="0"/>
              <a:t>What affects internal validity, cont.</a:t>
            </a:r>
            <a:endParaRPr lang="en-US" dirty="0"/>
          </a:p>
        </p:txBody>
      </p:sp>
    </p:spTree>
    <p:extLst>
      <p:ext uri="{BB962C8B-B14F-4D97-AF65-F5344CB8AC3E}">
        <p14:creationId xmlns:p14="http://schemas.microsoft.com/office/powerpoint/2010/main" val="79837306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7029" y="2514600"/>
            <a:ext cx="5867400" cy="1938992"/>
          </a:xfrm>
          <a:prstGeom prst="rect">
            <a:avLst/>
          </a:prstGeom>
        </p:spPr>
        <p:txBody>
          <a:bodyPr wrap="square">
            <a:spAutoFit/>
          </a:bodyPr>
          <a:lstStyle/>
          <a:p>
            <a:pPr algn="ctr"/>
            <a:r>
              <a:rPr lang="en-US" sz="2000" dirty="0" smtClean="0"/>
              <a:t>Andrew L. Luna</a:t>
            </a:r>
          </a:p>
          <a:p>
            <a:pPr algn="ctr"/>
            <a:r>
              <a:rPr lang="en-US" sz="2000" dirty="0" smtClean="0"/>
              <a:t>Director</a:t>
            </a:r>
          </a:p>
          <a:p>
            <a:pPr algn="ctr"/>
            <a:r>
              <a:rPr lang="en-US" sz="2000" dirty="0" smtClean="0"/>
              <a:t>Institutional Research, Planning, and Assessment</a:t>
            </a:r>
          </a:p>
          <a:p>
            <a:pPr algn="ctr"/>
            <a:r>
              <a:rPr lang="en-US" sz="2000" dirty="0" smtClean="0"/>
              <a:t>The University of North Alabama</a:t>
            </a:r>
          </a:p>
          <a:p>
            <a:pPr algn="ctr"/>
            <a:r>
              <a:rPr lang="en-US" sz="2000" dirty="0" smtClean="0">
                <a:hlinkClick r:id="rId2"/>
              </a:rPr>
              <a:t>alluna@una.edu</a:t>
            </a:r>
            <a:endParaRPr lang="en-US" sz="2000" dirty="0" smtClean="0"/>
          </a:p>
          <a:p>
            <a:pPr algn="ctr"/>
            <a:r>
              <a:rPr lang="en-US" sz="2000" dirty="0" smtClean="0"/>
              <a:t>Phone: 256.765.4221</a:t>
            </a:r>
            <a:endParaRPr lang="en-US" sz="2000"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1098150808"/>
      </p:ext>
    </p:extLst>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Diffusion or Imitation of Treatments </a:t>
            </a:r>
            <a:r>
              <a:rPr lang="en-US" dirty="0" smtClean="0"/>
              <a:t>– Where respondents may have the opportunity to discuss the experiment/study with another respondent who hasn’t yet participated.</a:t>
            </a:r>
          </a:p>
          <a:p>
            <a:r>
              <a:rPr lang="en-US" b="1" dirty="0" smtClean="0"/>
              <a:t>Compensation</a:t>
            </a:r>
            <a:r>
              <a:rPr lang="en-US" dirty="0" smtClean="0"/>
              <a:t> – The researcher treats the control group differently because of the belief that the group has been “deprived.”</a:t>
            </a:r>
          </a:p>
          <a:p>
            <a:r>
              <a:rPr lang="en-US" b="1" dirty="0" smtClean="0"/>
              <a:t>Compensatory Rivalry </a:t>
            </a:r>
            <a:r>
              <a:rPr lang="en-US" dirty="0" smtClean="0"/>
              <a:t>– Subjects who know they are in the control group may work harder to perform differently or outperform the experimental group.</a:t>
            </a:r>
          </a:p>
          <a:p>
            <a:r>
              <a:rPr lang="en-US" b="1" dirty="0" smtClean="0"/>
              <a:t>Demoralization</a:t>
            </a:r>
            <a:r>
              <a:rPr lang="en-US" dirty="0" smtClean="0"/>
              <a:t> – Control group may feel demoralized or angry that they are not in the experiential group.</a:t>
            </a:r>
            <a:endParaRPr lang="en-US" dirty="0"/>
          </a:p>
        </p:txBody>
      </p:sp>
      <p:sp>
        <p:nvSpPr>
          <p:cNvPr id="3" name="Title 2"/>
          <p:cNvSpPr>
            <a:spLocks noGrp="1"/>
          </p:cNvSpPr>
          <p:nvPr>
            <p:ph type="title"/>
          </p:nvPr>
        </p:nvSpPr>
        <p:spPr/>
        <p:txBody>
          <a:bodyPr/>
          <a:lstStyle/>
          <a:p>
            <a:r>
              <a:rPr lang="en-US" dirty="0" smtClean="0"/>
              <a:t>What affects internal validity, cont.</a:t>
            </a:r>
            <a:endParaRPr lang="en-US" dirty="0"/>
          </a:p>
        </p:txBody>
      </p:sp>
    </p:spTree>
    <p:extLst>
      <p:ext uri="{BB962C8B-B14F-4D97-AF65-F5344CB8AC3E}">
        <p14:creationId xmlns:p14="http://schemas.microsoft.com/office/powerpoint/2010/main" val="80256522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well the results or a study can be generalized across the population.</a:t>
            </a:r>
          </a:p>
          <a:p>
            <a:r>
              <a:rPr lang="en-US" dirty="0" smtClean="0"/>
              <a:t>Use random samples.</a:t>
            </a:r>
          </a:p>
          <a:p>
            <a:r>
              <a:rPr lang="en-US" dirty="0" smtClean="0"/>
              <a:t>Us heterogeneous (diverse) samples and replicate the study several times.</a:t>
            </a:r>
          </a:p>
          <a:p>
            <a:r>
              <a:rPr lang="en-US" dirty="0" smtClean="0"/>
              <a:t>Select a sample that is representative of the group to which the results will be generalized.</a:t>
            </a:r>
            <a:endParaRPr lang="en-US" dirty="0"/>
          </a:p>
        </p:txBody>
      </p:sp>
      <p:sp>
        <p:nvSpPr>
          <p:cNvPr id="3" name="Title 2"/>
          <p:cNvSpPr>
            <a:spLocks noGrp="1"/>
          </p:cNvSpPr>
          <p:nvPr>
            <p:ph type="title"/>
          </p:nvPr>
        </p:nvSpPr>
        <p:spPr/>
        <p:txBody>
          <a:bodyPr/>
          <a:lstStyle/>
          <a:p>
            <a:r>
              <a:rPr lang="en-US" dirty="0" smtClean="0"/>
              <a:t>External validity</a:t>
            </a:r>
            <a:endParaRPr lang="en-US" dirty="0"/>
          </a:p>
        </p:txBody>
      </p:sp>
    </p:spTree>
    <p:extLst>
      <p:ext uri="{BB962C8B-B14F-4D97-AF65-F5344CB8AC3E}">
        <p14:creationId xmlns:p14="http://schemas.microsoft.com/office/powerpoint/2010/main" val="4898067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981200"/>
            <a:ext cx="1269552"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32544"/>
            <a:ext cx="2743200" cy="183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029" y="4419600"/>
            <a:ext cx="2667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232544"/>
            <a:ext cx="2069165" cy="28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7803" y="3442705"/>
            <a:ext cx="2077594" cy="312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457200"/>
            <a:ext cx="8839200" cy="584775"/>
          </a:xfrm>
          <a:prstGeom prst="rect">
            <a:avLst/>
          </a:prstGeom>
          <a:noFill/>
        </p:spPr>
        <p:txBody>
          <a:bodyPr wrap="square" rtlCol="0">
            <a:spAutoFit/>
          </a:bodyPr>
          <a:lstStyle/>
          <a:p>
            <a:pPr algn="ctr"/>
            <a:r>
              <a:rPr lang="en-US" sz="3200" dirty="0" smtClean="0"/>
              <a:t>Sample Population</a:t>
            </a:r>
            <a:endParaRPr lang="en-US" sz="3200" dirty="0"/>
          </a:p>
        </p:txBody>
      </p:sp>
    </p:spTree>
    <p:extLst>
      <p:ext uri="{BB962C8B-B14F-4D97-AF65-F5344CB8AC3E}">
        <p14:creationId xmlns:p14="http://schemas.microsoft.com/office/powerpoint/2010/main" val="221898965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5620" name="Rectangle 4"/>
          <p:cNvSpPr>
            <a:spLocks noGrp="1" noChangeArrowheads="1"/>
          </p:cNvSpPr>
          <p:nvPr>
            <p:ph type="title"/>
          </p:nvPr>
        </p:nvSpPr>
        <p:spPr/>
        <p:txBody>
          <a:bodyPr/>
          <a:lstStyle/>
          <a:p>
            <a:r>
              <a:rPr lang="en-US"/>
              <a:t>Probability versus Nonprobability Sampling</a:t>
            </a:r>
          </a:p>
        </p:txBody>
      </p:sp>
      <p:sp>
        <p:nvSpPr>
          <p:cNvPr id="495621" name="Rectangle 5"/>
          <p:cNvSpPr>
            <a:spLocks noGrp="1" noChangeArrowheads="1"/>
          </p:cNvSpPr>
          <p:nvPr>
            <p:ph type="body" idx="1"/>
          </p:nvPr>
        </p:nvSpPr>
        <p:spPr/>
        <p:txBody>
          <a:bodyPr>
            <a:normAutofit/>
          </a:bodyPr>
          <a:lstStyle/>
          <a:p>
            <a:r>
              <a:rPr lang="en-US" sz="2400" dirty="0"/>
              <a:t>Probability Sampling</a:t>
            </a:r>
          </a:p>
          <a:p>
            <a:pPr lvl="1"/>
            <a:r>
              <a:rPr lang="en-US" sz="2400" dirty="0"/>
              <a:t>A sampling technique in which every member of the population has a known, nonzero probability of selection.</a:t>
            </a:r>
          </a:p>
          <a:p>
            <a:r>
              <a:rPr lang="en-US" sz="2400" dirty="0"/>
              <a:t>Nonprobability Sampling</a:t>
            </a:r>
          </a:p>
          <a:p>
            <a:pPr lvl="1"/>
            <a:r>
              <a:rPr lang="en-US" sz="2400" dirty="0"/>
              <a:t>A sampling technique in which units of the sample are selected on the basis of personal judgment or convenience.</a:t>
            </a:r>
          </a:p>
          <a:p>
            <a:pPr lvl="1"/>
            <a:r>
              <a:rPr lang="en-US" sz="2400" dirty="0"/>
              <a:t>The probability of any particular member of the population being chosen is unknown.</a:t>
            </a:r>
          </a:p>
        </p:txBody>
      </p:sp>
    </p:spTree>
    <p:extLst>
      <p:ext uri="{BB962C8B-B14F-4D97-AF65-F5344CB8AC3E}">
        <p14:creationId xmlns:p14="http://schemas.microsoft.com/office/powerpoint/2010/main" val="329755731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5621">
                                            <p:txEl>
                                              <p:pRg st="0" end="0"/>
                                            </p:txEl>
                                          </p:spTgt>
                                        </p:tgtEl>
                                        <p:attrNameLst>
                                          <p:attrName>style.visibility</p:attrName>
                                        </p:attrNameLst>
                                      </p:cBhvr>
                                      <p:to>
                                        <p:strVal val="visible"/>
                                      </p:to>
                                    </p:set>
                                    <p:animEffect transition="in" filter="wipe(left)">
                                      <p:cBhvr>
                                        <p:cTn id="7" dur="500"/>
                                        <p:tgtEl>
                                          <p:spTgt spid="4956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5621">
                                            <p:txEl>
                                              <p:pRg st="1" end="1"/>
                                            </p:txEl>
                                          </p:spTgt>
                                        </p:tgtEl>
                                        <p:attrNameLst>
                                          <p:attrName>style.visibility</p:attrName>
                                        </p:attrNameLst>
                                      </p:cBhvr>
                                      <p:to>
                                        <p:strVal val="visible"/>
                                      </p:to>
                                    </p:set>
                                    <p:animEffect transition="in" filter="wipe(left)">
                                      <p:cBhvr>
                                        <p:cTn id="12" dur="500"/>
                                        <p:tgtEl>
                                          <p:spTgt spid="4956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5621">
                                            <p:txEl>
                                              <p:pRg st="2" end="2"/>
                                            </p:txEl>
                                          </p:spTgt>
                                        </p:tgtEl>
                                        <p:attrNameLst>
                                          <p:attrName>style.visibility</p:attrName>
                                        </p:attrNameLst>
                                      </p:cBhvr>
                                      <p:to>
                                        <p:strVal val="visible"/>
                                      </p:to>
                                    </p:set>
                                    <p:animEffect transition="in" filter="wipe(left)">
                                      <p:cBhvr>
                                        <p:cTn id="17" dur="500"/>
                                        <p:tgtEl>
                                          <p:spTgt spid="4956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5621">
                                            <p:txEl>
                                              <p:pRg st="3" end="3"/>
                                            </p:txEl>
                                          </p:spTgt>
                                        </p:tgtEl>
                                        <p:attrNameLst>
                                          <p:attrName>style.visibility</p:attrName>
                                        </p:attrNameLst>
                                      </p:cBhvr>
                                      <p:to>
                                        <p:strVal val="visible"/>
                                      </p:to>
                                    </p:set>
                                    <p:animEffect transition="in" filter="wipe(left)">
                                      <p:cBhvr>
                                        <p:cTn id="22" dur="500"/>
                                        <p:tgtEl>
                                          <p:spTgt spid="495621">
                                            <p:txEl>
                                              <p:pRg st="3" end="3"/>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95621">
                                            <p:txEl>
                                              <p:pRg st="4" end="4"/>
                                            </p:txEl>
                                          </p:spTgt>
                                        </p:tgtEl>
                                        <p:attrNameLst>
                                          <p:attrName>style.visibility</p:attrName>
                                        </p:attrNameLst>
                                      </p:cBhvr>
                                      <p:to>
                                        <p:strVal val="visible"/>
                                      </p:to>
                                    </p:set>
                                    <p:animEffect transition="in" filter="wipe(left)">
                                      <p:cBhvr>
                                        <p:cTn id="26" dur="500"/>
                                        <p:tgtEl>
                                          <p:spTgt spid="4956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21"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Replication</a:t>
            </a:r>
            <a:r>
              <a:rPr lang="en-US" dirty="0" smtClean="0"/>
              <a:t> - the independent verification of a study and is designed to eliminate:</a:t>
            </a:r>
          </a:p>
          <a:p>
            <a:pPr lvl="1"/>
            <a:r>
              <a:rPr lang="en-US" dirty="0" smtClean="0"/>
              <a:t>Design-specific results</a:t>
            </a:r>
          </a:p>
          <a:p>
            <a:pPr lvl="1"/>
            <a:r>
              <a:rPr lang="en-US" dirty="0" smtClean="0"/>
              <a:t>Sample-specific results</a:t>
            </a:r>
          </a:p>
          <a:p>
            <a:pPr lvl="1"/>
            <a:r>
              <a:rPr lang="en-US" dirty="0" smtClean="0"/>
              <a:t>Method-specific results</a:t>
            </a:r>
            <a:endParaRPr lang="en-US" dirty="0"/>
          </a:p>
          <a:p>
            <a:r>
              <a:rPr lang="en-US" b="1" dirty="0" smtClean="0"/>
              <a:t>Literal Replication </a:t>
            </a:r>
            <a:r>
              <a:rPr lang="en-US" dirty="0" smtClean="0"/>
              <a:t>– Involves the exact duplication of a previous study</a:t>
            </a:r>
          </a:p>
          <a:p>
            <a:r>
              <a:rPr lang="en-US" b="1" dirty="0" smtClean="0"/>
              <a:t>Operational Replication </a:t>
            </a:r>
            <a:r>
              <a:rPr lang="en-US" dirty="0" smtClean="0"/>
              <a:t>– attempts to duplicate only the sampling and experimental procedures of a previous study</a:t>
            </a:r>
          </a:p>
          <a:p>
            <a:r>
              <a:rPr lang="en-US" b="1" dirty="0" smtClean="0"/>
              <a:t>Instrumental replications </a:t>
            </a:r>
            <a:r>
              <a:rPr lang="en-US" dirty="0" smtClean="0"/>
              <a:t>– Attempts to duplicate the dependent measures used in a previous study.</a:t>
            </a:r>
          </a:p>
          <a:p>
            <a:r>
              <a:rPr lang="en-US" b="1" dirty="0" smtClean="0"/>
              <a:t>Constructive Replication </a:t>
            </a:r>
            <a:r>
              <a:rPr lang="en-US" dirty="0" smtClean="0"/>
              <a:t>– Attempts to test the validity of a previous study by not imitating the previous study.</a:t>
            </a:r>
          </a:p>
        </p:txBody>
      </p:sp>
      <p:sp>
        <p:nvSpPr>
          <p:cNvPr id="2" name="Title 1"/>
          <p:cNvSpPr>
            <a:spLocks noGrp="1"/>
          </p:cNvSpPr>
          <p:nvPr>
            <p:ph type="title"/>
          </p:nvPr>
        </p:nvSpPr>
        <p:spPr/>
        <p:txBody>
          <a:bodyPr/>
          <a:lstStyle/>
          <a:p>
            <a:r>
              <a:rPr lang="en-US" dirty="0" smtClean="0"/>
              <a:t>Replication</a:t>
            </a:r>
            <a:endParaRPr lang="en-US" dirty="0"/>
          </a:p>
        </p:txBody>
      </p:sp>
    </p:spTree>
    <p:extLst>
      <p:ext uri="{BB962C8B-B14F-4D97-AF65-F5344CB8AC3E}">
        <p14:creationId xmlns:p14="http://schemas.microsoft.com/office/powerpoint/2010/main" val="293325292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Building Blocks of Theory</a:t>
            </a:r>
          </a:p>
          <a:p>
            <a:r>
              <a:rPr lang="en-US" dirty="0" smtClean="0"/>
              <a:t>Abstract</a:t>
            </a:r>
          </a:p>
          <a:p>
            <a:r>
              <a:rPr lang="en-US" dirty="0" smtClean="0"/>
              <a:t>Represents broad, general ideas</a:t>
            </a:r>
          </a:p>
          <a:p>
            <a:r>
              <a:rPr lang="en-US" dirty="0" smtClean="0"/>
              <a:t>Not directly observable</a:t>
            </a:r>
          </a:p>
          <a:p>
            <a:r>
              <a:rPr lang="en-US" dirty="0" smtClean="0"/>
              <a:t>Examples:</a:t>
            </a:r>
          </a:p>
          <a:p>
            <a:pPr lvl="1"/>
            <a:r>
              <a:rPr lang="en-US" dirty="0" smtClean="0"/>
              <a:t>Reality</a:t>
            </a:r>
          </a:p>
          <a:p>
            <a:pPr lvl="1"/>
            <a:r>
              <a:rPr lang="en-US" dirty="0" smtClean="0"/>
              <a:t>Ideology</a:t>
            </a:r>
          </a:p>
          <a:p>
            <a:pPr lvl="1"/>
            <a:r>
              <a:rPr lang="en-US" dirty="0" smtClean="0"/>
              <a:t>Commercialism</a:t>
            </a:r>
          </a:p>
          <a:p>
            <a:pPr lvl="1"/>
            <a:r>
              <a:rPr lang="en-US" dirty="0" smtClean="0"/>
              <a:t>Value</a:t>
            </a:r>
          </a:p>
          <a:p>
            <a:pPr lvl="1"/>
            <a:r>
              <a:rPr lang="en-US" dirty="0" smtClean="0"/>
              <a:t>Aesthetics</a:t>
            </a:r>
          </a:p>
          <a:p>
            <a:pPr marL="365760" lvl="1" indent="0">
              <a:buNone/>
            </a:pPr>
            <a:endParaRPr lang="en-US" dirty="0"/>
          </a:p>
        </p:txBody>
      </p:sp>
      <p:sp>
        <p:nvSpPr>
          <p:cNvPr id="3" name="Title 2"/>
          <p:cNvSpPr>
            <a:spLocks noGrp="1"/>
          </p:cNvSpPr>
          <p:nvPr>
            <p:ph type="title"/>
          </p:nvPr>
        </p:nvSpPr>
        <p:spPr/>
        <p:txBody>
          <a:bodyPr/>
          <a:lstStyle/>
          <a:p>
            <a:r>
              <a:rPr lang="en-US" dirty="0" smtClean="0"/>
              <a:t>concepts</a:t>
            </a:r>
            <a:endParaRPr lang="en-US" dirty="0"/>
          </a:p>
        </p:txBody>
      </p:sp>
    </p:spTree>
    <p:extLst>
      <p:ext uri="{BB962C8B-B14F-4D97-AF65-F5344CB8AC3E}">
        <p14:creationId xmlns:p14="http://schemas.microsoft.com/office/powerpoint/2010/main" val="236123846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Systematic; abstract explanation of </a:t>
            </a:r>
            <a:r>
              <a:rPr lang="en-US" dirty="0" smtClean="0"/>
              <a:t>some aspect </a:t>
            </a:r>
            <a:r>
              <a:rPr lang="en-US" dirty="0"/>
              <a:t>of </a:t>
            </a:r>
            <a:r>
              <a:rPr lang="en-US" dirty="0" smtClean="0"/>
              <a:t>reality</a:t>
            </a:r>
          </a:p>
          <a:p>
            <a:r>
              <a:rPr lang="en-US" dirty="0"/>
              <a:t>Primary goal is to provide a </a:t>
            </a:r>
            <a:r>
              <a:rPr lang="en-US" dirty="0" smtClean="0"/>
              <a:t>framework that </a:t>
            </a:r>
            <a:r>
              <a:rPr lang="en-US" dirty="0"/>
              <a:t>links research and practice </a:t>
            </a:r>
            <a:r>
              <a:rPr lang="en-US" dirty="0" smtClean="0"/>
              <a:t>and contributes </a:t>
            </a:r>
            <a:r>
              <a:rPr lang="en-US" dirty="0"/>
              <a:t>to making findings </a:t>
            </a:r>
            <a:r>
              <a:rPr lang="en-US" dirty="0" smtClean="0"/>
              <a:t>meaningful </a:t>
            </a:r>
            <a:r>
              <a:rPr lang="en-US" dirty="0"/>
              <a:t>and </a:t>
            </a:r>
            <a:r>
              <a:rPr lang="en-US" dirty="0" smtClean="0"/>
              <a:t>generalizable</a:t>
            </a:r>
          </a:p>
          <a:p>
            <a:r>
              <a:rPr lang="en-US" dirty="0"/>
              <a:t>Structure for interpretation of </a:t>
            </a:r>
            <a:r>
              <a:rPr lang="en-US" dirty="0" smtClean="0"/>
              <a:t>findings</a:t>
            </a:r>
          </a:p>
          <a:p>
            <a:r>
              <a:rPr lang="en-US" dirty="0" smtClean="0"/>
              <a:t>Means </a:t>
            </a:r>
            <a:r>
              <a:rPr lang="en-US" dirty="0"/>
              <a:t>for summarizing and </a:t>
            </a:r>
            <a:r>
              <a:rPr lang="en-US" dirty="0" smtClean="0"/>
              <a:t>explaining observations </a:t>
            </a:r>
            <a:r>
              <a:rPr lang="en-US" dirty="0"/>
              <a:t>for an isolated </a:t>
            </a:r>
            <a:r>
              <a:rPr lang="en-US" dirty="0" smtClean="0"/>
              <a:t>study</a:t>
            </a:r>
          </a:p>
          <a:p>
            <a:r>
              <a:rPr lang="en-US" dirty="0" smtClean="0"/>
              <a:t>Source </a:t>
            </a:r>
            <a:r>
              <a:rPr lang="en-US" dirty="0"/>
              <a:t>to generate </a:t>
            </a:r>
            <a:r>
              <a:rPr lang="en-US" dirty="0" smtClean="0"/>
              <a:t>hypothesis</a:t>
            </a:r>
          </a:p>
          <a:p>
            <a:r>
              <a:rPr lang="en-US" dirty="0" smtClean="0"/>
              <a:t>Framework </a:t>
            </a:r>
            <a:r>
              <a:rPr lang="en-US" dirty="0"/>
              <a:t>for guiding </a:t>
            </a:r>
            <a:r>
              <a:rPr lang="en-US" dirty="0" smtClean="0"/>
              <a:t>research</a:t>
            </a:r>
          </a:p>
          <a:p>
            <a:r>
              <a:rPr lang="en-US" dirty="0" smtClean="0"/>
              <a:t>Guide </a:t>
            </a:r>
            <a:r>
              <a:rPr lang="en-US" dirty="0"/>
              <a:t>for selecting appropriate </a:t>
            </a:r>
            <a:r>
              <a:rPr lang="en-US" dirty="0" smtClean="0"/>
              <a:t>method</a:t>
            </a:r>
          </a:p>
          <a:p>
            <a:r>
              <a:rPr lang="en-US" dirty="0" smtClean="0"/>
              <a:t>Basis </a:t>
            </a:r>
            <a:r>
              <a:rPr lang="en-US" dirty="0"/>
              <a:t>to describe, explain or </a:t>
            </a:r>
            <a:r>
              <a:rPr lang="en-US" dirty="0" smtClean="0"/>
              <a:t>predict factors </a:t>
            </a:r>
            <a:r>
              <a:rPr lang="en-US" dirty="0"/>
              <a:t>influencing </a:t>
            </a:r>
            <a:r>
              <a:rPr lang="en-US" dirty="0" smtClean="0"/>
              <a:t>outcomes</a:t>
            </a:r>
            <a:endParaRPr lang="en-US" dirty="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Theory</a:t>
            </a:r>
            <a:endParaRPr lang="en-US" dirty="0"/>
          </a:p>
        </p:txBody>
      </p:sp>
    </p:spTree>
    <p:extLst>
      <p:ext uri="{BB962C8B-B14F-4D97-AF65-F5344CB8AC3E}">
        <p14:creationId xmlns:p14="http://schemas.microsoft.com/office/powerpoint/2010/main" val="277544044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Concepts </a:t>
            </a:r>
            <a:r>
              <a:rPr lang="en-US" dirty="0" smtClean="0"/>
              <a:t>that are specified </a:t>
            </a:r>
            <a:r>
              <a:rPr lang="en-US" dirty="0"/>
              <a:t>in such away they </a:t>
            </a:r>
            <a:r>
              <a:rPr lang="en-US" dirty="0" smtClean="0"/>
              <a:t>are observable </a:t>
            </a:r>
            <a:r>
              <a:rPr lang="en-US" dirty="0"/>
              <a:t>in the real </a:t>
            </a:r>
            <a:r>
              <a:rPr lang="en-US" dirty="0" smtClean="0"/>
              <a:t>world</a:t>
            </a:r>
          </a:p>
          <a:p>
            <a:r>
              <a:rPr lang="en-US" dirty="0" smtClean="0"/>
              <a:t>Invented</a:t>
            </a:r>
          </a:p>
          <a:p>
            <a:r>
              <a:rPr lang="en-US" dirty="0" smtClean="0"/>
              <a:t>Examples</a:t>
            </a:r>
          </a:p>
          <a:p>
            <a:pPr lvl="1"/>
            <a:r>
              <a:rPr lang="en-US" dirty="0" smtClean="0"/>
              <a:t>(Reality) Opinion, Choice</a:t>
            </a:r>
          </a:p>
          <a:p>
            <a:pPr lvl="1"/>
            <a:r>
              <a:rPr lang="en-US" dirty="0" smtClean="0"/>
              <a:t>(Ideology) Conservatism, Liberalism, Libertarianism, Socialism</a:t>
            </a:r>
          </a:p>
          <a:p>
            <a:pPr lvl="1"/>
            <a:r>
              <a:rPr lang="en-US" dirty="0" smtClean="0"/>
              <a:t>(Commercialism) Profit, Ratings </a:t>
            </a:r>
          </a:p>
          <a:p>
            <a:pPr lvl="1"/>
            <a:r>
              <a:rPr lang="en-US" dirty="0" smtClean="0"/>
              <a:t>(Value) amount of information , newsworthiness, time spent</a:t>
            </a:r>
            <a:endParaRPr lang="en-US" dirty="0"/>
          </a:p>
          <a:p>
            <a:pPr lvl="1"/>
            <a:r>
              <a:rPr lang="en-US" dirty="0" smtClean="0"/>
              <a:t>(Aesthetics) Color, Layout, Sound, Composition </a:t>
            </a:r>
          </a:p>
          <a:p>
            <a:pPr lvl="1"/>
            <a:endParaRPr lang="en-US" dirty="0" smtClean="0"/>
          </a:p>
          <a:p>
            <a:pPr lvl="1"/>
            <a:endParaRPr lang="en-US" dirty="0"/>
          </a:p>
          <a:p>
            <a:endParaRPr lang="en-US" dirty="0"/>
          </a:p>
        </p:txBody>
      </p:sp>
      <p:sp>
        <p:nvSpPr>
          <p:cNvPr id="3" name="Title 2"/>
          <p:cNvSpPr>
            <a:spLocks noGrp="1"/>
          </p:cNvSpPr>
          <p:nvPr>
            <p:ph type="title"/>
          </p:nvPr>
        </p:nvSpPr>
        <p:spPr/>
        <p:txBody>
          <a:bodyPr/>
          <a:lstStyle/>
          <a:p>
            <a:r>
              <a:rPr lang="en-US" dirty="0" smtClean="0"/>
              <a:t>constructs</a:t>
            </a:r>
            <a:endParaRPr lang="en-US" dirty="0"/>
          </a:p>
        </p:txBody>
      </p:sp>
    </p:spTree>
    <p:extLst>
      <p:ext uri="{BB962C8B-B14F-4D97-AF65-F5344CB8AC3E}">
        <p14:creationId xmlns:p14="http://schemas.microsoft.com/office/powerpoint/2010/main" val="105126898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Concepts that are observable </a:t>
            </a:r>
            <a:r>
              <a:rPr lang="en-US" dirty="0" smtClean="0"/>
              <a:t>and measurable</a:t>
            </a:r>
          </a:p>
          <a:p>
            <a:r>
              <a:rPr lang="en-US" dirty="0" smtClean="0"/>
              <a:t>Have </a:t>
            </a:r>
            <a:r>
              <a:rPr lang="en-US" dirty="0"/>
              <a:t>a dimension that can </a:t>
            </a:r>
            <a:r>
              <a:rPr lang="en-US" dirty="0" smtClean="0"/>
              <a:t>vary</a:t>
            </a:r>
          </a:p>
          <a:p>
            <a:r>
              <a:rPr lang="en-US" dirty="0" smtClean="0"/>
              <a:t>Narrow </a:t>
            </a:r>
            <a:r>
              <a:rPr lang="en-US" dirty="0"/>
              <a:t>in </a:t>
            </a:r>
            <a:r>
              <a:rPr lang="en-US" dirty="0" smtClean="0"/>
              <a:t>meaning</a:t>
            </a:r>
          </a:p>
          <a:p>
            <a:r>
              <a:rPr lang="en-US" dirty="0" smtClean="0"/>
              <a:t>Examples:</a:t>
            </a:r>
          </a:p>
          <a:p>
            <a:pPr lvl="1"/>
            <a:r>
              <a:rPr lang="en-US" dirty="0" smtClean="0"/>
              <a:t>Color classification</a:t>
            </a:r>
          </a:p>
          <a:p>
            <a:pPr lvl="1"/>
            <a:r>
              <a:rPr lang="en-US" dirty="0" smtClean="0"/>
              <a:t>Loudness</a:t>
            </a:r>
          </a:p>
          <a:p>
            <a:pPr lvl="1"/>
            <a:r>
              <a:rPr lang="en-US" dirty="0" smtClean="0"/>
              <a:t>Level of satisfaction/agreement</a:t>
            </a:r>
          </a:p>
          <a:p>
            <a:pPr lvl="1"/>
            <a:r>
              <a:rPr lang="en-US" dirty="0" smtClean="0"/>
              <a:t>Amount of time spent</a:t>
            </a:r>
          </a:p>
          <a:p>
            <a:pPr lvl="1"/>
            <a:r>
              <a:rPr lang="en-US" dirty="0" smtClean="0"/>
              <a:t>Media choice</a:t>
            </a:r>
          </a:p>
          <a:p>
            <a:pPr marL="45720" indent="0">
              <a:buNone/>
            </a:pPr>
            <a:endParaRPr lang="en-US" dirty="0"/>
          </a:p>
          <a:p>
            <a:endParaRPr lang="en-US" dirty="0"/>
          </a:p>
        </p:txBody>
      </p:sp>
      <p:sp>
        <p:nvSpPr>
          <p:cNvPr id="3" name="Title 2"/>
          <p:cNvSpPr>
            <a:spLocks noGrp="1"/>
          </p:cNvSpPr>
          <p:nvPr>
            <p:ph type="title"/>
          </p:nvPr>
        </p:nvSpPr>
        <p:spPr/>
        <p:txBody>
          <a:bodyPr/>
          <a:lstStyle/>
          <a:p>
            <a:r>
              <a:rPr lang="en-US" dirty="0" smtClean="0"/>
              <a:t>Variables</a:t>
            </a:r>
            <a:endParaRPr lang="en-US" dirty="0"/>
          </a:p>
        </p:txBody>
      </p:sp>
    </p:spTree>
    <p:extLst>
      <p:ext uri="{BB962C8B-B14F-4D97-AF65-F5344CB8AC3E}">
        <p14:creationId xmlns:p14="http://schemas.microsoft.com/office/powerpoint/2010/main" val="175274511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Variable Types:</a:t>
            </a:r>
          </a:p>
          <a:p>
            <a:pPr lvl="1"/>
            <a:r>
              <a:rPr lang="en-US" b="1" dirty="0" smtClean="0"/>
              <a:t>Independent</a:t>
            </a:r>
            <a:r>
              <a:rPr lang="en-US" dirty="0" smtClean="0"/>
              <a:t> – those that are systematically varied by the researcher</a:t>
            </a:r>
          </a:p>
          <a:p>
            <a:pPr lvl="1"/>
            <a:r>
              <a:rPr lang="en-US" b="1" dirty="0" smtClean="0"/>
              <a:t>Dependent</a:t>
            </a:r>
            <a:r>
              <a:rPr lang="en-US" dirty="0" smtClean="0"/>
              <a:t> – those that are observed. Their values are resumed to depend on the effects of the independent variables</a:t>
            </a:r>
          </a:p>
          <a:p>
            <a:pPr lvl="1"/>
            <a:endParaRPr lang="en-US" dirty="0"/>
          </a:p>
          <a:p>
            <a:r>
              <a:rPr lang="en-US" dirty="0" smtClean="0"/>
              <a:t>Variable Forms:</a:t>
            </a:r>
          </a:p>
          <a:p>
            <a:pPr lvl="1"/>
            <a:r>
              <a:rPr lang="en-US" b="1" dirty="0" smtClean="0"/>
              <a:t>Discrete</a:t>
            </a:r>
            <a:r>
              <a:rPr lang="en-US" dirty="0" smtClean="0"/>
              <a:t> – only includes a finite set of values (yes/no; republican/democrat; satisfied….not satisfied, etc.)</a:t>
            </a:r>
          </a:p>
          <a:p>
            <a:pPr lvl="1"/>
            <a:r>
              <a:rPr lang="en-US" b="1" dirty="0" smtClean="0"/>
              <a:t>Continuous</a:t>
            </a:r>
            <a:r>
              <a:rPr lang="en-US" dirty="0" smtClean="0"/>
              <a:t> – takes on any value on a continuous scale (height, weight, length, time, etc.)</a:t>
            </a:r>
            <a:endParaRPr lang="en-US" dirty="0"/>
          </a:p>
        </p:txBody>
      </p:sp>
      <p:sp>
        <p:nvSpPr>
          <p:cNvPr id="3" name="Title 2"/>
          <p:cNvSpPr>
            <a:spLocks noGrp="1"/>
          </p:cNvSpPr>
          <p:nvPr>
            <p:ph type="title"/>
          </p:nvPr>
        </p:nvSpPr>
        <p:spPr/>
        <p:txBody>
          <a:bodyPr/>
          <a:lstStyle/>
          <a:p>
            <a:r>
              <a:rPr lang="en-US" dirty="0" smtClean="0"/>
              <a:t>Types and forms of variables</a:t>
            </a:r>
            <a:endParaRPr lang="en-US" dirty="0"/>
          </a:p>
        </p:txBody>
      </p:sp>
    </p:spTree>
    <p:extLst>
      <p:ext uri="{BB962C8B-B14F-4D97-AF65-F5344CB8AC3E}">
        <p14:creationId xmlns:p14="http://schemas.microsoft.com/office/powerpoint/2010/main" val="251406979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Section 1: Scientific Method, descriptive/inferential statistics, sampling, validity, and types of data.</a:t>
            </a:r>
          </a:p>
          <a:p>
            <a:r>
              <a:rPr lang="en-US" dirty="0" smtClean="0">
                <a:solidFill>
                  <a:schemeClr val="accent1">
                    <a:lumMod val="75000"/>
                  </a:schemeClr>
                </a:solidFill>
              </a:rPr>
              <a:t>Break</a:t>
            </a:r>
          </a:p>
          <a:p>
            <a:r>
              <a:rPr lang="en-US" dirty="0" smtClean="0"/>
              <a:t>Section 2: Descriptive statistics, normal distribution, Central Limit Theorem, measures of central tendency, z scores, hypothesis testing.</a:t>
            </a:r>
          </a:p>
          <a:p>
            <a:r>
              <a:rPr lang="en-US" dirty="0" smtClean="0">
                <a:solidFill>
                  <a:schemeClr val="accent1">
                    <a:lumMod val="75000"/>
                  </a:schemeClr>
                </a:solidFill>
              </a:rPr>
              <a:t>Lunch</a:t>
            </a:r>
          </a:p>
          <a:p>
            <a:r>
              <a:rPr lang="en-US" dirty="0" smtClean="0"/>
              <a:t>Section 3: Type I and Type II Error, Pearson R, Degrees of Freedom, Chi Square, t-test</a:t>
            </a:r>
            <a:r>
              <a:rPr lang="en-US" dirty="0"/>
              <a:t>.</a:t>
            </a:r>
            <a:endParaRPr lang="en-US" dirty="0" smtClean="0"/>
          </a:p>
          <a:p>
            <a:r>
              <a:rPr lang="en-US" dirty="0" smtClean="0">
                <a:solidFill>
                  <a:schemeClr val="accent1">
                    <a:lumMod val="75000"/>
                  </a:schemeClr>
                </a:solidFill>
              </a:rPr>
              <a:t>Break</a:t>
            </a:r>
          </a:p>
          <a:p>
            <a:r>
              <a:rPr lang="en-US" dirty="0" smtClean="0"/>
              <a:t>Section 4: ANOVA and Regression</a:t>
            </a:r>
            <a:endParaRPr lang="en-US" dirty="0"/>
          </a:p>
        </p:txBody>
      </p:sp>
      <p:sp>
        <p:nvSpPr>
          <p:cNvPr id="2" name="Title 1"/>
          <p:cNvSpPr>
            <a:spLocks noGrp="1"/>
          </p:cNvSpPr>
          <p:nvPr>
            <p:ph type="title"/>
          </p:nvPr>
        </p:nvSpPr>
        <p:spPr/>
        <p:txBody>
          <a:bodyPr/>
          <a:lstStyle/>
          <a:p>
            <a:r>
              <a:rPr lang="en-US" dirty="0" smtClean="0"/>
              <a:t>Course outline</a:t>
            </a:r>
            <a:endParaRPr lang="en-US" dirty="0"/>
          </a:p>
        </p:txBody>
      </p:sp>
    </p:spTree>
    <p:extLst>
      <p:ext uri="{BB962C8B-B14F-4D97-AF65-F5344CB8AC3E}">
        <p14:creationId xmlns:p14="http://schemas.microsoft.com/office/powerpoint/2010/main" val="2514472665"/>
      </p:ext>
    </p:extLst>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p:txBody>
          <a:bodyPr/>
          <a:lstStyle/>
          <a:p>
            <a:r>
              <a:rPr lang="en-US"/>
              <a:t>A generalized idea about a class of objects, attributes, occurrences, or processes</a:t>
            </a:r>
          </a:p>
          <a:p>
            <a:endParaRPr lang="en-US"/>
          </a:p>
        </p:txBody>
      </p:sp>
      <p:sp>
        <p:nvSpPr>
          <p:cNvPr id="53250" name="Rectangle 2"/>
          <p:cNvSpPr>
            <a:spLocks noGrp="1" noChangeArrowheads="1"/>
          </p:cNvSpPr>
          <p:nvPr>
            <p:ph type="title"/>
          </p:nvPr>
        </p:nvSpPr>
        <p:spPr/>
        <p:txBody>
          <a:bodyPr/>
          <a:lstStyle/>
          <a:p>
            <a:r>
              <a:rPr lang="en-US" dirty="0"/>
              <a:t>Scales: Concept</a:t>
            </a:r>
          </a:p>
        </p:txBody>
      </p:sp>
      <p:sp>
        <p:nvSpPr>
          <p:cNvPr id="53252" name="Text Box 4"/>
          <p:cNvSpPr txBox="1">
            <a:spLocks noChangeArrowheads="1"/>
          </p:cNvSpPr>
          <p:nvPr/>
        </p:nvSpPr>
        <p:spPr bwMode="auto">
          <a:xfrm>
            <a:off x="2743200" y="4619625"/>
            <a:ext cx="3309938" cy="519113"/>
          </a:xfrm>
          <a:prstGeom prst="rect">
            <a:avLst/>
          </a:prstGeom>
          <a:noFill/>
          <a:ln w="9525">
            <a:noFill/>
            <a:miter lim="800000"/>
            <a:headEnd/>
            <a:tailEnd/>
          </a:ln>
          <a:effectLst/>
        </p:spPr>
        <p:txBody>
          <a:bodyPr wrap="none">
            <a:spAutoFit/>
          </a:bodyPr>
          <a:lstStyle/>
          <a:p>
            <a:r>
              <a:rPr lang="en-US" sz="2800">
                <a:solidFill>
                  <a:schemeClr val="tx2"/>
                </a:solidFill>
              </a:rPr>
              <a:t>Example: Satisfaction</a:t>
            </a:r>
          </a:p>
        </p:txBody>
      </p:sp>
    </p:spTree>
    <p:extLst>
      <p:ext uri="{BB962C8B-B14F-4D97-AF65-F5344CB8AC3E}">
        <p14:creationId xmlns:p14="http://schemas.microsoft.com/office/powerpoint/2010/main" val="356256197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P spid="5325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a:t>Specifies what the researcher must do to measure the concept under investigation</a:t>
            </a:r>
          </a:p>
        </p:txBody>
      </p:sp>
      <p:sp>
        <p:nvSpPr>
          <p:cNvPr id="55298" name="Rectangle 2"/>
          <p:cNvSpPr>
            <a:spLocks noGrp="1" noChangeArrowheads="1"/>
          </p:cNvSpPr>
          <p:nvPr>
            <p:ph type="title"/>
          </p:nvPr>
        </p:nvSpPr>
        <p:spPr/>
        <p:txBody>
          <a:bodyPr/>
          <a:lstStyle/>
          <a:p>
            <a:r>
              <a:rPr lang="en-US" dirty="0"/>
              <a:t>Scales: Operational Definition</a:t>
            </a:r>
          </a:p>
        </p:txBody>
      </p:sp>
      <p:sp>
        <p:nvSpPr>
          <p:cNvPr id="55300" name="Text Box 4"/>
          <p:cNvSpPr txBox="1">
            <a:spLocks noChangeArrowheads="1"/>
          </p:cNvSpPr>
          <p:nvPr/>
        </p:nvSpPr>
        <p:spPr bwMode="auto">
          <a:xfrm>
            <a:off x="1828800" y="4343400"/>
            <a:ext cx="5562600" cy="1373188"/>
          </a:xfrm>
          <a:prstGeom prst="rect">
            <a:avLst/>
          </a:prstGeom>
          <a:noFill/>
          <a:ln w="9525">
            <a:noFill/>
            <a:miter lim="800000"/>
            <a:headEnd/>
            <a:tailEnd/>
          </a:ln>
          <a:effectLst/>
        </p:spPr>
        <p:txBody>
          <a:bodyPr>
            <a:spAutoFit/>
          </a:bodyPr>
          <a:lstStyle/>
          <a:p>
            <a:r>
              <a:rPr lang="en-US" sz="2800" dirty="0">
                <a:solidFill>
                  <a:schemeClr val="tx2"/>
                </a:solidFill>
              </a:rPr>
              <a:t>Example: A 1-7 scale measuring the level of satisfaction; A measure of </a:t>
            </a:r>
            <a:r>
              <a:rPr lang="en-US" sz="2800" dirty="0" smtClean="0">
                <a:solidFill>
                  <a:schemeClr val="tx2"/>
                </a:solidFill>
              </a:rPr>
              <a:t>number of hours watching TV.</a:t>
            </a:r>
            <a:endParaRPr lang="en-US" sz="2800" dirty="0">
              <a:solidFill>
                <a:schemeClr val="tx2"/>
              </a:solidFill>
            </a:endParaRPr>
          </a:p>
        </p:txBody>
      </p:sp>
    </p:spTree>
    <p:extLst>
      <p:ext uri="{BB962C8B-B14F-4D97-AF65-F5344CB8AC3E}">
        <p14:creationId xmlns:p14="http://schemas.microsoft.com/office/powerpoint/2010/main" val="550107498"/>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P spid="5530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a:t>Media skepticism - the degree to which individuals are skeptical toward the reality presented in the mass media. Media skepticism varies across individuals, from those who are mildly skeptical and accept most of what they see and hear in the media to those who completely discount and disbelieve the facts, values, and portrayal of reality in the media.</a:t>
            </a:r>
          </a:p>
        </p:txBody>
      </p:sp>
      <p:sp>
        <p:nvSpPr>
          <p:cNvPr id="57346" name="Rectangle 2"/>
          <p:cNvSpPr>
            <a:spLocks noGrp="1" noChangeArrowheads="1"/>
          </p:cNvSpPr>
          <p:nvPr>
            <p:ph type="title"/>
          </p:nvPr>
        </p:nvSpPr>
        <p:spPr>
          <a:xfrm>
            <a:off x="152400" y="152400"/>
            <a:ext cx="8839200" cy="1371600"/>
          </a:xfrm>
        </p:spPr>
        <p:txBody>
          <a:bodyPr/>
          <a:lstStyle/>
          <a:p>
            <a:r>
              <a:rPr lang="en-US" dirty="0" smtClean="0"/>
              <a:t>Media skepticism: conceptual definition</a:t>
            </a:r>
            <a:endParaRPr lang="en-US" dirty="0"/>
          </a:p>
        </p:txBody>
      </p:sp>
    </p:spTree>
    <p:extLst>
      <p:ext uri="{BB962C8B-B14F-4D97-AF65-F5344CB8AC3E}">
        <p14:creationId xmlns:p14="http://schemas.microsoft.com/office/powerpoint/2010/main" val="2740802527"/>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idx="1"/>
          </p:nvPr>
        </p:nvSpPr>
        <p:spPr>
          <a:xfrm>
            <a:off x="380999" y="1719071"/>
            <a:ext cx="8407893" cy="1938529"/>
          </a:xfrm>
        </p:spPr>
        <p:txBody>
          <a:bodyPr/>
          <a:lstStyle/>
          <a:p>
            <a:pPr>
              <a:buFontTx/>
              <a:buNone/>
            </a:pPr>
            <a:r>
              <a:rPr lang="en-US" dirty="0"/>
              <a:t>   Please tell me how true each statement is about the </a:t>
            </a:r>
            <a:r>
              <a:rPr lang="en-US" dirty="0" smtClean="0"/>
              <a:t>news story. </a:t>
            </a:r>
            <a:r>
              <a:rPr lang="en-US" dirty="0"/>
              <a:t>Is it very true, not very true, or not at all true?</a:t>
            </a:r>
          </a:p>
          <a:p>
            <a:pPr marL="320040" lvl="1" indent="0">
              <a:buNone/>
            </a:pPr>
            <a:r>
              <a:rPr lang="en-US" dirty="0"/>
              <a:t>1.	The program was not </a:t>
            </a:r>
            <a:r>
              <a:rPr lang="en-US" dirty="0" smtClean="0"/>
              <a:t>accurate </a:t>
            </a:r>
            <a:r>
              <a:rPr lang="en-US" dirty="0"/>
              <a:t>in its portrayal of the problem.</a:t>
            </a:r>
          </a:p>
          <a:p>
            <a:pPr marL="320040" lvl="1" indent="0">
              <a:buNone/>
            </a:pPr>
            <a:r>
              <a:rPr lang="en-US" dirty="0"/>
              <a:t>2.	Most of the story was staged for entertainment purposes.</a:t>
            </a:r>
          </a:p>
          <a:p>
            <a:pPr marL="320040" lvl="1" indent="0">
              <a:buNone/>
            </a:pPr>
            <a:r>
              <a:rPr lang="en-US" dirty="0"/>
              <a:t>3.	The presentation was slanted and unfair.</a:t>
            </a:r>
          </a:p>
        </p:txBody>
      </p:sp>
      <p:sp>
        <p:nvSpPr>
          <p:cNvPr id="59395" name="Rectangle 3"/>
          <p:cNvSpPr>
            <a:spLocks noGrp="1" noChangeArrowheads="1"/>
          </p:cNvSpPr>
          <p:nvPr>
            <p:ph type="title"/>
          </p:nvPr>
        </p:nvSpPr>
        <p:spPr>
          <a:xfrm>
            <a:off x="152400" y="152400"/>
            <a:ext cx="8839200" cy="1371600"/>
          </a:xfrm>
        </p:spPr>
        <p:txBody>
          <a:bodyPr/>
          <a:lstStyle/>
          <a:p>
            <a:r>
              <a:rPr lang="en-US" dirty="0" smtClean="0"/>
              <a:t>Media skepticism: operational definition</a:t>
            </a:r>
            <a:endParaRPr lang="en-US" dirty="0"/>
          </a:p>
        </p:txBody>
      </p:sp>
      <p:sp>
        <p:nvSpPr>
          <p:cNvPr id="2" name="TextBox 1"/>
          <p:cNvSpPr txBox="1"/>
          <p:nvPr/>
        </p:nvSpPr>
        <p:spPr>
          <a:xfrm>
            <a:off x="609600" y="3886200"/>
            <a:ext cx="8077200" cy="923330"/>
          </a:xfrm>
          <a:prstGeom prst="rect">
            <a:avLst/>
          </a:prstGeom>
          <a:noFill/>
        </p:spPr>
        <p:txBody>
          <a:bodyPr wrap="square" rtlCol="0">
            <a:spAutoFit/>
          </a:bodyPr>
          <a:lstStyle/>
          <a:p>
            <a:r>
              <a:rPr lang="en-US" dirty="0" smtClean="0"/>
              <a:t>I believe national network news is fair in its portrayal of national news stories:</a:t>
            </a:r>
          </a:p>
          <a:p>
            <a:endParaRPr lang="en-US" dirty="0"/>
          </a:p>
          <a:p>
            <a:r>
              <a:rPr lang="en-US" b="1" dirty="0" smtClean="0"/>
              <a:t>Strongly Disagree          </a:t>
            </a:r>
            <a:r>
              <a:rPr lang="en-US" b="1" dirty="0" err="1" smtClean="0"/>
              <a:t>Disagree</a:t>
            </a:r>
            <a:r>
              <a:rPr lang="en-US" b="1" dirty="0" smtClean="0"/>
              <a:t>          Neutral          Agree          Strongly Agree</a:t>
            </a:r>
            <a:endParaRPr lang="en-US" b="1" dirty="0"/>
          </a:p>
        </p:txBody>
      </p:sp>
    </p:spTree>
    <p:extLst>
      <p:ext uri="{BB962C8B-B14F-4D97-AF65-F5344CB8AC3E}">
        <p14:creationId xmlns:p14="http://schemas.microsoft.com/office/powerpoint/2010/main" val="205990018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39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39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Numbers, numbers everywhere</a:t>
            </a:r>
            <a:endParaRPr lang="en-US" dirty="0"/>
          </a:p>
        </p:txBody>
      </p:sp>
      <p:sp>
        <p:nvSpPr>
          <p:cNvPr id="4" name="TextBox 3"/>
          <p:cNvSpPr txBox="1"/>
          <p:nvPr/>
        </p:nvSpPr>
        <p:spPr>
          <a:xfrm>
            <a:off x="1066800" y="2209800"/>
            <a:ext cx="717504" cy="369332"/>
          </a:xfrm>
          <a:prstGeom prst="rect">
            <a:avLst/>
          </a:prstGeom>
          <a:noFill/>
        </p:spPr>
        <p:txBody>
          <a:bodyPr wrap="none" rtlCol="0">
            <a:spAutoFit/>
          </a:bodyPr>
          <a:lstStyle/>
          <a:p>
            <a:r>
              <a:rPr lang="en-US" dirty="0" smtClean="0"/>
              <a:t>9001</a:t>
            </a:r>
            <a:endParaRPr lang="en-US" dirty="0"/>
          </a:p>
        </p:txBody>
      </p:sp>
      <p:sp>
        <p:nvSpPr>
          <p:cNvPr id="5" name="Rectangle 4"/>
          <p:cNvSpPr/>
          <p:nvPr/>
        </p:nvSpPr>
        <p:spPr>
          <a:xfrm>
            <a:off x="3563598" y="4853865"/>
            <a:ext cx="448649" cy="369332"/>
          </a:xfrm>
          <a:prstGeom prst="rect">
            <a:avLst/>
          </a:prstGeom>
        </p:spPr>
        <p:txBody>
          <a:bodyPr wrap="none">
            <a:spAutoFit/>
          </a:bodyPr>
          <a:lstStyle/>
          <a:p>
            <a:r>
              <a:rPr lang="en-US" dirty="0" smtClean="0"/>
              <a:t>21</a:t>
            </a:r>
            <a:endParaRPr lang="en-US" dirty="0"/>
          </a:p>
        </p:txBody>
      </p:sp>
      <p:sp>
        <p:nvSpPr>
          <p:cNvPr id="6" name="Rectangle 5"/>
          <p:cNvSpPr/>
          <p:nvPr/>
        </p:nvSpPr>
        <p:spPr>
          <a:xfrm>
            <a:off x="6019800" y="2875002"/>
            <a:ext cx="588623" cy="369332"/>
          </a:xfrm>
          <a:prstGeom prst="rect">
            <a:avLst/>
          </a:prstGeom>
        </p:spPr>
        <p:txBody>
          <a:bodyPr wrap="none">
            <a:spAutoFit/>
          </a:bodyPr>
          <a:lstStyle/>
          <a:p>
            <a:r>
              <a:rPr lang="en-US" dirty="0" smtClean="0"/>
              <a:t>502</a:t>
            </a:r>
            <a:endParaRPr lang="en-US" dirty="0"/>
          </a:p>
        </p:txBody>
      </p:sp>
      <p:sp>
        <p:nvSpPr>
          <p:cNvPr id="7" name="Rectangle 6"/>
          <p:cNvSpPr/>
          <p:nvPr/>
        </p:nvSpPr>
        <p:spPr>
          <a:xfrm>
            <a:off x="3276600" y="3733800"/>
            <a:ext cx="774764" cy="369332"/>
          </a:xfrm>
          <a:prstGeom prst="rect">
            <a:avLst/>
          </a:prstGeom>
        </p:spPr>
        <p:txBody>
          <a:bodyPr wrap="none">
            <a:spAutoFit/>
          </a:bodyPr>
          <a:lstStyle/>
          <a:p>
            <a:r>
              <a:rPr lang="en-US" dirty="0" smtClean="0"/>
              <a:t>65.87</a:t>
            </a:r>
            <a:endParaRPr lang="en-US" dirty="0"/>
          </a:p>
        </p:txBody>
      </p:sp>
      <p:sp>
        <p:nvSpPr>
          <p:cNvPr id="8" name="Rectangle 7"/>
          <p:cNvSpPr/>
          <p:nvPr/>
        </p:nvSpPr>
        <p:spPr>
          <a:xfrm>
            <a:off x="6324600" y="3918466"/>
            <a:ext cx="717504" cy="369332"/>
          </a:xfrm>
          <a:prstGeom prst="rect">
            <a:avLst/>
          </a:prstGeom>
        </p:spPr>
        <p:txBody>
          <a:bodyPr wrap="none">
            <a:spAutoFit/>
          </a:bodyPr>
          <a:lstStyle/>
          <a:p>
            <a:r>
              <a:rPr lang="en-US" dirty="0" smtClean="0"/>
              <a:t>4001</a:t>
            </a:r>
            <a:endParaRPr lang="en-US" dirty="0"/>
          </a:p>
        </p:txBody>
      </p:sp>
      <p:sp>
        <p:nvSpPr>
          <p:cNvPr id="9" name="Rectangle 8"/>
          <p:cNvSpPr/>
          <p:nvPr/>
        </p:nvSpPr>
        <p:spPr>
          <a:xfrm>
            <a:off x="1676400" y="3810000"/>
            <a:ext cx="644728" cy="369332"/>
          </a:xfrm>
          <a:prstGeom prst="rect">
            <a:avLst/>
          </a:prstGeom>
        </p:spPr>
        <p:txBody>
          <a:bodyPr wrap="none">
            <a:spAutoFit/>
          </a:bodyPr>
          <a:lstStyle/>
          <a:p>
            <a:r>
              <a:rPr lang="en-US" dirty="0" smtClean="0"/>
              <a:t>.998</a:t>
            </a:r>
            <a:endParaRPr lang="en-US" dirty="0"/>
          </a:p>
        </p:txBody>
      </p:sp>
      <p:sp>
        <p:nvSpPr>
          <p:cNvPr id="10" name="Rectangle 9"/>
          <p:cNvSpPr/>
          <p:nvPr/>
        </p:nvSpPr>
        <p:spPr>
          <a:xfrm>
            <a:off x="2514600" y="4844534"/>
            <a:ext cx="319318" cy="369332"/>
          </a:xfrm>
          <a:prstGeom prst="rect">
            <a:avLst/>
          </a:prstGeom>
        </p:spPr>
        <p:txBody>
          <a:bodyPr wrap="none">
            <a:spAutoFit/>
          </a:bodyPr>
          <a:lstStyle/>
          <a:p>
            <a:r>
              <a:rPr lang="en-US" dirty="0" smtClean="0"/>
              <a:t>9</a:t>
            </a:r>
            <a:endParaRPr lang="en-US" dirty="0"/>
          </a:p>
        </p:txBody>
      </p:sp>
      <p:sp>
        <p:nvSpPr>
          <p:cNvPr id="11" name="Rectangle 10"/>
          <p:cNvSpPr/>
          <p:nvPr/>
        </p:nvSpPr>
        <p:spPr>
          <a:xfrm>
            <a:off x="896346" y="4689024"/>
            <a:ext cx="1238352" cy="369332"/>
          </a:xfrm>
          <a:prstGeom prst="rect">
            <a:avLst/>
          </a:prstGeom>
        </p:spPr>
        <p:txBody>
          <a:bodyPr wrap="none">
            <a:spAutoFit/>
          </a:bodyPr>
          <a:lstStyle/>
          <a:p>
            <a:r>
              <a:rPr lang="en-US" dirty="0" smtClean="0"/>
              <a:t>1,248,965</a:t>
            </a:r>
            <a:endParaRPr lang="en-US" dirty="0"/>
          </a:p>
        </p:txBody>
      </p:sp>
      <p:sp>
        <p:nvSpPr>
          <p:cNvPr id="12" name="Rectangle 11"/>
          <p:cNvSpPr/>
          <p:nvPr/>
        </p:nvSpPr>
        <p:spPr>
          <a:xfrm>
            <a:off x="1903385" y="2971800"/>
            <a:ext cx="779381" cy="369332"/>
          </a:xfrm>
          <a:prstGeom prst="rect">
            <a:avLst/>
          </a:prstGeom>
        </p:spPr>
        <p:txBody>
          <a:bodyPr wrap="none">
            <a:spAutoFit/>
          </a:bodyPr>
          <a:lstStyle/>
          <a:p>
            <a:r>
              <a:rPr lang="en-US" dirty="0" smtClean="0"/>
              <a:t>4,832</a:t>
            </a:r>
            <a:endParaRPr lang="en-US" dirty="0"/>
          </a:p>
        </p:txBody>
      </p:sp>
      <p:sp>
        <p:nvSpPr>
          <p:cNvPr id="13" name="Rectangle 12"/>
          <p:cNvSpPr/>
          <p:nvPr/>
        </p:nvSpPr>
        <p:spPr>
          <a:xfrm>
            <a:off x="6749143" y="2394466"/>
            <a:ext cx="319318" cy="369332"/>
          </a:xfrm>
          <a:prstGeom prst="rect">
            <a:avLst/>
          </a:prstGeom>
        </p:spPr>
        <p:txBody>
          <a:bodyPr wrap="none">
            <a:spAutoFit/>
          </a:bodyPr>
          <a:lstStyle/>
          <a:p>
            <a:r>
              <a:rPr lang="en-US" dirty="0" smtClean="0"/>
              <a:t>9</a:t>
            </a:r>
            <a:endParaRPr lang="en-US" dirty="0"/>
          </a:p>
        </p:txBody>
      </p:sp>
      <p:sp>
        <p:nvSpPr>
          <p:cNvPr id="14" name="Rectangle 13"/>
          <p:cNvSpPr/>
          <p:nvPr/>
        </p:nvSpPr>
        <p:spPr>
          <a:xfrm>
            <a:off x="5410200" y="4103132"/>
            <a:ext cx="448200" cy="369332"/>
          </a:xfrm>
          <a:prstGeom prst="rect">
            <a:avLst/>
          </a:prstGeom>
        </p:spPr>
        <p:txBody>
          <a:bodyPr wrap="none">
            <a:spAutoFit/>
          </a:bodyPr>
          <a:lstStyle/>
          <a:p>
            <a:r>
              <a:rPr lang="en-US" dirty="0" smtClean="0"/>
              <a:t>51</a:t>
            </a:r>
            <a:endParaRPr lang="en-US" dirty="0"/>
          </a:p>
        </p:txBody>
      </p:sp>
      <p:sp>
        <p:nvSpPr>
          <p:cNvPr id="15" name="Rectangle 14"/>
          <p:cNvSpPr/>
          <p:nvPr/>
        </p:nvSpPr>
        <p:spPr>
          <a:xfrm>
            <a:off x="5015780" y="5029200"/>
            <a:ext cx="587469" cy="369332"/>
          </a:xfrm>
          <a:prstGeom prst="rect">
            <a:avLst/>
          </a:prstGeom>
        </p:spPr>
        <p:txBody>
          <a:bodyPr wrap="none">
            <a:spAutoFit/>
          </a:bodyPr>
          <a:lstStyle/>
          <a:p>
            <a:r>
              <a:rPr lang="en-US" dirty="0" smtClean="0"/>
              <a:t>145</a:t>
            </a:r>
            <a:endParaRPr lang="en-US" dirty="0"/>
          </a:p>
        </p:txBody>
      </p:sp>
      <p:sp>
        <p:nvSpPr>
          <p:cNvPr id="16" name="Rectangle 15"/>
          <p:cNvSpPr/>
          <p:nvPr/>
        </p:nvSpPr>
        <p:spPr>
          <a:xfrm>
            <a:off x="7543800" y="3733800"/>
            <a:ext cx="543739" cy="369332"/>
          </a:xfrm>
          <a:prstGeom prst="rect">
            <a:avLst/>
          </a:prstGeom>
        </p:spPr>
        <p:txBody>
          <a:bodyPr wrap="none">
            <a:spAutoFit/>
          </a:bodyPr>
          <a:lstStyle/>
          <a:p>
            <a:r>
              <a:rPr lang="en-US" dirty="0" smtClean="0"/>
              <a:t>36</a:t>
            </a:r>
            <a:r>
              <a:rPr lang="en-US" baseline="30000" dirty="0" smtClean="0"/>
              <a:t>2</a:t>
            </a:r>
            <a:endParaRPr lang="en-US" baseline="30000" dirty="0"/>
          </a:p>
        </p:txBody>
      </p:sp>
      <p:sp>
        <p:nvSpPr>
          <p:cNvPr id="17" name="Rectangle 16"/>
          <p:cNvSpPr/>
          <p:nvPr/>
        </p:nvSpPr>
        <p:spPr>
          <a:xfrm>
            <a:off x="457200" y="3260276"/>
            <a:ext cx="450508" cy="369332"/>
          </a:xfrm>
          <a:prstGeom prst="rect">
            <a:avLst/>
          </a:prstGeom>
        </p:spPr>
        <p:txBody>
          <a:bodyPr wrap="none">
            <a:spAutoFit/>
          </a:bodyPr>
          <a:lstStyle/>
          <a:p>
            <a:r>
              <a:rPr lang="en-US" dirty="0" smtClean="0"/>
              <a:t>77</a:t>
            </a:r>
            <a:endParaRPr lang="en-US" dirty="0"/>
          </a:p>
        </p:txBody>
      </p:sp>
      <p:sp>
        <p:nvSpPr>
          <p:cNvPr id="18" name="Rectangle 17"/>
          <p:cNvSpPr/>
          <p:nvPr/>
        </p:nvSpPr>
        <p:spPr>
          <a:xfrm>
            <a:off x="1538702" y="5649686"/>
            <a:ext cx="1508746" cy="369332"/>
          </a:xfrm>
          <a:prstGeom prst="rect">
            <a:avLst/>
          </a:prstGeom>
        </p:spPr>
        <p:txBody>
          <a:bodyPr wrap="none">
            <a:spAutoFit/>
          </a:bodyPr>
          <a:lstStyle/>
          <a:p>
            <a:r>
              <a:rPr lang="en-US" dirty="0" smtClean="0"/>
              <a:t>999-99-9999</a:t>
            </a:r>
            <a:endParaRPr lang="en-US" dirty="0"/>
          </a:p>
        </p:txBody>
      </p:sp>
      <p:sp>
        <p:nvSpPr>
          <p:cNvPr id="19" name="Rectangle 18"/>
          <p:cNvSpPr/>
          <p:nvPr/>
        </p:nvSpPr>
        <p:spPr>
          <a:xfrm>
            <a:off x="3730570" y="5744547"/>
            <a:ext cx="644728" cy="369332"/>
          </a:xfrm>
          <a:prstGeom prst="rect">
            <a:avLst/>
          </a:prstGeom>
        </p:spPr>
        <p:txBody>
          <a:bodyPr wrap="none">
            <a:spAutoFit/>
          </a:bodyPr>
          <a:lstStyle/>
          <a:p>
            <a:r>
              <a:rPr lang="en-US" dirty="0" smtClean="0"/>
              <a:t>35.5</a:t>
            </a:r>
            <a:endParaRPr lang="en-US" dirty="0"/>
          </a:p>
        </p:txBody>
      </p:sp>
      <p:sp>
        <p:nvSpPr>
          <p:cNvPr id="20" name="Rectangle 19"/>
          <p:cNvSpPr/>
          <p:nvPr/>
        </p:nvSpPr>
        <p:spPr>
          <a:xfrm>
            <a:off x="5601418" y="5569212"/>
            <a:ext cx="582211" cy="369332"/>
          </a:xfrm>
          <a:prstGeom prst="rect">
            <a:avLst/>
          </a:prstGeom>
        </p:spPr>
        <p:txBody>
          <a:bodyPr wrap="none">
            <a:spAutoFit/>
          </a:bodyPr>
          <a:lstStyle/>
          <a:p>
            <a:r>
              <a:rPr lang="en-US" dirty="0" smtClean="0"/>
              <a:t>324</a:t>
            </a:r>
            <a:endParaRPr lang="en-US" dirty="0"/>
          </a:p>
        </p:txBody>
      </p:sp>
      <p:sp>
        <p:nvSpPr>
          <p:cNvPr id="21" name="Rectangle 20"/>
          <p:cNvSpPr/>
          <p:nvPr/>
        </p:nvSpPr>
        <p:spPr>
          <a:xfrm>
            <a:off x="6778570" y="4692134"/>
            <a:ext cx="774764" cy="369332"/>
          </a:xfrm>
          <a:prstGeom prst="rect">
            <a:avLst/>
          </a:prstGeom>
        </p:spPr>
        <p:txBody>
          <a:bodyPr wrap="none">
            <a:spAutoFit/>
          </a:bodyPr>
          <a:lstStyle/>
          <a:p>
            <a:r>
              <a:rPr lang="en-US" dirty="0" smtClean="0"/>
              <a:t>2,387</a:t>
            </a:r>
            <a:endParaRPr lang="en-US" dirty="0"/>
          </a:p>
        </p:txBody>
      </p:sp>
      <p:sp>
        <p:nvSpPr>
          <p:cNvPr id="22" name="Rectangle 21"/>
          <p:cNvSpPr/>
          <p:nvPr/>
        </p:nvSpPr>
        <p:spPr>
          <a:xfrm>
            <a:off x="7089830" y="5638800"/>
            <a:ext cx="588623" cy="369332"/>
          </a:xfrm>
          <a:prstGeom prst="rect">
            <a:avLst/>
          </a:prstGeom>
        </p:spPr>
        <p:txBody>
          <a:bodyPr wrap="none">
            <a:spAutoFit/>
          </a:bodyPr>
          <a:lstStyle/>
          <a:p>
            <a:r>
              <a:rPr lang="en-US" dirty="0" smtClean="0"/>
              <a:t>409</a:t>
            </a:r>
            <a:endParaRPr lang="en-US" dirty="0"/>
          </a:p>
        </p:txBody>
      </p:sp>
      <p:sp>
        <p:nvSpPr>
          <p:cNvPr id="23" name="Rectangle 22"/>
          <p:cNvSpPr/>
          <p:nvPr/>
        </p:nvSpPr>
        <p:spPr>
          <a:xfrm>
            <a:off x="7848600" y="4844534"/>
            <a:ext cx="588623" cy="369332"/>
          </a:xfrm>
          <a:prstGeom prst="rect">
            <a:avLst/>
          </a:prstGeom>
        </p:spPr>
        <p:txBody>
          <a:bodyPr wrap="none">
            <a:spAutoFit/>
          </a:bodyPr>
          <a:lstStyle/>
          <a:p>
            <a:r>
              <a:rPr lang="en-US" dirty="0" smtClean="0"/>
              <a:t>672</a:t>
            </a:r>
            <a:endParaRPr lang="en-US" dirty="0"/>
          </a:p>
        </p:txBody>
      </p:sp>
      <p:sp>
        <p:nvSpPr>
          <p:cNvPr id="24" name="Rectangle 23"/>
          <p:cNvSpPr/>
          <p:nvPr/>
        </p:nvSpPr>
        <p:spPr>
          <a:xfrm>
            <a:off x="3200400" y="2690336"/>
            <a:ext cx="510076" cy="369332"/>
          </a:xfrm>
          <a:prstGeom prst="rect">
            <a:avLst/>
          </a:prstGeom>
        </p:spPr>
        <p:txBody>
          <a:bodyPr wrap="none">
            <a:spAutoFit/>
          </a:bodyPr>
          <a:lstStyle/>
          <a:p>
            <a:r>
              <a:rPr lang="en-US" dirty="0" smtClean="0"/>
              <a:t>3.5</a:t>
            </a:r>
            <a:endParaRPr lang="en-US" dirty="0"/>
          </a:p>
        </p:txBody>
      </p:sp>
      <p:sp>
        <p:nvSpPr>
          <p:cNvPr id="25" name="Rectangle 24"/>
          <p:cNvSpPr/>
          <p:nvPr/>
        </p:nvSpPr>
        <p:spPr>
          <a:xfrm>
            <a:off x="4027460" y="4179332"/>
            <a:ext cx="914033" cy="369332"/>
          </a:xfrm>
          <a:prstGeom prst="rect">
            <a:avLst/>
          </a:prstGeom>
        </p:spPr>
        <p:txBody>
          <a:bodyPr wrap="none">
            <a:spAutoFit/>
          </a:bodyPr>
          <a:lstStyle/>
          <a:p>
            <a:r>
              <a:rPr lang="en-US" dirty="0" smtClean="0"/>
              <a:t>.56732</a:t>
            </a:r>
            <a:endParaRPr lang="en-US" dirty="0"/>
          </a:p>
        </p:txBody>
      </p:sp>
      <p:sp>
        <p:nvSpPr>
          <p:cNvPr id="26" name="Rectangle 25"/>
          <p:cNvSpPr/>
          <p:nvPr/>
        </p:nvSpPr>
        <p:spPr>
          <a:xfrm>
            <a:off x="7066503" y="3059668"/>
            <a:ext cx="1048685" cy="369332"/>
          </a:xfrm>
          <a:prstGeom prst="rect">
            <a:avLst/>
          </a:prstGeom>
        </p:spPr>
        <p:txBody>
          <a:bodyPr wrap="none">
            <a:spAutoFit/>
          </a:bodyPr>
          <a:lstStyle/>
          <a:p>
            <a:r>
              <a:rPr lang="en-US" dirty="0" smtClean="0"/>
              <a:t>834,722</a:t>
            </a:r>
            <a:endParaRPr lang="en-US" dirty="0"/>
          </a:p>
        </p:txBody>
      </p:sp>
      <p:sp>
        <p:nvSpPr>
          <p:cNvPr id="27" name="Rectangle 26"/>
          <p:cNvSpPr/>
          <p:nvPr/>
        </p:nvSpPr>
        <p:spPr>
          <a:xfrm>
            <a:off x="8028872" y="2576413"/>
            <a:ext cx="510076" cy="369332"/>
          </a:xfrm>
          <a:prstGeom prst="rect">
            <a:avLst/>
          </a:prstGeom>
        </p:spPr>
        <p:txBody>
          <a:bodyPr wrap="none">
            <a:spAutoFit/>
          </a:bodyPr>
          <a:lstStyle/>
          <a:p>
            <a:r>
              <a:rPr lang="en-US" dirty="0" smtClean="0"/>
              <a:t>.05</a:t>
            </a:r>
            <a:endParaRPr lang="en-US" dirty="0"/>
          </a:p>
        </p:txBody>
      </p:sp>
      <p:sp>
        <p:nvSpPr>
          <p:cNvPr id="28" name="Rectangle 27"/>
          <p:cNvSpPr/>
          <p:nvPr/>
        </p:nvSpPr>
        <p:spPr>
          <a:xfrm>
            <a:off x="4421065" y="2034856"/>
            <a:ext cx="1643399" cy="369332"/>
          </a:xfrm>
          <a:prstGeom prst="rect">
            <a:avLst/>
          </a:prstGeom>
        </p:spPr>
        <p:txBody>
          <a:bodyPr wrap="none">
            <a:spAutoFit/>
          </a:bodyPr>
          <a:lstStyle/>
          <a:p>
            <a:r>
              <a:rPr lang="en-US" dirty="0" smtClean="0"/>
              <a:t>555-867-5309</a:t>
            </a:r>
            <a:endParaRPr lang="en-US" dirty="0"/>
          </a:p>
        </p:txBody>
      </p:sp>
      <p:sp>
        <p:nvSpPr>
          <p:cNvPr id="29" name="Rectangle 28"/>
          <p:cNvSpPr/>
          <p:nvPr/>
        </p:nvSpPr>
        <p:spPr>
          <a:xfrm>
            <a:off x="4324273" y="2794145"/>
            <a:ext cx="617220" cy="369332"/>
          </a:xfrm>
          <a:prstGeom prst="rect">
            <a:avLst/>
          </a:prstGeom>
        </p:spPr>
        <p:txBody>
          <a:bodyPr wrap="none">
            <a:spAutoFit/>
          </a:bodyPr>
          <a:lstStyle/>
          <a:p>
            <a:r>
              <a:rPr lang="en-US" dirty="0" smtClean="0"/>
              <a:t>97.5</a:t>
            </a:r>
            <a:endParaRPr lang="en-US" dirty="0"/>
          </a:p>
        </p:txBody>
      </p:sp>
      <p:sp>
        <p:nvSpPr>
          <p:cNvPr id="30" name="Rectangle 29"/>
          <p:cNvSpPr/>
          <p:nvPr/>
        </p:nvSpPr>
        <p:spPr>
          <a:xfrm>
            <a:off x="4948454" y="3448834"/>
            <a:ext cx="588623" cy="369332"/>
          </a:xfrm>
          <a:prstGeom prst="rect">
            <a:avLst/>
          </a:prstGeom>
        </p:spPr>
        <p:txBody>
          <a:bodyPr wrap="none">
            <a:spAutoFit/>
          </a:bodyPr>
          <a:lstStyle/>
          <a:p>
            <a:r>
              <a:rPr lang="en-US" dirty="0" smtClean="0"/>
              <a:t>999</a:t>
            </a:r>
            <a:endParaRPr lang="en-US" dirty="0"/>
          </a:p>
        </p:txBody>
      </p:sp>
    </p:spTree>
    <p:extLst>
      <p:ext uri="{BB962C8B-B14F-4D97-AF65-F5344CB8AC3E}">
        <p14:creationId xmlns:p14="http://schemas.microsoft.com/office/powerpoint/2010/main" val="3580168816"/>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smtClean="0"/>
              <a:t>Scales</a:t>
            </a:r>
            <a:endParaRPr lang="en-US" sz="4000" dirty="0"/>
          </a:p>
        </p:txBody>
      </p:sp>
      <p:sp>
        <p:nvSpPr>
          <p:cNvPr id="61443" name="Rectangle 3"/>
          <p:cNvSpPr>
            <a:spLocks noGrp="1" noChangeArrowheads="1"/>
          </p:cNvSpPr>
          <p:nvPr>
            <p:ph type="body" idx="1"/>
          </p:nvPr>
        </p:nvSpPr>
        <p:spPr/>
        <p:txBody>
          <a:bodyPr/>
          <a:lstStyle/>
          <a:p>
            <a:r>
              <a:rPr lang="en-US" dirty="0" smtClean="0"/>
              <a:t>Represents a composite measure of a variable</a:t>
            </a:r>
          </a:p>
          <a:p>
            <a:r>
              <a:rPr lang="en-US" dirty="0" smtClean="0"/>
              <a:t>Series </a:t>
            </a:r>
            <a:r>
              <a:rPr lang="en-US" dirty="0"/>
              <a:t>of items arranged according to value for the purpose of quantification </a:t>
            </a:r>
            <a:endParaRPr lang="en-US" dirty="0" smtClean="0"/>
          </a:p>
          <a:p>
            <a:pPr marL="274320" lvl="1" indent="-228600">
              <a:buClr>
                <a:schemeClr val="accent1"/>
              </a:buClr>
              <a:buFont typeface="Wingdings 2" pitchFamily="18" charset="2"/>
              <a:buChar char=""/>
            </a:pPr>
            <a:r>
              <a:rPr lang="en-US" sz="2000" dirty="0" smtClean="0"/>
              <a:t>Provides a </a:t>
            </a:r>
            <a:r>
              <a:rPr lang="en-US" sz="2000" dirty="0"/>
              <a:t>range of values that correspond to different characteristics or amounts of a characteristic exhibited in observing a concept</a:t>
            </a:r>
            <a:r>
              <a:rPr lang="en-US" sz="2000" dirty="0" smtClean="0"/>
              <a:t>.</a:t>
            </a:r>
          </a:p>
          <a:p>
            <a:pPr marL="274320" lvl="1" indent="-228600">
              <a:buClr>
                <a:schemeClr val="accent1"/>
              </a:buClr>
              <a:buFont typeface="Wingdings 2" pitchFamily="18" charset="2"/>
              <a:buChar char=""/>
            </a:pPr>
            <a:r>
              <a:rPr lang="en-US" sz="2000" dirty="0" smtClean="0"/>
              <a:t>Scales come in four different levels: Nominal, Ordinal, Interval, and Ratio</a:t>
            </a:r>
            <a:endParaRPr lang="en-US" sz="2000" dirty="0"/>
          </a:p>
        </p:txBody>
      </p:sp>
    </p:spTree>
    <p:extLst>
      <p:ext uri="{BB962C8B-B14F-4D97-AF65-F5344CB8AC3E}">
        <p14:creationId xmlns:p14="http://schemas.microsoft.com/office/powerpoint/2010/main" val="283990333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14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52400" y="152400"/>
            <a:ext cx="8839200" cy="1371600"/>
          </a:xfrm>
        </p:spPr>
        <p:txBody>
          <a:bodyPr/>
          <a:lstStyle/>
          <a:p>
            <a:r>
              <a:rPr lang="en-US" sz="4000" dirty="0"/>
              <a:t>Nominal Scale</a:t>
            </a:r>
          </a:p>
        </p:txBody>
      </p:sp>
      <p:sp>
        <p:nvSpPr>
          <p:cNvPr id="100356" name="Rectangle 4"/>
          <p:cNvSpPr>
            <a:spLocks noGrp="1" noChangeArrowheads="1"/>
          </p:cNvSpPr>
          <p:nvPr>
            <p:ph type="body" sz="half" idx="2"/>
          </p:nvPr>
        </p:nvSpPr>
        <p:spPr/>
        <p:txBody>
          <a:bodyPr/>
          <a:lstStyle/>
          <a:p>
            <a:r>
              <a:rPr lang="en-US" sz="2800"/>
              <a:t>Indicates a difference</a:t>
            </a:r>
          </a:p>
        </p:txBody>
      </p:sp>
      <p:pic>
        <p:nvPicPr>
          <p:cNvPr id="100357" name="Picture 5"/>
          <p:cNvPicPr>
            <a:picLocks noGrp="1" noChangeAspect="1" noChangeArrowheads="1"/>
          </p:cNvPicPr>
          <p:nvPr>
            <p:ph type="clipArt" sz="half" idx="1"/>
          </p:nvPr>
        </p:nvPicPr>
        <p:blipFill>
          <a:blip r:embed="rId2"/>
          <a:srcRect/>
          <a:stretch>
            <a:fillRect/>
          </a:stretch>
        </p:blipFill>
        <p:spPr>
          <a:xfrm>
            <a:off x="1149350" y="1981200"/>
            <a:ext cx="2881313" cy="4114800"/>
          </a:xfrm>
          <a:noFill/>
          <a:ln/>
        </p:spPr>
      </p:pic>
    </p:spTree>
    <p:extLst>
      <p:ext uri="{BB962C8B-B14F-4D97-AF65-F5344CB8AC3E}">
        <p14:creationId xmlns:p14="http://schemas.microsoft.com/office/powerpoint/2010/main" val="198424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152400"/>
            <a:ext cx="8839200" cy="1371600"/>
          </a:xfrm>
        </p:spPr>
        <p:txBody>
          <a:bodyPr/>
          <a:lstStyle/>
          <a:p>
            <a:r>
              <a:rPr lang="en-US" dirty="0"/>
              <a:t>Ordinal Scale</a:t>
            </a:r>
          </a:p>
        </p:txBody>
      </p:sp>
      <p:sp>
        <p:nvSpPr>
          <p:cNvPr id="101380" name="Rectangle 4"/>
          <p:cNvSpPr>
            <a:spLocks noGrp="1" noChangeArrowheads="1"/>
          </p:cNvSpPr>
          <p:nvPr>
            <p:ph type="body" sz="half" idx="2"/>
          </p:nvPr>
        </p:nvSpPr>
        <p:spPr/>
        <p:txBody>
          <a:bodyPr/>
          <a:lstStyle/>
          <a:p>
            <a:r>
              <a:rPr lang="en-US" sz="2800"/>
              <a:t>Indicates a difference</a:t>
            </a:r>
          </a:p>
          <a:p>
            <a:r>
              <a:rPr lang="en-US" sz="2800"/>
              <a:t>Indicates the direction of the distance (e.g. more than or less than)</a:t>
            </a:r>
          </a:p>
          <a:p>
            <a:endParaRPr lang="en-US" sz="2800"/>
          </a:p>
        </p:txBody>
      </p:sp>
      <p:graphicFrame>
        <p:nvGraphicFramePr>
          <p:cNvPr id="101381" name="Object 5"/>
          <p:cNvGraphicFramePr>
            <a:graphicFrameLocks noGrp="1"/>
          </p:cNvGraphicFramePr>
          <p:nvPr>
            <p:ph type="clipArt" sz="half" idx="1"/>
          </p:nvPr>
        </p:nvGraphicFramePr>
        <p:xfrm>
          <a:off x="685800" y="3511550"/>
          <a:ext cx="3810000" cy="1052513"/>
        </p:xfrm>
        <a:graphic>
          <a:graphicData uri="http://schemas.openxmlformats.org/presentationml/2006/ole">
            <mc:AlternateContent xmlns:mc="http://schemas.openxmlformats.org/markup-compatibility/2006">
              <mc:Choice xmlns:v="urn:schemas-microsoft-com:vml" Requires="v">
                <p:oleObj spid="_x0000_s3085" name="Clip" r:id="rId3" imgW="3740040" imgH="1033200" progId="MS_ClipArt_Gallery.2">
                  <p:embed/>
                </p:oleObj>
              </mc:Choice>
              <mc:Fallback>
                <p:oleObj name="Clip" r:id="rId3" imgW="3740040" imgH="10332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11550"/>
                        <a:ext cx="38100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5624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3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52400" y="152400"/>
            <a:ext cx="8839200" cy="1371600"/>
          </a:xfrm>
        </p:spPr>
        <p:txBody>
          <a:bodyPr/>
          <a:lstStyle/>
          <a:p>
            <a:r>
              <a:rPr lang="en-US" dirty="0"/>
              <a:t>Interval Scale</a:t>
            </a:r>
          </a:p>
        </p:txBody>
      </p:sp>
      <p:sp>
        <p:nvSpPr>
          <p:cNvPr id="102404" name="Rectangle 4"/>
          <p:cNvSpPr>
            <a:spLocks noGrp="1" noChangeArrowheads="1"/>
          </p:cNvSpPr>
          <p:nvPr>
            <p:ph type="body" sz="half" idx="2"/>
          </p:nvPr>
        </p:nvSpPr>
        <p:spPr/>
        <p:txBody>
          <a:bodyPr>
            <a:normAutofit lnSpcReduction="10000"/>
          </a:bodyPr>
          <a:lstStyle/>
          <a:p>
            <a:r>
              <a:rPr lang="en-US" sz="2800"/>
              <a:t>Indicates a difference</a:t>
            </a:r>
          </a:p>
          <a:p>
            <a:r>
              <a:rPr lang="en-US" sz="2800"/>
              <a:t>Indicates the direction of the distance (e.g. more than or less than)</a:t>
            </a:r>
          </a:p>
          <a:p>
            <a:r>
              <a:rPr lang="en-US" sz="2800"/>
              <a:t>Indicates the amount of the difference (in equal intervals)</a:t>
            </a:r>
          </a:p>
        </p:txBody>
      </p:sp>
      <p:graphicFrame>
        <p:nvGraphicFramePr>
          <p:cNvPr id="102408" name="Object 8"/>
          <p:cNvGraphicFramePr>
            <a:graphicFrameLocks noGrp="1" noChangeAspect="1"/>
          </p:cNvGraphicFramePr>
          <p:nvPr>
            <p:ph type="clipArt" sz="half" idx="1"/>
          </p:nvPr>
        </p:nvGraphicFramePr>
        <p:xfrm>
          <a:off x="2454275" y="1981200"/>
          <a:ext cx="273050" cy="4114800"/>
        </p:xfrm>
        <a:graphic>
          <a:graphicData uri="http://schemas.openxmlformats.org/presentationml/2006/ole">
            <mc:AlternateContent xmlns:mc="http://schemas.openxmlformats.org/markup-compatibility/2006">
              <mc:Choice xmlns:v="urn:schemas-microsoft-com:vml" Requires="v">
                <p:oleObj spid="_x0000_s4109" name="Picture (32-bit)" r:id="rId3" imgW="104760" imgH="1581120" progId="MetafileCompanion32.Picture.1">
                  <p:embed/>
                </p:oleObj>
              </mc:Choice>
              <mc:Fallback>
                <p:oleObj name="Picture (32-bit)" r:id="rId3" imgW="104760" imgH="1581120" progId="MetafileCompanion32.Picture.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275" y="1981200"/>
                        <a:ext cx="27305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09" name="Text Box 9"/>
          <p:cNvSpPr txBox="1">
            <a:spLocks noChangeArrowheads="1"/>
          </p:cNvSpPr>
          <p:nvPr/>
        </p:nvSpPr>
        <p:spPr bwMode="auto">
          <a:xfrm>
            <a:off x="1447800" y="4343400"/>
            <a:ext cx="666750" cy="457200"/>
          </a:xfrm>
          <a:prstGeom prst="rect">
            <a:avLst/>
          </a:prstGeom>
          <a:noFill/>
          <a:ln w="9525">
            <a:noFill/>
            <a:miter lim="800000"/>
            <a:headEnd/>
            <a:tailEnd/>
          </a:ln>
          <a:effectLst/>
        </p:spPr>
        <p:txBody>
          <a:bodyPr wrap="none">
            <a:spAutoFit/>
          </a:bodyPr>
          <a:lstStyle/>
          <a:p>
            <a:r>
              <a:rPr lang="en-US"/>
              <a:t>32 f</a:t>
            </a:r>
          </a:p>
        </p:txBody>
      </p:sp>
      <p:sp>
        <p:nvSpPr>
          <p:cNvPr id="102410" name="Rectangle 10"/>
          <p:cNvSpPr>
            <a:spLocks noChangeArrowheads="1"/>
          </p:cNvSpPr>
          <p:nvPr/>
        </p:nvSpPr>
        <p:spPr bwMode="auto">
          <a:xfrm>
            <a:off x="3048000" y="4343400"/>
            <a:ext cx="547688" cy="457200"/>
          </a:xfrm>
          <a:prstGeom prst="rect">
            <a:avLst/>
          </a:prstGeom>
          <a:noFill/>
          <a:ln w="9525">
            <a:noFill/>
            <a:miter lim="800000"/>
            <a:headEnd/>
            <a:tailEnd/>
          </a:ln>
          <a:effectLst/>
        </p:spPr>
        <p:txBody>
          <a:bodyPr wrap="none">
            <a:spAutoFit/>
          </a:bodyPr>
          <a:lstStyle/>
          <a:p>
            <a:r>
              <a:rPr lang="en-US"/>
              <a:t>0 c</a:t>
            </a:r>
          </a:p>
        </p:txBody>
      </p:sp>
    </p:spTree>
    <p:extLst>
      <p:ext uri="{BB962C8B-B14F-4D97-AF65-F5344CB8AC3E}">
        <p14:creationId xmlns:p14="http://schemas.microsoft.com/office/powerpoint/2010/main" val="73673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uild="p" autoUpdateAnimBg="0"/>
      <p:bldP spid="102409" grpId="0" autoUpdateAnimBg="0"/>
      <p:bldP spid="10241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52400" y="152400"/>
            <a:ext cx="8839200" cy="1371600"/>
          </a:xfrm>
        </p:spPr>
        <p:txBody>
          <a:bodyPr/>
          <a:lstStyle/>
          <a:p>
            <a:r>
              <a:rPr lang="en-US" sz="4000" dirty="0"/>
              <a:t>Ratio Scale</a:t>
            </a:r>
          </a:p>
        </p:txBody>
      </p:sp>
      <p:sp>
        <p:nvSpPr>
          <p:cNvPr id="103428" name="Rectangle 4"/>
          <p:cNvSpPr>
            <a:spLocks noGrp="1" noChangeArrowheads="1"/>
          </p:cNvSpPr>
          <p:nvPr>
            <p:ph type="body" sz="half" idx="2"/>
          </p:nvPr>
        </p:nvSpPr>
        <p:spPr/>
        <p:txBody>
          <a:bodyPr>
            <a:normAutofit fontScale="92500" lnSpcReduction="20000"/>
          </a:bodyPr>
          <a:lstStyle/>
          <a:p>
            <a:pPr>
              <a:lnSpc>
                <a:spcPct val="90000"/>
              </a:lnSpc>
            </a:pPr>
            <a:r>
              <a:rPr lang="en-US" sz="2800"/>
              <a:t>Indicates a difference</a:t>
            </a:r>
          </a:p>
          <a:p>
            <a:pPr>
              <a:lnSpc>
                <a:spcPct val="90000"/>
              </a:lnSpc>
            </a:pPr>
            <a:r>
              <a:rPr lang="en-US" sz="2800"/>
              <a:t>Indicates the direction of the distance (e.g. more than or less than)</a:t>
            </a:r>
          </a:p>
          <a:p>
            <a:pPr>
              <a:lnSpc>
                <a:spcPct val="90000"/>
              </a:lnSpc>
            </a:pPr>
            <a:r>
              <a:rPr lang="en-US" sz="2800"/>
              <a:t>Indicates the amount of the difference (in equal intervals)</a:t>
            </a:r>
          </a:p>
          <a:p>
            <a:pPr>
              <a:lnSpc>
                <a:spcPct val="90000"/>
              </a:lnSpc>
            </a:pPr>
            <a:r>
              <a:rPr lang="en-US" sz="2800"/>
              <a:t>Indicates an absolute zero</a:t>
            </a:r>
          </a:p>
        </p:txBody>
      </p:sp>
      <p:graphicFrame>
        <p:nvGraphicFramePr>
          <p:cNvPr id="103429" name="Object 5"/>
          <p:cNvGraphicFramePr>
            <a:graphicFrameLocks noGrp="1"/>
          </p:cNvGraphicFramePr>
          <p:nvPr>
            <p:ph type="clipArt" sz="half" idx="1"/>
          </p:nvPr>
        </p:nvGraphicFramePr>
        <p:xfrm>
          <a:off x="685800" y="2346325"/>
          <a:ext cx="3810000" cy="3382963"/>
        </p:xfrm>
        <a:graphic>
          <a:graphicData uri="http://schemas.openxmlformats.org/presentationml/2006/ole">
            <mc:AlternateContent xmlns:mc="http://schemas.openxmlformats.org/markup-compatibility/2006">
              <mc:Choice xmlns:v="urn:schemas-microsoft-com:vml" Requires="v">
                <p:oleObj spid="_x0000_s5133" name="Clip" r:id="rId3" imgW="3736800" imgH="3317760" progId="MS_ClipArt_Gallery.2">
                  <p:embed/>
                </p:oleObj>
              </mc:Choice>
              <mc:Fallback>
                <p:oleObj name="Clip" r:id="rId3" imgW="3736800" imgH="331776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46325"/>
                        <a:ext cx="38100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012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34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34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42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medway.gov.uk/images/colored-pie-chart-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3964978" cy="3200400"/>
          </a:xfrm>
          <a:prstGeom prst="rect">
            <a:avLst/>
          </a:prstGeom>
          <a:noFill/>
          <a:extLst>
            <a:ext uri="{909E8E84-426E-40DD-AFC4-6F175D3DCCD1}">
              <a14:hiddenFill xmlns:a14="http://schemas.microsoft.com/office/drawing/2010/main">
                <a:solidFill>
                  <a:srgbClr val="FFFFFF"/>
                </a:solidFill>
              </a14:hiddenFill>
            </a:ext>
          </a:extLst>
        </p:spPr>
      </p:pic>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52712"/>
            <a:ext cx="3754682"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z="3600" dirty="0" smtClean="0"/>
              <a:t>Connection?</a:t>
            </a:r>
            <a:endParaRPr lang="en-US" sz="3600" dirty="0"/>
          </a:p>
        </p:txBody>
      </p:sp>
      <p:cxnSp>
        <p:nvCxnSpPr>
          <p:cNvPr id="6" name="Straight Arrow Connector 5"/>
          <p:cNvCxnSpPr/>
          <p:nvPr/>
        </p:nvCxnSpPr>
        <p:spPr bwMode="auto">
          <a:xfrm>
            <a:off x="4191000" y="3886198"/>
            <a:ext cx="685800" cy="1"/>
          </a:xfrm>
          <a:prstGeom prst="straightConnector1">
            <a:avLst/>
          </a:prstGeom>
          <a:solidFill>
            <a:schemeClr val="accent1"/>
          </a:solidFill>
          <a:ln w="38100" cap="sq" cmpd="sng" algn="ctr">
            <a:solidFill>
              <a:srgbClr val="FF0000"/>
            </a:solidFill>
            <a:prstDash val="solid"/>
            <a:round/>
            <a:headEnd type="arrow"/>
            <a:tailEnd type="arrow"/>
          </a:ln>
          <a:effectLst/>
        </p:spPr>
      </p:cxnSp>
    </p:spTree>
    <p:extLst>
      <p:ext uri="{BB962C8B-B14F-4D97-AF65-F5344CB8AC3E}">
        <p14:creationId xmlns:p14="http://schemas.microsoft.com/office/powerpoint/2010/main" val="1844789978"/>
      </p:ext>
    </p:extLst>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152400"/>
            <a:ext cx="8839200" cy="1371600"/>
          </a:xfrm>
        </p:spPr>
        <p:txBody>
          <a:bodyPr/>
          <a:lstStyle/>
          <a:p>
            <a:r>
              <a:rPr lang="en-US" dirty="0"/>
              <a:t>Discussion/Test: Identify the Scale</a:t>
            </a:r>
          </a:p>
        </p:txBody>
      </p:sp>
      <p:sp>
        <p:nvSpPr>
          <p:cNvPr id="104451" name="Rectangle 3"/>
          <p:cNvSpPr>
            <a:spLocks noGrp="1" noChangeArrowheads="1"/>
          </p:cNvSpPr>
          <p:nvPr>
            <p:ph type="body" sz="half" idx="1"/>
          </p:nvPr>
        </p:nvSpPr>
        <p:spPr/>
        <p:txBody>
          <a:bodyPr>
            <a:normAutofit fontScale="92500" lnSpcReduction="10000"/>
          </a:bodyPr>
          <a:lstStyle/>
          <a:p>
            <a:r>
              <a:rPr lang="en-US" sz="2400" dirty="0"/>
              <a:t>Sammy Sosa # 21</a:t>
            </a:r>
          </a:p>
          <a:p>
            <a:r>
              <a:rPr lang="en-US" sz="2400" dirty="0"/>
              <a:t>Prices on the Stock Market</a:t>
            </a:r>
          </a:p>
          <a:p>
            <a:r>
              <a:rPr lang="en-US" sz="2400" dirty="0"/>
              <a:t>Gender: </a:t>
            </a:r>
            <a:r>
              <a:rPr lang="en-US" sz="2400" dirty="0" smtClean="0"/>
              <a:t>Male = 1 </a:t>
            </a:r>
            <a:r>
              <a:rPr lang="en-US" sz="2400" dirty="0"/>
              <a:t>or </a:t>
            </a:r>
            <a:r>
              <a:rPr lang="en-US" sz="2400" dirty="0" smtClean="0"/>
              <a:t>Female = 2</a:t>
            </a:r>
            <a:endParaRPr lang="en-US" sz="2400" dirty="0"/>
          </a:p>
          <a:p>
            <a:r>
              <a:rPr lang="en-US" sz="2400" dirty="0"/>
              <a:t>Professorial rank: Asst</a:t>
            </a:r>
            <a:r>
              <a:rPr lang="en-US" sz="2400" dirty="0" smtClean="0"/>
              <a:t>. = 1, </a:t>
            </a:r>
            <a:r>
              <a:rPr lang="en-US" sz="2400" dirty="0"/>
              <a:t>Assoc</a:t>
            </a:r>
            <a:r>
              <a:rPr lang="en-US" sz="2400" dirty="0" smtClean="0"/>
              <a:t>. = 2,  Full = 3</a:t>
            </a:r>
            <a:endParaRPr lang="en-US" sz="2400" dirty="0"/>
          </a:p>
          <a:p>
            <a:r>
              <a:rPr lang="en-US" sz="2400" dirty="0" smtClean="0"/>
              <a:t>Number of Newspapers sold each day</a:t>
            </a:r>
            <a:endParaRPr lang="en-US" sz="2400" dirty="0"/>
          </a:p>
          <a:p>
            <a:r>
              <a:rPr lang="en-US" sz="2400" dirty="0"/>
              <a:t>Amount of time </a:t>
            </a:r>
            <a:r>
              <a:rPr lang="en-US" sz="2400" dirty="0" smtClean="0"/>
              <a:t>a subject watches a television program</a:t>
            </a:r>
            <a:endParaRPr lang="en-US" sz="2400" dirty="0"/>
          </a:p>
        </p:txBody>
      </p:sp>
      <p:sp>
        <p:nvSpPr>
          <p:cNvPr id="104452" name="Rectangle 4"/>
          <p:cNvSpPr>
            <a:spLocks noGrp="1" noChangeArrowheads="1"/>
          </p:cNvSpPr>
          <p:nvPr>
            <p:ph type="body" sz="half" idx="2"/>
          </p:nvPr>
        </p:nvSpPr>
        <p:spPr/>
        <p:txBody>
          <a:bodyPr>
            <a:normAutofit/>
          </a:bodyPr>
          <a:lstStyle/>
          <a:p>
            <a:r>
              <a:rPr lang="en-US" sz="2400" dirty="0" smtClean="0"/>
              <a:t>Arbitron Rating</a:t>
            </a:r>
            <a:endParaRPr lang="en-US" sz="2400" dirty="0"/>
          </a:p>
          <a:p>
            <a:r>
              <a:rPr lang="en-US" sz="2400" dirty="0"/>
              <a:t>Salary</a:t>
            </a:r>
          </a:p>
          <a:p>
            <a:r>
              <a:rPr lang="en-US" sz="2400" dirty="0"/>
              <a:t>Satisfaction on a 1-7 </a:t>
            </a:r>
            <a:r>
              <a:rPr lang="en-US" sz="2400" dirty="0" err="1"/>
              <a:t>Likert</a:t>
            </a:r>
            <a:r>
              <a:rPr lang="en-US" sz="2400" dirty="0"/>
              <a:t> Scale</a:t>
            </a:r>
          </a:p>
          <a:p>
            <a:r>
              <a:rPr lang="en-US" sz="2400" dirty="0"/>
              <a:t>How many times </a:t>
            </a:r>
            <a:r>
              <a:rPr lang="en-US" sz="2400" dirty="0" smtClean="0"/>
              <a:t>respondents return to a website</a:t>
            </a:r>
            <a:endParaRPr lang="en-US" sz="2400" dirty="0"/>
          </a:p>
          <a:p>
            <a:r>
              <a:rPr lang="en-US" sz="2400" dirty="0"/>
              <a:t>Decibel level of a speaker</a:t>
            </a:r>
          </a:p>
          <a:p>
            <a:r>
              <a:rPr lang="en-US" sz="2400" dirty="0"/>
              <a:t>Weight of </a:t>
            </a:r>
            <a:r>
              <a:rPr lang="en-US" sz="2400" dirty="0" smtClean="0"/>
              <a:t>paper</a:t>
            </a:r>
            <a:endParaRPr lang="en-US" sz="2400" dirty="0"/>
          </a:p>
          <a:p>
            <a:endParaRPr lang="en-US" sz="2400" dirty="0"/>
          </a:p>
          <a:p>
            <a:endParaRPr lang="en-US" sz="2400" dirty="0"/>
          </a:p>
        </p:txBody>
      </p:sp>
    </p:spTree>
    <p:extLst>
      <p:ext uri="{BB962C8B-B14F-4D97-AF65-F5344CB8AC3E}">
        <p14:creationId xmlns:p14="http://schemas.microsoft.com/office/powerpoint/2010/main" val="334560636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4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44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44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44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4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445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445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445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445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0445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044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P spid="104452"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52400" y="152400"/>
            <a:ext cx="8839200" cy="1371600"/>
          </a:xfrm>
        </p:spPr>
        <p:txBody>
          <a:bodyPr/>
          <a:lstStyle/>
          <a:p>
            <a:r>
              <a:rPr lang="en-US" dirty="0"/>
              <a:t>Things are not always what they seem to be…</a:t>
            </a:r>
          </a:p>
        </p:txBody>
      </p:sp>
      <p:sp>
        <p:nvSpPr>
          <p:cNvPr id="105475" name="Rectangle 3"/>
          <p:cNvSpPr>
            <a:spLocks noGrp="1" noChangeArrowheads="1"/>
          </p:cNvSpPr>
          <p:nvPr>
            <p:ph type="body" sz="half" idx="1"/>
          </p:nvPr>
        </p:nvSpPr>
        <p:spPr/>
        <p:txBody>
          <a:bodyPr/>
          <a:lstStyle/>
          <a:p>
            <a:r>
              <a:rPr lang="en-US" dirty="0"/>
              <a:t>Radio </a:t>
            </a:r>
            <a:r>
              <a:rPr lang="en-US" dirty="0" smtClean="0"/>
              <a:t>Stations</a:t>
            </a:r>
            <a:endParaRPr lang="en-US" dirty="0"/>
          </a:p>
        </p:txBody>
      </p:sp>
      <p:sp>
        <p:nvSpPr>
          <p:cNvPr id="105476" name="Rectangle 4"/>
          <p:cNvSpPr>
            <a:spLocks noGrp="1" noChangeArrowheads="1"/>
          </p:cNvSpPr>
          <p:nvPr>
            <p:ph type="body" sz="half" idx="2"/>
          </p:nvPr>
        </p:nvSpPr>
        <p:spPr/>
        <p:txBody>
          <a:bodyPr/>
          <a:lstStyle/>
          <a:p>
            <a:r>
              <a:rPr lang="en-US" sz="2400"/>
              <a:t>Does it show a difference?</a:t>
            </a:r>
          </a:p>
          <a:p>
            <a:r>
              <a:rPr lang="en-US" sz="2400"/>
              <a:t>Does it show the direction of difference?</a:t>
            </a:r>
          </a:p>
          <a:p>
            <a:r>
              <a:rPr lang="en-US" sz="2400"/>
              <a:t>Is the difference measured in equal intervals?</a:t>
            </a:r>
          </a:p>
          <a:p>
            <a:r>
              <a:rPr lang="en-US" sz="2400"/>
              <a:t>Does the measure have an absolute zero?</a:t>
            </a:r>
          </a:p>
          <a:p>
            <a:endParaRPr lang="en-US" sz="2400"/>
          </a:p>
        </p:txBody>
      </p:sp>
    </p:spTree>
    <p:extLst>
      <p:ext uri="{BB962C8B-B14F-4D97-AF65-F5344CB8AC3E}">
        <p14:creationId xmlns:p14="http://schemas.microsoft.com/office/powerpoint/2010/main" val="225884401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4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4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Provide operational definitions for the following:</a:t>
            </a:r>
          </a:p>
          <a:p>
            <a:pPr lvl="1"/>
            <a:r>
              <a:rPr lang="en-US" dirty="0" smtClean="0"/>
              <a:t>Artistic quality</a:t>
            </a:r>
          </a:p>
          <a:p>
            <a:pPr lvl="1"/>
            <a:r>
              <a:rPr lang="en-US" dirty="0" smtClean="0"/>
              <a:t>Objectionable song lyrics</a:t>
            </a:r>
          </a:p>
          <a:p>
            <a:pPr lvl="1"/>
            <a:r>
              <a:rPr lang="en-US" dirty="0" smtClean="0"/>
              <a:t>Writing quality</a:t>
            </a:r>
          </a:p>
          <a:p>
            <a:pPr lvl="1"/>
            <a:r>
              <a:rPr lang="en-US" dirty="0" smtClean="0"/>
              <a:t>Sexual content</a:t>
            </a:r>
          </a:p>
          <a:p>
            <a:pPr lvl="1"/>
            <a:r>
              <a:rPr lang="en-US" dirty="0" smtClean="0"/>
              <a:t>Critical Thinking</a:t>
            </a:r>
            <a:endParaRPr lang="en-US" dirty="0"/>
          </a:p>
        </p:txBody>
      </p:sp>
      <p:sp>
        <p:nvSpPr>
          <p:cNvPr id="4" name="Title 3"/>
          <p:cNvSpPr>
            <a:spLocks noGrp="1"/>
          </p:cNvSpPr>
          <p:nvPr>
            <p:ph type="title"/>
          </p:nvPr>
        </p:nvSpPr>
        <p:spPr/>
        <p:txBody>
          <a:bodyPr/>
          <a:lstStyle/>
          <a:p>
            <a:r>
              <a:rPr lang="en-US" dirty="0" smtClean="0"/>
              <a:t>Operational definitions: classroom project</a:t>
            </a:r>
            <a:endParaRPr lang="en-US" dirty="0"/>
          </a:p>
        </p:txBody>
      </p:sp>
    </p:spTree>
    <p:extLst>
      <p:ext uri="{BB962C8B-B14F-4D97-AF65-F5344CB8AC3E}">
        <p14:creationId xmlns:p14="http://schemas.microsoft.com/office/powerpoint/2010/main" val="636234535"/>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00" y="2590800"/>
            <a:ext cx="3733800" cy="1077218"/>
          </a:xfrm>
          <a:prstGeom prst="rect">
            <a:avLst/>
          </a:prstGeom>
          <a:noFill/>
        </p:spPr>
        <p:txBody>
          <a:bodyPr wrap="square" rtlCol="0">
            <a:spAutoFit/>
          </a:bodyPr>
          <a:lstStyle/>
          <a:p>
            <a:pPr algn="ctr"/>
            <a:r>
              <a:rPr lang="en-US" sz="3200" dirty="0" smtClean="0"/>
              <a:t>Break</a:t>
            </a:r>
          </a:p>
          <a:p>
            <a:pPr algn="ctr"/>
            <a:r>
              <a:rPr lang="en-US" sz="3200" dirty="0" smtClean="0"/>
              <a:t>Return at 10:00 </a:t>
            </a:r>
            <a:r>
              <a:rPr lang="en-US" sz="3200" dirty="0" err="1" smtClean="0"/>
              <a:t>a.m</a:t>
            </a:r>
            <a:endParaRPr lang="en-US" sz="3200" dirty="0"/>
          </a:p>
        </p:txBody>
      </p:sp>
      <p:pic>
        <p:nvPicPr>
          <p:cNvPr id="2050" name="Picture 2" descr="https://encrypted-tbn2.gstatic.com/images?q=tbn:ANd9GcT9BU1KVabJBSia9FCOpaJwwRy0PAofu73wFlOR8rpBHsRti9_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71" y="7620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2.gstatic.com/images?q=tbn:ANd9GcQXKrEacpD1xmyE5o-d1CyleiPw5lTJ5NKTIInd3reIu8IOX_Z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05263"/>
            <a:ext cx="2238375" cy="20383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0" descr="data:image/jpeg;base64,/9j/4AAQSkZJRgABAQAAAQABAAD/2wCEAAkGBxQSEhUTExIWFhUXGR4aGBgYGCAaHhocHCAaICAfHyIhHSogGx8mHR8hITEhKSkrMDouHR8zODMsNygtLisBCgoKDg0OGxAQGywkICUyNDQvMC80LC0sNDQsLy4sLCwsLywsNCwsLCwsLCwsLCw0LDQsLCw0LCw0LCwsLCwsLP/AABEIALQA8AMBIgACEQEDEQH/xAAcAAACAwEBAQEAAAAAAAAAAAAABgQFBwMCAQj/xABEEAACAQMCBAQEBAQEAggHAAABAgMABBESIQUTMUEGIlFhBxQycSNCgZFSYoKhFXKSsTPBCBYkQ1NzotEXJUSTssLw/8QAGgEBAAMBAQEAAAAAAAAAAAAAAAIDBAUBBv/EADARAAICAQMCBAUEAQUAAAAAAAABAhEDBBIhMUEFE1FhIjKhsfBxgZHB4RQjYtHx/9oADAMBAAIRAxEAPwDcaKKKAKKKKAKKKKAKKKKAKKKKAKKKKAKKKKAKKKq73xBbRMUeZdY6ouWYf0rkigLSiqIeL7P803L/APMVo/8A8gBV1FIGAZSCDuCDkEe1LsHuiiigCiiigCiiigCiiigCiiigCiiigCiiigCiiigCiiigCiiigCiiigCiiigCiiq3xJfm3tZ5h1SNmH3A2/vQFDxXiD3crwROyQRNplkQ4aRxjKKRuqj8zDfOw716s7OOBdESJGDnAAxk9ye7H1NeOC2YhgjjHYZY+rNuzH3LEn9aoOK+C+bcJOlzKpD6nUknKnYhDkcvbbvXLyZPMly6R0YQ2R4XJYw30nzQt3kSQGNncJHpCYKhdXnb6snY+ldRZSWpMtlsNy1sdo5M7nT/AOG565GxPUdxHaaztsQB1gOpdhlCzHoC2PMTn1q8SQHoQcHBwc4I7feoKbg7iScVJUy64RxJLmJJoz5WHTuCNip9CDsR7VMpQ4HJyL1ov+7uQZAPSVMasf5k839JPem+upjmpxUkc6cdsqCiiipkQooooAooooAooooAooooAooooAooqo8WTullcmPJkEL6QOudJxj39K8bSVsIt6Kz688RTSW8T26FgnmZSCreRCVUg4P1YBFNPh/jEUsaj5uKaTvpwh+2jUSpHpWbS6zHqL2dutlmTFKHUuKKKK1FYVTG5kuHZYW5cSEq0oAJdh1VM7ADoW33yANs1I8Q3/y9tNN3RCR7tjCj7liB+teeAvGsMcSyIzIArAMCdQAJB3696Ag3Ph9Na6WusnOZFuGwpHQsC2D/AKTXG0n4lCuiSCG5xnEizctiM7alMeM46kH9Kt+PC4MDC0KCbbSZPp6jOf6c18hgmWaSR5dURjULEF+l1zqIOd9W23tQFbL4klhGq5spY0/NJGyzKvuwXDY9wprn41uVl4a8kbqyNymDA5BTmR5wf8uag+BfHT8Rlljawmt1T6XfODvjByow3sM1WpwKE3FzauuuGGQSxx5OhDMA7AgHBIfLDPTVVeSajFtk8cd0qQxiofGLEzxNGsrxE486fUMEHbPrjH61JikVgCpBHYg5G21QLLj1vKzosya0coyFgGBUkdCc/auSr6o6broyP4gkdomt0geVnTSCcaATtliT267AmpnDOHR2yEIAuTrc9ixAyxz9qkXN3HGpd3VVG5LEACqK5ma//Ciytsf+JN0Mg/gjBGcHu/pkDrkSVtV2Iuk77nPx4pMMDR6jIs6cvRknUyuBjHuf2rSIs6RnrgZ+9J9pCHvLeFBhLdTK2Og8pjjX/wBTH+mrfjXimC2Yxs2ZdgqbjUzfSurGAT1x1xk4rfplWO2YtQ7nSLyiqfw14gS7RsFRJGzJLGrh9DKxU7jBIJGxIH2q4rSUBRRRQBRRRQBRRRQBRRRQBRRRQBSd42V2lhMEf40e5kfypy26oTjLEkA4HQgU40ueKeKRgNA6sVwrOQ2jyknAB7k6SMbffesmuSeCSbSvjnlc8FmL50UPFbgCJWMpjXUpLqMjGQSCeynoT71U3Ua3SG2gX5qU5HNAGmJjurM4+krkEAHVsKr7fjHz10JLVZEh1rhh+ULkEONWAG0kAAbUy+D4rkuiRSMtokjtkoMuQzBlJ7+bO/XpXz+l8Oxw1HlSk3XPw/2+38m3Jmk4bkq/UfbaMqiqzaiFALepA3P611oor6s5wsfEQH5VD+UXEBb0081OvtnFfnTw3xl4r1FZuXIZgjMuAFbUF15PXG/ptkHINfqfi/D1uIJYH+mRChPpkYyPcdR9qwXxR4LEV4jTq/NZk0rbiNlnbIUEK0itEzEb7MAcnNAbTYcdL2PzRjLsqtqRN8tGSrhfXdTipdtx62ki56zxmLGS2sYH332PsaQ+BcQSKyEi8VSFyZGMTiMqshdyyaThzhsjOrfqOtepIpuJ2iTf4VCruEZ2lKguFYFkXClsMAQCSNjQFpxDxtqkzaK0sMaMzS40wljsAZCMBV3ZiM9MDNd+C2NjLGFkmt7mWRmmdsr526MQufpUDSAc4C13v+H3V5EISkdpFlD15knkZWAAGEXdQOrbdqovHHAoOfboETM82uZVQh5NKkFtY2RQD5l7g477+SdK2epW6O7p8mWeFObYyMXUwDXyWP1DSv1IWycjoSdsb1z+f4feeVnt5T00vpLD2wdwfavXDOJtwyOYzQF42k1mSErgA6UUcskEYAUHBOTk968eK/E9s8DM1jqclV1XEI0IGZV1M2+wBzjPYDasOTyX8Tkk37mqMskfhqz2nCeHwnmCK1QjcNhBiuSeKEupGt7FkllUZeQn8OJc41Mfzeyjqe460p8N8Kprknijtp1LgoJIdKkaQCFZTtuDvpIq/HDGmzJLDDGygrFEBrRRkbtjTrJwNsDGBXLn4lpYLc5OVduj/PU0rHkfCVDfBdW3Do9BkMkj+dsDXJIxxliF7dAOwAAFUnDpPmpmvVASGQDSmMs5TYSPn6HGNOkb46nOw5cJ4alvGEjVR3YqoXJJyTge5qHwcSG7ltrUgpJ55HG4t321dBgswIIXPXJNe6bxd6zK8MI0u37fYg9OsK3yZZWMPL4nCIQRmJ9a6QEERbLMG66+bo296fqobSwsuGoX/Dh1fVI7AFz1JJPUkkk47muDePuHj/6tPvvj98YrvQjsik2YZy3ytIZaKi8P4lDOuqGVJF9UYN/t0qVVhAKKKKAKKKKAKKKKAKKKzPxp8Vxa6RbWxn1H/iM2hR0wQACzgjfVsOm5oDTKgXHB4nnWdly6LpGTt1JBx0yMnB9zWEWnxUvCs0ktwFypaNAgGHzlEBP1IwByfYb1L8OfGe80yc6COTJ1IdWjSCfpx3UANvueleOmejPxT4TtmR4LgambMYZNOn6tywyTjO2AOnrvWm2NsIo0jVVUKAMKMDb0FR+C8UFwhcKUKsVZTg4Ix0I2I361PqMccY9EHJvqFJniP4gR28jwwRG4kQfiMHCRRHsJJDsD/KMn2qX8ROPmztCUbTJKeWjfwbEs/wDSgLY9QK/K/GuLtO2kaliXOiMnOM9WP8Tt1LdTUzw362+Kp1KGNg2SAQl0wO/oWi0nf1I+9VnFvGKR3M10w5aOkYUSKkyak1DWNJJZgcKqhlHUnFYGqE5wCcbn2rrZWskzrFGpd2OFUbkmgNq8L/EhWlCxfLljssUtuttqJPRJEZ1BbsGXr3rYPD/GEu4RKgK7lHRtmR1OGVvcH/ke9fk6+8G31uvMltpERdy+xC+50kkAetaxwe6naRYS7xLcok0jDKvIkSRxk5BBQyHLZ66U968TT6HrTXU0njhl+ZijaZo7eUaAYwFbmjJwzHJAZemMHI67il7jvCo4JVFrewQyDV+HO+r6yGIXLZQuRgk565qr4pJNbsYkZ5Y5kzGjuW5dxFqdSGYkhWaIrjPUrjqaPDNqGjjbY/MDmS/mDtJE0xBJ6jPl+wo0mqYTadokcY4kZo3hmt2QgqxTXktoYNldAbyal6tjIqv/AMcuXZwLZogmMhozK24yCQjjAPtn/lRwSAMJbMB3jifcBsM4cBgJWO+Fzpxk5AHbaptxwRovxIEeBwRko3MVlzuHTALDHpvXE1Wiw5ZVNdOn5/g6GPJOrK6y8cQazFKQrL+ZAzKds9MakwOoI/U0wpxGIoJBKmgkANqGCT0H39qjX/BBeQFWiEM8bYSUDoQQdaHqVYdj6kGs64xwW61TWwjSUo476Q6ldSnTjBG2eowVIGxrk6jwfD80ZbV3uvz6l6zzXVWP3iWVF+XMjkRGZVkQMV5itkdRvhdnI9FOaar/AMRcP4bG0SvDGyKSsKkKScdMdifesJDT3hijdTGkJYYY5ZTnBXHXvgE42z6ZpkSyWNNCjy6cAYHmBIxk77ux/YV2vC8D0uDY6btmPUPzJ2QuM8WkuZOdO2pj9KjdUHXSg9Pfqe9QjK3ZP3OK+TcPaKXlRAuGGV0DJG+HVR6Bun7VwdkDFZDIjDqJNUf7A4zWfLjnvblyaISW1JcHWC4kgkE0WuGQf95Geo64YDGtfY5rafh14tN/CeYFE0eA+k+VwfpdR2B9OxBrElEbZ0lm09dLM2Pvg7frTx8G+F/9oe4jZtAUxsnMHU4YMy48w64Oeua2aLJPds5oo1EY1uNjqm4Tx5Z5pYgpGknQ3aQKdLEfZ9v2PevniviJihCIcSzNy4/UEgkt/SoLfoKRfF138tDEsBZZFICtHu0ceMM+OmnGAScDJB7VLV6/yc2PEld9f0/PsUY8W6LY1XviSYyTLCkaxwsVaWQlskDLYVcbDoSW6g7VVcM49PcEz8zlNpBEDboE6hjsCdXXUOmwxsaQOL8CMYht4JizSo3MH/EbUdJJOllByCx1Hriru84PyZ7dBcTMFVnbODyoxgeTbygk4PXYH0rl59fln8mSrtpV2X3v89DRDFFdUaL4f8VRXWgKGUupKkjytjZgjfmx/cbir6sq4qkdssccDtzG1NCGclcjfVk5C4Zgc++OhrQIePwGGOVpAokwF1eUsxOMAd9/TNdXw7WvUwba6fVGfNi2PgU/itxuT5O7hgilYxonNdGC6A5z/mPlBzgdxWI8C4LJPCyiRSjFMSEklQg+gKR0GfUdK0Hx74cuoJpGMitDdSadYTzkMzMySEv+VRhTpO221c7a3WNQiKFUdAK1Zp7eEe4ce7lla/h2AwmLRsR9X5s+ua9/4JbN5TGjFR33I1f7VJMwV2UMWcjVoz26begqPHxIczRyXWQkatgcA5wxI6rtjNZ7kaKiM/wrvRYObJyTFNIWhcn6WIGY2++Mg9zkffWawy6g1qVzg7FSOqsDlWHuCAf0rSfAfi9b6PSylZ4xiQEbMQdJZT3XUPY+1acWTcqZmy49rtCL/wBJC4KwWoHd3z/px/z60jeB/hyvELFpjKYpOaVU41KUAXtkb6id89qf/wDpFRI9tbqGUzCXyxg5dlYEbDrjVirL4a2Ri4bAjRmNsEspBBySdyCMg+1R1GRwjwe4IKUuTh4P8IWnD4nXWJGkPLkd8AMemgDpjP5d6920thYmSQW3y506i3LxqUHB0/YnJG229XcnBInSJJF18pg6k/xrvqOO+d68f4W7XAlkm1omeXHoA0lhgknJLbZ9OtYN9tts2ba6I9MPmI5oZUwrKVyN1dHXqMjY4OCP/ekK247yLhEuYyJIbf5c7j8UxtlSvdeZG7YztnbNaXcTrGpd2CqOpOwFK/jqxhPInkTUBIInABy8coI07bnDYYe4q3T5HGVV1K8+NSV+hA4hxlmLAwSare5h5irhsajHuGyB5s5wM4LN23rjw3jgs2e1uVkRkkxAUj5mpVVSF8p6qjAMScb5q3vuI2U0TJIVQoVYpMTHkrshbuy6sbjO4FJnD+C3V3Mk8IKxpG6lpTlZJCCuqE/UUZQgDHso61qjmdPeqaM7xK1tdpmieHrTlI8jryjI2dLNkqOihj01d/bON8VLkuDFrLsZNxhETLKDt0BJI99u9eJbQzpEZAYyjrIUyDkrnAODjGcH9BXWTh4DSSx6UmkULzCNX0505GRkDPTIrnyluds2xVKkROH8Th0nlyNIzK0mgtl8KdLYB6YbYjbBqq8QTch0v1BaJ0Eco6EKd4339GOkj+b2q74TwsQgsxDyszM8mkLksRkAb6V2AxntUPxU8c1hPh1KlGAbO2oHGAR31DG3eoTxwyJwkrT4YtpX3EC0u/8AELicwM0LyJiNZIscwqAH8+cZC+m++farzi3CWtZS0cSrbfhgeffmtlMquDqxkbZHc1OuPD8MVtLKAIA4jkw8evkadOrSFb6jjJIPXfeufG7CSSOO9dTqVCJI8nZdxzEB+lsbkdcEjORWjHtglCHyrgpcXy31I/hWP/todQcLBIAP5QyBcf5tJamFbu7lhEogjjYaiYZSWLYJwAw2XI3zg9elRvC1mwjMyjBlwU3GOUn0An+YEtsNs1Z8S4bJMQVuZYRpwyppIOfcrkHtkVGck5E4Re0gWd7bX0Mwi0iR4hzFwNS6lJUNjuKT/g9xMw8TaA7LPCTj+ZdLD/8Af9xWgcIt1iAjSMImkaSAckLgeckfVnpudsmsJa6aG8E0edUSlxjvgsD/AGJqWJqOS+xDKm40bf4g42mTcNghSY7Zc7uxOCV92O3+UZ7134NwzlITIQ8sm8rep/hH8g6Aen3pZubXF5YBVBtyF5Z/h0I7Yx/NlTn+SnfUM4yM+lYMP+5edu3L6JPhft3LYRS49BY4rZ2kTRutwLcozBVjK4LYww0YIJwd9s71H8RcDmuYkIdJFyM6Y+XIY2xqAYvscewqxbhslvcPNbQROJQNa6uWytkklTpIbUTkg43HWra2swjySamJk05BbIGkY8o7e9XTxwk1Jrn17hK+ChuPDyTxwwvbIsMXQOQzADHlAGcA9znoP2mpwqJZYFSNQXlXLYycIC/U748uKtbtSUOCw2/LsT7D0zVNwS8DS2pVWyszxsjMWZco2dWQDkDB+xrFHA4ajFtb23yu19fqzzJSi/WiP8TeMRSvDbxlmkhnDSYU6VBjcYLdM+Ybe9LdfZeH3Ecs8bW8zyCSR/KhIZWZmBDfT0PTPtXATa49ceG1LlPQ5G1d3LbfKKsNKPDPfJXUWwNRGNWN8en2qLaWr8wySspbTpUKCABnJ6nOSf8AauScWwAJIpVbG+Iywz3wVyOtEl/KwxFA+T+aTCqPc75P2xUKZO0SJLlucsYUFShZjnddwBt3z/ypr+Elh+PeTZGlX5aj3Kxux/2/vSlBAsKliSzsRlurO3YAfc4Citc8E8Ha1tVRx+I5Mkn+Zu3vgAL+lXYVzZTnfFC7Y8Ug513zJEEqzMJNTDIVcaOv5QuP11d6tre5WRBJGwdWGVIOxrCvilwCZbx3BLOHP4Y+sKzMyOg6shyRkdGDU8/DwX9pYq9zbySQsztsp50W+SWQ+Z1Jydt/Y1Xm0zdyXJ7izpVFjPD4ljVR8xmB8ecMraQe+Gxhh710HiW3baNzIfSNWYn9hiuaeMLLfN1GhHVXbQw+4bBFcrrxzYICTeRHAzhW1H9hWXb/AMWaN3uiSYJLhlMqcuFSGEZOWcjca8bKoO+nfJAz6VB8SXIkmitlwSjCaT+ULnQPuW3+wNQ5vGDSqxgQxJy2dZp1I16cDEcf1O2SMAleveuHCLHlx4lJaaY5lfuzke3TAGB6Yro+H6SU8inLojBr9UoY3CPVnnizJ8xbFtuWzylsZKqqkHH6sP2q4LXdnDEZIoDbRmNDIjtqKMQisE0eXGQTknbNKUUsmm4uBpdIlaFVJ8xVMlm1ZxnJxg/wjfetgsLJJLOOGQa0aFVYHuCoBzW7XY45Gm0Y9FOUE0mVVzr0nl6dXbVnH9t6z/jPiji8Lsg4ejAfS6anVv23H2NOn+BXlsNMDx3MQPkSVikir/DrwwfHYkA46k9ai8Q4zPbo7zcPuAqDLGMxyDHqPOD/AGri+TOD5jZ1/NjJdaEeHhHFeJuvzjfL2wbzImVLgdtPXf1J/Sm6xtknmCIoFraHSijZWlXb9Vj6f5if4aq+KeK7pwsUNhNGZcgPKyoQB9RABPQdztkjrTL4feMQiONTHyxpKE5K+5P5s9dXfevJ79u6uPYQlDftvn6lXx4Ge4+XM0kUZTQShUBpHBOhiQSDoGRjFWvh65LwKGGHT8Nx6OnlOPY4yPYiqxQG4ebpQpeW9RyVYYwsqxrk/wDlgD9arrfxJHFdM3LkVJ01OmkMwdMAPhSfKy7Z9QPWpZMLUUkuwx5Nzb9//CRA81rdvbRcpopF5sMbsUPX8RVYAgAEhgCPzGrZuKzjY2MhP8skZX9SWBx+lUnFbiS93i1RNbqZ4AQC00iDoeulNLYI6nPbG/STxLMGtV12Z+aOI21OvbIJGDtnC9epxXjxSdccsk5bW07RcJPcjVJMIY41RiUUl2OBkHUQoXHpg/esc8M8Mku7hURfPIhwCPpUkDUfQdT+tax4k8M3U8LxSuZXkACrEuiFMncuSxZyBk4OB7Vd+BPDfyELtKV5sh1Oc7KqjZc+wySfUmpx0zbSl07/APRTLMuqFK6tJ7a3hDxSs9jJnVp2kiUMmoEbf8M6seoxV3fRuWS7ttMhKAMmQBLGdxpbswzkHpuR7hi/612uQDIVB2DMjKh/qI0/3qmm8OcsGfh9yiRnU7RP54T1JKkHMW/pke1eLRRgn5b7t1+vY8hn7SIp8TwL/wAbXAfSVCv9xlT+hqTacWWZgIQXT80mCFH2JHmOewpes/HMmUWbh9zGXICsg5iMW6YOx39xTEt7PIcR2c2o95MRqPuSScfYGqvKk+kTR5se7PfFuJCBQxVnLNpVEGWY9TgewBP6VUcE5knEkkMLqrDURsdAVXVGfB2ZyzAD0TerCDw9drK0riKWUjSr6yqInXCrpJG/Xck4G/YMnAOEm3Rtb65ZDqkcDAJ6AAZOFA2G/wDvXmDDmeb4o1Fd+7ft7FObNFx4ZaVmFx4YhneR+GXCZVjzIH+jJJ3Q9Y8kHsy7HYVB+J3EieIwxrIRy0ABDaGikbcMu/nJGAdth65NLfDfEkvC7rKwpMrRBYy7FSoDZcZAOSTj+1dGc43UirDiyTa2dWX7cA4gG0/IsfdZUK/vkH+1LvFL+4hmeB7eNHTGTJMMDIz2GTtTyvxitypPy84bHTykavTOrpnvWMXEssrtJIE1uSzMcsST+1UZHjiuOf3OnpNBqc0mppxX6fi+puPwxsbWaNboSGWddmDYHKboQqjpnsxySD1pf+IPiFn4isVrduHjQY0k6ElUliGAOJNSkDG+NJrNLRpIyWWaRWI0koxTI9DpIyPY18srOWaVI7aNnnGSqp1GAdznYD3PrXi1ClUYovy+CPEpZMk1Xa/77fwaH4b8QSw30cM6/MJPKgj5jF3Vx9UiZyEAOCVyNgcVtVZt4O8ET85Li9GkxhCkayalMgydZ27Zximu24yZLh416LNyjkdliV2I9fM4X9K1wuuTgzq+C5lt0bdkU/cA0h+OZ5GlSC2jiAgeKUsSVOoEkoAF6FNif5ulX9rx9iyDTq51w8cfYLHFkMx9d1OPdhSxcOTdXgcYYTf+nQmn+3/OtGDHHJPbLoZs+SWOG6PUhXcM9xJE07RaI21iNIzswBA87NvjOfpHavPGJ9ADjcqHIHqdOAP1Jqxqq42M6AwPLXU7sPRRsM+pYg/010oYYYYbYKjnTyzyz3TdnjgvAjdyLbx7QxgLdygjDY83LA7uT1PZTTPxLxLDJdWlukmgpPKWXVuUt45M/oWxt6AntVLw7jLQ8PntSxiktlSZGQaS8GtSSdvqHmV8b9+9KfELq3W/CxxNFDdc0C8K5JknDKHTOMoIzjrjzk9q5maUnLk6WGMVHg2TgHGhNFbszAvOrONPQKD337ZCk+tQvGdwZB8okoiMqMZH06iseNOwOwJJ2PsaTLTiUm7WZCxty7e3wuSlvG4ieUDtrkJx7JnfFTeOyoOI3GqLnEJCm0ulxhS2w2z9WeoqmV1wSnLbGyPYxoz67mRyxysU2AgVFOANs4L9TnY4FcPE5eEaUkHNkXTC+PrDEAqw6HAOrI+4xvVjC8B6fND+Vgf9z/71W8Zsg5QFhHAGY8uTzks6FBpCkaepOATuaphF3STrun0MzyNy3SfPaupEvp8xiCPyyRxlp0QEIyW4DRsD/EfKRvnTqB6V45wMse+zO0YP+aBXH74pl4LaQf4fbyl5RMruuUxzJZjqjZCGBByF6EbAD0pRuuHMFwhIRXXXg5WR1bCiMH6Av0Bl+o9MDFWbUlwdbROS4XPRv9uv3J/B7xoo7W5XcwY1juVAMcg+4G/3Wu3Go7ZOIgxpphmkgkdwNKsdWrKnuCShONvqrtxLw69s0SGVvxxJJIigaVby5VD1xlyTnqRnbOK78anjn4ZDE2kaLj5dCu2yBxtjvpBG3pRGrNU3HJHv8P8AVjl4o8Qrb8uJXHPlkjVFxnZmGc+nlDY+x9K++NnK22SCYw6GXG+Iwck/bpn2zSPYw3N9y2ktmkj+Vjbmcwx5uIGkXSCDkamJJztpB65pn8C3sjPcQSIwEenJYEEs2rV+hxqA7KVqTVqjmdGSAVkX8row9mBB/sRSTJw9YHNrIJBA8gEZDsiaWGw22LKfIFOMrjrirTjlpPZXjfKW8bRzDmMqYRk0rpxp2Tdzq1Zz1Haq0864kUzNy2CqogLgo88fnLNpBKqDggZBNZMWGeOfHQ3blNJ0SBK6mOb5sukbNKh5euPSuV87Lgg4b17GmG245eyxmRViXuiujfiDqPz5TPuD9h0pT4reI8sUTyIqHlySESELJqONESAfiKSN8nbI9aa77iBBRIdDyO4Td8BM6hqIAJIBGMDv3FSzTcGoY0eOEHbkM/BeIC4ginA08xQ2k/lJ6j9Dt+lTaqbTTapb2q5diMD7DdnPoMn92Aq2rUYTPviL4UmmmjuoMuQFSSJcBioLEMGJG2Tuvcd9sFL4r8OOJzSAlYcH6fxcaF6kfTufUittvL6OIAySKmTgajjJ9B6n2FKdxdXc4iuEgdGTmxGI/wATlVSZScZVQCemcMahLHGXUuw6jJidwfP56mR8d8GXVigkmjQIz6co+rfBOegwDiqOtb+Md2kNrbWajJY5Bz0WIAZPqSWH96yNwMb9K52ohGM6ifa+D6jNn07nl9XXRfb3PLSjp1PoP/7atQ+B3EYE+Yicok8kgZckZdNIAUHvhgTj3rLVcdFGft0/fpQImJAALSE+RV659vf3phnsl0PfFMH+o07TlVc+3H5/g/UvFRLyyYMGQA4VjgHYjrg433/SlXi93ci7j0xsC2q3iJGVP4ZdpWI6LqwPX8M+tWnA/FsM7rDiSOUrkLKunVgb6T0Yj060xV1Ls+DKngXBRbxwqWLvFEI9R9erMPQsev2FI4uedPcXGoEPIUXHQJESg/XIY596u/HPHJY5oLaCQxs6tLI4AJCLgADOwLMfToprKU8XhXnY2/OJkeTAYKoAwGOnBIyw1dPzVfpskY5OSjVQbx8eo9fNqdl85/l3/c9BUVWM7AbctWyxHRmHRQe4B3J9Rj1pdTxVLNrjFomFwGXnlTuM/wDh9P7VCm4rPImCeUmPLHEcDQNmGrAbUNzW2Wph62c3ZQ7QjVe2rQ+aVJMMq7/hOCJA5GyjHm37qO9OPF/BVndM7zxcwuqruT5FQghU/hBIycde9Yjwy4mhfXbzNGmCpZNjNtpGRuDhvz4zgN0xV3wnxTdW55onkdVOpo5GLq6/UwBPmUiPDZHdsYrm5s6nOzq6fE440PvinilvZItravFBO+iMAAAxx7kkdtl1EA9zmqGxmQI4mtZJ2kbU83kk5h2CnI0kYUADYYx360r+KbkSo91ld7wPvkkhXCKoIH8Kjt0qll+IERdmHD48fmCyPHl++ykg/fAz7VRL4+KJZMc38o/yvCv5btV9GlVR+7Nq/vXq0uMti0t9O27jEkh+7t5V/wBTE+gpVsPiFbRgMsEMRb+KIkrj3VmJ+x01aJ4pF0pZp35ecbjQG2JwsYIYqR+Zm04qOxvqv5d/Qz7JJ1X0o7cOm03V0vNLMYgyrqDCN5XKTMCu2oqo6ep9a6+HbWN7jULe4EUGyiJThpR7g6QEHr3b2pW41euV58MDi5QKsbiQBVTdmjMYGGOkEnfbK+lXvhzxy62RtDHEuABz45dmZ/M+SyhRIQSdOvO/SrUdHHPbh8uqbfL9jtx3iEt05mSNgijlxc99RLFsfQux1NgDLdADUjxDbfJtaWseZp0hY7nyqzlQSQNkX6j6nPeqK14rbiRJLm6l+XTzJGgWNiVyB5gwOB2xjpVfN4phNxzLaExJI51u+F1aQdK53J3Ootud6GrdjjOKT+GP39qNl+GyEWEecbvKRj0Mj4qi8a+L5oZ5UtnjVbZA0moA8yRhlY+vlwuD6+ZaufBXGbQQwWaXKNKkagrupYgDJUNgkZ3rMfHTsHv8ZLpc622ziPQoyc7YCnb7Uk+DD1bZccC8QxXpDPOGnkwZPPyTHpBKBFBywyT336n0qW9pFANbCTKuNcqx5M5YYBOjLYHrt96/P1zbyAj84OMFdwcbDp3xTH4R8WX1uRDDJ5c/Q41AeoA65yegNWPgsx5lSTRrNnmWNYw8pXKlJmVYlLA5HL6t1GcEHpVx4W4WlvHzMG4u+ZJDE7joSxYnpiNd9Rx6D1xSVdcQunTEs4jQ5VVjUIwC/UxI6Y6YXucZPe8+HXiCeKdbd25kMrsMHdo3Oo5Lfm1MGBHtnviqt0Wz3K7XA4TWN5CXcOszykLrC6WRFHlUDJGSxZi2wGeh2pj4dG6xqJCpcDfTnGfbO5+9SaKmZz5iqDxxxtrS21R45sjrHGSMhWY/UR3CjJx7UwUmfFzhbz8NlMf1xESr/Ruw/VcijBjnjHik0xR5LgOIh5eZs7LIR3C6dtIbHYOKV1vdYz8u7YOPpzv+1OHFLdrq051sNayRBZYwfMGQeVl9SOhHcYxSXax6sryxzmIXTK+SGO3lTGSx9Kpjhhkdy6nQh4lqNNDZjfw+jSf3OkHFdbhAmM9STso7k4HanzgFj8ump+UJHGWZptBA7LpxkY779ar7r4cvZR2kkr4aaYBkKklQql98HcnScj3FMqFzuoYnOTotwmffLnr71XPFCHynuTxDU6mNZZcenC+xAvJlIDq8JkRlkj0yMxVkYHy5GMnuNuvet7U7VkXBOGSz3EUTh9PMDvmQEFUIboFA3bC/qeta9VuLoYsnUxb4scU+X4i5J0mS1jWNjsAA8xbf1yR2796zzw/xEOoSRgq5wgOPMAdlZ+oGexG9bh8WPBQ4hCkiJrlgJIQHSZFP1ID2O2R71nnBuEcPQlOWBLjDpPs4/Rv9xUnLZyVTxebHayDKuCCQA+vWzD6UQY/MQBgqAP1qJNw+ZGhLHQbotyVOchAzZf8AUMzfYCnvwJ4es3vTy4Y5EjTU351jfI0aewY+bI+1S/jBbL8xaPkq2iVQw9PLkD306jn2qW+42iiGkUXUnYmX2AMAYXGldvpVVO3v+GC33kFfXjYkxA5LkRtheplYDY+mW049Ij9qjjhQZtTszbnIzncEAb9gXAX+g07fDbwirSi7IPJjYmLfaVgCuv8Ayrlse59hVEVbN0nSKXjFmA19aaC6pNsAckBkSQEejajsex37UijwRNLLI0bg6W31grlh2BH1Y7ttvW7eMfCckkvzdoVE+nTJG+QsyjoCfyMOzYPoaWR81nSeH3PM6acLp/16tOO+f7V7JSi+BFprkSeEfCuee2a6a4QefdF6oVbEhdm/hAJ07526Zq4s40XRyoxpJyi4xnUcx6vcjMrfYdgKcuO8OltOBXIbHPky0mk7LzHUEZ7hUwue+Cds1nzcMbAb5mTbUcjv2dgM9zhF/WpZHwkeR5dkxl2xknAOnH5iWwB/W4LE+gx61c+Dfh9bXaXTytLpacqQkhVZNIUnUBsfPmlIcEuZGWOO5LSsTpjVRk4Gk9SQEQEKW6fV3O+7+EuCfJWkVvq1Moy7dNTscsf1YmmNdzyb7GUL4btbZefLa8oyyFbaDBDBY8qGZjuWb6u2Ac74r5cupcM2gyDoNTqEB/hUIf8AV1Pc0w+Ob4teupJCwIgU6wgzJkt19QAP0pckvAfzewBucbn/ACqd/wBajkk26JQjxZB42Q8ZJGShDKweXKsNwQdGFIq68XcIkZLfiLq5SeCIXQQaijhQVk04IYdVOxxkHtXHg3CWvLhYAuVG8z82RgsexIIIA1t0A9CT2ra1XAwOgqWOPwkZvkwSSw4byzO3LYYyXDDLE+y4ySe2K5i3EM6I8aQ/LwxglBnzOuSzbf8AEAOn7kntW1f9WbPm8/5WHmg516BnPr060leOPDNyLl7iCITxSaSyLjmI4GnUAdnGntkYI702NRasbk2nQiy3iucAEev8oDYVfuBn+pvam34b2XNuFbT5UHMJHTOCqAe27Y9kz3qph8KXM7ELYlQejSqsarnbfcscJgbDu3rWs+G+CraQiNTlurtjGpsY6dh2A7CvIQ5s9lLgtaKKKuKgr4wyMHpX2igMk4v8L57eZpuGSKEc5MLHTj1AOCrL6AjIyd682PhHic7BZ+XEhI1uNOrAIOwBJJ223GDvWu0VHars93OqF7xv4b+ftxGsnLlRxJE+M6WGevfBBIOOxpHHgW/fKSJbY/jM0rj76MD9s1rNFHFPqFJroU3hjgC2cZUNrdjl3wFz6AAfSo7D3PcmplzxaGN+W0i6z+Qbt+w3qbXJLZAxcIoY9WAGT9z1NSPCK3FVAzolwO/Lb/2qm4pxbhc/luXtyR0EwAI+2of7VK4r4QtbmTmTo8h2IVpHKjHourSP2qF/8PrLnGYIwbAABbUq4/hDZC/pQEjhviPhyLy7eaDSPywjI/ZRXHjN1w6+Bt5pEYrhguSroezDoy/ep9z4ZikTQzz6f5ZnT9PIRt7VW2nw6sIiTHE6lvq0yuNX3w2/60BH4Z4D4cx1jNxjGzymRdiSMrnGxJO4pjmvmR+WlvIwA+oaVQDHTJP+wqjtfhzYRyGVInEh6sJXB/cNmmc2qFDGVBQjBVt8g9Qc9aAoL/xdFDnmSW646gzgkfoENQn+IEQI/CJQ9XDoAP8A7hQn9Aaum8LWRCg2dvhen4S7f2qqufAFprDQwW8WTl/+zq5b7EnC/saAj8Q+IfDtDLNIDGw0sDpcEHqCFJpVFtwAtmG9ZCQMrHM2NIOQuGB0gE9sU6Xfw+snyfl4te3maMEf6V01Hj8ARj/vBGB05EfKP76yaUD14PfhsDcq0UIzjJdgcv23c/UfbNNdzdJGMuwUHYZ70jL8MEYsJr67lQnIRpWZQOwIZmDeucD9KsbXwGkYIS7uVJ7hxkfbKkjagK7xbc8Pnl81y8c6KVzFp1gZ6MGUjY+o/wB6VYEs1lCy3fEnVz15arGf60T+4IrWOH8EihwQup8byOdTN7knqasMV5SPbYueG7qxKNbWUiIQCxCbsM7ajnOTnuc1GvuB32dMV0GGN5JmbOfZIwi4/WmwKB0Ffa9PBJHhniCFXW/Ej7hlZWjjx9gWYn+oV8l8PcVZT/8AMo427aImYD/U+/3p3ooCj4DZXsbH5q6inXG2mExsD651kEe2KvKKKAKKKKAKKKKAKKKKAKKKKAKKKKAKKKKAKKKKAKKKKAKKKKAKKKKAKKKKAKKKKAKKKKAKKKKAKKKKAKKKKA//2Q=="/>
          <p:cNvSpPr>
            <a:spLocks noChangeAspect="1" noChangeArrowheads="1"/>
          </p:cNvSpPr>
          <p:nvPr/>
        </p:nvSpPr>
        <p:spPr bwMode="auto">
          <a:xfrm>
            <a:off x="155575" y="-1028700"/>
            <a:ext cx="28670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http://4.bp.blogspot.com/_JbcW7ewATGo/TLeMVRdRZbI/AAAAAAAAC2E/1o_xggr1P_o/s320/300px-Peanuts_ga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4005263"/>
            <a:ext cx="28670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4.bp.blogspot.com/-43q3O_3E_vU/TwJpH-MEqtI/AAAAAAAABOU/sKhrtFK_Jyg/s320/081230tvh_charliebrow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611544"/>
            <a:ext cx="2857500"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441596"/>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sets of scores…</a:t>
            </a:r>
            <a:endParaRPr lang="en-US" dirty="0"/>
          </a:p>
        </p:txBody>
      </p:sp>
      <p:sp>
        <p:nvSpPr>
          <p:cNvPr id="3" name="Rectangle 2"/>
          <p:cNvSpPr/>
          <p:nvPr/>
        </p:nvSpPr>
        <p:spPr>
          <a:xfrm>
            <a:off x="2286000" y="2551837"/>
            <a:ext cx="1447800" cy="2308324"/>
          </a:xfrm>
          <a:prstGeom prst="rect">
            <a:avLst/>
          </a:prstGeom>
        </p:spPr>
        <p:txBody>
          <a:bodyPr wrap="square">
            <a:spAutoFit/>
          </a:bodyPr>
          <a:lstStyle/>
          <a:p>
            <a:r>
              <a:rPr lang="en-US" sz="2400" dirty="0"/>
              <a:t>100, 100</a:t>
            </a:r>
          </a:p>
          <a:p>
            <a:r>
              <a:rPr lang="en-US" sz="2400" dirty="0"/>
              <a:t>  99,   98</a:t>
            </a:r>
          </a:p>
          <a:p>
            <a:r>
              <a:rPr lang="en-US" sz="2400" dirty="0"/>
              <a:t>  88,   77</a:t>
            </a:r>
          </a:p>
          <a:p>
            <a:r>
              <a:rPr lang="en-US" sz="2400" dirty="0"/>
              <a:t>  72,   68</a:t>
            </a:r>
          </a:p>
          <a:p>
            <a:r>
              <a:rPr lang="en-US" sz="2400" dirty="0"/>
              <a:t>  67,   52</a:t>
            </a:r>
          </a:p>
          <a:p>
            <a:r>
              <a:rPr lang="en-US" sz="2400" dirty="0"/>
              <a:t>  43,   42</a:t>
            </a:r>
          </a:p>
        </p:txBody>
      </p:sp>
      <p:sp>
        <p:nvSpPr>
          <p:cNvPr id="4" name="Rectangle 3"/>
          <p:cNvSpPr/>
          <p:nvPr/>
        </p:nvSpPr>
        <p:spPr>
          <a:xfrm>
            <a:off x="5105400" y="2556417"/>
            <a:ext cx="1676400" cy="2308324"/>
          </a:xfrm>
          <a:prstGeom prst="rect">
            <a:avLst/>
          </a:prstGeom>
        </p:spPr>
        <p:txBody>
          <a:bodyPr wrap="square">
            <a:spAutoFit/>
          </a:bodyPr>
          <a:lstStyle/>
          <a:p>
            <a:r>
              <a:rPr lang="en-US" sz="2400" dirty="0"/>
              <a:t>91,   85</a:t>
            </a:r>
          </a:p>
          <a:p>
            <a:r>
              <a:rPr lang="en-US" sz="2400" dirty="0"/>
              <a:t>  81,   79</a:t>
            </a:r>
          </a:p>
          <a:p>
            <a:r>
              <a:rPr lang="en-US" sz="2400" dirty="0"/>
              <a:t>  78,   77</a:t>
            </a:r>
          </a:p>
          <a:p>
            <a:r>
              <a:rPr lang="en-US" sz="2400" dirty="0"/>
              <a:t>  73,   75</a:t>
            </a:r>
          </a:p>
          <a:p>
            <a:r>
              <a:rPr lang="en-US" sz="2400" dirty="0"/>
              <a:t>  72,   70</a:t>
            </a:r>
          </a:p>
          <a:p>
            <a:r>
              <a:rPr lang="en-US" sz="2400" dirty="0"/>
              <a:t>  65,   60</a:t>
            </a:r>
          </a:p>
        </p:txBody>
      </p:sp>
      <p:sp>
        <p:nvSpPr>
          <p:cNvPr id="5" name="TextBox 4"/>
          <p:cNvSpPr txBox="1"/>
          <p:nvPr/>
        </p:nvSpPr>
        <p:spPr>
          <a:xfrm>
            <a:off x="2286000" y="5410200"/>
            <a:ext cx="3834127" cy="369332"/>
          </a:xfrm>
          <a:prstGeom prst="rect">
            <a:avLst/>
          </a:prstGeom>
          <a:noFill/>
        </p:spPr>
        <p:txBody>
          <a:bodyPr wrap="none" rtlCol="0">
            <a:spAutoFit/>
          </a:bodyPr>
          <a:lstStyle/>
          <a:p>
            <a:r>
              <a:rPr lang="en-US" dirty="0" smtClean="0"/>
              <a:t>How can we analyze these numbers?</a:t>
            </a:r>
            <a:endParaRPr lang="en-US" dirty="0"/>
          </a:p>
        </p:txBody>
      </p:sp>
      <p:sp>
        <p:nvSpPr>
          <p:cNvPr id="6" name="Rectangle 5"/>
          <p:cNvSpPr/>
          <p:nvPr/>
        </p:nvSpPr>
        <p:spPr>
          <a:xfrm>
            <a:off x="2209800" y="2551837"/>
            <a:ext cx="1676400" cy="2401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09800" y="2133600"/>
            <a:ext cx="1676400" cy="369332"/>
          </a:xfrm>
          <a:prstGeom prst="rect">
            <a:avLst/>
          </a:prstGeom>
          <a:noFill/>
        </p:spPr>
        <p:txBody>
          <a:bodyPr wrap="square" rtlCol="0">
            <a:spAutoFit/>
          </a:bodyPr>
          <a:lstStyle/>
          <a:p>
            <a:pPr algn="ctr"/>
            <a:r>
              <a:rPr lang="en-US" dirty="0" smtClean="0"/>
              <a:t>Group 1</a:t>
            </a:r>
            <a:endParaRPr lang="en-US" dirty="0"/>
          </a:p>
        </p:txBody>
      </p:sp>
      <p:sp>
        <p:nvSpPr>
          <p:cNvPr id="8" name="TextBox 7"/>
          <p:cNvSpPr txBox="1"/>
          <p:nvPr/>
        </p:nvSpPr>
        <p:spPr>
          <a:xfrm>
            <a:off x="5105400" y="2182505"/>
            <a:ext cx="1524000" cy="369332"/>
          </a:xfrm>
          <a:prstGeom prst="rect">
            <a:avLst/>
          </a:prstGeom>
          <a:noFill/>
        </p:spPr>
        <p:txBody>
          <a:bodyPr wrap="square" rtlCol="0">
            <a:spAutoFit/>
          </a:bodyPr>
          <a:lstStyle/>
          <a:p>
            <a:pPr algn="ctr"/>
            <a:r>
              <a:rPr lang="en-US" dirty="0" smtClean="0"/>
              <a:t>Group 2</a:t>
            </a:r>
            <a:endParaRPr lang="en-US" dirty="0"/>
          </a:p>
        </p:txBody>
      </p:sp>
    </p:spTree>
    <p:extLst>
      <p:ext uri="{BB962C8B-B14F-4D97-AF65-F5344CB8AC3E}">
        <p14:creationId xmlns:p14="http://schemas.microsoft.com/office/powerpoint/2010/main" val="367715027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one of the groups… Descriptive statistics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00420828"/>
              </p:ext>
            </p:extLst>
          </p:nvPr>
        </p:nvGraphicFramePr>
        <p:xfrm>
          <a:off x="2438400" y="2133600"/>
          <a:ext cx="2895600" cy="4302760"/>
        </p:xfrm>
        <a:graphic>
          <a:graphicData uri="http://schemas.openxmlformats.org/drawingml/2006/table">
            <a:tbl>
              <a:tblPr firstRow="1" bandRow="1">
                <a:tableStyleId>{5C22544A-7EE6-4342-B048-85BDC9FD1C3A}</a:tableStyleId>
              </a:tblPr>
              <a:tblGrid>
                <a:gridCol w="1447800"/>
                <a:gridCol w="1447800"/>
              </a:tblGrid>
              <a:tr h="563881">
                <a:tc>
                  <a:txBody>
                    <a:bodyPr/>
                    <a:lstStyle/>
                    <a:p>
                      <a:r>
                        <a:rPr lang="en-US" sz="1600" dirty="0" smtClean="0"/>
                        <a:t>Scores</a:t>
                      </a:r>
                      <a:endParaRPr lang="en-US" sz="1600" dirty="0"/>
                    </a:p>
                  </a:txBody>
                  <a:tcPr/>
                </a:tc>
                <a:tc>
                  <a:txBody>
                    <a:bodyPr/>
                    <a:lstStyle/>
                    <a:p>
                      <a:r>
                        <a:rPr lang="en-US" sz="1600" dirty="0" smtClean="0"/>
                        <a:t>Frequency    (N = 12)</a:t>
                      </a:r>
                      <a:endParaRPr lang="en-US" sz="1600" dirty="0"/>
                    </a:p>
                  </a:txBody>
                  <a:tcPr/>
                </a:tc>
              </a:tr>
              <a:tr h="259080">
                <a:tc>
                  <a:txBody>
                    <a:bodyPr/>
                    <a:lstStyle/>
                    <a:p>
                      <a:r>
                        <a:rPr lang="en-US" sz="1600" dirty="0" smtClean="0"/>
                        <a:t>100</a:t>
                      </a:r>
                      <a:endParaRPr lang="en-US" sz="1600" dirty="0"/>
                    </a:p>
                  </a:txBody>
                  <a:tcPr/>
                </a:tc>
                <a:tc>
                  <a:txBody>
                    <a:bodyPr/>
                    <a:lstStyle/>
                    <a:p>
                      <a:r>
                        <a:rPr lang="en-US" sz="1600" dirty="0" smtClean="0"/>
                        <a:t>2</a:t>
                      </a:r>
                      <a:endParaRPr lang="en-US" sz="1600" dirty="0"/>
                    </a:p>
                  </a:txBody>
                  <a:tcPr/>
                </a:tc>
              </a:tr>
              <a:tr h="304800">
                <a:tc>
                  <a:txBody>
                    <a:bodyPr/>
                    <a:lstStyle/>
                    <a:p>
                      <a:r>
                        <a:rPr lang="en-US" sz="1600" dirty="0" smtClean="0"/>
                        <a:t>99</a:t>
                      </a:r>
                      <a:endParaRPr lang="en-US" sz="1600" dirty="0"/>
                    </a:p>
                  </a:txBody>
                  <a:tcPr/>
                </a:tc>
                <a:tc>
                  <a:txBody>
                    <a:bodyPr/>
                    <a:lstStyle/>
                    <a:p>
                      <a:r>
                        <a:rPr lang="en-US" sz="1600" dirty="0" smtClean="0"/>
                        <a:t>1</a:t>
                      </a:r>
                      <a:endParaRPr lang="en-US" sz="1600" dirty="0"/>
                    </a:p>
                  </a:txBody>
                  <a:tcPr/>
                </a:tc>
              </a:tr>
              <a:tr h="274320">
                <a:tc>
                  <a:txBody>
                    <a:bodyPr/>
                    <a:lstStyle/>
                    <a:p>
                      <a:r>
                        <a:rPr lang="en-US" sz="1600" dirty="0" smtClean="0"/>
                        <a:t>98</a:t>
                      </a:r>
                      <a:endParaRPr lang="en-US" sz="1600" dirty="0"/>
                    </a:p>
                  </a:txBody>
                  <a:tcPr/>
                </a:tc>
                <a:tc>
                  <a:txBody>
                    <a:bodyPr/>
                    <a:lstStyle/>
                    <a:p>
                      <a:r>
                        <a:rPr lang="en-US" sz="1600" dirty="0" smtClean="0"/>
                        <a:t>1</a:t>
                      </a:r>
                      <a:endParaRPr lang="en-US" sz="1600" dirty="0"/>
                    </a:p>
                  </a:txBody>
                  <a:tcPr/>
                </a:tc>
              </a:tr>
              <a:tr h="243840">
                <a:tc>
                  <a:txBody>
                    <a:bodyPr/>
                    <a:lstStyle/>
                    <a:p>
                      <a:r>
                        <a:rPr lang="en-US" sz="1600" dirty="0" smtClean="0"/>
                        <a:t>88</a:t>
                      </a:r>
                      <a:endParaRPr lang="en-US" sz="1600" dirty="0"/>
                    </a:p>
                  </a:txBody>
                  <a:tcPr/>
                </a:tc>
                <a:tc>
                  <a:txBody>
                    <a:bodyPr/>
                    <a:lstStyle/>
                    <a:p>
                      <a:r>
                        <a:rPr lang="en-US" sz="1600" dirty="0" smtClean="0"/>
                        <a:t>1</a:t>
                      </a:r>
                      <a:endParaRPr lang="en-US" sz="1600" dirty="0"/>
                    </a:p>
                  </a:txBody>
                  <a:tcPr/>
                </a:tc>
              </a:tr>
              <a:tr h="289560">
                <a:tc>
                  <a:txBody>
                    <a:bodyPr/>
                    <a:lstStyle/>
                    <a:p>
                      <a:r>
                        <a:rPr lang="en-US" sz="1600" dirty="0" smtClean="0"/>
                        <a:t>77</a:t>
                      </a:r>
                      <a:endParaRPr lang="en-US" sz="1600" dirty="0"/>
                    </a:p>
                  </a:txBody>
                  <a:tcPr/>
                </a:tc>
                <a:tc>
                  <a:txBody>
                    <a:bodyPr/>
                    <a:lstStyle/>
                    <a:p>
                      <a:r>
                        <a:rPr lang="en-US" sz="1600" dirty="0" smtClean="0"/>
                        <a:t>1</a:t>
                      </a:r>
                      <a:endParaRPr lang="en-US" sz="1600" dirty="0"/>
                    </a:p>
                  </a:txBody>
                  <a:tcPr/>
                </a:tc>
              </a:tr>
              <a:tr h="259080">
                <a:tc>
                  <a:txBody>
                    <a:bodyPr/>
                    <a:lstStyle/>
                    <a:p>
                      <a:r>
                        <a:rPr lang="en-US" sz="1600" dirty="0" smtClean="0"/>
                        <a:t>72</a:t>
                      </a:r>
                      <a:endParaRPr lang="en-US" sz="1600" dirty="0"/>
                    </a:p>
                  </a:txBody>
                  <a:tcPr/>
                </a:tc>
                <a:tc>
                  <a:txBody>
                    <a:bodyPr/>
                    <a:lstStyle/>
                    <a:p>
                      <a:r>
                        <a:rPr lang="en-US" sz="1600" dirty="0" smtClean="0"/>
                        <a:t>1</a:t>
                      </a:r>
                      <a:endParaRPr lang="en-US" sz="1600" dirty="0"/>
                    </a:p>
                  </a:txBody>
                  <a:tcPr/>
                </a:tc>
              </a:tr>
              <a:tr h="228600">
                <a:tc>
                  <a:txBody>
                    <a:bodyPr/>
                    <a:lstStyle/>
                    <a:p>
                      <a:r>
                        <a:rPr lang="en-US" sz="1600" dirty="0" smtClean="0"/>
                        <a:t>68</a:t>
                      </a:r>
                      <a:endParaRPr lang="en-US" sz="1600" dirty="0"/>
                    </a:p>
                  </a:txBody>
                  <a:tcPr/>
                </a:tc>
                <a:tc>
                  <a:txBody>
                    <a:bodyPr/>
                    <a:lstStyle/>
                    <a:p>
                      <a:r>
                        <a:rPr lang="en-US" sz="1600" dirty="0" smtClean="0"/>
                        <a:t>1</a:t>
                      </a:r>
                      <a:endParaRPr lang="en-US" sz="1600" dirty="0"/>
                    </a:p>
                  </a:txBody>
                  <a:tcPr/>
                </a:tc>
              </a:tr>
              <a:tr h="274320">
                <a:tc>
                  <a:txBody>
                    <a:bodyPr/>
                    <a:lstStyle/>
                    <a:p>
                      <a:r>
                        <a:rPr lang="en-US" sz="1600" dirty="0" smtClean="0"/>
                        <a:t>67</a:t>
                      </a:r>
                      <a:endParaRPr lang="en-US" sz="1600" dirty="0"/>
                    </a:p>
                  </a:txBody>
                  <a:tcPr/>
                </a:tc>
                <a:tc>
                  <a:txBody>
                    <a:bodyPr/>
                    <a:lstStyle/>
                    <a:p>
                      <a:r>
                        <a:rPr lang="en-US" sz="1600" dirty="0" smtClean="0"/>
                        <a:t>1</a:t>
                      </a:r>
                      <a:endParaRPr lang="en-US" sz="1600" dirty="0"/>
                    </a:p>
                  </a:txBody>
                  <a:tcPr/>
                </a:tc>
              </a:tr>
              <a:tr h="243840">
                <a:tc>
                  <a:txBody>
                    <a:bodyPr/>
                    <a:lstStyle/>
                    <a:p>
                      <a:r>
                        <a:rPr lang="en-US" sz="1600" dirty="0" smtClean="0"/>
                        <a:t>52</a:t>
                      </a:r>
                      <a:endParaRPr lang="en-US" sz="1600" dirty="0"/>
                    </a:p>
                  </a:txBody>
                  <a:tcPr/>
                </a:tc>
                <a:tc>
                  <a:txBody>
                    <a:bodyPr/>
                    <a:lstStyle/>
                    <a:p>
                      <a:r>
                        <a:rPr lang="en-US" sz="1600" dirty="0" smtClean="0"/>
                        <a:t>1</a:t>
                      </a:r>
                      <a:endParaRPr lang="en-US" sz="1600" dirty="0"/>
                    </a:p>
                  </a:txBody>
                  <a:tcPr/>
                </a:tc>
              </a:tr>
              <a:tr h="289560">
                <a:tc>
                  <a:txBody>
                    <a:bodyPr/>
                    <a:lstStyle/>
                    <a:p>
                      <a:r>
                        <a:rPr lang="en-US" sz="1600" dirty="0" smtClean="0"/>
                        <a:t>43</a:t>
                      </a:r>
                      <a:endParaRPr lang="en-US" sz="1600" dirty="0"/>
                    </a:p>
                  </a:txBody>
                  <a:tcPr/>
                </a:tc>
                <a:tc>
                  <a:txBody>
                    <a:bodyPr/>
                    <a:lstStyle/>
                    <a:p>
                      <a:r>
                        <a:rPr lang="en-US" sz="1600" dirty="0" smtClean="0"/>
                        <a:t>1</a:t>
                      </a:r>
                      <a:endParaRPr lang="en-US" sz="1600" dirty="0"/>
                    </a:p>
                  </a:txBody>
                  <a:tcPr/>
                </a:tc>
              </a:tr>
              <a:tr h="370840">
                <a:tc>
                  <a:txBody>
                    <a:bodyPr/>
                    <a:lstStyle/>
                    <a:p>
                      <a:r>
                        <a:rPr lang="en-US" sz="1600" dirty="0" smtClean="0"/>
                        <a:t>42</a:t>
                      </a:r>
                      <a:endParaRPr lang="en-US" sz="1600" dirty="0"/>
                    </a:p>
                  </a:txBody>
                  <a:tcPr/>
                </a:tc>
                <a:tc>
                  <a:txBody>
                    <a:bodyPr/>
                    <a:lstStyle/>
                    <a:p>
                      <a:r>
                        <a:rPr lang="en-US" sz="1600" dirty="0" smtClean="0"/>
                        <a:t>1</a:t>
                      </a:r>
                      <a:endParaRPr lang="en-US" sz="1600" dirty="0"/>
                    </a:p>
                  </a:txBody>
                  <a:tcPr/>
                </a:tc>
              </a:tr>
            </a:tbl>
          </a:graphicData>
        </a:graphic>
      </p:graphicFrame>
      <p:sp>
        <p:nvSpPr>
          <p:cNvPr id="5" name="TextBox 4"/>
          <p:cNvSpPr txBox="1"/>
          <p:nvPr/>
        </p:nvSpPr>
        <p:spPr>
          <a:xfrm>
            <a:off x="2421294" y="1752600"/>
            <a:ext cx="2895600" cy="369332"/>
          </a:xfrm>
          <a:prstGeom prst="rect">
            <a:avLst/>
          </a:prstGeom>
          <a:noFill/>
        </p:spPr>
        <p:txBody>
          <a:bodyPr wrap="square" rtlCol="0">
            <a:spAutoFit/>
          </a:bodyPr>
          <a:lstStyle/>
          <a:p>
            <a:pPr algn="ctr"/>
            <a:r>
              <a:rPr lang="en-US" dirty="0" smtClean="0"/>
              <a:t>Frequency Distribution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75773669"/>
              </p:ext>
            </p:extLst>
          </p:nvPr>
        </p:nvGraphicFramePr>
        <p:xfrm>
          <a:off x="5734645" y="2514600"/>
          <a:ext cx="2971800" cy="1691640"/>
        </p:xfrm>
        <a:graphic>
          <a:graphicData uri="http://schemas.openxmlformats.org/drawingml/2006/table">
            <a:tbl>
              <a:tblPr firstRow="1" bandRow="1">
                <a:tableStyleId>{5C22544A-7EE6-4342-B048-85BDC9FD1C3A}</a:tableStyleId>
              </a:tblPr>
              <a:tblGrid>
                <a:gridCol w="1485900"/>
                <a:gridCol w="1485900"/>
              </a:tblGrid>
              <a:tr h="523240">
                <a:tc>
                  <a:txBody>
                    <a:bodyPr/>
                    <a:lstStyle/>
                    <a:p>
                      <a:r>
                        <a:rPr lang="en-US" sz="1600" dirty="0" smtClean="0"/>
                        <a:t>Scores</a:t>
                      </a:r>
                      <a:endParaRPr lang="en-US" sz="1600" dirty="0"/>
                    </a:p>
                  </a:txBody>
                  <a:tcPr/>
                </a:tc>
                <a:tc>
                  <a:txBody>
                    <a:bodyPr/>
                    <a:lstStyle/>
                    <a:p>
                      <a:r>
                        <a:rPr lang="en-US" sz="1600" dirty="0" smtClean="0"/>
                        <a:t>Frequency     (N = 12)</a:t>
                      </a:r>
                      <a:endParaRPr lang="en-US" sz="1600" dirty="0"/>
                    </a:p>
                  </a:txBody>
                  <a:tcPr/>
                </a:tc>
              </a:tr>
              <a:tr h="370840">
                <a:tc>
                  <a:txBody>
                    <a:bodyPr/>
                    <a:lstStyle/>
                    <a:p>
                      <a:r>
                        <a:rPr lang="en-US" dirty="0" smtClean="0"/>
                        <a:t>40 - 59</a:t>
                      </a:r>
                      <a:endParaRPr lang="en-US" dirty="0"/>
                    </a:p>
                  </a:txBody>
                  <a:tcPr/>
                </a:tc>
                <a:tc>
                  <a:txBody>
                    <a:bodyPr/>
                    <a:lstStyle/>
                    <a:p>
                      <a:r>
                        <a:rPr lang="en-US" dirty="0" smtClean="0"/>
                        <a:t>3</a:t>
                      </a:r>
                      <a:endParaRPr lang="en-US" dirty="0"/>
                    </a:p>
                  </a:txBody>
                  <a:tcPr/>
                </a:tc>
              </a:tr>
              <a:tr h="370840">
                <a:tc>
                  <a:txBody>
                    <a:bodyPr/>
                    <a:lstStyle/>
                    <a:p>
                      <a:r>
                        <a:rPr lang="en-US" dirty="0" smtClean="0"/>
                        <a:t>60</a:t>
                      </a:r>
                      <a:r>
                        <a:rPr lang="en-US" baseline="0" dirty="0" smtClean="0"/>
                        <a:t> - 79</a:t>
                      </a:r>
                      <a:endParaRPr lang="en-US" dirty="0"/>
                    </a:p>
                  </a:txBody>
                  <a:tcPr/>
                </a:tc>
                <a:tc>
                  <a:txBody>
                    <a:bodyPr/>
                    <a:lstStyle/>
                    <a:p>
                      <a:r>
                        <a:rPr lang="en-US" dirty="0" smtClean="0"/>
                        <a:t>4</a:t>
                      </a:r>
                      <a:endParaRPr lang="en-US" dirty="0"/>
                    </a:p>
                  </a:txBody>
                  <a:tcPr/>
                </a:tc>
              </a:tr>
              <a:tr h="370840">
                <a:tc>
                  <a:txBody>
                    <a:bodyPr/>
                    <a:lstStyle/>
                    <a:p>
                      <a:r>
                        <a:rPr lang="en-US" dirty="0" smtClean="0"/>
                        <a:t>80</a:t>
                      </a:r>
                      <a:r>
                        <a:rPr lang="en-US" baseline="0" dirty="0" smtClean="0"/>
                        <a:t> - 100</a:t>
                      </a:r>
                      <a:endParaRPr lang="en-US" dirty="0"/>
                    </a:p>
                  </a:txBody>
                  <a:tcPr/>
                </a:tc>
                <a:tc>
                  <a:txBody>
                    <a:bodyPr/>
                    <a:lstStyle/>
                    <a:p>
                      <a:r>
                        <a:rPr lang="en-US" dirty="0" smtClean="0"/>
                        <a:t>5</a:t>
                      </a:r>
                      <a:endParaRPr lang="en-US" dirty="0"/>
                    </a:p>
                  </a:txBody>
                  <a:tcPr/>
                </a:tc>
              </a:tr>
            </a:tbl>
          </a:graphicData>
        </a:graphic>
      </p:graphicFrame>
      <p:sp>
        <p:nvSpPr>
          <p:cNvPr id="7" name="Rectangle 6"/>
          <p:cNvSpPr/>
          <p:nvPr/>
        </p:nvSpPr>
        <p:spPr>
          <a:xfrm>
            <a:off x="6039445" y="1828800"/>
            <a:ext cx="2401491" cy="646331"/>
          </a:xfrm>
          <a:prstGeom prst="rect">
            <a:avLst/>
          </a:prstGeom>
        </p:spPr>
        <p:txBody>
          <a:bodyPr wrap="none">
            <a:spAutoFit/>
          </a:bodyPr>
          <a:lstStyle/>
          <a:p>
            <a:pPr algn="ctr"/>
            <a:r>
              <a:rPr lang="en-US" dirty="0"/>
              <a:t>Frequency </a:t>
            </a:r>
            <a:r>
              <a:rPr lang="en-US" dirty="0" smtClean="0"/>
              <a:t>Distribution</a:t>
            </a:r>
          </a:p>
          <a:p>
            <a:pPr algn="ctr"/>
            <a:r>
              <a:rPr lang="en-US" dirty="0" smtClean="0"/>
              <a:t>Grouped in Intervals</a:t>
            </a:r>
            <a:endParaRPr lang="en-US" dirty="0"/>
          </a:p>
        </p:txBody>
      </p:sp>
      <p:grpSp>
        <p:nvGrpSpPr>
          <p:cNvPr id="10" name="Group 9"/>
          <p:cNvGrpSpPr/>
          <p:nvPr/>
        </p:nvGrpSpPr>
        <p:grpSpPr>
          <a:xfrm>
            <a:off x="581608" y="1973806"/>
            <a:ext cx="1628192" cy="2900265"/>
            <a:chOff x="581608" y="1973806"/>
            <a:chExt cx="1628192" cy="2900265"/>
          </a:xfrm>
        </p:grpSpPr>
        <p:sp>
          <p:nvSpPr>
            <p:cNvPr id="3" name="Rectangle 2"/>
            <p:cNvSpPr/>
            <p:nvPr/>
          </p:nvSpPr>
          <p:spPr>
            <a:xfrm>
              <a:off x="609600" y="2565747"/>
              <a:ext cx="1600200" cy="2308324"/>
            </a:xfrm>
            <a:prstGeom prst="rect">
              <a:avLst/>
            </a:prstGeom>
          </p:spPr>
          <p:txBody>
            <a:bodyPr wrap="square">
              <a:spAutoFit/>
            </a:bodyPr>
            <a:lstStyle/>
            <a:p>
              <a:r>
                <a:rPr lang="en-US" sz="2400" dirty="0"/>
                <a:t>100, 100</a:t>
              </a:r>
            </a:p>
            <a:p>
              <a:r>
                <a:rPr lang="en-US" sz="2400" dirty="0"/>
                <a:t>  99,   98</a:t>
              </a:r>
            </a:p>
            <a:p>
              <a:r>
                <a:rPr lang="en-US" sz="2400" dirty="0"/>
                <a:t>  88,   77</a:t>
              </a:r>
            </a:p>
            <a:p>
              <a:r>
                <a:rPr lang="en-US" sz="2400" dirty="0"/>
                <a:t>  72,   68</a:t>
              </a:r>
            </a:p>
            <a:p>
              <a:r>
                <a:rPr lang="en-US" sz="2400" dirty="0"/>
                <a:t>  67,   52</a:t>
              </a:r>
            </a:p>
            <a:p>
              <a:r>
                <a:rPr lang="en-US" sz="2400" dirty="0"/>
                <a:t>  43,   42</a:t>
              </a:r>
            </a:p>
          </p:txBody>
        </p:sp>
        <p:sp>
          <p:nvSpPr>
            <p:cNvPr id="8" name="TextBox 7"/>
            <p:cNvSpPr txBox="1"/>
            <p:nvPr/>
          </p:nvSpPr>
          <p:spPr>
            <a:xfrm>
              <a:off x="581608" y="1973806"/>
              <a:ext cx="1600200" cy="646331"/>
            </a:xfrm>
            <a:prstGeom prst="rect">
              <a:avLst/>
            </a:prstGeom>
            <a:noFill/>
          </p:spPr>
          <p:txBody>
            <a:bodyPr wrap="square" rtlCol="0">
              <a:spAutoFit/>
            </a:bodyPr>
            <a:lstStyle/>
            <a:p>
              <a:pPr algn="ctr"/>
              <a:r>
                <a:rPr lang="en-US" dirty="0" smtClean="0"/>
                <a:t>Distribution of Responses</a:t>
              </a:r>
              <a:endParaRPr lang="en-US" dirty="0"/>
            </a:p>
          </p:txBody>
        </p:sp>
      </p:grpSp>
      <p:graphicFrame>
        <p:nvGraphicFramePr>
          <p:cNvPr id="9" name="Chart 8"/>
          <p:cNvGraphicFramePr>
            <a:graphicFrameLocks/>
          </p:cNvGraphicFramePr>
          <p:nvPr>
            <p:extLst>
              <p:ext uri="{D42A27DB-BD31-4B8C-83A1-F6EECF244321}">
                <p14:modId xmlns:p14="http://schemas.microsoft.com/office/powerpoint/2010/main" val="3917185063"/>
              </p:ext>
            </p:extLst>
          </p:nvPr>
        </p:nvGraphicFramePr>
        <p:xfrm>
          <a:off x="5563790" y="4343400"/>
          <a:ext cx="3352800" cy="220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055081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Graphic spid="9"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03762885"/>
              </p:ext>
            </p:extLst>
          </p:nvPr>
        </p:nvGraphicFramePr>
        <p:xfrm>
          <a:off x="3048000" y="381000"/>
          <a:ext cx="5714999" cy="6159980"/>
        </p:xfrm>
        <a:graphic>
          <a:graphicData uri="http://schemas.openxmlformats.org/drawingml/2006/table">
            <a:tbl>
              <a:tblPr>
                <a:tableStyleId>{69CF1AB2-1976-4502-BF36-3FF5EA218861}</a:tableStyleId>
              </a:tblPr>
              <a:tblGrid>
                <a:gridCol w="1008530"/>
                <a:gridCol w="1113585"/>
                <a:gridCol w="1176618"/>
                <a:gridCol w="1218639"/>
                <a:gridCol w="1197627"/>
              </a:tblGrid>
              <a:tr h="633096">
                <a:tc>
                  <a:txBody>
                    <a:bodyPr/>
                    <a:lstStyle/>
                    <a:p>
                      <a:pPr algn="ctr" fontAlgn="b"/>
                      <a:r>
                        <a:rPr lang="en-US" sz="1600" b="1" u="none" strike="noStrike" dirty="0">
                          <a:solidFill>
                            <a:srgbClr val="C00000"/>
                          </a:solidFill>
                          <a:effectLst/>
                        </a:rPr>
                        <a:t>Scores</a:t>
                      </a:r>
                      <a:endParaRPr lang="en-US" sz="1600" b="1" i="0" u="none" strike="noStrike" dirty="0">
                        <a:solidFill>
                          <a:srgbClr val="C00000"/>
                        </a:solidFill>
                        <a:effectLst/>
                        <a:latin typeface="Calibri"/>
                      </a:endParaRPr>
                    </a:p>
                  </a:txBody>
                  <a:tcPr marL="7382" marR="7382" marT="7382" marB="0" anchor="b"/>
                </a:tc>
                <a:tc>
                  <a:txBody>
                    <a:bodyPr/>
                    <a:lstStyle/>
                    <a:p>
                      <a:pPr algn="ctr" fontAlgn="b"/>
                      <a:r>
                        <a:rPr lang="en-US" sz="1600" b="1" u="none" strike="noStrike" dirty="0">
                          <a:solidFill>
                            <a:srgbClr val="C00000"/>
                          </a:solidFill>
                          <a:effectLst/>
                        </a:rPr>
                        <a:t>Frequency</a:t>
                      </a:r>
                      <a:endParaRPr lang="en-US" sz="1600" b="1" i="0" u="none" strike="noStrike" dirty="0">
                        <a:solidFill>
                          <a:srgbClr val="C00000"/>
                        </a:solidFill>
                        <a:effectLst/>
                        <a:latin typeface="Calibri"/>
                      </a:endParaRPr>
                    </a:p>
                  </a:txBody>
                  <a:tcPr marL="7382" marR="7382" marT="7382" marB="0" anchor="b"/>
                </a:tc>
                <a:tc>
                  <a:txBody>
                    <a:bodyPr/>
                    <a:lstStyle/>
                    <a:p>
                      <a:pPr algn="ctr" fontAlgn="b"/>
                      <a:r>
                        <a:rPr lang="en-US" sz="1600" b="1" u="none" strike="noStrike" dirty="0">
                          <a:solidFill>
                            <a:srgbClr val="C00000"/>
                          </a:solidFill>
                          <a:effectLst/>
                        </a:rPr>
                        <a:t>Percentage</a:t>
                      </a:r>
                      <a:endParaRPr lang="en-US" sz="1600" b="1" i="0" u="none" strike="noStrike" dirty="0">
                        <a:solidFill>
                          <a:srgbClr val="C00000"/>
                        </a:solidFill>
                        <a:effectLst/>
                        <a:latin typeface="Calibri"/>
                      </a:endParaRPr>
                    </a:p>
                  </a:txBody>
                  <a:tcPr marL="7382" marR="7382" marT="7382" marB="0" anchor="b"/>
                </a:tc>
                <a:tc>
                  <a:txBody>
                    <a:bodyPr/>
                    <a:lstStyle/>
                    <a:p>
                      <a:pPr algn="ctr" fontAlgn="b"/>
                      <a:r>
                        <a:rPr lang="en-US" sz="1600" b="1" u="none" strike="noStrike" dirty="0">
                          <a:solidFill>
                            <a:srgbClr val="C00000"/>
                          </a:solidFill>
                          <a:effectLst/>
                        </a:rPr>
                        <a:t>Cumulative Frequency</a:t>
                      </a:r>
                      <a:endParaRPr lang="en-US" sz="1600" b="1" i="0" u="none" strike="noStrike" dirty="0">
                        <a:solidFill>
                          <a:srgbClr val="C00000"/>
                        </a:solidFill>
                        <a:effectLst/>
                        <a:latin typeface="Calibri"/>
                      </a:endParaRPr>
                    </a:p>
                  </a:txBody>
                  <a:tcPr marL="7382" marR="7382" marT="7382" marB="0" anchor="b"/>
                </a:tc>
                <a:tc>
                  <a:txBody>
                    <a:bodyPr/>
                    <a:lstStyle/>
                    <a:p>
                      <a:pPr algn="ctr" fontAlgn="b"/>
                      <a:r>
                        <a:rPr lang="en-US" sz="1600" b="1" u="none" strike="noStrike" dirty="0">
                          <a:solidFill>
                            <a:srgbClr val="C00000"/>
                          </a:solidFill>
                          <a:effectLst/>
                        </a:rPr>
                        <a:t>Cumulative Percentage</a:t>
                      </a:r>
                      <a:endParaRPr lang="en-US" sz="1600" b="1" i="0" u="none" strike="noStrike" dirty="0">
                        <a:solidFill>
                          <a:srgbClr val="C00000"/>
                        </a:solidFill>
                        <a:effectLst/>
                        <a:latin typeface="Calibri"/>
                      </a:endParaRPr>
                    </a:p>
                  </a:txBody>
                  <a:tcPr marL="7382" marR="7382" marT="7382" marB="0" anchor="b"/>
                </a:tc>
              </a:tr>
              <a:tr h="244850">
                <a:tc>
                  <a:txBody>
                    <a:bodyPr/>
                    <a:lstStyle/>
                    <a:p>
                      <a:pPr algn="r" fontAlgn="b"/>
                      <a:r>
                        <a:rPr lang="en-US" sz="1600" u="none" strike="noStrike" dirty="0">
                          <a:effectLst/>
                        </a:rPr>
                        <a:t>100</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8.33%</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2</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8.33%</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99</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4.17%</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3</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12.50%</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98</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1</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4.17%</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4</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16.67%</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91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4.17%</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5</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20.83%</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88</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4.17%</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6</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25.00%</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85</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4.17%</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7</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29.17%</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81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8</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33.33%</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79</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9</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37.50%</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78</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10</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41.67%</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77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2</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8.33%</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12</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50.00%</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75</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13</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a:effectLst/>
                        </a:rPr>
                        <a:t>54.17%</a:t>
                      </a:r>
                      <a:endParaRPr lang="en-US" sz="1600" b="0" i="0" u="none" strike="noStrike">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73</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14</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58.33%</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72</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2</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8.33%</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66.67%</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70</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17</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70.83%</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68</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18</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75.00%</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67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19</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79.17%</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65</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20</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83.33%</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60</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21</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87.50%</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52</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22</a:t>
                      </a:r>
                      <a:endParaRPr lang="en-US" sz="1600" b="0" i="0" u="none" strike="noStrike" dirty="0">
                        <a:solidFill>
                          <a:srgbClr val="000000"/>
                        </a:solidFill>
                        <a:effectLst/>
                        <a:latin typeface="Calibri"/>
                      </a:endParaRPr>
                    </a:p>
                  </a:txBody>
                  <a:tcPr marL="7382" marR="7382" marT="7382" marB="0" anchor="b"/>
                </a:tc>
                <a:tc>
                  <a:txBody>
                    <a:bodyPr/>
                    <a:lstStyle/>
                    <a:p>
                      <a:pPr algn="r" fontAlgn="b"/>
                      <a:r>
                        <a:rPr lang="en-US" sz="1600" u="none" strike="noStrike" dirty="0">
                          <a:effectLst/>
                        </a:rPr>
                        <a:t>91.67%</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43</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21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87.50%</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u="none" strike="noStrike">
                          <a:effectLst/>
                        </a:rPr>
                        <a:t>42</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4.17%</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a:effectLst/>
                        </a:rPr>
                        <a:t>24</a:t>
                      </a:r>
                      <a:endParaRPr lang="en-US" sz="1600" b="0" i="0" u="none" strike="noStrike">
                        <a:solidFill>
                          <a:srgbClr val="000000"/>
                        </a:solidFill>
                        <a:effectLst/>
                        <a:latin typeface="Calibri"/>
                      </a:endParaRPr>
                    </a:p>
                  </a:txBody>
                  <a:tcPr marL="7382" marR="7382" marT="7382" marB="0" anchor="b"/>
                </a:tc>
                <a:tc>
                  <a:txBody>
                    <a:bodyPr/>
                    <a:lstStyle/>
                    <a:p>
                      <a:pPr algn="r" fontAlgn="b"/>
                      <a:r>
                        <a:rPr lang="en-US" sz="1600" u="none" strike="noStrike" dirty="0">
                          <a:effectLst/>
                        </a:rPr>
                        <a:t>100.00%</a:t>
                      </a:r>
                      <a:endParaRPr lang="en-US" sz="1600" b="0" i="0" u="none" strike="noStrike" dirty="0">
                        <a:solidFill>
                          <a:srgbClr val="000000"/>
                        </a:solidFill>
                        <a:effectLst/>
                        <a:latin typeface="Calibri"/>
                      </a:endParaRPr>
                    </a:p>
                  </a:txBody>
                  <a:tcPr marL="7382" marR="7382" marT="7382" marB="0" anchor="b"/>
                </a:tc>
              </a:tr>
              <a:tr h="244850">
                <a:tc>
                  <a:txBody>
                    <a:bodyPr/>
                    <a:lstStyle/>
                    <a:p>
                      <a:pPr algn="r" fontAlgn="b"/>
                      <a:r>
                        <a:rPr lang="en-US" sz="1600" b="1" u="none" strike="noStrike" dirty="0">
                          <a:effectLst/>
                        </a:rPr>
                        <a:t>N = </a:t>
                      </a:r>
                      <a:endParaRPr lang="en-US" sz="1600" b="1" i="0" u="none" strike="noStrike" dirty="0">
                        <a:solidFill>
                          <a:srgbClr val="000000"/>
                        </a:solidFill>
                        <a:effectLst/>
                        <a:latin typeface="Calibri"/>
                      </a:endParaRPr>
                    </a:p>
                  </a:txBody>
                  <a:tcPr marL="7382" marR="7382" marT="7382" marB="0" anchor="b"/>
                </a:tc>
                <a:tc>
                  <a:txBody>
                    <a:bodyPr/>
                    <a:lstStyle/>
                    <a:p>
                      <a:pPr algn="r" fontAlgn="b"/>
                      <a:r>
                        <a:rPr lang="en-US" sz="1600" b="1" u="none" strike="noStrike" dirty="0">
                          <a:effectLst/>
                        </a:rPr>
                        <a:t>24</a:t>
                      </a:r>
                      <a:endParaRPr lang="en-US" sz="1600" b="1" i="0" u="none" strike="noStrike" dirty="0">
                        <a:solidFill>
                          <a:srgbClr val="000000"/>
                        </a:solidFill>
                        <a:effectLst/>
                        <a:latin typeface="Calibri"/>
                      </a:endParaRPr>
                    </a:p>
                  </a:txBody>
                  <a:tcPr marL="7382" marR="7382" marT="7382" marB="0" anchor="b"/>
                </a:tc>
                <a:tc>
                  <a:txBody>
                    <a:bodyPr/>
                    <a:lstStyle/>
                    <a:p>
                      <a:pPr algn="r" fontAlgn="b"/>
                      <a:r>
                        <a:rPr lang="en-US" sz="1600" b="1" u="none" strike="noStrike" dirty="0">
                          <a:effectLst/>
                        </a:rPr>
                        <a:t>100.00%</a:t>
                      </a:r>
                      <a:endParaRPr lang="en-US" sz="1600" b="1" i="0" u="none" strike="noStrike" dirty="0">
                        <a:solidFill>
                          <a:srgbClr val="000000"/>
                        </a:solidFill>
                        <a:effectLst/>
                        <a:latin typeface="Calibri"/>
                      </a:endParaRPr>
                    </a:p>
                  </a:txBody>
                  <a:tcPr marL="7382" marR="7382" marT="7382"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7382" marR="7382" marT="7382" marB="0" anchor="b"/>
                </a:tc>
                <a:tc>
                  <a:txBody>
                    <a:bodyPr/>
                    <a:lstStyle/>
                    <a:p>
                      <a:pPr algn="l" fontAlgn="b"/>
                      <a:r>
                        <a:rPr lang="en-US" sz="1600" u="none" strike="noStrike" dirty="0">
                          <a:effectLst/>
                        </a:rPr>
                        <a:t> </a:t>
                      </a:r>
                      <a:endParaRPr lang="en-US" sz="1600" b="0" i="0" u="none" strike="noStrike" dirty="0">
                        <a:solidFill>
                          <a:srgbClr val="000000"/>
                        </a:solidFill>
                        <a:effectLst/>
                        <a:latin typeface="Calibri"/>
                      </a:endParaRPr>
                    </a:p>
                  </a:txBody>
                  <a:tcPr marL="7382" marR="7382" marT="7382" marB="0" anchor="b"/>
                </a:tc>
              </a:tr>
            </a:tbl>
          </a:graphicData>
        </a:graphic>
      </p:graphicFrame>
      <p:sp>
        <p:nvSpPr>
          <p:cNvPr id="4" name="TextBox 3"/>
          <p:cNvSpPr txBox="1"/>
          <p:nvPr/>
        </p:nvSpPr>
        <p:spPr>
          <a:xfrm>
            <a:off x="228600" y="914400"/>
            <a:ext cx="2667000" cy="1477328"/>
          </a:xfrm>
          <a:prstGeom prst="rect">
            <a:avLst/>
          </a:prstGeom>
          <a:noFill/>
        </p:spPr>
        <p:txBody>
          <a:bodyPr wrap="square" rtlCol="0">
            <a:spAutoFit/>
          </a:bodyPr>
          <a:lstStyle/>
          <a:p>
            <a:r>
              <a:rPr lang="en-US" dirty="0" smtClean="0"/>
              <a:t>Frequency Distribution with Columns for Percentage, Cumulative Frequency, and Cumulative Percentage</a:t>
            </a:r>
            <a:endParaRPr lang="en-US" dirty="0"/>
          </a:p>
        </p:txBody>
      </p:sp>
    </p:spTree>
    <p:extLst>
      <p:ext uri="{BB962C8B-B14F-4D97-AF65-F5344CB8AC3E}">
        <p14:creationId xmlns:p14="http://schemas.microsoft.com/office/powerpoint/2010/main" val="77221026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histogram (bar chart)</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578453630"/>
              </p:ext>
            </p:extLst>
          </p:nvPr>
        </p:nvGraphicFramePr>
        <p:xfrm>
          <a:off x="838200" y="1828800"/>
          <a:ext cx="73914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3720087"/>
      </p:ext>
    </p:extLst>
  </p:cSld>
  <p:clrMapOvr>
    <a:masterClrMapping/>
  </p:clrMapOvr>
  <p:transition spd="med">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Frequency polygon</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915327587"/>
              </p:ext>
            </p:extLst>
          </p:nvPr>
        </p:nvGraphicFramePr>
        <p:xfrm>
          <a:off x="1143000" y="1828800"/>
          <a:ext cx="6858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3143475"/>
      </p:ext>
    </p:extLst>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4000"/>
              <a:t>Normal Distribution</a:t>
            </a:r>
          </a:p>
        </p:txBody>
      </p:sp>
      <p:grpSp>
        <p:nvGrpSpPr>
          <p:cNvPr id="113667" name="Group 3"/>
          <p:cNvGrpSpPr>
            <a:grpSpLocks/>
          </p:cNvGrpSpPr>
          <p:nvPr/>
        </p:nvGrpSpPr>
        <p:grpSpPr bwMode="auto">
          <a:xfrm>
            <a:off x="1582738" y="3184525"/>
            <a:ext cx="5672137" cy="2068513"/>
            <a:chOff x="-1318" y="-2938"/>
            <a:chExt cx="3573" cy="1303"/>
          </a:xfrm>
        </p:grpSpPr>
        <p:sp>
          <p:nvSpPr>
            <p:cNvPr id="113668" name="Freeform 4"/>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113669" name="Freeform 5"/>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sp>
        <p:nvSpPr>
          <p:cNvPr id="113676" name="Line 12"/>
          <p:cNvSpPr>
            <a:spLocks noChangeShapeType="1"/>
          </p:cNvSpPr>
          <p:nvPr/>
        </p:nvSpPr>
        <p:spPr bwMode="auto">
          <a:xfrm>
            <a:off x="1143000" y="5410200"/>
            <a:ext cx="6629400" cy="0"/>
          </a:xfrm>
          <a:prstGeom prst="line">
            <a:avLst/>
          </a:prstGeom>
          <a:noFill/>
          <a:ln w="9525">
            <a:solidFill>
              <a:schemeClr val="tx1"/>
            </a:solidFill>
            <a:round/>
            <a:headEnd/>
            <a:tailEnd/>
          </a:ln>
          <a:effectLst/>
        </p:spPr>
        <p:txBody>
          <a:bodyPr/>
          <a:lstStyle/>
          <a:p>
            <a:endParaRPr lang="en-US"/>
          </a:p>
        </p:txBody>
      </p:sp>
      <p:grpSp>
        <p:nvGrpSpPr>
          <p:cNvPr id="113682" name="Group 18"/>
          <p:cNvGrpSpPr>
            <a:grpSpLocks/>
          </p:cNvGrpSpPr>
          <p:nvPr/>
        </p:nvGrpSpPr>
        <p:grpSpPr bwMode="auto">
          <a:xfrm>
            <a:off x="4038600" y="3505200"/>
            <a:ext cx="762000" cy="1600200"/>
            <a:chOff x="2544" y="2208"/>
            <a:chExt cx="480" cy="1008"/>
          </a:xfrm>
        </p:grpSpPr>
        <p:sp>
          <p:nvSpPr>
            <p:cNvPr id="113672" name="Line 8"/>
            <p:cNvSpPr>
              <a:spLocks noChangeShapeType="1"/>
            </p:cNvSpPr>
            <p:nvPr/>
          </p:nvSpPr>
          <p:spPr bwMode="auto">
            <a:xfrm>
              <a:off x="2544" y="2208"/>
              <a:ext cx="0" cy="1008"/>
            </a:xfrm>
            <a:prstGeom prst="line">
              <a:avLst/>
            </a:prstGeom>
            <a:noFill/>
            <a:ln w="9525">
              <a:solidFill>
                <a:schemeClr val="tx1"/>
              </a:solidFill>
              <a:round/>
              <a:headEnd/>
              <a:tailEnd/>
            </a:ln>
            <a:effectLst/>
          </p:spPr>
          <p:txBody>
            <a:bodyPr/>
            <a:lstStyle/>
            <a:p>
              <a:endParaRPr lang="en-US"/>
            </a:p>
          </p:txBody>
        </p:sp>
        <p:sp>
          <p:nvSpPr>
            <p:cNvPr id="113673" name="Line 9"/>
            <p:cNvSpPr>
              <a:spLocks noChangeShapeType="1"/>
            </p:cNvSpPr>
            <p:nvPr/>
          </p:nvSpPr>
          <p:spPr bwMode="auto">
            <a:xfrm>
              <a:off x="3024" y="2208"/>
              <a:ext cx="0" cy="1008"/>
            </a:xfrm>
            <a:prstGeom prst="line">
              <a:avLst/>
            </a:prstGeom>
            <a:noFill/>
            <a:ln w="9525">
              <a:solidFill>
                <a:schemeClr val="tx1"/>
              </a:solidFill>
              <a:round/>
              <a:headEnd/>
              <a:tailEnd/>
            </a:ln>
            <a:effectLst/>
          </p:spPr>
          <p:txBody>
            <a:bodyPr/>
            <a:lstStyle/>
            <a:p>
              <a:endParaRPr lang="en-US"/>
            </a:p>
          </p:txBody>
        </p:sp>
        <p:sp>
          <p:nvSpPr>
            <p:cNvPr id="113677" name="Text Box 13"/>
            <p:cNvSpPr txBox="1">
              <a:spLocks noChangeArrowheads="1"/>
            </p:cNvSpPr>
            <p:nvPr/>
          </p:nvSpPr>
          <p:spPr bwMode="auto">
            <a:xfrm>
              <a:off x="2592" y="2400"/>
              <a:ext cx="380" cy="231"/>
            </a:xfrm>
            <a:prstGeom prst="rect">
              <a:avLst/>
            </a:prstGeom>
            <a:noFill/>
            <a:ln w="9525">
              <a:noFill/>
              <a:miter lim="800000"/>
              <a:headEnd/>
              <a:tailEnd/>
            </a:ln>
            <a:effectLst/>
          </p:spPr>
          <p:txBody>
            <a:bodyPr wrap="none">
              <a:spAutoFit/>
            </a:bodyPr>
            <a:lstStyle/>
            <a:p>
              <a:r>
                <a:rPr lang="en-US" sz="1800"/>
                <a:t>68%</a:t>
              </a:r>
            </a:p>
          </p:txBody>
        </p:sp>
      </p:grpSp>
      <p:grpSp>
        <p:nvGrpSpPr>
          <p:cNvPr id="113683" name="Group 19"/>
          <p:cNvGrpSpPr>
            <a:grpSpLocks/>
          </p:cNvGrpSpPr>
          <p:nvPr/>
        </p:nvGrpSpPr>
        <p:grpSpPr bwMode="auto">
          <a:xfrm>
            <a:off x="3352800" y="4419600"/>
            <a:ext cx="2057400" cy="685800"/>
            <a:chOff x="2112" y="2784"/>
            <a:chExt cx="1296" cy="432"/>
          </a:xfrm>
        </p:grpSpPr>
        <p:sp>
          <p:nvSpPr>
            <p:cNvPr id="113674" name="Line 10"/>
            <p:cNvSpPr>
              <a:spLocks noChangeShapeType="1"/>
            </p:cNvSpPr>
            <p:nvPr/>
          </p:nvSpPr>
          <p:spPr bwMode="auto">
            <a:xfrm>
              <a:off x="2112" y="2832"/>
              <a:ext cx="0" cy="384"/>
            </a:xfrm>
            <a:prstGeom prst="line">
              <a:avLst/>
            </a:prstGeom>
            <a:noFill/>
            <a:ln w="9525">
              <a:solidFill>
                <a:schemeClr val="tx1"/>
              </a:solidFill>
              <a:round/>
              <a:headEnd/>
              <a:tailEnd/>
            </a:ln>
            <a:effectLst/>
          </p:spPr>
          <p:txBody>
            <a:bodyPr/>
            <a:lstStyle/>
            <a:p>
              <a:endParaRPr lang="en-US"/>
            </a:p>
          </p:txBody>
        </p:sp>
        <p:sp>
          <p:nvSpPr>
            <p:cNvPr id="113675" name="Line 11"/>
            <p:cNvSpPr>
              <a:spLocks noChangeShapeType="1"/>
            </p:cNvSpPr>
            <p:nvPr/>
          </p:nvSpPr>
          <p:spPr bwMode="auto">
            <a:xfrm>
              <a:off x="3408" y="2784"/>
              <a:ext cx="0" cy="384"/>
            </a:xfrm>
            <a:prstGeom prst="line">
              <a:avLst/>
            </a:prstGeom>
            <a:noFill/>
            <a:ln w="9525">
              <a:solidFill>
                <a:schemeClr val="tx1"/>
              </a:solidFill>
              <a:round/>
              <a:headEnd/>
              <a:tailEnd/>
            </a:ln>
            <a:effectLst/>
          </p:spPr>
          <p:txBody>
            <a:bodyPr/>
            <a:lstStyle/>
            <a:p>
              <a:endParaRPr lang="en-US"/>
            </a:p>
          </p:txBody>
        </p:sp>
        <p:sp>
          <p:nvSpPr>
            <p:cNvPr id="113678" name="Text Box 14"/>
            <p:cNvSpPr txBox="1">
              <a:spLocks noChangeArrowheads="1"/>
            </p:cNvSpPr>
            <p:nvPr/>
          </p:nvSpPr>
          <p:spPr bwMode="auto">
            <a:xfrm>
              <a:off x="2112" y="2832"/>
              <a:ext cx="380" cy="231"/>
            </a:xfrm>
            <a:prstGeom prst="rect">
              <a:avLst/>
            </a:prstGeom>
            <a:noFill/>
            <a:ln w="9525">
              <a:noFill/>
              <a:miter lim="800000"/>
              <a:headEnd/>
              <a:tailEnd/>
            </a:ln>
            <a:effectLst/>
          </p:spPr>
          <p:txBody>
            <a:bodyPr wrap="none">
              <a:spAutoFit/>
            </a:bodyPr>
            <a:lstStyle/>
            <a:p>
              <a:r>
                <a:rPr lang="en-US" sz="1800"/>
                <a:t>95%</a:t>
              </a:r>
            </a:p>
          </p:txBody>
        </p:sp>
        <p:sp>
          <p:nvSpPr>
            <p:cNvPr id="113679" name="Text Box 15"/>
            <p:cNvSpPr txBox="1">
              <a:spLocks noChangeArrowheads="1"/>
            </p:cNvSpPr>
            <p:nvPr/>
          </p:nvSpPr>
          <p:spPr bwMode="auto">
            <a:xfrm>
              <a:off x="3024" y="2928"/>
              <a:ext cx="380" cy="231"/>
            </a:xfrm>
            <a:prstGeom prst="rect">
              <a:avLst/>
            </a:prstGeom>
            <a:noFill/>
            <a:ln w="9525">
              <a:noFill/>
              <a:miter lim="800000"/>
              <a:headEnd/>
              <a:tailEnd/>
            </a:ln>
            <a:effectLst/>
          </p:spPr>
          <p:txBody>
            <a:bodyPr wrap="none">
              <a:spAutoFit/>
            </a:bodyPr>
            <a:lstStyle/>
            <a:p>
              <a:r>
                <a:rPr lang="en-US" sz="1800"/>
                <a:t>95%</a:t>
              </a:r>
            </a:p>
          </p:txBody>
        </p:sp>
      </p:grpSp>
      <p:grpSp>
        <p:nvGrpSpPr>
          <p:cNvPr id="113684" name="Group 20"/>
          <p:cNvGrpSpPr>
            <a:grpSpLocks/>
          </p:cNvGrpSpPr>
          <p:nvPr/>
        </p:nvGrpSpPr>
        <p:grpSpPr bwMode="auto">
          <a:xfrm>
            <a:off x="2667000" y="5029200"/>
            <a:ext cx="3422650" cy="366713"/>
            <a:chOff x="1680" y="3168"/>
            <a:chExt cx="2156" cy="231"/>
          </a:xfrm>
        </p:grpSpPr>
        <p:sp>
          <p:nvSpPr>
            <p:cNvPr id="113680" name="Text Box 16"/>
            <p:cNvSpPr txBox="1">
              <a:spLocks noChangeArrowheads="1"/>
            </p:cNvSpPr>
            <p:nvPr/>
          </p:nvSpPr>
          <p:spPr bwMode="auto">
            <a:xfrm>
              <a:off x="1680" y="3168"/>
              <a:ext cx="380" cy="231"/>
            </a:xfrm>
            <a:prstGeom prst="rect">
              <a:avLst/>
            </a:prstGeom>
            <a:noFill/>
            <a:ln w="9525">
              <a:noFill/>
              <a:miter lim="800000"/>
              <a:headEnd/>
              <a:tailEnd/>
            </a:ln>
            <a:effectLst/>
          </p:spPr>
          <p:txBody>
            <a:bodyPr wrap="none">
              <a:spAutoFit/>
            </a:bodyPr>
            <a:lstStyle/>
            <a:p>
              <a:r>
                <a:rPr lang="en-US" sz="1800"/>
                <a:t>99%</a:t>
              </a:r>
            </a:p>
          </p:txBody>
        </p:sp>
        <p:sp>
          <p:nvSpPr>
            <p:cNvPr id="113681" name="Text Box 17"/>
            <p:cNvSpPr txBox="1">
              <a:spLocks noChangeArrowheads="1"/>
            </p:cNvSpPr>
            <p:nvPr/>
          </p:nvSpPr>
          <p:spPr bwMode="auto">
            <a:xfrm>
              <a:off x="3456" y="3168"/>
              <a:ext cx="380" cy="231"/>
            </a:xfrm>
            <a:prstGeom prst="rect">
              <a:avLst/>
            </a:prstGeom>
            <a:noFill/>
            <a:ln w="9525">
              <a:noFill/>
              <a:miter lim="800000"/>
              <a:headEnd/>
              <a:tailEnd/>
            </a:ln>
            <a:effectLst/>
          </p:spPr>
          <p:txBody>
            <a:bodyPr wrap="none">
              <a:spAutoFit/>
            </a:bodyPr>
            <a:lstStyle/>
            <a:p>
              <a:r>
                <a:rPr lang="en-US" sz="1800"/>
                <a:t>99%</a:t>
              </a:r>
            </a:p>
          </p:txBody>
        </p:sp>
      </p:grpSp>
    </p:spTree>
    <p:extLst>
      <p:ext uri="{BB962C8B-B14F-4D97-AF65-F5344CB8AC3E}">
        <p14:creationId xmlns:p14="http://schemas.microsoft.com/office/powerpoint/2010/main" val="23487828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additive="base">
                                        <p:cTn id="7" dur="500" fill="hold"/>
                                        <p:tgtEl>
                                          <p:spTgt spid="113667"/>
                                        </p:tgtEl>
                                        <p:attrNameLst>
                                          <p:attrName>ppt_x</p:attrName>
                                        </p:attrNameLst>
                                      </p:cBhvr>
                                      <p:tavLst>
                                        <p:tav tm="0">
                                          <p:val>
                                            <p:strVal val="0-#ppt_w/2"/>
                                          </p:val>
                                        </p:tav>
                                        <p:tav tm="100000">
                                          <p:val>
                                            <p:strVal val="#ppt_x"/>
                                          </p:val>
                                        </p:tav>
                                      </p:tavLst>
                                    </p:anim>
                                    <p:anim calcmode="lin" valueType="num">
                                      <p:cBhvr additive="base">
                                        <p:cTn id="8" dur="500" fill="hold"/>
                                        <p:tgtEl>
                                          <p:spTgt spid="1136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136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136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13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upload.wikimedia.org/wikipedia/commons/5/5f/Physical_map_of_the_Crim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8550511"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684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a:t>The Bell Curve</a:t>
            </a:r>
          </a:p>
        </p:txBody>
      </p:sp>
      <p:sp>
        <p:nvSpPr>
          <p:cNvPr id="112643" name="Rectangle 3"/>
          <p:cNvSpPr>
            <a:spLocks noChangeArrowheads="1"/>
          </p:cNvSpPr>
          <p:nvPr/>
        </p:nvSpPr>
        <p:spPr bwMode="auto">
          <a:xfrm>
            <a:off x="4286250" y="3259138"/>
            <a:ext cx="306388" cy="2141537"/>
          </a:xfrm>
          <a:prstGeom prst="rect">
            <a:avLst/>
          </a:prstGeom>
          <a:solidFill>
            <a:schemeClr val="tx2"/>
          </a:solidFill>
          <a:ln w="12700">
            <a:solidFill>
              <a:schemeClr val="bg2"/>
            </a:solidFill>
            <a:miter lim="800000"/>
            <a:headEnd/>
            <a:tailEnd/>
          </a:ln>
          <a:effectLst/>
        </p:spPr>
        <p:txBody>
          <a:bodyPr wrap="none" anchor="ctr"/>
          <a:lstStyle/>
          <a:p>
            <a:endParaRPr lang="en-US"/>
          </a:p>
        </p:txBody>
      </p:sp>
      <p:grpSp>
        <p:nvGrpSpPr>
          <p:cNvPr id="112644" name="Group 4"/>
          <p:cNvGrpSpPr>
            <a:grpSpLocks/>
          </p:cNvGrpSpPr>
          <p:nvPr/>
        </p:nvGrpSpPr>
        <p:grpSpPr bwMode="auto">
          <a:xfrm>
            <a:off x="1868488" y="3654425"/>
            <a:ext cx="4948237" cy="1765300"/>
            <a:chOff x="-3299" y="1090"/>
            <a:chExt cx="3117" cy="1112"/>
          </a:xfrm>
        </p:grpSpPr>
        <p:sp>
          <p:nvSpPr>
            <p:cNvPr id="112645" name="Rectangle 5"/>
            <p:cNvSpPr>
              <a:spLocks noChangeArrowheads="1"/>
            </p:cNvSpPr>
            <p:nvPr/>
          </p:nvSpPr>
          <p:spPr bwMode="auto">
            <a:xfrm>
              <a:off x="-1577" y="1090"/>
              <a:ext cx="193" cy="1112"/>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46" name="Rectangle 6"/>
            <p:cNvSpPr>
              <a:spLocks noChangeArrowheads="1"/>
            </p:cNvSpPr>
            <p:nvPr/>
          </p:nvSpPr>
          <p:spPr bwMode="auto">
            <a:xfrm>
              <a:off x="-1972" y="1090"/>
              <a:ext cx="193" cy="1112"/>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47" name="Rectangle 7"/>
            <p:cNvSpPr>
              <a:spLocks noChangeArrowheads="1"/>
            </p:cNvSpPr>
            <p:nvPr/>
          </p:nvSpPr>
          <p:spPr bwMode="auto">
            <a:xfrm>
              <a:off x="-2168" y="1234"/>
              <a:ext cx="193" cy="96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48" name="Rectangle 8"/>
            <p:cNvSpPr>
              <a:spLocks noChangeArrowheads="1"/>
            </p:cNvSpPr>
            <p:nvPr/>
          </p:nvSpPr>
          <p:spPr bwMode="auto">
            <a:xfrm>
              <a:off x="-1378" y="1234"/>
              <a:ext cx="193" cy="96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49" name="Rectangle 9"/>
            <p:cNvSpPr>
              <a:spLocks noChangeArrowheads="1"/>
            </p:cNvSpPr>
            <p:nvPr/>
          </p:nvSpPr>
          <p:spPr bwMode="auto">
            <a:xfrm>
              <a:off x="-2365" y="1442"/>
              <a:ext cx="193" cy="760"/>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0" name="Rectangle 10"/>
            <p:cNvSpPr>
              <a:spLocks noChangeArrowheads="1"/>
            </p:cNvSpPr>
            <p:nvPr/>
          </p:nvSpPr>
          <p:spPr bwMode="auto">
            <a:xfrm>
              <a:off x="-1174" y="1442"/>
              <a:ext cx="193" cy="760"/>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1" name="Rectangle 11"/>
            <p:cNvSpPr>
              <a:spLocks noChangeArrowheads="1"/>
            </p:cNvSpPr>
            <p:nvPr/>
          </p:nvSpPr>
          <p:spPr bwMode="auto">
            <a:xfrm>
              <a:off x="-2562" y="1626"/>
              <a:ext cx="193" cy="576"/>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2" name="Rectangle 12"/>
            <p:cNvSpPr>
              <a:spLocks noChangeArrowheads="1"/>
            </p:cNvSpPr>
            <p:nvPr/>
          </p:nvSpPr>
          <p:spPr bwMode="auto">
            <a:xfrm>
              <a:off x="-972" y="1626"/>
              <a:ext cx="193" cy="576"/>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3" name="Rectangle 13"/>
            <p:cNvSpPr>
              <a:spLocks noChangeArrowheads="1"/>
            </p:cNvSpPr>
            <p:nvPr/>
          </p:nvSpPr>
          <p:spPr bwMode="auto">
            <a:xfrm>
              <a:off x="-2759" y="1814"/>
              <a:ext cx="193" cy="38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4" name="Rectangle 14"/>
            <p:cNvSpPr>
              <a:spLocks noChangeArrowheads="1"/>
            </p:cNvSpPr>
            <p:nvPr/>
          </p:nvSpPr>
          <p:spPr bwMode="auto">
            <a:xfrm>
              <a:off x="-773" y="1814"/>
              <a:ext cx="193" cy="38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5" name="Rectangle 15"/>
            <p:cNvSpPr>
              <a:spLocks noChangeArrowheads="1"/>
            </p:cNvSpPr>
            <p:nvPr/>
          </p:nvSpPr>
          <p:spPr bwMode="auto">
            <a:xfrm>
              <a:off x="-2954" y="1994"/>
              <a:ext cx="193" cy="20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6" name="Rectangle 16"/>
            <p:cNvSpPr>
              <a:spLocks noChangeArrowheads="1"/>
            </p:cNvSpPr>
            <p:nvPr/>
          </p:nvSpPr>
          <p:spPr bwMode="auto">
            <a:xfrm>
              <a:off x="-583" y="1994"/>
              <a:ext cx="193" cy="20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7" name="Rectangle 17"/>
            <p:cNvSpPr>
              <a:spLocks noChangeArrowheads="1"/>
            </p:cNvSpPr>
            <p:nvPr/>
          </p:nvSpPr>
          <p:spPr bwMode="auto">
            <a:xfrm>
              <a:off x="-3299" y="2009"/>
              <a:ext cx="193" cy="193"/>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12658" name="Rectangle 18"/>
            <p:cNvSpPr>
              <a:spLocks noChangeArrowheads="1"/>
            </p:cNvSpPr>
            <p:nvPr/>
          </p:nvSpPr>
          <p:spPr bwMode="auto">
            <a:xfrm>
              <a:off x="-375" y="1994"/>
              <a:ext cx="193" cy="208"/>
            </a:xfrm>
            <a:prstGeom prst="rect">
              <a:avLst/>
            </a:prstGeom>
            <a:solidFill>
              <a:schemeClr val="tx2"/>
            </a:solidFill>
            <a:ln w="12700">
              <a:solidFill>
                <a:schemeClr val="bg2"/>
              </a:solidFill>
              <a:miter lim="800000"/>
              <a:headEnd/>
              <a:tailEnd/>
            </a:ln>
            <a:effectLst/>
          </p:spPr>
          <p:txBody>
            <a:bodyPr wrap="none" anchor="ctr"/>
            <a:lstStyle/>
            <a:p>
              <a:endParaRPr lang="en-US"/>
            </a:p>
          </p:txBody>
        </p:sp>
      </p:grpSp>
      <p:grpSp>
        <p:nvGrpSpPr>
          <p:cNvPr id="112659" name="Group 19"/>
          <p:cNvGrpSpPr>
            <a:grpSpLocks/>
          </p:cNvGrpSpPr>
          <p:nvPr/>
        </p:nvGrpSpPr>
        <p:grpSpPr bwMode="auto">
          <a:xfrm>
            <a:off x="1582738" y="3184525"/>
            <a:ext cx="5672137" cy="2068513"/>
            <a:chOff x="-1318" y="-2938"/>
            <a:chExt cx="3573" cy="1303"/>
          </a:xfrm>
        </p:grpSpPr>
        <p:sp>
          <p:nvSpPr>
            <p:cNvPr id="112660" name="Freeform 20"/>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112661" name="Freeform 21"/>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sp>
        <p:nvSpPr>
          <p:cNvPr id="112662" name="Line 22"/>
          <p:cNvSpPr>
            <a:spLocks noChangeShapeType="1"/>
          </p:cNvSpPr>
          <p:nvPr/>
        </p:nvSpPr>
        <p:spPr bwMode="auto">
          <a:xfrm>
            <a:off x="1155700" y="5407025"/>
            <a:ext cx="6729413"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12663" name="Rectangle 23"/>
          <p:cNvSpPr>
            <a:spLocks noChangeArrowheads="1"/>
          </p:cNvSpPr>
          <p:nvPr/>
        </p:nvSpPr>
        <p:spPr bwMode="auto">
          <a:xfrm>
            <a:off x="3833813" y="5797550"/>
            <a:ext cx="1179512" cy="246063"/>
          </a:xfrm>
          <a:prstGeom prst="rect">
            <a:avLst/>
          </a:prstGeom>
          <a:noFill/>
          <a:ln w="9525">
            <a:noFill/>
            <a:miter lim="800000"/>
            <a:headEnd/>
            <a:tailEnd/>
          </a:ln>
          <a:effectLst/>
        </p:spPr>
        <p:txBody>
          <a:bodyPr lIns="31750" tIns="12700" rIns="31750" bIns="12700">
            <a:spAutoFit/>
          </a:bodyPr>
          <a:lstStyle/>
          <a:p>
            <a:pPr algn="ctr" defTabSz="228600">
              <a:lnSpc>
                <a:spcPct val="90000"/>
              </a:lnSpc>
            </a:pPr>
            <a:r>
              <a:rPr lang="en-US" sz="1600" dirty="0">
                <a:solidFill>
                  <a:srgbClr val="C00000"/>
                </a:solidFill>
                <a:latin typeface="Arial" charset="0"/>
              </a:rPr>
              <a:t>Mean=70</a:t>
            </a:r>
          </a:p>
        </p:txBody>
      </p:sp>
      <p:sp>
        <p:nvSpPr>
          <p:cNvPr id="112664" name="Line 24"/>
          <p:cNvSpPr>
            <a:spLocks noChangeShapeType="1"/>
          </p:cNvSpPr>
          <p:nvPr/>
        </p:nvSpPr>
        <p:spPr bwMode="auto">
          <a:xfrm>
            <a:off x="4429125" y="3308350"/>
            <a:ext cx="0" cy="2393950"/>
          </a:xfrm>
          <a:prstGeom prst="line">
            <a:avLst/>
          </a:prstGeom>
          <a:noFill/>
          <a:ln w="9525">
            <a:solidFill>
              <a:schemeClr val="tx1"/>
            </a:solidFill>
            <a:round/>
            <a:headEnd type="none" w="sm" len="sm"/>
            <a:tailEnd type="none" w="sm" len="sm"/>
          </a:ln>
          <a:effectLst/>
        </p:spPr>
        <p:txBody>
          <a:bodyPr wrap="none" anchor="ctr"/>
          <a:lstStyle/>
          <a:p>
            <a:endParaRPr lang="en-US"/>
          </a:p>
        </p:txBody>
      </p:sp>
      <p:grpSp>
        <p:nvGrpSpPr>
          <p:cNvPr id="112665" name="Group 25"/>
          <p:cNvGrpSpPr>
            <a:grpSpLocks/>
          </p:cNvGrpSpPr>
          <p:nvPr/>
        </p:nvGrpSpPr>
        <p:grpSpPr bwMode="auto">
          <a:xfrm>
            <a:off x="0" y="4840288"/>
            <a:ext cx="8507413" cy="563562"/>
            <a:chOff x="0" y="3049"/>
            <a:chExt cx="5359" cy="355"/>
          </a:xfrm>
        </p:grpSpPr>
        <p:grpSp>
          <p:nvGrpSpPr>
            <p:cNvPr id="112666" name="Group 26"/>
            <p:cNvGrpSpPr>
              <a:grpSpLocks/>
            </p:cNvGrpSpPr>
            <p:nvPr/>
          </p:nvGrpSpPr>
          <p:grpSpPr bwMode="auto">
            <a:xfrm>
              <a:off x="4202" y="3049"/>
              <a:ext cx="1157" cy="355"/>
              <a:chOff x="4202" y="3049"/>
              <a:chExt cx="1157" cy="355"/>
            </a:xfrm>
          </p:grpSpPr>
          <p:sp>
            <p:nvSpPr>
              <p:cNvPr id="112667" name="Rectangle 27"/>
              <p:cNvSpPr>
                <a:spLocks noChangeArrowheads="1"/>
              </p:cNvSpPr>
              <p:nvPr/>
            </p:nvSpPr>
            <p:spPr bwMode="auto">
              <a:xfrm>
                <a:off x="4507" y="3049"/>
                <a:ext cx="852" cy="231"/>
              </a:xfrm>
              <a:prstGeom prst="rect">
                <a:avLst/>
              </a:prstGeom>
              <a:noFill/>
              <a:ln w="9525">
                <a:noFill/>
                <a:miter lim="800000"/>
                <a:headEnd/>
                <a:tailEnd/>
              </a:ln>
              <a:effectLst/>
            </p:spPr>
            <p:txBody>
              <a:bodyPr wrap="none" lIns="92075" tIns="46038" rIns="92075" bIns="46038">
                <a:spAutoFit/>
              </a:bodyPr>
              <a:lstStyle/>
              <a:p>
                <a:r>
                  <a:rPr lang="en-US" sz="1800" b="1" i="1">
                    <a:solidFill>
                      <a:schemeClr val="accent1"/>
                    </a:solidFill>
                    <a:latin typeface="Arial" charset="0"/>
                  </a:rPr>
                  <a:t>Significant</a:t>
                </a:r>
              </a:p>
            </p:txBody>
          </p:sp>
          <p:sp>
            <p:nvSpPr>
              <p:cNvPr id="112668" name="Freeform 28"/>
              <p:cNvSpPr>
                <a:spLocks/>
              </p:cNvSpPr>
              <p:nvPr/>
            </p:nvSpPr>
            <p:spPr bwMode="auto">
              <a:xfrm>
                <a:off x="4202" y="3235"/>
                <a:ext cx="838" cy="169"/>
              </a:xfrm>
              <a:custGeom>
                <a:avLst/>
                <a:gdLst/>
                <a:ahLst/>
                <a:cxnLst>
                  <a:cxn ang="0">
                    <a:pos x="0" y="11"/>
                  </a:cxn>
                  <a:cxn ang="0">
                    <a:pos x="0" y="27"/>
                  </a:cxn>
                  <a:cxn ang="0">
                    <a:pos x="0" y="47"/>
                  </a:cxn>
                  <a:cxn ang="0">
                    <a:pos x="0" y="83"/>
                  </a:cxn>
                  <a:cxn ang="0">
                    <a:pos x="0" y="106"/>
                  </a:cxn>
                  <a:cxn ang="0">
                    <a:pos x="0" y="122"/>
                  </a:cxn>
                  <a:cxn ang="0">
                    <a:pos x="0" y="139"/>
                  </a:cxn>
                  <a:cxn ang="0">
                    <a:pos x="0" y="167"/>
                  </a:cxn>
                  <a:cxn ang="0">
                    <a:pos x="0" y="184"/>
                  </a:cxn>
                  <a:cxn ang="0">
                    <a:pos x="0" y="200"/>
                  </a:cxn>
                  <a:cxn ang="0">
                    <a:pos x="1089" y="212"/>
                  </a:cxn>
                  <a:cxn ang="0">
                    <a:pos x="1086" y="206"/>
                  </a:cxn>
                  <a:cxn ang="0">
                    <a:pos x="1062" y="200"/>
                  </a:cxn>
                  <a:cxn ang="0">
                    <a:pos x="1026" y="186"/>
                  </a:cxn>
                  <a:cxn ang="0">
                    <a:pos x="929" y="171"/>
                  </a:cxn>
                  <a:cxn ang="0">
                    <a:pos x="899" y="165"/>
                  </a:cxn>
                  <a:cxn ang="0">
                    <a:pos x="881" y="154"/>
                  </a:cxn>
                  <a:cxn ang="0">
                    <a:pos x="834" y="156"/>
                  </a:cxn>
                  <a:cxn ang="0">
                    <a:pos x="804" y="156"/>
                  </a:cxn>
                  <a:cxn ang="0">
                    <a:pos x="809" y="149"/>
                  </a:cxn>
                  <a:cxn ang="0">
                    <a:pos x="785" y="143"/>
                  </a:cxn>
                  <a:cxn ang="0">
                    <a:pos x="744" y="145"/>
                  </a:cxn>
                  <a:cxn ang="0">
                    <a:pos x="705" y="156"/>
                  </a:cxn>
                  <a:cxn ang="0">
                    <a:pos x="678" y="150"/>
                  </a:cxn>
                  <a:cxn ang="0">
                    <a:pos x="657" y="150"/>
                  </a:cxn>
                  <a:cxn ang="0">
                    <a:pos x="636" y="145"/>
                  </a:cxn>
                  <a:cxn ang="0">
                    <a:pos x="609" y="142"/>
                  </a:cxn>
                  <a:cxn ang="0">
                    <a:pos x="579" y="139"/>
                  </a:cxn>
                  <a:cxn ang="0">
                    <a:pos x="558" y="133"/>
                  </a:cxn>
                  <a:cxn ang="0">
                    <a:pos x="540" y="131"/>
                  </a:cxn>
                  <a:cxn ang="0">
                    <a:pos x="522" y="125"/>
                  </a:cxn>
                  <a:cxn ang="0">
                    <a:pos x="495" y="122"/>
                  </a:cxn>
                  <a:cxn ang="0">
                    <a:pos x="474" y="117"/>
                  </a:cxn>
                  <a:cxn ang="0">
                    <a:pos x="453" y="114"/>
                  </a:cxn>
                  <a:cxn ang="0">
                    <a:pos x="432" y="111"/>
                  </a:cxn>
                  <a:cxn ang="0">
                    <a:pos x="411" y="108"/>
                  </a:cxn>
                  <a:cxn ang="0">
                    <a:pos x="384" y="106"/>
                  </a:cxn>
                  <a:cxn ang="0">
                    <a:pos x="354" y="100"/>
                  </a:cxn>
                  <a:cxn ang="0">
                    <a:pos x="318" y="94"/>
                  </a:cxn>
                  <a:cxn ang="0">
                    <a:pos x="300" y="89"/>
                  </a:cxn>
                  <a:cxn ang="0">
                    <a:pos x="264" y="83"/>
                  </a:cxn>
                  <a:cxn ang="0">
                    <a:pos x="228" y="75"/>
                  </a:cxn>
                  <a:cxn ang="0">
                    <a:pos x="201" y="72"/>
                  </a:cxn>
                  <a:cxn ang="0">
                    <a:pos x="159" y="64"/>
                  </a:cxn>
                  <a:cxn ang="0">
                    <a:pos x="135" y="55"/>
                  </a:cxn>
                  <a:cxn ang="0">
                    <a:pos x="111" y="44"/>
                  </a:cxn>
                  <a:cxn ang="0">
                    <a:pos x="75" y="33"/>
                  </a:cxn>
                  <a:cxn ang="0">
                    <a:pos x="48" y="25"/>
                  </a:cxn>
                  <a:cxn ang="0">
                    <a:pos x="30" y="13"/>
                  </a:cxn>
                  <a:cxn ang="0">
                    <a:pos x="0" y="0"/>
                  </a:cxn>
                </a:cxnLst>
                <a:rect l="0" t="0" r="r" b="b"/>
                <a:pathLst>
                  <a:path w="1097" h="213">
                    <a:moveTo>
                      <a:pt x="0" y="0"/>
                    </a:moveTo>
                    <a:lnTo>
                      <a:pt x="0" y="11"/>
                    </a:lnTo>
                    <a:lnTo>
                      <a:pt x="0" y="19"/>
                    </a:lnTo>
                    <a:lnTo>
                      <a:pt x="0" y="27"/>
                    </a:lnTo>
                    <a:lnTo>
                      <a:pt x="0" y="36"/>
                    </a:lnTo>
                    <a:lnTo>
                      <a:pt x="0" y="47"/>
                    </a:lnTo>
                    <a:lnTo>
                      <a:pt x="0" y="75"/>
                    </a:lnTo>
                    <a:lnTo>
                      <a:pt x="0" y="83"/>
                    </a:lnTo>
                    <a:lnTo>
                      <a:pt x="0" y="94"/>
                    </a:lnTo>
                    <a:lnTo>
                      <a:pt x="0" y="106"/>
                    </a:lnTo>
                    <a:lnTo>
                      <a:pt x="0" y="114"/>
                    </a:lnTo>
                    <a:lnTo>
                      <a:pt x="0" y="122"/>
                    </a:lnTo>
                    <a:lnTo>
                      <a:pt x="0" y="131"/>
                    </a:lnTo>
                    <a:lnTo>
                      <a:pt x="0" y="139"/>
                    </a:lnTo>
                    <a:lnTo>
                      <a:pt x="0" y="159"/>
                    </a:lnTo>
                    <a:lnTo>
                      <a:pt x="0" y="167"/>
                    </a:lnTo>
                    <a:lnTo>
                      <a:pt x="0" y="175"/>
                    </a:lnTo>
                    <a:lnTo>
                      <a:pt x="0" y="184"/>
                    </a:lnTo>
                    <a:lnTo>
                      <a:pt x="0" y="192"/>
                    </a:lnTo>
                    <a:lnTo>
                      <a:pt x="0" y="200"/>
                    </a:lnTo>
                    <a:lnTo>
                      <a:pt x="0" y="209"/>
                    </a:lnTo>
                    <a:lnTo>
                      <a:pt x="1089" y="212"/>
                    </a:lnTo>
                    <a:lnTo>
                      <a:pt x="1096" y="206"/>
                    </a:lnTo>
                    <a:lnTo>
                      <a:pt x="1086" y="206"/>
                    </a:lnTo>
                    <a:lnTo>
                      <a:pt x="1071" y="203"/>
                    </a:lnTo>
                    <a:lnTo>
                      <a:pt x="1062" y="200"/>
                    </a:lnTo>
                    <a:lnTo>
                      <a:pt x="1056" y="192"/>
                    </a:lnTo>
                    <a:lnTo>
                      <a:pt x="1026" y="186"/>
                    </a:lnTo>
                    <a:lnTo>
                      <a:pt x="999" y="178"/>
                    </a:lnTo>
                    <a:lnTo>
                      <a:pt x="929" y="171"/>
                    </a:lnTo>
                    <a:lnTo>
                      <a:pt x="977" y="173"/>
                    </a:lnTo>
                    <a:lnTo>
                      <a:pt x="899" y="165"/>
                    </a:lnTo>
                    <a:lnTo>
                      <a:pt x="905" y="159"/>
                    </a:lnTo>
                    <a:lnTo>
                      <a:pt x="881" y="154"/>
                    </a:lnTo>
                    <a:lnTo>
                      <a:pt x="846" y="161"/>
                    </a:lnTo>
                    <a:lnTo>
                      <a:pt x="834" y="156"/>
                    </a:lnTo>
                    <a:lnTo>
                      <a:pt x="887" y="154"/>
                    </a:lnTo>
                    <a:lnTo>
                      <a:pt x="804" y="156"/>
                    </a:lnTo>
                    <a:lnTo>
                      <a:pt x="822" y="156"/>
                    </a:lnTo>
                    <a:lnTo>
                      <a:pt x="809" y="149"/>
                    </a:lnTo>
                    <a:lnTo>
                      <a:pt x="762" y="147"/>
                    </a:lnTo>
                    <a:lnTo>
                      <a:pt x="785" y="143"/>
                    </a:lnTo>
                    <a:lnTo>
                      <a:pt x="737" y="132"/>
                    </a:lnTo>
                    <a:lnTo>
                      <a:pt x="744" y="145"/>
                    </a:lnTo>
                    <a:lnTo>
                      <a:pt x="714" y="142"/>
                    </a:lnTo>
                    <a:lnTo>
                      <a:pt x="705" y="156"/>
                    </a:lnTo>
                    <a:lnTo>
                      <a:pt x="687" y="153"/>
                    </a:lnTo>
                    <a:lnTo>
                      <a:pt x="678" y="150"/>
                    </a:lnTo>
                    <a:lnTo>
                      <a:pt x="675" y="139"/>
                    </a:lnTo>
                    <a:lnTo>
                      <a:pt x="657" y="150"/>
                    </a:lnTo>
                    <a:lnTo>
                      <a:pt x="648" y="147"/>
                    </a:lnTo>
                    <a:lnTo>
                      <a:pt x="636" y="145"/>
                    </a:lnTo>
                    <a:lnTo>
                      <a:pt x="627" y="142"/>
                    </a:lnTo>
                    <a:lnTo>
                      <a:pt x="609" y="142"/>
                    </a:lnTo>
                    <a:lnTo>
                      <a:pt x="591" y="139"/>
                    </a:lnTo>
                    <a:lnTo>
                      <a:pt x="579" y="139"/>
                    </a:lnTo>
                    <a:lnTo>
                      <a:pt x="570" y="136"/>
                    </a:lnTo>
                    <a:lnTo>
                      <a:pt x="558" y="133"/>
                    </a:lnTo>
                    <a:lnTo>
                      <a:pt x="549" y="131"/>
                    </a:lnTo>
                    <a:lnTo>
                      <a:pt x="540" y="131"/>
                    </a:lnTo>
                    <a:lnTo>
                      <a:pt x="531" y="128"/>
                    </a:lnTo>
                    <a:lnTo>
                      <a:pt x="522" y="125"/>
                    </a:lnTo>
                    <a:lnTo>
                      <a:pt x="504" y="125"/>
                    </a:lnTo>
                    <a:lnTo>
                      <a:pt x="495" y="122"/>
                    </a:lnTo>
                    <a:lnTo>
                      <a:pt x="486" y="119"/>
                    </a:lnTo>
                    <a:lnTo>
                      <a:pt x="474" y="117"/>
                    </a:lnTo>
                    <a:lnTo>
                      <a:pt x="465" y="117"/>
                    </a:lnTo>
                    <a:lnTo>
                      <a:pt x="453" y="114"/>
                    </a:lnTo>
                    <a:lnTo>
                      <a:pt x="444" y="114"/>
                    </a:lnTo>
                    <a:lnTo>
                      <a:pt x="432" y="111"/>
                    </a:lnTo>
                    <a:lnTo>
                      <a:pt x="420" y="108"/>
                    </a:lnTo>
                    <a:lnTo>
                      <a:pt x="411" y="108"/>
                    </a:lnTo>
                    <a:lnTo>
                      <a:pt x="393" y="106"/>
                    </a:lnTo>
                    <a:lnTo>
                      <a:pt x="384" y="106"/>
                    </a:lnTo>
                    <a:lnTo>
                      <a:pt x="372" y="103"/>
                    </a:lnTo>
                    <a:lnTo>
                      <a:pt x="354" y="100"/>
                    </a:lnTo>
                    <a:lnTo>
                      <a:pt x="342" y="97"/>
                    </a:lnTo>
                    <a:lnTo>
                      <a:pt x="318" y="94"/>
                    </a:lnTo>
                    <a:lnTo>
                      <a:pt x="309" y="92"/>
                    </a:lnTo>
                    <a:lnTo>
                      <a:pt x="300" y="89"/>
                    </a:lnTo>
                    <a:lnTo>
                      <a:pt x="276" y="86"/>
                    </a:lnTo>
                    <a:lnTo>
                      <a:pt x="264" y="83"/>
                    </a:lnTo>
                    <a:lnTo>
                      <a:pt x="240" y="80"/>
                    </a:lnTo>
                    <a:lnTo>
                      <a:pt x="228" y="75"/>
                    </a:lnTo>
                    <a:lnTo>
                      <a:pt x="219" y="75"/>
                    </a:lnTo>
                    <a:lnTo>
                      <a:pt x="201" y="72"/>
                    </a:lnTo>
                    <a:lnTo>
                      <a:pt x="183" y="69"/>
                    </a:lnTo>
                    <a:lnTo>
                      <a:pt x="159" y="64"/>
                    </a:lnTo>
                    <a:lnTo>
                      <a:pt x="147" y="61"/>
                    </a:lnTo>
                    <a:lnTo>
                      <a:pt x="135" y="55"/>
                    </a:lnTo>
                    <a:lnTo>
                      <a:pt x="123" y="50"/>
                    </a:lnTo>
                    <a:lnTo>
                      <a:pt x="111" y="44"/>
                    </a:lnTo>
                    <a:lnTo>
                      <a:pt x="99" y="39"/>
                    </a:lnTo>
                    <a:lnTo>
                      <a:pt x="75" y="33"/>
                    </a:lnTo>
                    <a:lnTo>
                      <a:pt x="57" y="30"/>
                    </a:lnTo>
                    <a:lnTo>
                      <a:pt x="48" y="25"/>
                    </a:lnTo>
                    <a:lnTo>
                      <a:pt x="39" y="19"/>
                    </a:lnTo>
                    <a:lnTo>
                      <a:pt x="30" y="13"/>
                    </a:lnTo>
                    <a:lnTo>
                      <a:pt x="18" y="8"/>
                    </a:lnTo>
                    <a:lnTo>
                      <a:pt x="0" y="0"/>
                    </a:lnTo>
                    <a:lnTo>
                      <a:pt x="0" y="0"/>
                    </a:lnTo>
                  </a:path>
                </a:pathLst>
              </a:custGeom>
              <a:solidFill>
                <a:srgbClr val="CC0000"/>
              </a:solidFill>
              <a:ln w="12700" cap="rnd" cmpd="sng">
                <a:solidFill>
                  <a:srgbClr val="CC0000"/>
                </a:solidFill>
                <a:prstDash val="solid"/>
                <a:round/>
                <a:headEnd/>
                <a:tailEnd/>
              </a:ln>
              <a:effectLst/>
            </p:spPr>
            <p:txBody>
              <a:bodyPr/>
              <a:lstStyle/>
              <a:p>
                <a:endParaRPr lang="en-US"/>
              </a:p>
            </p:txBody>
          </p:sp>
        </p:grpSp>
        <p:grpSp>
          <p:nvGrpSpPr>
            <p:cNvPr id="112669" name="Group 29"/>
            <p:cNvGrpSpPr>
              <a:grpSpLocks/>
            </p:cNvGrpSpPr>
            <p:nvPr/>
          </p:nvGrpSpPr>
          <p:grpSpPr bwMode="auto">
            <a:xfrm>
              <a:off x="0" y="3094"/>
              <a:ext cx="1320" cy="310"/>
              <a:chOff x="0" y="3094"/>
              <a:chExt cx="1320" cy="310"/>
            </a:xfrm>
          </p:grpSpPr>
          <p:sp>
            <p:nvSpPr>
              <p:cNvPr id="112670" name="Freeform 30"/>
              <p:cNvSpPr>
                <a:spLocks/>
              </p:cNvSpPr>
              <p:nvPr/>
            </p:nvSpPr>
            <p:spPr bwMode="auto">
              <a:xfrm flipH="1">
                <a:off x="482" y="3235"/>
                <a:ext cx="838" cy="169"/>
              </a:xfrm>
              <a:custGeom>
                <a:avLst/>
                <a:gdLst/>
                <a:ahLst/>
                <a:cxnLst>
                  <a:cxn ang="0">
                    <a:pos x="0" y="11"/>
                  </a:cxn>
                  <a:cxn ang="0">
                    <a:pos x="0" y="27"/>
                  </a:cxn>
                  <a:cxn ang="0">
                    <a:pos x="0" y="47"/>
                  </a:cxn>
                  <a:cxn ang="0">
                    <a:pos x="0" y="83"/>
                  </a:cxn>
                  <a:cxn ang="0">
                    <a:pos x="0" y="106"/>
                  </a:cxn>
                  <a:cxn ang="0">
                    <a:pos x="0" y="122"/>
                  </a:cxn>
                  <a:cxn ang="0">
                    <a:pos x="0" y="139"/>
                  </a:cxn>
                  <a:cxn ang="0">
                    <a:pos x="0" y="167"/>
                  </a:cxn>
                  <a:cxn ang="0">
                    <a:pos x="0" y="184"/>
                  </a:cxn>
                  <a:cxn ang="0">
                    <a:pos x="0" y="200"/>
                  </a:cxn>
                  <a:cxn ang="0">
                    <a:pos x="1089" y="212"/>
                  </a:cxn>
                  <a:cxn ang="0">
                    <a:pos x="1086" y="206"/>
                  </a:cxn>
                  <a:cxn ang="0">
                    <a:pos x="1062" y="200"/>
                  </a:cxn>
                  <a:cxn ang="0">
                    <a:pos x="1026" y="186"/>
                  </a:cxn>
                  <a:cxn ang="0">
                    <a:pos x="929" y="171"/>
                  </a:cxn>
                  <a:cxn ang="0">
                    <a:pos x="899" y="165"/>
                  </a:cxn>
                  <a:cxn ang="0">
                    <a:pos x="881" y="154"/>
                  </a:cxn>
                  <a:cxn ang="0">
                    <a:pos x="834" y="156"/>
                  </a:cxn>
                  <a:cxn ang="0">
                    <a:pos x="804" y="156"/>
                  </a:cxn>
                  <a:cxn ang="0">
                    <a:pos x="809" y="149"/>
                  </a:cxn>
                  <a:cxn ang="0">
                    <a:pos x="785" y="143"/>
                  </a:cxn>
                  <a:cxn ang="0">
                    <a:pos x="744" y="145"/>
                  </a:cxn>
                  <a:cxn ang="0">
                    <a:pos x="705" y="156"/>
                  </a:cxn>
                  <a:cxn ang="0">
                    <a:pos x="678" y="150"/>
                  </a:cxn>
                  <a:cxn ang="0">
                    <a:pos x="657" y="150"/>
                  </a:cxn>
                  <a:cxn ang="0">
                    <a:pos x="636" y="145"/>
                  </a:cxn>
                  <a:cxn ang="0">
                    <a:pos x="609" y="142"/>
                  </a:cxn>
                  <a:cxn ang="0">
                    <a:pos x="579" y="139"/>
                  </a:cxn>
                  <a:cxn ang="0">
                    <a:pos x="558" y="133"/>
                  </a:cxn>
                  <a:cxn ang="0">
                    <a:pos x="540" y="131"/>
                  </a:cxn>
                  <a:cxn ang="0">
                    <a:pos x="522" y="125"/>
                  </a:cxn>
                  <a:cxn ang="0">
                    <a:pos x="495" y="122"/>
                  </a:cxn>
                  <a:cxn ang="0">
                    <a:pos x="474" y="117"/>
                  </a:cxn>
                  <a:cxn ang="0">
                    <a:pos x="453" y="114"/>
                  </a:cxn>
                  <a:cxn ang="0">
                    <a:pos x="432" y="111"/>
                  </a:cxn>
                  <a:cxn ang="0">
                    <a:pos x="411" y="108"/>
                  </a:cxn>
                  <a:cxn ang="0">
                    <a:pos x="384" y="106"/>
                  </a:cxn>
                  <a:cxn ang="0">
                    <a:pos x="354" y="100"/>
                  </a:cxn>
                  <a:cxn ang="0">
                    <a:pos x="318" y="94"/>
                  </a:cxn>
                  <a:cxn ang="0">
                    <a:pos x="300" y="89"/>
                  </a:cxn>
                  <a:cxn ang="0">
                    <a:pos x="264" y="83"/>
                  </a:cxn>
                  <a:cxn ang="0">
                    <a:pos x="228" y="75"/>
                  </a:cxn>
                  <a:cxn ang="0">
                    <a:pos x="201" y="72"/>
                  </a:cxn>
                  <a:cxn ang="0">
                    <a:pos x="159" y="64"/>
                  </a:cxn>
                  <a:cxn ang="0">
                    <a:pos x="135" y="55"/>
                  </a:cxn>
                  <a:cxn ang="0">
                    <a:pos x="111" y="44"/>
                  </a:cxn>
                  <a:cxn ang="0">
                    <a:pos x="75" y="33"/>
                  </a:cxn>
                  <a:cxn ang="0">
                    <a:pos x="48" y="25"/>
                  </a:cxn>
                  <a:cxn ang="0">
                    <a:pos x="30" y="13"/>
                  </a:cxn>
                  <a:cxn ang="0">
                    <a:pos x="0" y="0"/>
                  </a:cxn>
                </a:cxnLst>
                <a:rect l="0" t="0" r="r" b="b"/>
                <a:pathLst>
                  <a:path w="1097" h="213">
                    <a:moveTo>
                      <a:pt x="0" y="0"/>
                    </a:moveTo>
                    <a:lnTo>
                      <a:pt x="0" y="11"/>
                    </a:lnTo>
                    <a:lnTo>
                      <a:pt x="0" y="19"/>
                    </a:lnTo>
                    <a:lnTo>
                      <a:pt x="0" y="27"/>
                    </a:lnTo>
                    <a:lnTo>
                      <a:pt x="0" y="36"/>
                    </a:lnTo>
                    <a:lnTo>
                      <a:pt x="0" y="47"/>
                    </a:lnTo>
                    <a:lnTo>
                      <a:pt x="0" y="75"/>
                    </a:lnTo>
                    <a:lnTo>
                      <a:pt x="0" y="83"/>
                    </a:lnTo>
                    <a:lnTo>
                      <a:pt x="0" y="94"/>
                    </a:lnTo>
                    <a:lnTo>
                      <a:pt x="0" y="106"/>
                    </a:lnTo>
                    <a:lnTo>
                      <a:pt x="0" y="114"/>
                    </a:lnTo>
                    <a:lnTo>
                      <a:pt x="0" y="122"/>
                    </a:lnTo>
                    <a:lnTo>
                      <a:pt x="0" y="131"/>
                    </a:lnTo>
                    <a:lnTo>
                      <a:pt x="0" y="139"/>
                    </a:lnTo>
                    <a:lnTo>
                      <a:pt x="0" y="159"/>
                    </a:lnTo>
                    <a:lnTo>
                      <a:pt x="0" y="167"/>
                    </a:lnTo>
                    <a:lnTo>
                      <a:pt x="0" y="175"/>
                    </a:lnTo>
                    <a:lnTo>
                      <a:pt x="0" y="184"/>
                    </a:lnTo>
                    <a:lnTo>
                      <a:pt x="0" y="192"/>
                    </a:lnTo>
                    <a:lnTo>
                      <a:pt x="0" y="200"/>
                    </a:lnTo>
                    <a:lnTo>
                      <a:pt x="0" y="209"/>
                    </a:lnTo>
                    <a:lnTo>
                      <a:pt x="1089" y="212"/>
                    </a:lnTo>
                    <a:lnTo>
                      <a:pt x="1096" y="206"/>
                    </a:lnTo>
                    <a:lnTo>
                      <a:pt x="1086" y="206"/>
                    </a:lnTo>
                    <a:lnTo>
                      <a:pt x="1071" y="203"/>
                    </a:lnTo>
                    <a:lnTo>
                      <a:pt x="1062" y="200"/>
                    </a:lnTo>
                    <a:lnTo>
                      <a:pt x="1056" y="192"/>
                    </a:lnTo>
                    <a:lnTo>
                      <a:pt x="1026" y="186"/>
                    </a:lnTo>
                    <a:lnTo>
                      <a:pt x="999" y="178"/>
                    </a:lnTo>
                    <a:lnTo>
                      <a:pt x="929" y="171"/>
                    </a:lnTo>
                    <a:lnTo>
                      <a:pt x="977" y="173"/>
                    </a:lnTo>
                    <a:lnTo>
                      <a:pt x="899" y="165"/>
                    </a:lnTo>
                    <a:lnTo>
                      <a:pt x="905" y="159"/>
                    </a:lnTo>
                    <a:lnTo>
                      <a:pt x="881" y="154"/>
                    </a:lnTo>
                    <a:lnTo>
                      <a:pt x="846" y="161"/>
                    </a:lnTo>
                    <a:lnTo>
                      <a:pt x="834" y="156"/>
                    </a:lnTo>
                    <a:lnTo>
                      <a:pt x="887" y="154"/>
                    </a:lnTo>
                    <a:lnTo>
                      <a:pt x="804" y="156"/>
                    </a:lnTo>
                    <a:lnTo>
                      <a:pt x="822" y="156"/>
                    </a:lnTo>
                    <a:lnTo>
                      <a:pt x="809" y="149"/>
                    </a:lnTo>
                    <a:lnTo>
                      <a:pt x="762" y="147"/>
                    </a:lnTo>
                    <a:lnTo>
                      <a:pt x="785" y="143"/>
                    </a:lnTo>
                    <a:lnTo>
                      <a:pt x="737" y="132"/>
                    </a:lnTo>
                    <a:lnTo>
                      <a:pt x="744" y="145"/>
                    </a:lnTo>
                    <a:lnTo>
                      <a:pt x="714" y="142"/>
                    </a:lnTo>
                    <a:lnTo>
                      <a:pt x="705" y="156"/>
                    </a:lnTo>
                    <a:lnTo>
                      <a:pt x="687" y="153"/>
                    </a:lnTo>
                    <a:lnTo>
                      <a:pt x="678" y="150"/>
                    </a:lnTo>
                    <a:lnTo>
                      <a:pt x="675" y="139"/>
                    </a:lnTo>
                    <a:lnTo>
                      <a:pt x="657" y="150"/>
                    </a:lnTo>
                    <a:lnTo>
                      <a:pt x="648" y="147"/>
                    </a:lnTo>
                    <a:lnTo>
                      <a:pt x="636" y="145"/>
                    </a:lnTo>
                    <a:lnTo>
                      <a:pt x="627" y="142"/>
                    </a:lnTo>
                    <a:lnTo>
                      <a:pt x="609" y="142"/>
                    </a:lnTo>
                    <a:lnTo>
                      <a:pt x="591" y="139"/>
                    </a:lnTo>
                    <a:lnTo>
                      <a:pt x="579" y="139"/>
                    </a:lnTo>
                    <a:lnTo>
                      <a:pt x="570" y="136"/>
                    </a:lnTo>
                    <a:lnTo>
                      <a:pt x="558" y="133"/>
                    </a:lnTo>
                    <a:lnTo>
                      <a:pt x="549" y="131"/>
                    </a:lnTo>
                    <a:lnTo>
                      <a:pt x="540" y="131"/>
                    </a:lnTo>
                    <a:lnTo>
                      <a:pt x="531" y="128"/>
                    </a:lnTo>
                    <a:lnTo>
                      <a:pt x="522" y="125"/>
                    </a:lnTo>
                    <a:lnTo>
                      <a:pt x="504" y="125"/>
                    </a:lnTo>
                    <a:lnTo>
                      <a:pt x="495" y="122"/>
                    </a:lnTo>
                    <a:lnTo>
                      <a:pt x="486" y="119"/>
                    </a:lnTo>
                    <a:lnTo>
                      <a:pt x="474" y="117"/>
                    </a:lnTo>
                    <a:lnTo>
                      <a:pt x="465" y="117"/>
                    </a:lnTo>
                    <a:lnTo>
                      <a:pt x="453" y="114"/>
                    </a:lnTo>
                    <a:lnTo>
                      <a:pt x="444" y="114"/>
                    </a:lnTo>
                    <a:lnTo>
                      <a:pt x="432" y="111"/>
                    </a:lnTo>
                    <a:lnTo>
                      <a:pt x="420" y="108"/>
                    </a:lnTo>
                    <a:lnTo>
                      <a:pt x="411" y="108"/>
                    </a:lnTo>
                    <a:lnTo>
                      <a:pt x="393" y="106"/>
                    </a:lnTo>
                    <a:lnTo>
                      <a:pt x="384" y="106"/>
                    </a:lnTo>
                    <a:lnTo>
                      <a:pt x="372" y="103"/>
                    </a:lnTo>
                    <a:lnTo>
                      <a:pt x="354" y="100"/>
                    </a:lnTo>
                    <a:lnTo>
                      <a:pt x="342" y="97"/>
                    </a:lnTo>
                    <a:lnTo>
                      <a:pt x="318" y="94"/>
                    </a:lnTo>
                    <a:lnTo>
                      <a:pt x="309" y="92"/>
                    </a:lnTo>
                    <a:lnTo>
                      <a:pt x="300" y="89"/>
                    </a:lnTo>
                    <a:lnTo>
                      <a:pt x="276" y="86"/>
                    </a:lnTo>
                    <a:lnTo>
                      <a:pt x="264" y="83"/>
                    </a:lnTo>
                    <a:lnTo>
                      <a:pt x="240" y="80"/>
                    </a:lnTo>
                    <a:lnTo>
                      <a:pt x="228" y="75"/>
                    </a:lnTo>
                    <a:lnTo>
                      <a:pt x="219" y="75"/>
                    </a:lnTo>
                    <a:lnTo>
                      <a:pt x="201" y="72"/>
                    </a:lnTo>
                    <a:lnTo>
                      <a:pt x="183" y="69"/>
                    </a:lnTo>
                    <a:lnTo>
                      <a:pt x="159" y="64"/>
                    </a:lnTo>
                    <a:lnTo>
                      <a:pt x="147" y="61"/>
                    </a:lnTo>
                    <a:lnTo>
                      <a:pt x="135" y="55"/>
                    </a:lnTo>
                    <a:lnTo>
                      <a:pt x="123" y="50"/>
                    </a:lnTo>
                    <a:lnTo>
                      <a:pt x="111" y="44"/>
                    </a:lnTo>
                    <a:lnTo>
                      <a:pt x="99" y="39"/>
                    </a:lnTo>
                    <a:lnTo>
                      <a:pt x="75" y="33"/>
                    </a:lnTo>
                    <a:lnTo>
                      <a:pt x="57" y="30"/>
                    </a:lnTo>
                    <a:lnTo>
                      <a:pt x="48" y="25"/>
                    </a:lnTo>
                    <a:lnTo>
                      <a:pt x="39" y="19"/>
                    </a:lnTo>
                    <a:lnTo>
                      <a:pt x="30" y="13"/>
                    </a:lnTo>
                    <a:lnTo>
                      <a:pt x="18" y="8"/>
                    </a:lnTo>
                    <a:lnTo>
                      <a:pt x="0" y="0"/>
                    </a:lnTo>
                    <a:lnTo>
                      <a:pt x="0" y="0"/>
                    </a:lnTo>
                  </a:path>
                </a:pathLst>
              </a:custGeom>
              <a:solidFill>
                <a:srgbClr val="CC0000"/>
              </a:solidFill>
              <a:ln w="12700" cap="rnd" cmpd="sng">
                <a:solidFill>
                  <a:srgbClr val="CC0000"/>
                </a:solidFill>
                <a:prstDash val="solid"/>
                <a:round/>
                <a:headEnd/>
                <a:tailEnd/>
              </a:ln>
              <a:effectLst/>
            </p:spPr>
            <p:txBody>
              <a:bodyPr/>
              <a:lstStyle/>
              <a:p>
                <a:endParaRPr lang="en-US"/>
              </a:p>
            </p:txBody>
          </p:sp>
          <p:sp>
            <p:nvSpPr>
              <p:cNvPr id="112671" name="Rectangle 31"/>
              <p:cNvSpPr>
                <a:spLocks noChangeArrowheads="1"/>
              </p:cNvSpPr>
              <p:nvPr/>
            </p:nvSpPr>
            <p:spPr bwMode="auto">
              <a:xfrm>
                <a:off x="0" y="3094"/>
                <a:ext cx="852" cy="231"/>
              </a:xfrm>
              <a:prstGeom prst="rect">
                <a:avLst/>
              </a:prstGeom>
              <a:noFill/>
              <a:ln w="9525">
                <a:noFill/>
                <a:miter lim="800000"/>
                <a:headEnd/>
                <a:tailEnd/>
              </a:ln>
              <a:effectLst/>
            </p:spPr>
            <p:txBody>
              <a:bodyPr wrap="none">
                <a:spAutoFit/>
              </a:bodyPr>
              <a:lstStyle/>
              <a:p>
                <a:pPr eaLnBrk="1" hangingPunct="1"/>
                <a:r>
                  <a:rPr lang="en-US" sz="1800" b="1" i="1">
                    <a:solidFill>
                      <a:schemeClr val="accent1"/>
                    </a:solidFill>
                    <a:latin typeface="Arial" charset="0"/>
                  </a:rPr>
                  <a:t>Significant</a:t>
                </a:r>
              </a:p>
            </p:txBody>
          </p:sp>
        </p:grpSp>
      </p:grpSp>
      <p:grpSp>
        <p:nvGrpSpPr>
          <p:cNvPr id="112672" name="Group 32"/>
          <p:cNvGrpSpPr>
            <a:grpSpLocks/>
          </p:cNvGrpSpPr>
          <p:nvPr/>
        </p:nvGrpSpPr>
        <p:grpSpPr bwMode="auto">
          <a:xfrm>
            <a:off x="1774825" y="2097088"/>
            <a:ext cx="5218113" cy="3097212"/>
            <a:chOff x="1118" y="1321"/>
            <a:chExt cx="3287" cy="1951"/>
          </a:xfrm>
        </p:grpSpPr>
        <p:grpSp>
          <p:nvGrpSpPr>
            <p:cNvPr id="112673" name="Group 33"/>
            <p:cNvGrpSpPr>
              <a:grpSpLocks/>
            </p:cNvGrpSpPr>
            <p:nvPr/>
          </p:nvGrpSpPr>
          <p:grpSpPr bwMode="auto">
            <a:xfrm>
              <a:off x="4022" y="1321"/>
              <a:ext cx="383" cy="1919"/>
              <a:chOff x="4022" y="1321"/>
              <a:chExt cx="383" cy="1919"/>
            </a:xfrm>
          </p:grpSpPr>
          <p:sp>
            <p:nvSpPr>
              <p:cNvPr id="112674" name="Line 34"/>
              <p:cNvSpPr>
                <a:spLocks noChangeShapeType="1"/>
              </p:cNvSpPr>
              <p:nvPr/>
            </p:nvSpPr>
            <p:spPr bwMode="auto">
              <a:xfrm>
                <a:off x="4212" y="1716"/>
                <a:ext cx="0" cy="1524"/>
              </a:xfrm>
              <a:prstGeom prst="line">
                <a:avLst/>
              </a:prstGeom>
              <a:noFill/>
              <a:ln w="9525">
                <a:solidFill>
                  <a:schemeClr val="tx1"/>
                </a:solidFill>
                <a:round/>
                <a:headEnd/>
                <a:tailEnd/>
              </a:ln>
              <a:effectLst/>
            </p:spPr>
            <p:txBody>
              <a:bodyPr wrap="none" anchor="ctr"/>
              <a:lstStyle/>
              <a:p>
                <a:endParaRPr lang="en-US"/>
              </a:p>
            </p:txBody>
          </p:sp>
          <p:sp>
            <p:nvSpPr>
              <p:cNvPr id="112675" name="Text Box 35"/>
              <p:cNvSpPr txBox="1">
                <a:spLocks noChangeArrowheads="1"/>
              </p:cNvSpPr>
              <p:nvPr/>
            </p:nvSpPr>
            <p:spPr bwMode="auto">
              <a:xfrm>
                <a:off x="4022" y="1321"/>
                <a:ext cx="383"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.01</a:t>
                </a:r>
              </a:p>
            </p:txBody>
          </p:sp>
        </p:grpSp>
        <p:grpSp>
          <p:nvGrpSpPr>
            <p:cNvPr id="112676" name="Group 36"/>
            <p:cNvGrpSpPr>
              <a:grpSpLocks/>
            </p:cNvGrpSpPr>
            <p:nvPr/>
          </p:nvGrpSpPr>
          <p:grpSpPr bwMode="auto">
            <a:xfrm>
              <a:off x="1118" y="1353"/>
              <a:ext cx="383" cy="1919"/>
              <a:chOff x="4022" y="1321"/>
              <a:chExt cx="383" cy="1919"/>
            </a:xfrm>
          </p:grpSpPr>
          <p:sp>
            <p:nvSpPr>
              <p:cNvPr id="112677" name="Line 37"/>
              <p:cNvSpPr>
                <a:spLocks noChangeShapeType="1"/>
              </p:cNvSpPr>
              <p:nvPr/>
            </p:nvSpPr>
            <p:spPr bwMode="auto">
              <a:xfrm>
                <a:off x="4212" y="1716"/>
                <a:ext cx="0" cy="1524"/>
              </a:xfrm>
              <a:prstGeom prst="line">
                <a:avLst/>
              </a:prstGeom>
              <a:noFill/>
              <a:ln w="9525">
                <a:solidFill>
                  <a:schemeClr val="tx1"/>
                </a:solidFill>
                <a:round/>
                <a:headEnd/>
                <a:tailEnd/>
              </a:ln>
              <a:effectLst/>
            </p:spPr>
            <p:txBody>
              <a:bodyPr wrap="none" anchor="ctr"/>
              <a:lstStyle/>
              <a:p>
                <a:endParaRPr lang="en-US"/>
              </a:p>
            </p:txBody>
          </p:sp>
          <p:sp>
            <p:nvSpPr>
              <p:cNvPr id="112678" name="Text Box 38"/>
              <p:cNvSpPr txBox="1">
                <a:spLocks noChangeArrowheads="1"/>
              </p:cNvSpPr>
              <p:nvPr/>
            </p:nvSpPr>
            <p:spPr bwMode="auto">
              <a:xfrm>
                <a:off x="4022" y="1321"/>
                <a:ext cx="383"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.01</a:t>
                </a:r>
              </a:p>
            </p:txBody>
          </p:sp>
        </p:grpSp>
      </p:grpSp>
    </p:spTree>
    <p:extLst>
      <p:ext uri="{BB962C8B-B14F-4D97-AF65-F5344CB8AC3E}">
        <p14:creationId xmlns:p14="http://schemas.microsoft.com/office/powerpoint/2010/main" val="214454181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2"/>
                                        </p:tgtEl>
                                        <p:attrNameLst>
                                          <p:attrName>style.visibility</p:attrName>
                                        </p:attrNameLst>
                                      </p:cBhvr>
                                      <p:to>
                                        <p:strVal val="visible"/>
                                      </p:to>
                                    </p:set>
                                    <p:anim calcmode="lin" valueType="num">
                                      <p:cBhvr additive="base">
                                        <p:cTn id="7" dur="500" fill="hold"/>
                                        <p:tgtEl>
                                          <p:spTgt spid="112662"/>
                                        </p:tgtEl>
                                        <p:attrNameLst>
                                          <p:attrName>ppt_x</p:attrName>
                                        </p:attrNameLst>
                                      </p:cBhvr>
                                      <p:tavLst>
                                        <p:tav tm="0">
                                          <p:val>
                                            <p:strVal val="0-#ppt_w/2"/>
                                          </p:val>
                                        </p:tav>
                                        <p:tav tm="100000">
                                          <p:val>
                                            <p:strVal val="#ppt_x"/>
                                          </p:val>
                                        </p:tav>
                                      </p:tavLst>
                                    </p:anim>
                                    <p:anim calcmode="lin" valueType="num">
                                      <p:cBhvr additive="base">
                                        <p:cTn id="8" dur="500" fill="hold"/>
                                        <p:tgtEl>
                                          <p:spTgt spid="1126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43"/>
                                        </p:tgtEl>
                                        <p:attrNameLst>
                                          <p:attrName>style.visibility</p:attrName>
                                        </p:attrNameLst>
                                      </p:cBhvr>
                                      <p:to>
                                        <p:strVal val="visible"/>
                                      </p:to>
                                    </p:set>
                                    <p:anim calcmode="lin" valueType="num">
                                      <p:cBhvr additive="base">
                                        <p:cTn id="13" dur="500" fill="hold"/>
                                        <p:tgtEl>
                                          <p:spTgt spid="112643"/>
                                        </p:tgtEl>
                                        <p:attrNameLst>
                                          <p:attrName>ppt_x</p:attrName>
                                        </p:attrNameLst>
                                      </p:cBhvr>
                                      <p:tavLst>
                                        <p:tav tm="0">
                                          <p:val>
                                            <p:strVal val="#ppt_x"/>
                                          </p:val>
                                        </p:tav>
                                        <p:tav tm="100000">
                                          <p:val>
                                            <p:strVal val="#ppt_x"/>
                                          </p:val>
                                        </p:tav>
                                      </p:tavLst>
                                    </p:anim>
                                    <p:anim calcmode="lin" valueType="num">
                                      <p:cBhvr additive="base">
                                        <p:cTn id="14" dur="500" fill="hold"/>
                                        <p:tgtEl>
                                          <p:spTgt spid="1126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6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126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12659"/>
                                        </p:tgtEl>
                                        <p:attrNameLst>
                                          <p:attrName>style.visibility</p:attrName>
                                        </p:attrNameLst>
                                      </p:cBhvr>
                                      <p:to>
                                        <p:strVal val="visible"/>
                                      </p:to>
                                    </p:set>
                                    <p:anim calcmode="lin" valueType="num">
                                      <p:cBhvr additive="base">
                                        <p:cTn id="31" dur="500" fill="hold"/>
                                        <p:tgtEl>
                                          <p:spTgt spid="112659"/>
                                        </p:tgtEl>
                                        <p:attrNameLst>
                                          <p:attrName>ppt_x</p:attrName>
                                        </p:attrNameLst>
                                      </p:cBhvr>
                                      <p:tavLst>
                                        <p:tav tm="0">
                                          <p:val>
                                            <p:strVal val="#ppt_x"/>
                                          </p:val>
                                        </p:tav>
                                        <p:tav tm="100000">
                                          <p:val>
                                            <p:strVal val="#ppt_x"/>
                                          </p:val>
                                        </p:tav>
                                      </p:tavLst>
                                    </p:anim>
                                    <p:anim calcmode="lin" valueType="num">
                                      <p:cBhvr additive="base">
                                        <p:cTn id="32" dur="500" fill="hold"/>
                                        <p:tgtEl>
                                          <p:spTgt spid="11265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112665"/>
                                        </p:tgtEl>
                                        <p:attrNameLst>
                                          <p:attrName>style.visibility</p:attrName>
                                        </p:attrNameLst>
                                      </p:cBhvr>
                                      <p:to>
                                        <p:strVal val="visible"/>
                                      </p:to>
                                    </p:set>
                                    <p:anim calcmode="lin" valueType="num">
                                      <p:cBhvr additive="base">
                                        <p:cTn id="37" dur="500" fill="hold"/>
                                        <p:tgtEl>
                                          <p:spTgt spid="112665"/>
                                        </p:tgtEl>
                                        <p:attrNameLst>
                                          <p:attrName>ppt_x</p:attrName>
                                        </p:attrNameLst>
                                      </p:cBhvr>
                                      <p:tavLst>
                                        <p:tav tm="0">
                                          <p:val>
                                            <p:strVal val="#ppt_x"/>
                                          </p:val>
                                        </p:tav>
                                        <p:tav tm="100000">
                                          <p:val>
                                            <p:strVal val="#ppt_x"/>
                                          </p:val>
                                        </p:tav>
                                      </p:tavLst>
                                    </p:anim>
                                    <p:anim calcmode="lin" valueType="num">
                                      <p:cBhvr additive="base">
                                        <p:cTn id="38" dur="500" fill="hold"/>
                                        <p:tgtEl>
                                          <p:spTgt spid="112665"/>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72"/>
                                        </p:tgtEl>
                                        <p:attrNameLst>
                                          <p:attrName>style.visibility</p:attrName>
                                        </p:attrNameLst>
                                      </p:cBhvr>
                                      <p:to>
                                        <p:strVal val="visible"/>
                                      </p:to>
                                    </p:set>
                                    <p:anim calcmode="lin" valueType="num">
                                      <p:cBhvr additive="base">
                                        <p:cTn id="43" dur="500" fill="hold"/>
                                        <p:tgtEl>
                                          <p:spTgt spid="112672"/>
                                        </p:tgtEl>
                                        <p:attrNameLst>
                                          <p:attrName>ppt_x</p:attrName>
                                        </p:attrNameLst>
                                      </p:cBhvr>
                                      <p:tavLst>
                                        <p:tav tm="0">
                                          <p:val>
                                            <p:strVal val="#ppt_x"/>
                                          </p:val>
                                        </p:tav>
                                        <p:tav tm="100000">
                                          <p:val>
                                            <p:strVal val="#ppt_x"/>
                                          </p:val>
                                        </p:tav>
                                      </p:tavLst>
                                    </p:anim>
                                    <p:anim calcmode="lin" valueType="num">
                                      <p:cBhvr additive="base">
                                        <p:cTn id="44" dur="500" fill="hold"/>
                                        <p:tgtEl>
                                          <p:spTgt spid="1126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112662" grpId="0" animBg="1"/>
      <p:bldP spid="112663" grpId="0" autoUpdateAnimBg="0"/>
      <p:bldP spid="11266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In </a:t>
            </a:r>
            <a:r>
              <a:rPr lang="en-US" b="1" dirty="0"/>
              <a:t>probability theory</a:t>
            </a:r>
            <a:r>
              <a:rPr lang="en-US" dirty="0"/>
              <a:t>, the central limit theorem says that, under certain conditions, the sum of many independent identically-distributed </a:t>
            </a:r>
            <a:r>
              <a:rPr lang="en-US" b="1" dirty="0"/>
              <a:t>random variables</a:t>
            </a:r>
            <a:r>
              <a:rPr lang="en-US" dirty="0"/>
              <a:t>, when scaled appropriately, converges in distribution to a standard </a:t>
            </a:r>
            <a:r>
              <a:rPr lang="en-US" b="1" dirty="0"/>
              <a:t>normal distribution</a:t>
            </a:r>
            <a:r>
              <a:rPr lang="en-US" dirty="0"/>
              <a:t>.</a:t>
            </a:r>
          </a:p>
        </p:txBody>
      </p:sp>
      <p:sp>
        <p:nvSpPr>
          <p:cNvPr id="2" name="Title 1"/>
          <p:cNvSpPr>
            <a:spLocks noGrp="1"/>
          </p:cNvSpPr>
          <p:nvPr>
            <p:ph type="title"/>
          </p:nvPr>
        </p:nvSpPr>
        <p:spPr/>
        <p:txBody>
          <a:bodyPr/>
          <a:lstStyle/>
          <a:p>
            <a:r>
              <a:rPr lang="en-US" dirty="0" smtClean="0"/>
              <a:t>Central limit theorem</a:t>
            </a:r>
            <a:endParaRPr lang="en-US" dirty="0"/>
          </a:p>
        </p:txBody>
      </p:sp>
    </p:spTree>
    <p:extLst>
      <p:ext uri="{BB962C8B-B14F-4D97-AF65-F5344CB8AC3E}">
        <p14:creationId xmlns:p14="http://schemas.microsoft.com/office/powerpoint/2010/main" val="2527059206"/>
      </p:ext>
    </p:extLst>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These statistics answer the question: What is a typical score?</a:t>
            </a:r>
          </a:p>
          <a:p>
            <a:r>
              <a:rPr lang="en-US" dirty="0" smtClean="0"/>
              <a:t>The statistics provide information about the grouping of the numbers in a distribution by giving a single number that characterizes the entire distribution.</a:t>
            </a:r>
          </a:p>
          <a:p>
            <a:r>
              <a:rPr lang="en-US" dirty="0" smtClean="0"/>
              <a:t>Exactly what constitutes a “typical” score depends on the level of measurement and how the data will be used.</a:t>
            </a:r>
          </a:p>
          <a:p>
            <a:r>
              <a:rPr lang="en-US" dirty="0" smtClean="0"/>
              <a:t>For every distribution, three characteristic numbers can be identified:</a:t>
            </a:r>
          </a:p>
          <a:p>
            <a:pPr lvl="1"/>
            <a:r>
              <a:rPr lang="en-US" dirty="0" smtClean="0"/>
              <a:t>Mode</a:t>
            </a:r>
          </a:p>
          <a:p>
            <a:pPr lvl="1"/>
            <a:r>
              <a:rPr lang="en-US" dirty="0" smtClean="0"/>
              <a:t>Median</a:t>
            </a:r>
          </a:p>
          <a:p>
            <a:pPr lvl="1"/>
            <a:r>
              <a:rPr lang="en-US" dirty="0" smtClean="0"/>
              <a:t>Mean</a:t>
            </a:r>
            <a:endParaRPr lang="en-US" dirty="0"/>
          </a:p>
        </p:txBody>
      </p:sp>
      <p:sp>
        <p:nvSpPr>
          <p:cNvPr id="2" name="Title 1"/>
          <p:cNvSpPr>
            <a:spLocks noGrp="1"/>
          </p:cNvSpPr>
          <p:nvPr>
            <p:ph type="title"/>
          </p:nvPr>
        </p:nvSpPr>
        <p:spPr/>
        <p:txBody>
          <a:bodyPr/>
          <a:lstStyle/>
          <a:p>
            <a:r>
              <a:rPr lang="en-US" dirty="0" smtClean="0"/>
              <a:t>Central Tendency</a:t>
            </a:r>
            <a:endParaRPr lang="en-US" dirty="0"/>
          </a:p>
        </p:txBody>
      </p:sp>
    </p:spTree>
    <p:extLst>
      <p:ext uri="{BB962C8B-B14F-4D97-AF65-F5344CB8AC3E}">
        <p14:creationId xmlns:p14="http://schemas.microsoft.com/office/powerpoint/2010/main" val="393428987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4000" dirty="0"/>
              <a:t>Measures of Central Tendency</a:t>
            </a:r>
          </a:p>
        </p:txBody>
      </p:sp>
      <p:sp>
        <p:nvSpPr>
          <p:cNvPr id="114691" name="Rectangle 3"/>
          <p:cNvSpPr>
            <a:spLocks noChangeArrowheads="1"/>
          </p:cNvSpPr>
          <p:nvPr/>
        </p:nvSpPr>
        <p:spPr bwMode="auto">
          <a:xfrm>
            <a:off x="1340498" y="2057400"/>
            <a:ext cx="6400800" cy="3749675"/>
          </a:xfrm>
          <a:prstGeom prst="rect">
            <a:avLst/>
          </a:prstGeom>
          <a:noFill/>
          <a:ln w="9525">
            <a:noFill/>
            <a:miter lim="800000"/>
            <a:headEnd/>
            <a:tailEnd/>
          </a:ln>
          <a:effectLst/>
        </p:spPr>
        <p:txBody>
          <a:bodyPr>
            <a:spAutoFit/>
          </a:bodyPr>
          <a:lstStyle/>
          <a:p>
            <a:pPr>
              <a:spcBef>
                <a:spcPct val="50000"/>
              </a:spcBef>
              <a:buFontTx/>
              <a:buChar char="•"/>
            </a:pPr>
            <a:r>
              <a:rPr lang="en-US" sz="3200" b="1" dirty="0">
                <a:solidFill>
                  <a:schemeClr val="accent1"/>
                </a:solidFill>
              </a:rPr>
              <a:t>Mean</a:t>
            </a:r>
            <a:r>
              <a:rPr lang="en-US" sz="3200" dirty="0"/>
              <a:t> - arithmetic average</a:t>
            </a:r>
          </a:p>
          <a:p>
            <a:pPr lvl="1">
              <a:spcBef>
                <a:spcPct val="50000"/>
              </a:spcBef>
              <a:buFontTx/>
              <a:buChar char="–"/>
            </a:pPr>
            <a:r>
              <a:rPr lang="en-US" sz="2800" dirty="0"/>
              <a:t>µ, Population; </a:t>
            </a:r>
            <a:r>
              <a:rPr lang="en-US" sz="3200" i="1" dirty="0"/>
              <a:t>x</a:t>
            </a:r>
            <a:r>
              <a:rPr lang="en-US" sz="2800" dirty="0"/>
              <a:t> , sample</a:t>
            </a:r>
          </a:p>
          <a:p>
            <a:pPr>
              <a:spcBef>
                <a:spcPct val="50000"/>
              </a:spcBef>
              <a:buFontTx/>
              <a:buChar char="•"/>
            </a:pPr>
            <a:r>
              <a:rPr lang="en-US" sz="3200" b="1" dirty="0">
                <a:solidFill>
                  <a:schemeClr val="accent1"/>
                </a:solidFill>
              </a:rPr>
              <a:t>Median</a:t>
            </a:r>
            <a:r>
              <a:rPr lang="en-US" sz="3200" dirty="0"/>
              <a:t> - midpoint of the distribution</a:t>
            </a:r>
          </a:p>
          <a:p>
            <a:pPr>
              <a:spcBef>
                <a:spcPct val="50000"/>
              </a:spcBef>
              <a:buFontTx/>
              <a:buChar char="•"/>
            </a:pPr>
            <a:r>
              <a:rPr lang="en-US" sz="3200" b="1" dirty="0">
                <a:solidFill>
                  <a:schemeClr val="accent1"/>
                </a:solidFill>
              </a:rPr>
              <a:t>Mode</a:t>
            </a:r>
            <a:r>
              <a:rPr lang="en-US" sz="3200" dirty="0"/>
              <a:t> - the value that occurs most often</a:t>
            </a:r>
          </a:p>
        </p:txBody>
      </p:sp>
      <p:sp>
        <p:nvSpPr>
          <p:cNvPr id="114693" name="Line 5"/>
          <p:cNvSpPr>
            <a:spLocks noChangeShapeType="1"/>
          </p:cNvSpPr>
          <p:nvPr/>
        </p:nvSpPr>
        <p:spPr bwMode="auto">
          <a:xfrm>
            <a:off x="4267200" y="2971800"/>
            <a:ext cx="273698" cy="0"/>
          </a:xfrm>
          <a:prstGeom prst="line">
            <a:avLst/>
          </a:prstGeom>
          <a:noFill/>
          <a:ln w="9525">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3829082424"/>
      </p:ext>
    </p:extLst>
  </p:cSld>
  <p:clrMapOvr>
    <a:masterClrMapping/>
  </p:clrMapOvr>
  <p:transition spd="med">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sz="4000"/>
              <a:t>Mode Example</a:t>
            </a:r>
          </a:p>
        </p:txBody>
      </p:sp>
      <p:sp>
        <p:nvSpPr>
          <p:cNvPr id="129028" name="Text Box 4"/>
          <p:cNvSpPr txBox="1">
            <a:spLocks noChangeArrowheads="1"/>
          </p:cNvSpPr>
          <p:nvPr/>
        </p:nvSpPr>
        <p:spPr bwMode="auto">
          <a:xfrm>
            <a:off x="1235075" y="2133600"/>
            <a:ext cx="488950" cy="3743325"/>
          </a:xfrm>
          <a:prstGeom prst="rect">
            <a:avLst/>
          </a:prstGeom>
          <a:noFill/>
          <a:ln w="9525">
            <a:noFill/>
            <a:miter lim="800000"/>
            <a:headEnd/>
            <a:tailEnd/>
          </a:ln>
          <a:effectLst/>
        </p:spPr>
        <p:txBody>
          <a:bodyPr wrap="none">
            <a:spAutoFit/>
          </a:bodyPr>
          <a:lstStyle/>
          <a:p>
            <a:r>
              <a:rPr lang="en-US" dirty="0"/>
              <a:t>98</a:t>
            </a:r>
          </a:p>
          <a:p>
            <a:r>
              <a:rPr lang="en-US" dirty="0"/>
              <a:t>88</a:t>
            </a:r>
          </a:p>
          <a:p>
            <a:r>
              <a:rPr lang="en-US" dirty="0"/>
              <a:t>81</a:t>
            </a:r>
          </a:p>
          <a:p>
            <a:r>
              <a:rPr lang="en-US" dirty="0"/>
              <a:t>74</a:t>
            </a:r>
          </a:p>
          <a:p>
            <a:r>
              <a:rPr lang="en-US" dirty="0"/>
              <a:t>72</a:t>
            </a:r>
          </a:p>
          <a:p>
            <a:r>
              <a:rPr lang="en-US" dirty="0"/>
              <a:t>72</a:t>
            </a:r>
          </a:p>
          <a:p>
            <a:r>
              <a:rPr lang="en-US" dirty="0"/>
              <a:t>70</a:t>
            </a:r>
          </a:p>
          <a:p>
            <a:r>
              <a:rPr lang="en-US" dirty="0"/>
              <a:t>69</a:t>
            </a:r>
          </a:p>
          <a:p>
            <a:r>
              <a:rPr lang="en-US" dirty="0"/>
              <a:t>65</a:t>
            </a:r>
          </a:p>
          <a:p>
            <a:r>
              <a:rPr lang="en-US" dirty="0"/>
              <a:t>52</a:t>
            </a:r>
          </a:p>
        </p:txBody>
      </p:sp>
      <p:sp>
        <p:nvSpPr>
          <p:cNvPr id="129030" name="Rectangle 6"/>
          <p:cNvSpPr>
            <a:spLocks noChangeArrowheads="1"/>
          </p:cNvSpPr>
          <p:nvPr/>
        </p:nvSpPr>
        <p:spPr bwMode="auto">
          <a:xfrm>
            <a:off x="2362200" y="1740941"/>
            <a:ext cx="4495800" cy="369332"/>
          </a:xfrm>
          <a:prstGeom prst="rect">
            <a:avLst/>
          </a:prstGeom>
          <a:noFill/>
          <a:ln w="9525">
            <a:noFill/>
            <a:miter lim="800000"/>
            <a:headEnd/>
            <a:tailEnd/>
          </a:ln>
          <a:effectLst/>
        </p:spPr>
        <p:txBody>
          <a:bodyPr wrap="square">
            <a:spAutoFit/>
          </a:bodyPr>
          <a:lstStyle/>
          <a:p>
            <a:r>
              <a:rPr lang="en-US" dirty="0"/>
              <a:t>Find the score that occurs most frequently</a:t>
            </a:r>
          </a:p>
        </p:txBody>
      </p:sp>
      <p:sp>
        <p:nvSpPr>
          <p:cNvPr id="129031" name="Line 7"/>
          <p:cNvSpPr>
            <a:spLocks noChangeShapeType="1"/>
          </p:cNvSpPr>
          <p:nvPr/>
        </p:nvSpPr>
        <p:spPr bwMode="auto">
          <a:xfrm flipH="1">
            <a:off x="1724025" y="3505200"/>
            <a:ext cx="1066800" cy="0"/>
          </a:xfrm>
          <a:prstGeom prst="line">
            <a:avLst/>
          </a:prstGeom>
          <a:noFill/>
          <a:ln w="28575">
            <a:solidFill>
              <a:schemeClr val="accent1"/>
            </a:solidFill>
            <a:round/>
            <a:headEnd/>
            <a:tailEnd type="triangle" w="med" len="med"/>
          </a:ln>
          <a:effectLst/>
        </p:spPr>
        <p:txBody>
          <a:bodyPr/>
          <a:lstStyle/>
          <a:p>
            <a:endParaRPr lang="en-US"/>
          </a:p>
        </p:txBody>
      </p:sp>
      <p:sp>
        <p:nvSpPr>
          <p:cNvPr id="129032" name="Text Box 8"/>
          <p:cNvSpPr txBox="1">
            <a:spLocks noChangeArrowheads="1"/>
          </p:cNvSpPr>
          <p:nvPr/>
        </p:nvSpPr>
        <p:spPr bwMode="auto">
          <a:xfrm>
            <a:off x="2971800" y="3276600"/>
            <a:ext cx="1257075" cy="369332"/>
          </a:xfrm>
          <a:prstGeom prst="rect">
            <a:avLst/>
          </a:prstGeom>
          <a:noFill/>
          <a:ln w="9525">
            <a:noFill/>
            <a:miter lim="800000"/>
            <a:headEnd/>
            <a:tailEnd/>
          </a:ln>
          <a:effectLst/>
        </p:spPr>
        <p:txBody>
          <a:bodyPr wrap="none">
            <a:spAutoFit/>
          </a:bodyPr>
          <a:lstStyle/>
          <a:p>
            <a:r>
              <a:rPr lang="en-US" dirty="0" smtClean="0">
                <a:solidFill>
                  <a:schemeClr val="tx2"/>
                </a:solidFill>
              </a:rPr>
              <a:t>Mode = 72</a:t>
            </a:r>
            <a:endParaRPr lang="en-US" dirty="0">
              <a:solidFill>
                <a:schemeClr val="tx2"/>
              </a:solidFill>
            </a:endParaRPr>
          </a:p>
        </p:txBody>
      </p:sp>
    </p:spTree>
    <p:extLst>
      <p:ext uri="{BB962C8B-B14F-4D97-AF65-F5344CB8AC3E}">
        <p14:creationId xmlns:p14="http://schemas.microsoft.com/office/powerpoint/2010/main" val="17989090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9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p:bldP spid="129030" grpId="0" autoUpdateAnimBg="0"/>
      <p:bldP spid="129031" grpId="0" animBg="1"/>
      <p:bldP spid="12903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z="4000"/>
              <a:t>Median Example</a:t>
            </a:r>
          </a:p>
        </p:txBody>
      </p:sp>
      <p:sp>
        <p:nvSpPr>
          <p:cNvPr id="128006" name="Text Box 6"/>
          <p:cNvSpPr txBox="1">
            <a:spLocks noChangeArrowheads="1"/>
          </p:cNvSpPr>
          <p:nvPr/>
        </p:nvSpPr>
        <p:spPr bwMode="auto">
          <a:xfrm>
            <a:off x="1984310" y="1752600"/>
            <a:ext cx="5274944" cy="369332"/>
          </a:xfrm>
          <a:prstGeom prst="rect">
            <a:avLst/>
          </a:prstGeom>
          <a:noFill/>
          <a:ln w="9525">
            <a:noFill/>
            <a:miter lim="800000"/>
            <a:headEnd/>
            <a:tailEnd/>
          </a:ln>
          <a:effectLst/>
        </p:spPr>
        <p:txBody>
          <a:bodyPr wrap="square">
            <a:spAutoFit/>
          </a:bodyPr>
          <a:lstStyle/>
          <a:p>
            <a:r>
              <a:rPr lang="en-US" dirty="0"/>
              <a:t>Arrange in descending order and find the midpoint</a:t>
            </a:r>
          </a:p>
        </p:txBody>
      </p:sp>
      <p:sp>
        <p:nvSpPr>
          <p:cNvPr id="128004" name="Text Box 4"/>
          <p:cNvSpPr txBox="1">
            <a:spLocks noChangeArrowheads="1"/>
          </p:cNvSpPr>
          <p:nvPr/>
        </p:nvSpPr>
        <p:spPr bwMode="auto">
          <a:xfrm>
            <a:off x="6234864" y="2853826"/>
            <a:ext cx="453970" cy="2862322"/>
          </a:xfrm>
          <a:prstGeom prst="rect">
            <a:avLst/>
          </a:prstGeom>
          <a:noFill/>
          <a:ln w="9525">
            <a:noFill/>
            <a:miter lim="800000"/>
            <a:headEnd/>
            <a:tailEnd/>
          </a:ln>
          <a:effectLst/>
        </p:spPr>
        <p:txBody>
          <a:bodyPr wrap="none">
            <a:spAutoFit/>
          </a:bodyPr>
          <a:lstStyle/>
          <a:p>
            <a:r>
              <a:rPr lang="en-US" dirty="0"/>
              <a:t>98</a:t>
            </a:r>
          </a:p>
          <a:p>
            <a:r>
              <a:rPr lang="en-US" dirty="0"/>
              <a:t>88</a:t>
            </a:r>
          </a:p>
          <a:p>
            <a:r>
              <a:rPr lang="en-US" dirty="0"/>
              <a:t>81</a:t>
            </a:r>
          </a:p>
          <a:p>
            <a:r>
              <a:rPr lang="en-US" dirty="0"/>
              <a:t>74</a:t>
            </a:r>
          </a:p>
          <a:p>
            <a:r>
              <a:rPr lang="en-US" dirty="0"/>
              <a:t>72</a:t>
            </a:r>
          </a:p>
          <a:p>
            <a:r>
              <a:rPr lang="en-US" dirty="0" smtClean="0"/>
              <a:t>71</a:t>
            </a:r>
            <a:endParaRPr lang="en-US" dirty="0"/>
          </a:p>
          <a:p>
            <a:r>
              <a:rPr lang="en-US" dirty="0"/>
              <a:t>70</a:t>
            </a:r>
          </a:p>
          <a:p>
            <a:r>
              <a:rPr lang="en-US" dirty="0"/>
              <a:t>69</a:t>
            </a:r>
          </a:p>
          <a:p>
            <a:r>
              <a:rPr lang="en-US" dirty="0"/>
              <a:t>65</a:t>
            </a:r>
          </a:p>
          <a:p>
            <a:r>
              <a:rPr lang="en-US" dirty="0"/>
              <a:t>52</a:t>
            </a:r>
          </a:p>
        </p:txBody>
      </p:sp>
      <p:sp>
        <p:nvSpPr>
          <p:cNvPr id="128008" name="Line 8"/>
          <p:cNvSpPr>
            <a:spLocks noChangeShapeType="1"/>
          </p:cNvSpPr>
          <p:nvPr/>
        </p:nvSpPr>
        <p:spPr bwMode="auto">
          <a:xfrm flipH="1">
            <a:off x="6631396" y="3827787"/>
            <a:ext cx="676155" cy="228600"/>
          </a:xfrm>
          <a:prstGeom prst="line">
            <a:avLst/>
          </a:prstGeom>
          <a:noFill/>
          <a:ln w="28575">
            <a:solidFill>
              <a:schemeClr val="accent1"/>
            </a:solidFill>
            <a:round/>
            <a:headEnd/>
            <a:tailEnd type="triangle" w="med" len="med"/>
          </a:ln>
          <a:effectLst/>
        </p:spPr>
        <p:txBody>
          <a:bodyPr/>
          <a:lstStyle/>
          <a:p>
            <a:endParaRPr lang="en-US"/>
          </a:p>
        </p:txBody>
      </p:sp>
      <p:sp>
        <p:nvSpPr>
          <p:cNvPr id="128009" name="Line 9"/>
          <p:cNvSpPr>
            <a:spLocks noChangeShapeType="1"/>
          </p:cNvSpPr>
          <p:nvPr/>
        </p:nvSpPr>
        <p:spPr bwMode="auto">
          <a:xfrm flipH="1" flipV="1">
            <a:off x="6631396" y="4495800"/>
            <a:ext cx="627858" cy="152400"/>
          </a:xfrm>
          <a:prstGeom prst="line">
            <a:avLst/>
          </a:prstGeom>
          <a:noFill/>
          <a:ln w="28575">
            <a:solidFill>
              <a:schemeClr val="accent1"/>
            </a:solidFill>
            <a:round/>
            <a:headEnd/>
            <a:tailEnd type="triangle" w="med" len="med"/>
          </a:ln>
          <a:effectLst/>
        </p:spPr>
        <p:txBody>
          <a:bodyPr/>
          <a:lstStyle/>
          <a:p>
            <a:endParaRPr lang="en-US"/>
          </a:p>
        </p:txBody>
      </p:sp>
      <p:sp>
        <p:nvSpPr>
          <p:cNvPr id="128010" name="Text Box 10"/>
          <p:cNvSpPr txBox="1">
            <a:spLocks noChangeArrowheads="1"/>
          </p:cNvSpPr>
          <p:nvPr/>
        </p:nvSpPr>
        <p:spPr bwMode="auto">
          <a:xfrm>
            <a:off x="7259254" y="4029173"/>
            <a:ext cx="1244251" cy="923330"/>
          </a:xfrm>
          <a:prstGeom prst="rect">
            <a:avLst/>
          </a:prstGeom>
          <a:noFill/>
          <a:ln w="9525">
            <a:noFill/>
            <a:miter lim="800000"/>
            <a:headEnd/>
            <a:tailEnd/>
          </a:ln>
          <a:effectLst/>
        </p:spPr>
        <p:txBody>
          <a:bodyPr wrap="none">
            <a:spAutoFit/>
          </a:bodyPr>
          <a:lstStyle/>
          <a:p>
            <a:r>
              <a:rPr lang="en-US" dirty="0" smtClean="0">
                <a:solidFill>
                  <a:schemeClr val="tx2"/>
                </a:solidFill>
              </a:rPr>
              <a:t>Midpoint =</a:t>
            </a:r>
          </a:p>
          <a:p>
            <a:r>
              <a:rPr lang="en-US" dirty="0" smtClean="0">
                <a:solidFill>
                  <a:schemeClr val="tx2"/>
                </a:solidFill>
              </a:rPr>
              <a:t>(72+71)/2</a:t>
            </a:r>
          </a:p>
          <a:p>
            <a:r>
              <a:rPr lang="en-US" dirty="0" smtClean="0">
                <a:solidFill>
                  <a:schemeClr val="tx2"/>
                </a:solidFill>
              </a:rPr>
              <a:t>= 71.5</a:t>
            </a:r>
            <a:endParaRPr lang="en-US" dirty="0">
              <a:solidFill>
                <a:schemeClr val="tx2"/>
              </a:solidFill>
            </a:endParaRPr>
          </a:p>
        </p:txBody>
      </p:sp>
      <p:sp>
        <p:nvSpPr>
          <p:cNvPr id="3" name="Rectangle 2"/>
          <p:cNvSpPr/>
          <p:nvPr/>
        </p:nvSpPr>
        <p:spPr>
          <a:xfrm>
            <a:off x="1374710" y="2853826"/>
            <a:ext cx="609600" cy="2585323"/>
          </a:xfrm>
          <a:prstGeom prst="rect">
            <a:avLst/>
          </a:prstGeom>
        </p:spPr>
        <p:txBody>
          <a:bodyPr wrap="square">
            <a:spAutoFit/>
          </a:bodyPr>
          <a:lstStyle/>
          <a:p>
            <a:r>
              <a:rPr lang="en-US" dirty="0"/>
              <a:t>98</a:t>
            </a:r>
          </a:p>
          <a:p>
            <a:r>
              <a:rPr lang="en-US" dirty="0"/>
              <a:t>88</a:t>
            </a:r>
          </a:p>
          <a:p>
            <a:r>
              <a:rPr lang="en-US" dirty="0"/>
              <a:t>81</a:t>
            </a:r>
          </a:p>
          <a:p>
            <a:r>
              <a:rPr lang="en-US" dirty="0"/>
              <a:t>74</a:t>
            </a:r>
          </a:p>
          <a:p>
            <a:r>
              <a:rPr lang="en-US" dirty="0"/>
              <a:t>72</a:t>
            </a:r>
          </a:p>
          <a:p>
            <a:r>
              <a:rPr lang="en-US" dirty="0" smtClean="0"/>
              <a:t>70</a:t>
            </a:r>
            <a:endParaRPr lang="en-US" dirty="0"/>
          </a:p>
          <a:p>
            <a:r>
              <a:rPr lang="en-US" dirty="0"/>
              <a:t>69</a:t>
            </a:r>
          </a:p>
          <a:p>
            <a:r>
              <a:rPr lang="en-US" dirty="0"/>
              <a:t>65</a:t>
            </a:r>
          </a:p>
          <a:p>
            <a:r>
              <a:rPr lang="en-US" dirty="0"/>
              <a:t>52</a:t>
            </a:r>
          </a:p>
        </p:txBody>
      </p:sp>
      <p:sp>
        <p:nvSpPr>
          <p:cNvPr id="4" name="TextBox 3"/>
          <p:cNvSpPr txBox="1"/>
          <p:nvPr/>
        </p:nvSpPr>
        <p:spPr>
          <a:xfrm>
            <a:off x="574610" y="2508816"/>
            <a:ext cx="2209800" cy="369332"/>
          </a:xfrm>
          <a:prstGeom prst="rect">
            <a:avLst/>
          </a:prstGeom>
          <a:noFill/>
        </p:spPr>
        <p:txBody>
          <a:bodyPr wrap="square" rtlCol="0">
            <a:spAutoFit/>
          </a:bodyPr>
          <a:lstStyle/>
          <a:p>
            <a:r>
              <a:rPr lang="en-US" dirty="0" smtClean="0"/>
              <a:t>Odd Number (N = 9)</a:t>
            </a:r>
            <a:endParaRPr lang="en-US" dirty="0"/>
          </a:p>
        </p:txBody>
      </p:sp>
      <p:sp>
        <p:nvSpPr>
          <p:cNvPr id="5" name="TextBox 4"/>
          <p:cNvSpPr txBox="1"/>
          <p:nvPr/>
        </p:nvSpPr>
        <p:spPr>
          <a:xfrm>
            <a:off x="2590800" y="3961821"/>
            <a:ext cx="1597090" cy="369332"/>
          </a:xfrm>
          <a:prstGeom prst="rect">
            <a:avLst/>
          </a:prstGeom>
          <a:noFill/>
        </p:spPr>
        <p:txBody>
          <a:bodyPr wrap="square" rtlCol="0">
            <a:spAutoFit/>
          </a:bodyPr>
          <a:lstStyle/>
          <a:p>
            <a:r>
              <a:rPr lang="en-US" dirty="0" smtClean="0"/>
              <a:t>Midpoint = 72</a:t>
            </a:r>
            <a:endParaRPr lang="en-US" dirty="0"/>
          </a:p>
        </p:txBody>
      </p:sp>
      <p:cxnSp>
        <p:nvCxnSpPr>
          <p:cNvPr id="7" name="Straight Arrow Connector 6"/>
          <p:cNvCxnSpPr>
            <a:stCxn id="5" idx="1"/>
          </p:cNvCxnSpPr>
          <p:nvPr/>
        </p:nvCxnSpPr>
        <p:spPr>
          <a:xfrm flipH="1">
            <a:off x="1828800" y="4146487"/>
            <a:ext cx="7620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77257" y="2515428"/>
            <a:ext cx="2373278" cy="369332"/>
          </a:xfrm>
          <a:prstGeom prst="rect">
            <a:avLst/>
          </a:prstGeom>
        </p:spPr>
        <p:txBody>
          <a:bodyPr wrap="none">
            <a:spAutoFit/>
          </a:bodyPr>
          <a:lstStyle/>
          <a:p>
            <a:r>
              <a:rPr lang="en-US" dirty="0" smtClean="0"/>
              <a:t>Even </a:t>
            </a:r>
            <a:r>
              <a:rPr lang="en-US" dirty="0"/>
              <a:t>Number (N = </a:t>
            </a:r>
            <a:r>
              <a:rPr lang="en-US" dirty="0" smtClean="0"/>
              <a:t>10)</a:t>
            </a:r>
            <a:endParaRPr lang="en-US" dirty="0"/>
          </a:p>
        </p:txBody>
      </p:sp>
    </p:spTree>
    <p:extLst>
      <p:ext uri="{BB962C8B-B14F-4D97-AF65-F5344CB8AC3E}">
        <p14:creationId xmlns:p14="http://schemas.microsoft.com/office/powerpoint/2010/main" val="91082518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800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80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80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8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autoUpdateAnimBg="0"/>
      <p:bldP spid="128004" grpId="0"/>
      <p:bldP spid="128008" grpId="0" animBg="1"/>
      <p:bldP spid="128009" grpId="0" animBg="1"/>
      <p:bldP spid="128010" grpId="0"/>
      <p:bldP spid="3" grpId="0"/>
      <p:bldP spid="4" grpId="0"/>
      <p:bldP spid="5" grpId="0"/>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Different means</a:t>
            </a:r>
            <a:endParaRPr lang="en-US" dirty="0"/>
          </a:p>
        </p:txBody>
      </p:sp>
      <p:sp>
        <p:nvSpPr>
          <p:cNvPr id="3" name="Content Placeholder 2"/>
          <p:cNvSpPr>
            <a:spLocks noGrp="1"/>
          </p:cNvSpPr>
          <p:nvPr>
            <p:ph idx="1"/>
          </p:nvPr>
        </p:nvSpPr>
        <p:spPr/>
        <p:txBody>
          <a:bodyPr/>
          <a:lstStyle/>
          <a:p>
            <a:r>
              <a:rPr lang="en-US" sz="2800" dirty="0" smtClean="0">
                <a:solidFill>
                  <a:schemeClr val="accent1">
                    <a:lumMod val="75000"/>
                  </a:schemeClr>
                </a:solidFill>
              </a:rPr>
              <a:t>Arithmetic Mean </a:t>
            </a:r>
            <a:r>
              <a:rPr lang="en-US" sz="2800" dirty="0" smtClean="0"/>
              <a:t>- the sum of all of the list divided by the number of items in the list</a:t>
            </a:r>
          </a:p>
          <a:p>
            <a:endParaRPr lang="en-US" sz="2800" dirty="0" smtClean="0"/>
          </a:p>
        </p:txBody>
      </p:sp>
      <p:graphicFrame>
        <p:nvGraphicFramePr>
          <p:cNvPr id="4" name="Object 3"/>
          <p:cNvGraphicFramePr>
            <a:graphicFrameLocks noChangeAspect="1"/>
          </p:cNvGraphicFramePr>
          <p:nvPr/>
        </p:nvGraphicFramePr>
        <p:xfrm>
          <a:off x="533400" y="3581400"/>
          <a:ext cx="7858433" cy="2133600"/>
        </p:xfrm>
        <a:graphic>
          <a:graphicData uri="http://schemas.openxmlformats.org/presentationml/2006/ole">
            <mc:AlternateContent xmlns:mc="http://schemas.openxmlformats.org/markup-compatibility/2006">
              <mc:Choice xmlns:v="urn:schemas-microsoft-com:vml" Requires="v">
                <p:oleObj spid="_x0000_s14347" name="Equation" r:id="rId3" imgW="1765080" imgH="393480" progId="Equation.3">
                  <p:embed/>
                </p:oleObj>
              </mc:Choice>
              <mc:Fallback>
                <p:oleObj name="Equation" r:id="rId3" imgW="17650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81400"/>
                        <a:ext cx="7858433"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8609616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381000"/>
            <a:ext cx="7772400" cy="1143000"/>
          </a:xfrm>
        </p:spPr>
        <p:txBody>
          <a:bodyPr/>
          <a:lstStyle/>
          <a:p>
            <a:r>
              <a:rPr lang="en-US" sz="4000" dirty="0" smtClean="0"/>
              <a:t>Arithmetic Mean </a:t>
            </a:r>
            <a:r>
              <a:rPr lang="en-US" sz="4000" dirty="0"/>
              <a:t>Example</a:t>
            </a:r>
          </a:p>
        </p:txBody>
      </p:sp>
      <p:sp>
        <p:nvSpPr>
          <p:cNvPr id="126980" name="Text Box 4"/>
          <p:cNvSpPr txBox="1">
            <a:spLocks noChangeArrowheads="1"/>
          </p:cNvSpPr>
          <p:nvPr/>
        </p:nvSpPr>
        <p:spPr bwMode="auto">
          <a:xfrm>
            <a:off x="1298510" y="2057400"/>
            <a:ext cx="488950" cy="3743325"/>
          </a:xfrm>
          <a:prstGeom prst="rect">
            <a:avLst/>
          </a:prstGeom>
          <a:noFill/>
          <a:ln w="9525">
            <a:noFill/>
            <a:miter lim="800000"/>
            <a:headEnd/>
            <a:tailEnd/>
          </a:ln>
          <a:effectLst/>
        </p:spPr>
        <p:txBody>
          <a:bodyPr wrap="none">
            <a:spAutoFit/>
          </a:bodyPr>
          <a:lstStyle/>
          <a:p>
            <a:r>
              <a:rPr lang="en-US" dirty="0"/>
              <a:t>98</a:t>
            </a:r>
          </a:p>
          <a:p>
            <a:r>
              <a:rPr lang="en-US" dirty="0"/>
              <a:t>88</a:t>
            </a:r>
          </a:p>
          <a:p>
            <a:r>
              <a:rPr lang="en-US" dirty="0"/>
              <a:t>81</a:t>
            </a:r>
          </a:p>
          <a:p>
            <a:r>
              <a:rPr lang="en-US" dirty="0"/>
              <a:t>74</a:t>
            </a:r>
          </a:p>
          <a:p>
            <a:r>
              <a:rPr lang="en-US" dirty="0"/>
              <a:t>72</a:t>
            </a:r>
          </a:p>
          <a:p>
            <a:r>
              <a:rPr lang="en-US" dirty="0"/>
              <a:t>72</a:t>
            </a:r>
          </a:p>
          <a:p>
            <a:r>
              <a:rPr lang="en-US" dirty="0"/>
              <a:t>70</a:t>
            </a:r>
          </a:p>
          <a:p>
            <a:r>
              <a:rPr lang="en-US" dirty="0"/>
              <a:t>69</a:t>
            </a:r>
          </a:p>
          <a:p>
            <a:r>
              <a:rPr lang="en-US" dirty="0"/>
              <a:t>65</a:t>
            </a:r>
          </a:p>
          <a:p>
            <a:r>
              <a:rPr lang="en-US" dirty="0"/>
              <a:t>52</a:t>
            </a:r>
          </a:p>
        </p:txBody>
      </p:sp>
      <p:sp>
        <p:nvSpPr>
          <p:cNvPr id="126981" name="Line 5"/>
          <p:cNvSpPr>
            <a:spLocks noChangeShapeType="1"/>
          </p:cNvSpPr>
          <p:nvPr/>
        </p:nvSpPr>
        <p:spPr bwMode="auto">
          <a:xfrm>
            <a:off x="993710" y="4876800"/>
            <a:ext cx="1219200" cy="0"/>
          </a:xfrm>
          <a:prstGeom prst="line">
            <a:avLst/>
          </a:prstGeom>
          <a:noFill/>
          <a:ln w="28575">
            <a:solidFill>
              <a:schemeClr val="tx1"/>
            </a:solidFill>
            <a:round/>
            <a:headEnd/>
            <a:tailEnd/>
          </a:ln>
          <a:effectLst/>
        </p:spPr>
        <p:txBody>
          <a:bodyPr/>
          <a:lstStyle/>
          <a:p>
            <a:endParaRPr lang="en-US"/>
          </a:p>
        </p:txBody>
      </p:sp>
      <p:sp>
        <p:nvSpPr>
          <p:cNvPr id="126984" name="Text Box 8"/>
          <p:cNvSpPr txBox="1">
            <a:spLocks noChangeArrowheads="1"/>
          </p:cNvSpPr>
          <p:nvPr/>
        </p:nvSpPr>
        <p:spPr bwMode="auto">
          <a:xfrm>
            <a:off x="1219200" y="5029200"/>
            <a:ext cx="641350" cy="457200"/>
          </a:xfrm>
          <a:prstGeom prst="rect">
            <a:avLst/>
          </a:prstGeom>
          <a:noFill/>
          <a:ln w="9525">
            <a:noFill/>
            <a:miter lim="800000"/>
            <a:headEnd/>
            <a:tailEnd/>
          </a:ln>
          <a:effectLst/>
        </p:spPr>
        <p:txBody>
          <a:bodyPr wrap="none">
            <a:spAutoFit/>
          </a:bodyPr>
          <a:lstStyle/>
          <a:p>
            <a:r>
              <a:rPr lang="en-US" dirty="0"/>
              <a:t>741</a:t>
            </a:r>
          </a:p>
        </p:txBody>
      </p:sp>
      <p:sp>
        <p:nvSpPr>
          <p:cNvPr id="126985" name="Text Box 9"/>
          <p:cNvSpPr txBox="1">
            <a:spLocks noChangeArrowheads="1"/>
          </p:cNvSpPr>
          <p:nvPr/>
        </p:nvSpPr>
        <p:spPr bwMode="auto">
          <a:xfrm>
            <a:off x="3032125" y="3190875"/>
            <a:ext cx="2171700" cy="519113"/>
          </a:xfrm>
          <a:prstGeom prst="rect">
            <a:avLst/>
          </a:prstGeom>
          <a:noFill/>
          <a:ln w="9525">
            <a:noFill/>
            <a:miter lim="800000"/>
            <a:headEnd/>
            <a:tailEnd/>
          </a:ln>
          <a:effectLst/>
        </p:spPr>
        <p:txBody>
          <a:bodyPr wrap="none">
            <a:spAutoFit/>
          </a:bodyPr>
          <a:lstStyle/>
          <a:p>
            <a:r>
              <a:rPr lang="en-US" sz="2800"/>
              <a:t>741\10 = </a:t>
            </a:r>
            <a:r>
              <a:rPr lang="en-US" sz="2800">
                <a:solidFill>
                  <a:schemeClr val="tx2"/>
                </a:solidFill>
              </a:rPr>
              <a:t>74.1</a:t>
            </a:r>
          </a:p>
        </p:txBody>
      </p:sp>
    </p:spTree>
    <p:extLst>
      <p:ext uri="{BB962C8B-B14F-4D97-AF65-F5344CB8AC3E}">
        <p14:creationId xmlns:p14="http://schemas.microsoft.com/office/powerpoint/2010/main" val="40986366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69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6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4" grpId="0" autoUpdateAnimBg="0"/>
      <p:bldP spid="12698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4000"/>
              <a:t>Normal Distribution</a:t>
            </a:r>
          </a:p>
        </p:txBody>
      </p:sp>
      <p:grpSp>
        <p:nvGrpSpPr>
          <p:cNvPr id="113667" name="Group 3"/>
          <p:cNvGrpSpPr>
            <a:grpSpLocks/>
          </p:cNvGrpSpPr>
          <p:nvPr/>
        </p:nvGrpSpPr>
        <p:grpSpPr bwMode="auto">
          <a:xfrm>
            <a:off x="1582738" y="3184525"/>
            <a:ext cx="5672137" cy="2068513"/>
            <a:chOff x="-1318" y="-2938"/>
            <a:chExt cx="3573" cy="1303"/>
          </a:xfrm>
        </p:grpSpPr>
        <p:sp>
          <p:nvSpPr>
            <p:cNvPr id="113668" name="Freeform 4"/>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113669" name="Freeform 5"/>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sp>
        <p:nvSpPr>
          <p:cNvPr id="113676" name="Line 12"/>
          <p:cNvSpPr>
            <a:spLocks noChangeShapeType="1"/>
          </p:cNvSpPr>
          <p:nvPr/>
        </p:nvSpPr>
        <p:spPr bwMode="auto">
          <a:xfrm>
            <a:off x="1143000" y="5410200"/>
            <a:ext cx="6629400" cy="0"/>
          </a:xfrm>
          <a:prstGeom prst="line">
            <a:avLst/>
          </a:prstGeom>
          <a:noFill/>
          <a:ln w="9525">
            <a:solidFill>
              <a:schemeClr val="tx1"/>
            </a:solidFill>
            <a:round/>
            <a:headEnd/>
            <a:tailEnd/>
          </a:ln>
          <a:effectLst/>
        </p:spPr>
        <p:txBody>
          <a:bodyPr/>
          <a:lstStyle/>
          <a:p>
            <a:endParaRPr lang="en-US"/>
          </a:p>
        </p:txBody>
      </p:sp>
      <p:grpSp>
        <p:nvGrpSpPr>
          <p:cNvPr id="113682" name="Group 18"/>
          <p:cNvGrpSpPr>
            <a:grpSpLocks/>
          </p:cNvGrpSpPr>
          <p:nvPr/>
        </p:nvGrpSpPr>
        <p:grpSpPr bwMode="auto">
          <a:xfrm>
            <a:off x="4038600" y="3505200"/>
            <a:ext cx="762000" cy="1600200"/>
            <a:chOff x="2544" y="2208"/>
            <a:chExt cx="480" cy="1008"/>
          </a:xfrm>
        </p:grpSpPr>
        <p:sp>
          <p:nvSpPr>
            <p:cNvPr id="113672" name="Line 8"/>
            <p:cNvSpPr>
              <a:spLocks noChangeShapeType="1"/>
            </p:cNvSpPr>
            <p:nvPr/>
          </p:nvSpPr>
          <p:spPr bwMode="auto">
            <a:xfrm>
              <a:off x="2544" y="2208"/>
              <a:ext cx="0" cy="1008"/>
            </a:xfrm>
            <a:prstGeom prst="line">
              <a:avLst/>
            </a:prstGeom>
            <a:noFill/>
            <a:ln w="9525">
              <a:solidFill>
                <a:schemeClr val="tx1"/>
              </a:solidFill>
              <a:round/>
              <a:headEnd/>
              <a:tailEnd/>
            </a:ln>
            <a:effectLst/>
          </p:spPr>
          <p:txBody>
            <a:bodyPr/>
            <a:lstStyle/>
            <a:p>
              <a:endParaRPr lang="en-US"/>
            </a:p>
          </p:txBody>
        </p:sp>
        <p:sp>
          <p:nvSpPr>
            <p:cNvPr id="113673" name="Line 9"/>
            <p:cNvSpPr>
              <a:spLocks noChangeShapeType="1"/>
            </p:cNvSpPr>
            <p:nvPr/>
          </p:nvSpPr>
          <p:spPr bwMode="auto">
            <a:xfrm>
              <a:off x="3024" y="2208"/>
              <a:ext cx="0" cy="1008"/>
            </a:xfrm>
            <a:prstGeom prst="line">
              <a:avLst/>
            </a:prstGeom>
            <a:noFill/>
            <a:ln w="9525">
              <a:solidFill>
                <a:schemeClr val="tx1"/>
              </a:solidFill>
              <a:round/>
              <a:headEnd/>
              <a:tailEnd/>
            </a:ln>
            <a:effectLst/>
          </p:spPr>
          <p:txBody>
            <a:bodyPr/>
            <a:lstStyle/>
            <a:p>
              <a:endParaRPr lang="en-US"/>
            </a:p>
          </p:txBody>
        </p:sp>
        <p:sp>
          <p:nvSpPr>
            <p:cNvPr id="113677" name="Text Box 13"/>
            <p:cNvSpPr txBox="1">
              <a:spLocks noChangeArrowheads="1"/>
            </p:cNvSpPr>
            <p:nvPr/>
          </p:nvSpPr>
          <p:spPr bwMode="auto">
            <a:xfrm>
              <a:off x="2592" y="2400"/>
              <a:ext cx="380" cy="231"/>
            </a:xfrm>
            <a:prstGeom prst="rect">
              <a:avLst/>
            </a:prstGeom>
            <a:noFill/>
            <a:ln w="9525">
              <a:noFill/>
              <a:miter lim="800000"/>
              <a:headEnd/>
              <a:tailEnd/>
            </a:ln>
            <a:effectLst/>
          </p:spPr>
          <p:txBody>
            <a:bodyPr wrap="none">
              <a:spAutoFit/>
            </a:bodyPr>
            <a:lstStyle/>
            <a:p>
              <a:r>
                <a:rPr lang="en-US" sz="1800"/>
                <a:t>68%</a:t>
              </a:r>
            </a:p>
          </p:txBody>
        </p:sp>
      </p:grpSp>
      <p:grpSp>
        <p:nvGrpSpPr>
          <p:cNvPr id="113683" name="Group 19"/>
          <p:cNvGrpSpPr>
            <a:grpSpLocks/>
          </p:cNvGrpSpPr>
          <p:nvPr/>
        </p:nvGrpSpPr>
        <p:grpSpPr bwMode="auto">
          <a:xfrm>
            <a:off x="3352800" y="4419600"/>
            <a:ext cx="2057400" cy="685800"/>
            <a:chOff x="2112" y="2784"/>
            <a:chExt cx="1296" cy="432"/>
          </a:xfrm>
        </p:grpSpPr>
        <p:sp>
          <p:nvSpPr>
            <p:cNvPr id="113674" name="Line 10"/>
            <p:cNvSpPr>
              <a:spLocks noChangeShapeType="1"/>
            </p:cNvSpPr>
            <p:nvPr/>
          </p:nvSpPr>
          <p:spPr bwMode="auto">
            <a:xfrm>
              <a:off x="2112" y="2832"/>
              <a:ext cx="0" cy="384"/>
            </a:xfrm>
            <a:prstGeom prst="line">
              <a:avLst/>
            </a:prstGeom>
            <a:noFill/>
            <a:ln w="9525">
              <a:solidFill>
                <a:schemeClr val="tx1"/>
              </a:solidFill>
              <a:round/>
              <a:headEnd/>
              <a:tailEnd/>
            </a:ln>
            <a:effectLst/>
          </p:spPr>
          <p:txBody>
            <a:bodyPr/>
            <a:lstStyle/>
            <a:p>
              <a:endParaRPr lang="en-US"/>
            </a:p>
          </p:txBody>
        </p:sp>
        <p:sp>
          <p:nvSpPr>
            <p:cNvPr id="113675" name="Line 11"/>
            <p:cNvSpPr>
              <a:spLocks noChangeShapeType="1"/>
            </p:cNvSpPr>
            <p:nvPr/>
          </p:nvSpPr>
          <p:spPr bwMode="auto">
            <a:xfrm>
              <a:off x="3408" y="2784"/>
              <a:ext cx="0" cy="384"/>
            </a:xfrm>
            <a:prstGeom prst="line">
              <a:avLst/>
            </a:prstGeom>
            <a:noFill/>
            <a:ln w="9525">
              <a:solidFill>
                <a:schemeClr val="tx1"/>
              </a:solidFill>
              <a:round/>
              <a:headEnd/>
              <a:tailEnd/>
            </a:ln>
            <a:effectLst/>
          </p:spPr>
          <p:txBody>
            <a:bodyPr/>
            <a:lstStyle/>
            <a:p>
              <a:endParaRPr lang="en-US"/>
            </a:p>
          </p:txBody>
        </p:sp>
        <p:sp>
          <p:nvSpPr>
            <p:cNvPr id="113678" name="Text Box 14"/>
            <p:cNvSpPr txBox="1">
              <a:spLocks noChangeArrowheads="1"/>
            </p:cNvSpPr>
            <p:nvPr/>
          </p:nvSpPr>
          <p:spPr bwMode="auto">
            <a:xfrm>
              <a:off x="2112" y="2832"/>
              <a:ext cx="380" cy="231"/>
            </a:xfrm>
            <a:prstGeom prst="rect">
              <a:avLst/>
            </a:prstGeom>
            <a:noFill/>
            <a:ln w="9525">
              <a:noFill/>
              <a:miter lim="800000"/>
              <a:headEnd/>
              <a:tailEnd/>
            </a:ln>
            <a:effectLst/>
          </p:spPr>
          <p:txBody>
            <a:bodyPr wrap="none">
              <a:spAutoFit/>
            </a:bodyPr>
            <a:lstStyle/>
            <a:p>
              <a:r>
                <a:rPr lang="en-US" sz="1800"/>
                <a:t>95%</a:t>
              </a:r>
            </a:p>
          </p:txBody>
        </p:sp>
        <p:sp>
          <p:nvSpPr>
            <p:cNvPr id="113679" name="Text Box 15"/>
            <p:cNvSpPr txBox="1">
              <a:spLocks noChangeArrowheads="1"/>
            </p:cNvSpPr>
            <p:nvPr/>
          </p:nvSpPr>
          <p:spPr bwMode="auto">
            <a:xfrm>
              <a:off x="3024" y="2928"/>
              <a:ext cx="380" cy="231"/>
            </a:xfrm>
            <a:prstGeom prst="rect">
              <a:avLst/>
            </a:prstGeom>
            <a:noFill/>
            <a:ln w="9525">
              <a:noFill/>
              <a:miter lim="800000"/>
              <a:headEnd/>
              <a:tailEnd/>
            </a:ln>
            <a:effectLst/>
          </p:spPr>
          <p:txBody>
            <a:bodyPr wrap="none">
              <a:spAutoFit/>
            </a:bodyPr>
            <a:lstStyle/>
            <a:p>
              <a:r>
                <a:rPr lang="en-US" sz="1800"/>
                <a:t>95%</a:t>
              </a:r>
            </a:p>
          </p:txBody>
        </p:sp>
      </p:grpSp>
      <p:grpSp>
        <p:nvGrpSpPr>
          <p:cNvPr id="113684" name="Group 20"/>
          <p:cNvGrpSpPr>
            <a:grpSpLocks/>
          </p:cNvGrpSpPr>
          <p:nvPr/>
        </p:nvGrpSpPr>
        <p:grpSpPr bwMode="auto">
          <a:xfrm>
            <a:off x="2667000" y="5029200"/>
            <a:ext cx="3422650" cy="366713"/>
            <a:chOff x="1680" y="3168"/>
            <a:chExt cx="2156" cy="231"/>
          </a:xfrm>
        </p:grpSpPr>
        <p:sp>
          <p:nvSpPr>
            <p:cNvPr id="113680" name="Text Box 16"/>
            <p:cNvSpPr txBox="1">
              <a:spLocks noChangeArrowheads="1"/>
            </p:cNvSpPr>
            <p:nvPr/>
          </p:nvSpPr>
          <p:spPr bwMode="auto">
            <a:xfrm>
              <a:off x="1680" y="3168"/>
              <a:ext cx="380" cy="231"/>
            </a:xfrm>
            <a:prstGeom prst="rect">
              <a:avLst/>
            </a:prstGeom>
            <a:noFill/>
            <a:ln w="9525">
              <a:noFill/>
              <a:miter lim="800000"/>
              <a:headEnd/>
              <a:tailEnd/>
            </a:ln>
            <a:effectLst/>
          </p:spPr>
          <p:txBody>
            <a:bodyPr wrap="none">
              <a:spAutoFit/>
            </a:bodyPr>
            <a:lstStyle/>
            <a:p>
              <a:r>
                <a:rPr lang="en-US" sz="1800"/>
                <a:t>99%</a:t>
              </a:r>
            </a:p>
          </p:txBody>
        </p:sp>
        <p:sp>
          <p:nvSpPr>
            <p:cNvPr id="113681" name="Text Box 17"/>
            <p:cNvSpPr txBox="1">
              <a:spLocks noChangeArrowheads="1"/>
            </p:cNvSpPr>
            <p:nvPr/>
          </p:nvSpPr>
          <p:spPr bwMode="auto">
            <a:xfrm>
              <a:off x="3456" y="3168"/>
              <a:ext cx="380" cy="231"/>
            </a:xfrm>
            <a:prstGeom prst="rect">
              <a:avLst/>
            </a:prstGeom>
            <a:noFill/>
            <a:ln w="9525">
              <a:noFill/>
              <a:miter lim="800000"/>
              <a:headEnd/>
              <a:tailEnd/>
            </a:ln>
            <a:effectLst/>
          </p:spPr>
          <p:txBody>
            <a:bodyPr wrap="none">
              <a:spAutoFit/>
            </a:bodyPr>
            <a:lstStyle/>
            <a:p>
              <a:r>
                <a:rPr lang="en-US" sz="1800"/>
                <a:t>99%</a:t>
              </a:r>
            </a:p>
          </p:txBody>
        </p:sp>
      </p:grpSp>
    </p:spTree>
    <p:extLst>
      <p:ext uri="{BB962C8B-B14F-4D97-AF65-F5344CB8AC3E}">
        <p14:creationId xmlns:p14="http://schemas.microsoft.com/office/powerpoint/2010/main" val="301207911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additive="base">
                                        <p:cTn id="7" dur="500" fill="hold"/>
                                        <p:tgtEl>
                                          <p:spTgt spid="113667"/>
                                        </p:tgtEl>
                                        <p:attrNameLst>
                                          <p:attrName>ppt_x</p:attrName>
                                        </p:attrNameLst>
                                      </p:cBhvr>
                                      <p:tavLst>
                                        <p:tav tm="0">
                                          <p:val>
                                            <p:strVal val="0-#ppt_w/2"/>
                                          </p:val>
                                        </p:tav>
                                        <p:tav tm="100000">
                                          <p:val>
                                            <p:strVal val="#ppt_x"/>
                                          </p:val>
                                        </p:tav>
                                      </p:tavLst>
                                    </p:anim>
                                    <p:anim calcmode="lin" valueType="num">
                                      <p:cBhvr additive="base">
                                        <p:cTn id="8" dur="500" fill="hold"/>
                                        <p:tgtEl>
                                          <p:spTgt spid="11366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136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136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13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polygon of test score data</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44820123"/>
              </p:ext>
            </p:extLst>
          </p:nvPr>
        </p:nvGraphicFramePr>
        <p:xfrm>
          <a:off x="838200" y="1905000"/>
          <a:ext cx="74676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2904364"/>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api.ning.com/files/WJJnmMrgUIpuqoVods4SV40Wb1bBZMoUXx4WXUJSSP9yjzDbuLpIg6bxfmaWHsLlNiia0oDGRjoDo7-4UVfFWL5ovEoEtAM4/ChargeofthelightBriga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3251642"/>
            <a:ext cx="4419600" cy="2711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8941" y="1905000"/>
            <a:ext cx="8686800" cy="1569660"/>
          </a:xfrm>
          <a:prstGeom prst="rect">
            <a:avLst/>
          </a:prstGeom>
        </p:spPr>
        <p:txBody>
          <a:bodyPr wrap="square">
            <a:spAutoFit/>
          </a:bodyPr>
          <a:lstStyle/>
          <a:p>
            <a:pPr lvl="1">
              <a:spcBef>
                <a:spcPct val="50000"/>
              </a:spcBef>
            </a:pPr>
            <a:r>
              <a:rPr lang="en-US" dirty="0"/>
              <a:t>The Crimean War (1853-1856) was a bloody battle between the Russians and the British Alliance (Great Brittan, France, Ottoman Empire, Kingdom of Sardinia) that saw great casualties on both sides.</a:t>
            </a:r>
          </a:p>
        </p:txBody>
      </p:sp>
      <p:sp>
        <p:nvSpPr>
          <p:cNvPr id="4" name="Title 3"/>
          <p:cNvSpPr>
            <a:spLocks noGrp="1"/>
          </p:cNvSpPr>
          <p:nvPr>
            <p:ph type="title"/>
          </p:nvPr>
        </p:nvSpPr>
        <p:spPr/>
        <p:txBody>
          <a:bodyPr/>
          <a:lstStyle/>
          <a:p>
            <a:r>
              <a:rPr lang="en-US" sz="3600" dirty="0" smtClean="0"/>
              <a:t>The Crimean War</a:t>
            </a:r>
            <a:endParaRPr lang="en-US" sz="3600" dirty="0"/>
          </a:p>
        </p:txBody>
      </p:sp>
      <p:grpSp>
        <p:nvGrpSpPr>
          <p:cNvPr id="6" name="Group 5"/>
          <p:cNvGrpSpPr/>
          <p:nvPr/>
        </p:nvGrpSpPr>
        <p:grpSpPr>
          <a:xfrm>
            <a:off x="578222" y="3474660"/>
            <a:ext cx="8184777" cy="3073133"/>
            <a:chOff x="578222" y="3474660"/>
            <a:chExt cx="8184777" cy="3073133"/>
          </a:xfrm>
        </p:grpSpPr>
        <p:sp>
          <p:nvSpPr>
            <p:cNvPr id="3" name="Rectangle 2"/>
            <p:cNvSpPr/>
            <p:nvPr/>
          </p:nvSpPr>
          <p:spPr>
            <a:xfrm>
              <a:off x="596151" y="3474660"/>
              <a:ext cx="3124200" cy="2308324"/>
            </a:xfrm>
            <a:prstGeom prst="rect">
              <a:avLst/>
            </a:prstGeom>
          </p:spPr>
          <p:txBody>
            <a:bodyPr wrap="square">
              <a:spAutoFit/>
            </a:bodyPr>
            <a:lstStyle/>
            <a:p>
              <a:r>
                <a:rPr lang="en-US" sz="1800" i="1" dirty="0" smtClean="0">
                  <a:solidFill>
                    <a:schemeClr val="accent2"/>
                  </a:solidFill>
                </a:rPr>
                <a:t>“Half </a:t>
              </a:r>
              <a:r>
                <a:rPr lang="en-US" sz="1800" i="1" dirty="0">
                  <a:solidFill>
                    <a:schemeClr val="accent2"/>
                  </a:solidFill>
                </a:rPr>
                <a:t>a league, half a league,</a:t>
              </a:r>
              <a:br>
                <a:rPr lang="en-US" sz="1800" i="1" dirty="0">
                  <a:solidFill>
                    <a:schemeClr val="accent2"/>
                  </a:solidFill>
                </a:rPr>
              </a:br>
              <a:r>
                <a:rPr lang="en-US" sz="1800" i="1" dirty="0">
                  <a:solidFill>
                    <a:schemeClr val="accent2"/>
                  </a:solidFill>
                </a:rPr>
                <a:t>Half a league onward,</a:t>
              </a:r>
              <a:br>
                <a:rPr lang="en-US" sz="1800" i="1" dirty="0">
                  <a:solidFill>
                    <a:schemeClr val="accent2"/>
                  </a:solidFill>
                </a:rPr>
              </a:br>
              <a:r>
                <a:rPr lang="en-US" sz="1800" i="1" dirty="0">
                  <a:solidFill>
                    <a:schemeClr val="accent2"/>
                  </a:solidFill>
                </a:rPr>
                <a:t>All in the valley of Death</a:t>
              </a:r>
              <a:br>
                <a:rPr lang="en-US" sz="1800" i="1" dirty="0">
                  <a:solidFill>
                    <a:schemeClr val="accent2"/>
                  </a:solidFill>
                </a:rPr>
              </a:br>
              <a:r>
                <a:rPr lang="en-US" sz="1800" i="1" dirty="0">
                  <a:solidFill>
                    <a:schemeClr val="accent2"/>
                  </a:solidFill>
                </a:rPr>
                <a:t>Rode the six hundred.</a:t>
              </a:r>
              <a:br>
                <a:rPr lang="en-US" sz="1800" i="1" dirty="0">
                  <a:solidFill>
                    <a:schemeClr val="accent2"/>
                  </a:solidFill>
                </a:rPr>
              </a:br>
              <a:r>
                <a:rPr lang="en-US" sz="1800" i="1" dirty="0">
                  <a:solidFill>
                    <a:schemeClr val="accent2"/>
                  </a:solidFill>
                </a:rPr>
                <a:t>"Forward, the Light Brigade!</a:t>
              </a:r>
              <a:br>
                <a:rPr lang="en-US" sz="1800" i="1" dirty="0">
                  <a:solidFill>
                    <a:schemeClr val="accent2"/>
                  </a:solidFill>
                </a:rPr>
              </a:br>
              <a:r>
                <a:rPr lang="en-US" sz="1800" i="1" dirty="0">
                  <a:solidFill>
                    <a:schemeClr val="accent2"/>
                  </a:solidFill>
                </a:rPr>
                <a:t>"Charge for the guns!" he said:</a:t>
              </a:r>
              <a:br>
                <a:rPr lang="en-US" sz="1800" i="1" dirty="0">
                  <a:solidFill>
                    <a:schemeClr val="accent2"/>
                  </a:solidFill>
                </a:rPr>
              </a:br>
              <a:r>
                <a:rPr lang="en-US" sz="1800" i="1" dirty="0">
                  <a:solidFill>
                    <a:schemeClr val="accent2"/>
                  </a:solidFill>
                </a:rPr>
                <a:t>Into the valley of Death</a:t>
              </a:r>
              <a:br>
                <a:rPr lang="en-US" sz="1800" i="1" dirty="0">
                  <a:solidFill>
                    <a:schemeClr val="accent2"/>
                  </a:solidFill>
                </a:rPr>
              </a:br>
              <a:r>
                <a:rPr lang="en-US" sz="1800" i="1" dirty="0">
                  <a:solidFill>
                    <a:schemeClr val="accent2"/>
                  </a:solidFill>
                </a:rPr>
                <a:t>Rode the six </a:t>
              </a:r>
              <a:r>
                <a:rPr lang="en-US" sz="1800" i="1" dirty="0" smtClean="0">
                  <a:solidFill>
                    <a:schemeClr val="accent2"/>
                  </a:solidFill>
                </a:rPr>
                <a:t>hundred…”</a:t>
              </a:r>
              <a:endParaRPr lang="en-US" sz="1800" i="1" dirty="0">
                <a:solidFill>
                  <a:schemeClr val="accent2"/>
                </a:solidFill>
              </a:endParaRPr>
            </a:p>
          </p:txBody>
        </p:sp>
        <p:sp>
          <p:nvSpPr>
            <p:cNvPr id="5" name="Rectangle 4"/>
            <p:cNvSpPr/>
            <p:nvPr/>
          </p:nvSpPr>
          <p:spPr>
            <a:xfrm>
              <a:off x="578222" y="5963018"/>
              <a:ext cx="8184777" cy="584775"/>
            </a:xfrm>
            <a:prstGeom prst="rect">
              <a:avLst/>
            </a:prstGeom>
          </p:spPr>
          <p:txBody>
            <a:bodyPr wrap="square">
              <a:spAutoFit/>
            </a:bodyPr>
            <a:lstStyle/>
            <a:p>
              <a:r>
                <a:rPr lang="en-US" sz="1600" dirty="0"/>
                <a:t>Alfred, Lord </a:t>
              </a:r>
              <a:r>
                <a:rPr lang="en-US" sz="1600" dirty="0" smtClean="0"/>
                <a:t>Tennyson, “The </a:t>
              </a:r>
              <a:r>
                <a:rPr lang="en-US" sz="1600" dirty="0"/>
                <a:t>Charge of the Light </a:t>
              </a:r>
              <a:r>
                <a:rPr lang="en-US" sz="1600" dirty="0" smtClean="0"/>
                <a:t>Brigade.” Written </a:t>
              </a:r>
              <a:r>
                <a:rPr lang="en-US" sz="1600" dirty="0"/>
                <a:t>to memorialize events in the Balaclava, Oct. 25, 1854.</a:t>
              </a:r>
            </a:p>
          </p:txBody>
        </p:sp>
      </p:grpSp>
    </p:spTree>
    <p:extLst>
      <p:ext uri="{BB962C8B-B14F-4D97-AF65-F5344CB8AC3E}">
        <p14:creationId xmlns:p14="http://schemas.microsoft.com/office/powerpoint/2010/main" val="19837751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1"/>
            <a:ext cx="8407893" cy="2243329"/>
          </a:xfrm>
        </p:spPr>
        <p:txBody>
          <a:bodyPr/>
          <a:lstStyle/>
          <a:p>
            <a:r>
              <a:rPr lang="en-US" dirty="0" smtClean="0"/>
              <a:t>Refers to the concentration of scores around a particular point on the x-axis.</a:t>
            </a:r>
          </a:p>
          <a:p>
            <a:r>
              <a:rPr lang="en-US" dirty="0" smtClean="0"/>
              <a:t>If this concentration lies toward the low end of the scale, with the tail of the curve trailing off to the right, the curve is called a right skew.</a:t>
            </a:r>
          </a:p>
          <a:p>
            <a:r>
              <a:rPr lang="en-US" dirty="0" smtClean="0"/>
              <a:t>If the tail of the curve trails off to the left, it is a left skew.</a:t>
            </a:r>
            <a:endParaRPr lang="en-US" dirty="0"/>
          </a:p>
        </p:txBody>
      </p:sp>
      <p:sp>
        <p:nvSpPr>
          <p:cNvPr id="2" name="Title 1"/>
          <p:cNvSpPr>
            <a:spLocks noGrp="1"/>
          </p:cNvSpPr>
          <p:nvPr>
            <p:ph type="title"/>
          </p:nvPr>
        </p:nvSpPr>
        <p:spPr/>
        <p:txBody>
          <a:bodyPr/>
          <a:lstStyle/>
          <a:p>
            <a:r>
              <a:rPr lang="en-US" dirty="0" err="1" smtClean="0"/>
              <a:t>Skewness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757877546"/>
              </p:ext>
            </p:extLst>
          </p:nvPr>
        </p:nvGraphicFramePr>
        <p:xfrm>
          <a:off x="2286000" y="3886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4521721"/>
      </p:ext>
    </p:extLst>
  </p:cSld>
  <p:clrMapOvr>
    <a:masterClrMapping/>
  </p:clrMapOvr>
  <p:transition spd="med">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100329"/>
          </a:xfrm>
        </p:spPr>
        <p:txBody>
          <a:bodyPr/>
          <a:lstStyle/>
          <a:p>
            <a:r>
              <a:rPr lang="en-US" dirty="0" err="1" smtClean="0"/>
              <a:t>Skewness</a:t>
            </a:r>
            <a:r>
              <a:rPr lang="en-US" dirty="0" smtClean="0"/>
              <a:t> can occur when the frequency of just one score is clustered away from the mean.</a:t>
            </a:r>
            <a:endParaRPr lang="en-US" dirty="0"/>
          </a:p>
        </p:txBody>
      </p:sp>
      <p:sp>
        <p:nvSpPr>
          <p:cNvPr id="3" name="Title 2"/>
          <p:cNvSpPr>
            <a:spLocks noGrp="1"/>
          </p:cNvSpPr>
          <p:nvPr>
            <p:ph type="title"/>
          </p:nvPr>
        </p:nvSpPr>
        <p:spPr/>
        <p:txBody>
          <a:bodyPr/>
          <a:lstStyle/>
          <a:p>
            <a:r>
              <a:rPr lang="en-US" dirty="0" err="1" smtClean="0"/>
              <a:t>Skewness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706575505"/>
              </p:ext>
            </p:extLst>
          </p:nvPr>
        </p:nvGraphicFramePr>
        <p:xfrm>
          <a:off x="2362200" y="2819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7505295"/>
      </p:ext>
    </p:extLst>
  </p:cSld>
  <p:clrMapOvr>
    <a:masterClrMapping/>
  </p:clrMapOvr>
  <p:transition spd="med">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4000"/>
              <a:t>Normal Distribution</a:t>
            </a:r>
          </a:p>
        </p:txBody>
      </p:sp>
      <p:grpSp>
        <p:nvGrpSpPr>
          <p:cNvPr id="2" name="Group 1"/>
          <p:cNvGrpSpPr/>
          <p:nvPr/>
        </p:nvGrpSpPr>
        <p:grpSpPr>
          <a:xfrm>
            <a:off x="1164771" y="2697162"/>
            <a:ext cx="6629400" cy="2225675"/>
            <a:chOff x="1143000" y="3184525"/>
            <a:chExt cx="6629400" cy="2225675"/>
          </a:xfrm>
        </p:grpSpPr>
        <p:grpSp>
          <p:nvGrpSpPr>
            <p:cNvPr id="113667" name="Group 3"/>
            <p:cNvGrpSpPr>
              <a:grpSpLocks/>
            </p:cNvGrpSpPr>
            <p:nvPr/>
          </p:nvGrpSpPr>
          <p:grpSpPr bwMode="auto">
            <a:xfrm>
              <a:off x="1582738" y="3184525"/>
              <a:ext cx="5672137" cy="2068513"/>
              <a:chOff x="-1318" y="-2938"/>
              <a:chExt cx="3573" cy="1303"/>
            </a:xfrm>
          </p:grpSpPr>
          <p:sp>
            <p:nvSpPr>
              <p:cNvPr id="113668" name="Freeform 4"/>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113669" name="Freeform 5"/>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sp>
          <p:nvSpPr>
            <p:cNvPr id="113676" name="Line 12"/>
            <p:cNvSpPr>
              <a:spLocks noChangeShapeType="1"/>
            </p:cNvSpPr>
            <p:nvPr/>
          </p:nvSpPr>
          <p:spPr bwMode="auto">
            <a:xfrm>
              <a:off x="1143000" y="5410200"/>
              <a:ext cx="6629400" cy="0"/>
            </a:xfrm>
            <a:prstGeom prst="line">
              <a:avLst/>
            </a:prstGeom>
            <a:noFill/>
            <a:ln w="9525">
              <a:solidFill>
                <a:schemeClr val="tx1"/>
              </a:solidFill>
              <a:round/>
              <a:headEnd/>
              <a:tailEnd/>
            </a:ln>
            <a:effectLst/>
          </p:spPr>
          <p:txBody>
            <a:bodyPr/>
            <a:lstStyle/>
            <a:p>
              <a:endParaRPr lang="en-US"/>
            </a:p>
          </p:txBody>
        </p:sp>
        <p:grpSp>
          <p:nvGrpSpPr>
            <p:cNvPr id="113682" name="Group 18"/>
            <p:cNvGrpSpPr>
              <a:grpSpLocks/>
            </p:cNvGrpSpPr>
            <p:nvPr/>
          </p:nvGrpSpPr>
          <p:grpSpPr bwMode="auto">
            <a:xfrm>
              <a:off x="4038600" y="3505200"/>
              <a:ext cx="762000" cy="1600200"/>
              <a:chOff x="2544" y="2208"/>
              <a:chExt cx="480" cy="1008"/>
            </a:xfrm>
          </p:grpSpPr>
          <p:sp>
            <p:nvSpPr>
              <p:cNvPr id="113672" name="Line 8"/>
              <p:cNvSpPr>
                <a:spLocks noChangeShapeType="1"/>
              </p:cNvSpPr>
              <p:nvPr/>
            </p:nvSpPr>
            <p:spPr bwMode="auto">
              <a:xfrm>
                <a:off x="2544" y="2208"/>
                <a:ext cx="0" cy="1008"/>
              </a:xfrm>
              <a:prstGeom prst="line">
                <a:avLst/>
              </a:prstGeom>
              <a:noFill/>
              <a:ln w="9525">
                <a:solidFill>
                  <a:schemeClr val="tx1"/>
                </a:solidFill>
                <a:round/>
                <a:headEnd/>
                <a:tailEnd/>
              </a:ln>
              <a:effectLst/>
            </p:spPr>
            <p:txBody>
              <a:bodyPr/>
              <a:lstStyle/>
              <a:p>
                <a:endParaRPr lang="en-US"/>
              </a:p>
            </p:txBody>
          </p:sp>
          <p:sp>
            <p:nvSpPr>
              <p:cNvPr id="113673" name="Line 9"/>
              <p:cNvSpPr>
                <a:spLocks noChangeShapeType="1"/>
              </p:cNvSpPr>
              <p:nvPr/>
            </p:nvSpPr>
            <p:spPr bwMode="auto">
              <a:xfrm>
                <a:off x="3024" y="2208"/>
                <a:ext cx="0" cy="1008"/>
              </a:xfrm>
              <a:prstGeom prst="line">
                <a:avLst/>
              </a:prstGeom>
              <a:noFill/>
              <a:ln w="9525">
                <a:solidFill>
                  <a:schemeClr val="tx1"/>
                </a:solidFill>
                <a:round/>
                <a:headEnd/>
                <a:tailEnd/>
              </a:ln>
              <a:effectLst/>
            </p:spPr>
            <p:txBody>
              <a:bodyPr/>
              <a:lstStyle/>
              <a:p>
                <a:endParaRPr lang="en-US"/>
              </a:p>
            </p:txBody>
          </p:sp>
          <p:sp>
            <p:nvSpPr>
              <p:cNvPr id="113677" name="Text Box 13"/>
              <p:cNvSpPr txBox="1">
                <a:spLocks noChangeArrowheads="1"/>
              </p:cNvSpPr>
              <p:nvPr/>
            </p:nvSpPr>
            <p:spPr bwMode="auto">
              <a:xfrm>
                <a:off x="2592" y="2400"/>
                <a:ext cx="380" cy="231"/>
              </a:xfrm>
              <a:prstGeom prst="rect">
                <a:avLst/>
              </a:prstGeom>
              <a:noFill/>
              <a:ln w="9525">
                <a:noFill/>
                <a:miter lim="800000"/>
                <a:headEnd/>
                <a:tailEnd/>
              </a:ln>
              <a:effectLst/>
            </p:spPr>
            <p:txBody>
              <a:bodyPr wrap="none">
                <a:spAutoFit/>
              </a:bodyPr>
              <a:lstStyle/>
              <a:p>
                <a:r>
                  <a:rPr lang="en-US" sz="1800"/>
                  <a:t>68%</a:t>
                </a:r>
              </a:p>
            </p:txBody>
          </p:sp>
        </p:grpSp>
        <p:grpSp>
          <p:nvGrpSpPr>
            <p:cNvPr id="113683" name="Group 19"/>
            <p:cNvGrpSpPr>
              <a:grpSpLocks/>
            </p:cNvGrpSpPr>
            <p:nvPr/>
          </p:nvGrpSpPr>
          <p:grpSpPr bwMode="auto">
            <a:xfrm>
              <a:off x="3352800" y="4419600"/>
              <a:ext cx="2057400" cy="685800"/>
              <a:chOff x="2112" y="2784"/>
              <a:chExt cx="1296" cy="432"/>
            </a:xfrm>
          </p:grpSpPr>
          <p:sp>
            <p:nvSpPr>
              <p:cNvPr id="113674" name="Line 10"/>
              <p:cNvSpPr>
                <a:spLocks noChangeShapeType="1"/>
              </p:cNvSpPr>
              <p:nvPr/>
            </p:nvSpPr>
            <p:spPr bwMode="auto">
              <a:xfrm>
                <a:off x="2112" y="2832"/>
                <a:ext cx="0" cy="384"/>
              </a:xfrm>
              <a:prstGeom prst="line">
                <a:avLst/>
              </a:prstGeom>
              <a:noFill/>
              <a:ln w="9525">
                <a:solidFill>
                  <a:schemeClr val="tx1"/>
                </a:solidFill>
                <a:round/>
                <a:headEnd/>
                <a:tailEnd/>
              </a:ln>
              <a:effectLst/>
            </p:spPr>
            <p:txBody>
              <a:bodyPr/>
              <a:lstStyle/>
              <a:p>
                <a:endParaRPr lang="en-US"/>
              </a:p>
            </p:txBody>
          </p:sp>
          <p:sp>
            <p:nvSpPr>
              <p:cNvPr id="113675" name="Line 11"/>
              <p:cNvSpPr>
                <a:spLocks noChangeShapeType="1"/>
              </p:cNvSpPr>
              <p:nvPr/>
            </p:nvSpPr>
            <p:spPr bwMode="auto">
              <a:xfrm>
                <a:off x="3408" y="2784"/>
                <a:ext cx="0" cy="384"/>
              </a:xfrm>
              <a:prstGeom prst="line">
                <a:avLst/>
              </a:prstGeom>
              <a:noFill/>
              <a:ln w="9525">
                <a:solidFill>
                  <a:schemeClr val="tx1"/>
                </a:solidFill>
                <a:round/>
                <a:headEnd/>
                <a:tailEnd/>
              </a:ln>
              <a:effectLst/>
            </p:spPr>
            <p:txBody>
              <a:bodyPr/>
              <a:lstStyle/>
              <a:p>
                <a:endParaRPr lang="en-US"/>
              </a:p>
            </p:txBody>
          </p:sp>
          <p:sp>
            <p:nvSpPr>
              <p:cNvPr id="113678" name="Text Box 14"/>
              <p:cNvSpPr txBox="1">
                <a:spLocks noChangeArrowheads="1"/>
              </p:cNvSpPr>
              <p:nvPr/>
            </p:nvSpPr>
            <p:spPr bwMode="auto">
              <a:xfrm>
                <a:off x="2112" y="2832"/>
                <a:ext cx="380" cy="231"/>
              </a:xfrm>
              <a:prstGeom prst="rect">
                <a:avLst/>
              </a:prstGeom>
              <a:noFill/>
              <a:ln w="9525">
                <a:noFill/>
                <a:miter lim="800000"/>
                <a:headEnd/>
                <a:tailEnd/>
              </a:ln>
              <a:effectLst/>
            </p:spPr>
            <p:txBody>
              <a:bodyPr wrap="none">
                <a:spAutoFit/>
              </a:bodyPr>
              <a:lstStyle/>
              <a:p>
                <a:r>
                  <a:rPr lang="en-US" sz="1800"/>
                  <a:t>95%</a:t>
                </a:r>
              </a:p>
            </p:txBody>
          </p:sp>
          <p:sp>
            <p:nvSpPr>
              <p:cNvPr id="113679" name="Text Box 15"/>
              <p:cNvSpPr txBox="1">
                <a:spLocks noChangeArrowheads="1"/>
              </p:cNvSpPr>
              <p:nvPr/>
            </p:nvSpPr>
            <p:spPr bwMode="auto">
              <a:xfrm>
                <a:off x="3024" y="2928"/>
                <a:ext cx="380" cy="231"/>
              </a:xfrm>
              <a:prstGeom prst="rect">
                <a:avLst/>
              </a:prstGeom>
              <a:noFill/>
              <a:ln w="9525">
                <a:noFill/>
                <a:miter lim="800000"/>
                <a:headEnd/>
                <a:tailEnd/>
              </a:ln>
              <a:effectLst/>
            </p:spPr>
            <p:txBody>
              <a:bodyPr wrap="none">
                <a:spAutoFit/>
              </a:bodyPr>
              <a:lstStyle/>
              <a:p>
                <a:r>
                  <a:rPr lang="en-US" sz="1800"/>
                  <a:t>95%</a:t>
                </a:r>
              </a:p>
            </p:txBody>
          </p:sp>
        </p:grpSp>
        <p:grpSp>
          <p:nvGrpSpPr>
            <p:cNvPr id="113684" name="Group 20"/>
            <p:cNvGrpSpPr>
              <a:grpSpLocks/>
            </p:cNvGrpSpPr>
            <p:nvPr/>
          </p:nvGrpSpPr>
          <p:grpSpPr bwMode="auto">
            <a:xfrm>
              <a:off x="2667000" y="5029200"/>
              <a:ext cx="3422650" cy="366713"/>
              <a:chOff x="1680" y="3168"/>
              <a:chExt cx="2156" cy="231"/>
            </a:xfrm>
          </p:grpSpPr>
          <p:sp>
            <p:nvSpPr>
              <p:cNvPr id="113680" name="Text Box 16"/>
              <p:cNvSpPr txBox="1">
                <a:spLocks noChangeArrowheads="1"/>
              </p:cNvSpPr>
              <p:nvPr/>
            </p:nvSpPr>
            <p:spPr bwMode="auto">
              <a:xfrm>
                <a:off x="1680" y="3168"/>
                <a:ext cx="380" cy="231"/>
              </a:xfrm>
              <a:prstGeom prst="rect">
                <a:avLst/>
              </a:prstGeom>
              <a:noFill/>
              <a:ln w="9525">
                <a:noFill/>
                <a:miter lim="800000"/>
                <a:headEnd/>
                <a:tailEnd/>
              </a:ln>
              <a:effectLst/>
            </p:spPr>
            <p:txBody>
              <a:bodyPr wrap="none">
                <a:spAutoFit/>
              </a:bodyPr>
              <a:lstStyle/>
              <a:p>
                <a:r>
                  <a:rPr lang="en-US" sz="1800"/>
                  <a:t>99%</a:t>
                </a:r>
              </a:p>
            </p:txBody>
          </p:sp>
          <p:sp>
            <p:nvSpPr>
              <p:cNvPr id="113681" name="Text Box 17"/>
              <p:cNvSpPr txBox="1">
                <a:spLocks noChangeArrowheads="1"/>
              </p:cNvSpPr>
              <p:nvPr/>
            </p:nvSpPr>
            <p:spPr bwMode="auto">
              <a:xfrm>
                <a:off x="3456" y="3168"/>
                <a:ext cx="380" cy="231"/>
              </a:xfrm>
              <a:prstGeom prst="rect">
                <a:avLst/>
              </a:prstGeom>
              <a:noFill/>
              <a:ln w="9525">
                <a:noFill/>
                <a:miter lim="800000"/>
                <a:headEnd/>
                <a:tailEnd/>
              </a:ln>
              <a:effectLst/>
            </p:spPr>
            <p:txBody>
              <a:bodyPr wrap="none">
                <a:spAutoFit/>
              </a:bodyPr>
              <a:lstStyle/>
              <a:p>
                <a:r>
                  <a:rPr lang="en-US" sz="1800"/>
                  <a:t>99%</a:t>
                </a:r>
              </a:p>
            </p:txBody>
          </p:sp>
        </p:grpSp>
      </p:grpSp>
      <p:cxnSp>
        <p:nvCxnSpPr>
          <p:cNvPr id="4" name="Straight Connector 3"/>
          <p:cNvCxnSpPr/>
          <p:nvPr/>
        </p:nvCxnSpPr>
        <p:spPr>
          <a:xfrm>
            <a:off x="4438196" y="2697162"/>
            <a:ext cx="41275" cy="256063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17861" y="5334000"/>
            <a:ext cx="2523219" cy="369332"/>
          </a:xfrm>
          <a:prstGeom prst="rect">
            <a:avLst/>
          </a:prstGeom>
          <a:noFill/>
        </p:spPr>
        <p:txBody>
          <a:bodyPr wrap="square" rtlCol="0">
            <a:spAutoFit/>
          </a:bodyPr>
          <a:lstStyle/>
          <a:p>
            <a:r>
              <a:rPr lang="en-US" dirty="0" smtClean="0"/>
              <a:t>Mode = Median = Mean</a:t>
            </a:r>
            <a:endParaRPr lang="en-US" dirty="0"/>
          </a:p>
        </p:txBody>
      </p:sp>
    </p:spTree>
    <p:extLst>
      <p:ext uri="{BB962C8B-B14F-4D97-AF65-F5344CB8AC3E}">
        <p14:creationId xmlns:p14="http://schemas.microsoft.com/office/powerpoint/2010/main" val="1400549377"/>
      </p:ext>
    </p:extLst>
  </p:cSld>
  <p:clrMapOvr>
    <a:masterClrMapping/>
  </p:clrMapOvr>
  <p:transition spd="med">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the Distribution may not be normal</a:t>
            </a:r>
            <a:endParaRPr lang="en-US" dirty="0"/>
          </a:p>
        </p:txBody>
      </p:sp>
      <p:graphicFrame>
        <p:nvGraphicFramePr>
          <p:cNvPr id="3" name="Chart 2"/>
          <p:cNvGraphicFramePr>
            <a:graphicFrameLocks/>
          </p:cNvGraphicFramePr>
          <p:nvPr>
            <p:extLst>
              <p:ext uri="{D42A27DB-BD31-4B8C-83A1-F6EECF244321}">
                <p14:modId xmlns:p14="http://schemas.microsoft.com/office/powerpoint/2010/main" val="2718381443"/>
              </p:ext>
            </p:extLst>
          </p:nvPr>
        </p:nvGraphicFramePr>
        <p:xfrm>
          <a:off x="1143000" y="1752600"/>
          <a:ext cx="6781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ular Callout 3"/>
          <p:cNvSpPr/>
          <p:nvPr/>
        </p:nvSpPr>
        <p:spPr>
          <a:xfrm>
            <a:off x="1295400" y="2133600"/>
            <a:ext cx="1447800" cy="533400"/>
          </a:xfrm>
          <a:prstGeom prst="wedgeRectCallout">
            <a:avLst>
              <a:gd name="adj1" fmla="val 77126"/>
              <a:gd name="adj2" fmla="val 33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Mode = 45K</a:t>
            </a:r>
            <a:endParaRPr lang="en-US" sz="1600" dirty="0"/>
          </a:p>
        </p:txBody>
      </p:sp>
    </p:spTree>
    <p:extLst>
      <p:ext uri="{BB962C8B-B14F-4D97-AF65-F5344CB8AC3E}">
        <p14:creationId xmlns:p14="http://schemas.microsoft.com/office/powerpoint/2010/main" val="3783711621"/>
      </p:ext>
    </p:extLst>
  </p:cSld>
  <p:clrMapOvr>
    <a:masterClrMapping/>
  </p:clrMapOvr>
  <p:transition spd="med">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000"/>
              <a:t>Measures of Dispersion </a:t>
            </a:r>
            <a:br>
              <a:rPr lang="en-US" sz="4000"/>
            </a:br>
            <a:r>
              <a:rPr lang="en-US" sz="4000"/>
              <a:t>or Spread</a:t>
            </a:r>
          </a:p>
        </p:txBody>
      </p:sp>
      <p:sp>
        <p:nvSpPr>
          <p:cNvPr id="118787" name="Rectangle 3"/>
          <p:cNvSpPr>
            <a:spLocks noGrp="1" noChangeArrowheads="1"/>
          </p:cNvSpPr>
          <p:nvPr>
            <p:ph type="body" idx="1"/>
          </p:nvPr>
        </p:nvSpPr>
        <p:spPr/>
        <p:txBody>
          <a:bodyPr/>
          <a:lstStyle/>
          <a:p>
            <a:r>
              <a:rPr lang="en-US" sz="3600" dirty="0"/>
              <a:t>Range</a:t>
            </a:r>
          </a:p>
          <a:p>
            <a:r>
              <a:rPr lang="en-US" sz="3600" dirty="0"/>
              <a:t>Variance</a:t>
            </a:r>
          </a:p>
          <a:p>
            <a:r>
              <a:rPr lang="en-US" sz="3600" dirty="0"/>
              <a:t>Standard deviation</a:t>
            </a:r>
          </a:p>
        </p:txBody>
      </p:sp>
    </p:spTree>
    <p:extLst>
      <p:ext uri="{BB962C8B-B14F-4D97-AF65-F5344CB8AC3E}">
        <p14:creationId xmlns:p14="http://schemas.microsoft.com/office/powerpoint/2010/main" val="112098388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4000"/>
              <a:t>The Range</a:t>
            </a:r>
            <a:br>
              <a:rPr lang="en-US" sz="4000"/>
            </a:br>
            <a:r>
              <a:rPr lang="en-US" sz="4000"/>
              <a:t> as a Measure of Spread</a:t>
            </a:r>
          </a:p>
        </p:txBody>
      </p:sp>
      <p:sp>
        <p:nvSpPr>
          <p:cNvPr id="119811" name="Rectangle 3"/>
          <p:cNvSpPr>
            <a:spLocks noGrp="1" noChangeArrowheads="1"/>
          </p:cNvSpPr>
          <p:nvPr>
            <p:ph type="body" idx="1"/>
          </p:nvPr>
        </p:nvSpPr>
        <p:spPr>
          <a:xfrm>
            <a:off x="380999" y="1719071"/>
            <a:ext cx="8407893" cy="1481329"/>
          </a:xfrm>
        </p:spPr>
        <p:txBody>
          <a:bodyPr/>
          <a:lstStyle/>
          <a:p>
            <a:r>
              <a:rPr lang="en-US" dirty="0"/>
              <a:t>The range is the </a:t>
            </a:r>
            <a:r>
              <a:rPr lang="en-US" b="1" dirty="0"/>
              <a:t>distance</a:t>
            </a:r>
            <a:r>
              <a:rPr lang="en-US" dirty="0"/>
              <a:t> between the smallest and the largest value in the set.</a:t>
            </a:r>
          </a:p>
          <a:p>
            <a:pPr>
              <a:buFontTx/>
              <a:buNone/>
            </a:pPr>
            <a:endParaRPr lang="en-US" sz="1200" dirty="0"/>
          </a:p>
          <a:p>
            <a:r>
              <a:rPr lang="en-US" dirty="0"/>
              <a:t>Range = largest value – smallest value</a:t>
            </a:r>
          </a:p>
          <a:p>
            <a:endParaRPr lang="en-US" dirty="0"/>
          </a:p>
        </p:txBody>
      </p:sp>
      <p:sp>
        <p:nvSpPr>
          <p:cNvPr id="4" name="Rectangle 3"/>
          <p:cNvSpPr/>
          <p:nvPr/>
        </p:nvSpPr>
        <p:spPr>
          <a:xfrm>
            <a:off x="1295400" y="3613666"/>
            <a:ext cx="1447800" cy="2308324"/>
          </a:xfrm>
          <a:prstGeom prst="rect">
            <a:avLst/>
          </a:prstGeom>
        </p:spPr>
        <p:txBody>
          <a:bodyPr wrap="square">
            <a:spAutoFit/>
          </a:bodyPr>
          <a:lstStyle/>
          <a:p>
            <a:r>
              <a:rPr lang="en-US" sz="2400" dirty="0"/>
              <a:t>100, 100</a:t>
            </a:r>
          </a:p>
          <a:p>
            <a:r>
              <a:rPr lang="en-US" sz="2400" dirty="0"/>
              <a:t>  99,   98</a:t>
            </a:r>
          </a:p>
          <a:p>
            <a:r>
              <a:rPr lang="en-US" sz="2400" dirty="0"/>
              <a:t>  88,   77</a:t>
            </a:r>
          </a:p>
          <a:p>
            <a:r>
              <a:rPr lang="en-US" sz="2400" dirty="0"/>
              <a:t>  72,   68</a:t>
            </a:r>
          </a:p>
          <a:p>
            <a:r>
              <a:rPr lang="en-US" sz="2400" dirty="0"/>
              <a:t>  67,   52</a:t>
            </a:r>
          </a:p>
          <a:p>
            <a:r>
              <a:rPr lang="en-US" sz="2400" dirty="0"/>
              <a:t>  43,   42</a:t>
            </a:r>
          </a:p>
        </p:txBody>
      </p:sp>
      <p:sp>
        <p:nvSpPr>
          <p:cNvPr id="5" name="Rectangle 4"/>
          <p:cNvSpPr/>
          <p:nvPr/>
        </p:nvSpPr>
        <p:spPr>
          <a:xfrm>
            <a:off x="5161384" y="3613666"/>
            <a:ext cx="1676400" cy="2308324"/>
          </a:xfrm>
          <a:prstGeom prst="rect">
            <a:avLst/>
          </a:prstGeom>
        </p:spPr>
        <p:txBody>
          <a:bodyPr wrap="square">
            <a:spAutoFit/>
          </a:bodyPr>
          <a:lstStyle/>
          <a:p>
            <a:r>
              <a:rPr lang="en-US" sz="2400" dirty="0"/>
              <a:t>91,   85</a:t>
            </a:r>
          </a:p>
          <a:p>
            <a:r>
              <a:rPr lang="en-US" sz="2400" dirty="0"/>
              <a:t>  81,   79</a:t>
            </a:r>
          </a:p>
          <a:p>
            <a:r>
              <a:rPr lang="en-US" sz="2400" dirty="0"/>
              <a:t>  78,   77</a:t>
            </a:r>
          </a:p>
          <a:p>
            <a:r>
              <a:rPr lang="en-US" sz="2400" dirty="0"/>
              <a:t>  73,   75</a:t>
            </a:r>
          </a:p>
          <a:p>
            <a:r>
              <a:rPr lang="en-US" sz="2400" dirty="0"/>
              <a:t>  72,   70</a:t>
            </a:r>
          </a:p>
          <a:p>
            <a:r>
              <a:rPr lang="en-US" sz="2400" dirty="0"/>
              <a:t>  65,   60</a:t>
            </a:r>
          </a:p>
        </p:txBody>
      </p:sp>
      <p:sp>
        <p:nvSpPr>
          <p:cNvPr id="2" name="TextBox 1"/>
          <p:cNvSpPr txBox="1"/>
          <p:nvPr/>
        </p:nvSpPr>
        <p:spPr>
          <a:xfrm>
            <a:off x="1295400" y="3308866"/>
            <a:ext cx="1524000" cy="369332"/>
          </a:xfrm>
          <a:prstGeom prst="rect">
            <a:avLst/>
          </a:prstGeom>
          <a:noFill/>
        </p:spPr>
        <p:txBody>
          <a:bodyPr wrap="square" rtlCol="0">
            <a:spAutoFit/>
          </a:bodyPr>
          <a:lstStyle/>
          <a:p>
            <a:pPr algn="ctr"/>
            <a:r>
              <a:rPr lang="en-US" dirty="0" smtClean="0"/>
              <a:t>Group 1</a:t>
            </a:r>
            <a:endParaRPr lang="en-US" dirty="0"/>
          </a:p>
        </p:txBody>
      </p:sp>
      <p:sp>
        <p:nvSpPr>
          <p:cNvPr id="3" name="Rectangle 2"/>
          <p:cNvSpPr/>
          <p:nvPr/>
        </p:nvSpPr>
        <p:spPr>
          <a:xfrm>
            <a:off x="5334000" y="3308866"/>
            <a:ext cx="971997" cy="369332"/>
          </a:xfrm>
          <a:prstGeom prst="rect">
            <a:avLst/>
          </a:prstGeom>
        </p:spPr>
        <p:txBody>
          <a:bodyPr wrap="none">
            <a:spAutoFit/>
          </a:bodyPr>
          <a:lstStyle/>
          <a:p>
            <a:pPr algn="ctr"/>
            <a:r>
              <a:rPr lang="en-US" dirty="0"/>
              <a:t>Group </a:t>
            </a:r>
            <a:r>
              <a:rPr lang="en-US" dirty="0" smtClean="0"/>
              <a:t>2</a:t>
            </a:r>
            <a:endParaRPr lang="en-US" dirty="0"/>
          </a:p>
        </p:txBody>
      </p:sp>
      <p:sp>
        <p:nvSpPr>
          <p:cNvPr id="7" name="TextBox 6"/>
          <p:cNvSpPr txBox="1"/>
          <p:nvPr/>
        </p:nvSpPr>
        <p:spPr>
          <a:xfrm>
            <a:off x="697412" y="6060624"/>
            <a:ext cx="2719975" cy="369332"/>
          </a:xfrm>
          <a:prstGeom prst="rect">
            <a:avLst/>
          </a:prstGeom>
          <a:noFill/>
        </p:spPr>
        <p:txBody>
          <a:bodyPr wrap="none" rtlCol="0">
            <a:spAutoFit/>
          </a:bodyPr>
          <a:lstStyle/>
          <a:p>
            <a:r>
              <a:rPr lang="en-US" dirty="0" smtClean="0">
                <a:solidFill>
                  <a:srgbClr val="C00000"/>
                </a:solidFill>
              </a:rPr>
              <a:t>Range G1: 100 – 42 = 58</a:t>
            </a:r>
            <a:endParaRPr lang="en-US" dirty="0">
              <a:solidFill>
                <a:srgbClr val="C00000"/>
              </a:solidFill>
            </a:endParaRPr>
          </a:p>
        </p:txBody>
      </p:sp>
      <p:sp>
        <p:nvSpPr>
          <p:cNvPr id="8" name="Rectangle 7"/>
          <p:cNvSpPr/>
          <p:nvPr/>
        </p:nvSpPr>
        <p:spPr>
          <a:xfrm>
            <a:off x="4639596" y="6060624"/>
            <a:ext cx="2574936" cy="369332"/>
          </a:xfrm>
          <a:prstGeom prst="rect">
            <a:avLst/>
          </a:prstGeom>
        </p:spPr>
        <p:txBody>
          <a:bodyPr wrap="none">
            <a:spAutoFit/>
          </a:bodyPr>
          <a:lstStyle/>
          <a:p>
            <a:r>
              <a:rPr lang="en-US" dirty="0">
                <a:solidFill>
                  <a:srgbClr val="C00000"/>
                </a:solidFill>
              </a:rPr>
              <a:t>Range </a:t>
            </a:r>
            <a:r>
              <a:rPr lang="en-US" dirty="0" smtClean="0">
                <a:solidFill>
                  <a:srgbClr val="C00000"/>
                </a:solidFill>
              </a:rPr>
              <a:t>G2: 91 </a:t>
            </a:r>
            <a:r>
              <a:rPr lang="en-US" dirty="0">
                <a:solidFill>
                  <a:srgbClr val="C00000"/>
                </a:solidFill>
              </a:rPr>
              <a:t>– </a:t>
            </a:r>
            <a:r>
              <a:rPr lang="en-US" dirty="0" smtClean="0">
                <a:solidFill>
                  <a:srgbClr val="C00000"/>
                </a:solidFill>
              </a:rPr>
              <a:t>60 </a:t>
            </a:r>
            <a:r>
              <a:rPr lang="en-US" dirty="0">
                <a:solidFill>
                  <a:srgbClr val="C00000"/>
                </a:solidFill>
              </a:rPr>
              <a:t>= </a:t>
            </a:r>
            <a:r>
              <a:rPr lang="en-US" dirty="0" smtClean="0">
                <a:solidFill>
                  <a:srgbClr val="C00000"/>
                </a:solidFill>
              </a:rPr>
              <a:t>31</a:t>
            </a:r>
            <a:endParaRPr lang="en-US" dirty="0">
              <a:solidFill>
                <a:srgbClr val="C00000"/>
              </a:solidFill>
            </a:endParaRPr>
          </a:p>
        </p:txBody>
      </p:sp>
    </p:spTree>
    <p:extLst>
      <p:ext uri="{BB962C8B-B14F-4D97-AF65-F5344CB8AC3E}">
        <p14:creationId xmlns:p14="http://schemas.microsoft.com/office/powerpoint/2010/main" val="338528766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4" grpId="0"/>
      <p:bldP spid="5" grpId="0"/>
      <p:bldP spid="7"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4000" dirty="0" smtClean="0"/>
              <a:t>population Variance</a:t>
            </a:r>
            <a:endParaRPr lang="en-US" sz="4000" dirty="0"/>
          </a:p>
        </p:txBody>
      </p:sp>
      <p:graphicFrame>
        <p:nvGraphicFramePr>
          <p:cNvPr id="120835" name="Object 3"/>
          <p:cNvGraphicFramePr>
            <a:graphicFrameLocks/>
          </p:cNvGraphicFramePr>
          <p:nvPr>
            <p:extLst>
              <p:ext uri="{D42A27DB-BD31-4B8C-83A1-F6EECF244321}">
                <p14:modId xmlns:p14="http://schemas.microsoft.com/office/powerpoint/2010/main" val="348100862"/>
              </p:ext>
            </p:extLst>
          </p:nvPr>
        </p:nvGraphicFramePr>
        <p:xfrm>
          <a:off x="441325" y="1981200"/>
          <a:ext cx="7804150" cy="3352800"/>
        </p:xfrm>
        <a:graphic>
          <a:graphicData uri="http://schemas.openxmlformats.org/presentationml/2006/ole">
            <mc:AlternateContent xmlns:mc="http://schemas.openxmlformats.org/markup-compatibility/2006">
              <mc:Choice xmlns:v="urn:schemas-microsoft-com:vml" Requires="v">
                <p:oleObj spid="_x0000_s9227" name="Equation" r:id="rId3" imgW="1079280" imgH="419040" progId="Equation.3">
                  <p:embed/>
                </p:oleObj>
              </mc:Choice>
              <mc:Fallback>
                <p:oleObj name="Equation" r:id="rId3" imgW="1079280" imgH="419040" progId="Equation.3">
                  <p:embed/>
                  <p:pic>
                    <p:nvPicPr>
                      <p:cNvPr id="0" name=""/>
                      <p:cNvPicPr>
                        <a:picLocks noChangeArrowheads="1"/>
                      </p:cNvPicPr>
                      <p:nvPr/>
                    </p:nvPicPr>
                    <p:blipFill>
                      <a:blip r:embed="rId4"/>
                      <a:srcRect/>
                      <a:stretch>
                        <a:fillRect/>
                      </a:stretch>
                    </p:blipFill>
                    <p:spPr bwMode="auto">
                      <a:xfrm>
                        <a:off x="441325" y="1981200"/>
                        <a:ext cx="7804150" cy="3352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06920668"/>
      </p:ext>
    </p:extLst>
  </p:cSld>
  <p:clrMapOvr>
    <a:masterClrMapping/>
  </p:clrMapOvr>
  <p:transition spd="med">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4000" dirty="0" smtClean="0"/>
              <a:t>Sample Variance</a:t>
            </a:r>
            <a:endParaRPr lang="en-US" sz="4000" dirty="0"/>
          </a:p>
        </p:txBody>
      </p:sp>
      <p:graphicFrame>
        <p:nvGraphicFramePr>
          <p:cNvPr id="120835" name="Object 3"/>
          <p:cNvGraphicFramePr>
            <a:graphicFrameLocks/>
          </p:cNvGraphicFramePr>
          <p:nvPr>
            <p:extLst>
              <p:ext uri="{D42A27DB-BD31-4B8C-83A1-F6EECF244321}">
                <p14:modId xmlns:p14="http://schemas.microsoft.com/office/powerpoint/2010/main" val="1829803984"/>
              </p:ext>
            </p:extLst>
          </p:nvPr>
        </p:nvGraphicFramePr>
        <p:xfrm>
          <a:off x="1149350" y="2209800"/>
          <a:ext cx="6845300" cy="2743200"/>
        </p:xfrm>
        <a:graphic>
          <a:graphicData uri="http://schemas.openxmlformats.org/presentationml/2006/ole">
            <mc:AlternateContent xmlns:mc="http://schemas.openxmlformats.org/markup-compatibility/2006">
              <mc:Choice xmlns:v="urn:schemas-microsoft-com:vml" Requires="v">
                <p:oleObj spid="_x0000_s8203" name="Equation" r:id="rId3" imgW="1054080" imgH="419040" progId="Equation.3">
                  <p:embed/>
                </p:oleObj>
              </mc:Choice>
              <mc:Fallback>
                <p:oleObj name="Equation" r:id="rId3" imgW="1054080" imgH="419040" progId="Equation.3">
                  <p:embed/>
                  <p:pic>
                    <p:nvPicPr>
                      <p:cNvPr id="0" name=""/>
                      <p:cNvPicPr>
                        <a:picLocks noChangeArrowheads="1"/>
                      </p:cNvPicPr>
                      <p:nvPr/>
                    </p:nvPicPr>
                    <p:blipFill>
                      <a:blip r:embed="rId4"/>
                      <a:srcRect/>
                      <a:stretch>
                        <a:fillRect/>
                      </a:stretch>
                    </p:blipFill>
                    <p:spPr bwMode="auto">
                      <a:xfrm>
                        <a:off x="1149350" y="2209800"/>
                        <a:ext cx="6845300" cy="2743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86887146"/>
      </p:ext>
    </p:extLst>
  </p:cSld>
  <p:clrMapOvr>
    <a:masterClrMapping/>
  </p:clrMapOvr>
  <p:transition spd="med">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4000"/>
              <a:t>Variance</a:t>
            </a:r>
          </a:p>
        </p:txBody>
      </p:sp>
      <p:sp>
        <p:nvSpPr>
          <p:cNvPr id="122883" name="Rectangle 3"/>
          <p:cNvSpPr>
            <a:spLocks noGrp="1" noChangeArrowheads="1"/>
          </p:cNvSpPr>
          <p:nvPr>
            <p:ph type="body" idx="1"/>
          </p:nvPr>
        </p:nvSpPr>
        <p:spPr/>
        <p:txBody>
          <a:bodyPr/>
          <a:lstStyle/>
          <a:p>
            <a:r>
              <a:rPr lang="en-US"/>
              <a:t>A method of describing variation in a set of scores</a:t>
            </a:r>
          </a:p>
          <a:p>
            <a:r>
              <a:rPr lang="en-US"/>
              <a:t>The higher the variance, the greater the variability and/or spread of scores</a:t>
            </a:r>
          </a:p>
        </p:txBody>
      </p:sp>
    </p:spTree>
    <p:extLst>
      <p:ext uri="{BB962C8B-B14F-4D97-AF65-F5344CB8AC3E}">
        <p14:creationId xmlns:p14="http://schemas.microsoft.com/office/powerpoint/2010/main" val="241710281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228600"/>
            <a:ext cx="7772400" cy="1143000"/>
          </a:xfrm>
        </p:spPr>
        <p:txBody>
          <a:bodyPr/>
          <a:lstStyle/>
          <a:p>
            <a:r>
              <a:rPr lang="en-US" sz="4000"/>
              <a:t>Variance Example</a:t>
            </a:r>
          </a:p>
        </p:txBody>
      </p:sp>
      <p:grpSp>
        <p:nvGrpSpPr>
          <p:cNvPr id="130051" name="Group 3"/>
          <p:cNvGrpSpPr>
            <a:grpSpLocks/>
          </p:cNvGrpSpPr>
          <p:nvPr/>
        </p:nvGrpSpPr>
        <p:grpSpPr bwMode="auto">
          <a:xfrm>
            <a:off x="990600" y="2479675"/>
            <a:ext cx="1219200" cy="2863850"/>
            <a:chOff x="624" y="1008"/>
            <a:chExt cx="768" cy="2358"/>
          </a:xfrm>
        </p:grpSpPr>
        <p:sp>
          <p:nvSpPr>
            <p:cNvPr id="130052" name="Text Box 4"/>
            <p:cNvSpPr txBox="1">
              <a:spLocks noChangeArrowheads="1"/>
            </p:cNvSpPr>
            <p:nvPr/>
          </p:nvSpPr>
          <p:spPr bwMode="auto">
            <a:xfrm>
              <a:off x="816" y="1008"/>
              <a:ext cx="308" cy="2358"/>
            </a:xfrm>
            <a:prstGeom prst="rect">
              <a:avLst/>
            </a:prstGeom>
            <a:noFill/>
            <a:ln w="9525">
              <a:noFill/>
              <a:miter lim="800000"/>
              <a:headEnd/>
              <a:tailEnd/>
            </a:ln>
            <a:effectLst/>
          </p:spPr>
          <p:txBody>
            <a:bodyPr wrap="none">
              <a:spAutoFit/>
            </a:bodyPr>
            <a:lstStyle/>
            <a:p>
              <a:r>
                <a:rPr lang="en-US" dirty="0"/>
                <a:t>98</a:t>
              </a:r>
            </a:p>
            <a:p>
              <a:r>
                <a:rPr lang="en-US" dirty="0"/>
                <a:t>88</a:t>
              </a:r>
            </a:p>
            <a:p>
              <a:r>
                <a:rPr lang="en-US" dirty="0"/>
                <a:t>81</a:t>
              </a:r>
            </a:p>
            <a:p>
              <a:r>
                <a:rPr lang="en-US" dirty="0"/>
                <a:t>74</a:t>
              </a:r>
            </a:p>
            <a:p>
              <a:r>
                <a:rPr lang="en-US" dirty="0"/>
                <a:t>72</a:t>
              </a:r>
            </a:p>
            <a:p>
              <a:r>
                <a:rPr lang="en-US" dirty="0"/>
                <a:t>72</a:t>
              </a:r>
            </a:p>
            <a:p>
              <a:r>
                <a:rPr lang="en-US" dirty="0"/>
                <a:t>70</a:t>
              </a:r>
            </a:p>
            <a:p>
              <a:r>
                <a:rPr lang="en-US" dirty="0"/>
                <a:t>69</a:t>
              </a:r>
            </a:p>
            <a:p>
              <a:r>
                <a:rPr lang="en-US" dirty="0"/>
                <a:t>65</a:t>
              </a:r>
            </a:p>
            <a:p>
              <a:r>
                <a:rPr lang="en-US" dirty="0"/>
                <a:t>52</a:t>
              </a:r>
            </a:p>
          </p:txBody>
        </p:sp>
        <p:sp>
          <p:nvSpPr>
            <p:cNvPr id="130053" name="Line 5"/>
            <p:cNvSpPr>
              <a:spLocks noChangeShapeType="1"/>
            </p:cNvSpPr>
            <p:nvPr/>
          </p:nvSpPr>
          <p:spPr bwMode="auto">
            <a:xfrm>
              <a:off x="624" y="3360"/>
              <a:ext cx="768" cy="0"/>
            </a:xfrm>
            <a:prstGeom prst="line">
              <a:avLst/>
            </a:prstGeom>
            <a:noFill/>
            <a:ln w="28575">
              <a:solidFill>
                <a:schemeClr val="tx1"/>
              </a:solidFill>
              <a:round/>
              <a:headEnd/>
              <a:tailEnd/>
            </a:ln>
            <a:effectLst/>
          </p:spPr>
          <p:txBody>
            <a:bodyPr/>
            <a:lstStyle/>
            <a:p>
              <a:endParaRPr lang="en-US"/>
            </a:p>
          </p:txBody>
        </p:sp>
      </p:grpSp>
      <p:sp>
        <p:nvSpPr>
          <p:cNvPr id="130054" name="Text Box 6"/>
          <p:cNvSpPr txBox="1">
            <a:spLocks noChangeArrowheads="1"/>
          </p:cNvSpPr>
          <p:nvPr/>
        </p:nvSpPr>
        <p:spPr bwMode="auto">
          <a:xfrm>
            <a:off x="288925" y="5299075"/>
            <a:ext cx="1735138" cy="457200"/>
          </a:xfrm>
          <a:prstGeom prst="rect">
            <a:avLst/>
          </a:prstGeom>
          <a:noFill/>
          <a:ln w="9525">
            <a:noFill/>
            <a:miter lim="800000"/>
            <a:headEnd/>
            <a:tailEnd/>
          </a:ln>
          <a:effectLst/>
        </p:spPr>
        <p:txBody>
          <a:bodyPr wrap="none">
            <a:spAutoFit/>
          </a:bodyPr>
          <a:lstStyle/>
          <a:p>
            <a:r>
              <a:rPr lang="en-US" dirty="0"/>
              <a:t>Mean = 74.1</a:t>
            </a:r>
          </a:p>
        </p:txBody>
      </p:sp>
      <p:sp>
        <p:nvSpPr>
          <p:cNvPr id="130055" name="Text Box 7"/>
          <p:cNvSpPr txBox="1">
            <a:spLocks noChangeArrowheads="1"/>
          </p:cNvSpPr>
          <p:nvPr/>
        </p:nvSpPr>
        <p:spPr bwMode="auto">
          <a:xfrm>
            <a:off x="1790570" y="2479675"/>
            <a:ext cx="1143000" cy="3743325"/>
          </a:xfrm>
          <a:prstGeom prst="rect">
            <a:avLst/>
          </a:prstGeom>
          <a:noFill/>
          <a:ln w="9525">
            <a:noFill/>
            <a:miter lim="800000"/>
            <a:headEnd/>
            <a:tailEnd/>
          </a:ln>
          <a:effectLst/>
        </p:spPr>
        <p:txBody>
          <a:bodyPr wrap="none">
            <a:spAutoFit/>
          </a:bodyPr>
          <a:lstStyle/>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p:txBody>
      </p:sp>
      <p:sp>
        <p:nvSpPr>
          <p:cNvPr id="130057" name="Text Box 9"/>
          <p:cNvSpPr txBox="1">
            <a:spLocks noChangeArrowheads="1"/>
          </p:cNvSpPr>
          <p:nvPr/>
        </p:nvSpPr>
        <p:spPr bwMode="auto">
          <a:xfrm>
            <a:off x="2743200" y="2479675"/>
            <a:ext cx="1860550" cy="2862263"/>
          </a:xfrm>
          <a:prstGeom prst="rect">
            <a:avLst/>
          </a:prstGeom>
          <a:noFill/>
          <a:ln w="9525">
            <a:noFill/>
            <a:miter lim="800000"/>
            <a:headEnd/>
            <a:tailEnd/>
          </a:ln>
          <a:effectLst/>
        </p:spPr>
        <p:txBody>
          <a:bodyPr wrap="none">
            <a:spAutoFit/>
          </a:bodyPr>
          <a:lstStyle/>
          <a:p>
            <a:r>
              <a:rPr lang="en-US" dirty="0"/>
              <a:t>23.90 = </a:t>
            </a:r>
            <a:r>
              <a:rPr lang="en-US" dirty="0" smtClean="0"/>
              <a:t> 571.21</a:t>
            </a:r>
            <a:endParaRPr lang="en-US" dirty="0"/>
          </a:p>
          <a:p>
            <a:r>
              <a:rPr lang="en-US" dirty="0"/>
              <a:t>13.90 = </a:t>
            </a:r>
            <a:r>
              <a:rPr lang="en-US" dirty="0" smtClean="0"/>
              <a:t> 193.21</a:t>
            </a:r>
            <a:endParaRPr lang="en-US" dirty="0"/>
          </a:p>
          <a:p>
            <a:r>
              <a:rPr lang="en-US" dirty="0"/>
              <a:t>6.90   = </a:t>
            </a:r>
            <a:r>
              <a:rPr lang="en-US" dirty="0" smtClean="0"/>
              <a:t>    47.61</a:t>
            </a:r>
            <a:endParaRPr lang="en-US" dirty="0"/>
          </a:p>
          <a:p>
            <a:r>
              <a:rPr lang="en-US" dirty="0"/>
              <a:t>-0.10  = </a:t>
            </a:r>
            <a:r>
              <a:rPr lang="en-US" dirty="0" smtClean="0"/>
              <a:t>      0.01</a:t>
            </a:r>
            <a:endParaRPr lang="en-US" dirty="0"/>
          </a:p>
          <a:p>
            <a:r>
              <a:rPr lang="en-US" dirty="0"/>
              <a:t>-2.10  = </a:t>
            </a:r>
            <a:r>
              <a:rPr lang="en-US" dirty="0" smtClean="0"/>
              <a:t>      4.41</a:t>
            </a:r>
            <a:endParaRPr lang="en-US" dirty="0"/>
          </a:p>
          <a:p>
            <a:r>
              <a:rPr lang="en-US" dirty="0"/>
              <a:t>-2.10  = </a:t>
            </a:r>
            <a:r>
              <a:rPr lang="en-US" dirty="0" smtClean="0"/>
              <a:t>      4.41</a:t>
            </a:r>
            <a:endParaRPr lang="en-US" dirty="0"/>
          </a:p>
          <a:p>
            <a:r>
              <a:rPr lang="en-US" dirty="0"/>
              <a:t>-4.10  = </a:t>
            </a:r>
            <a:r>
              <a:rPr lang="en-US" dirty="0" smtClean="0"/>
              <a:t>    16.81</a:t>
            </a:r>
            <a:endParaRPr lang="en-US" dirty="0"/>
          </a:p>
          <a:p>
            <a:r>
              <a:rPr lang="en-US" dirty="0"/>
              <a:t>-5.10  = </a:t>
            </a:r>
            <a:r>
              <a:rPr lang="en-US" dirty="0" smtClean="0"/>
              <a:t>    26.01</a:t>
            </a:r>
            <a:endParaRPr lang="en-US" dirty="0"/>
          </a:p>
          <a:p>
            <a:r>
              <a:rPr lang="en-US" dirty="0"/>
              <a:t>-9.10  = </a:t>
            </a:r>
            <a:r>
              <a:rPr lang="en-US" dirty="0" smtClean="0"/>
              <a:t>    82.81</a:t>
            </a:r>
            <a:endParaRPr lang="en-US" dirty="0"/>
          </a:p>
          <a:p>
            <a:r>
              <a:rPr lang="en-US" dirty="0"/>
              <a:t>-22.10 = </a:t>
            </a:r>
            <a:r>
              <a:rPr lang="en-US" dirty="0" smtClean="0"/>
              <a:t> 488.41</a:t>
            </a:r>
            <a:endParaRPr lang="en-US" dirty="0"/>
          </a:p>
        </p:txBody>
      </p:sp>
      <p:sp>
        <p:nvSpPr>
          <p:cNvPr id="130059" name="Line 11"/>
          <p:cNvSpPr>
            <a:spLocks noChangeShapeType="1"/>
          </p:cNvSpPr>
          <p:nvPr/>
        </p:nvSpPr>
        <p:spPr bwMode="auto">
          <a:xfrm>
            <a:off x="3505200" y="5304777"/>
            <a:ext cx="1295400" cy="0"/>
          </a:xfrm>
          <a:prstGeom prst="line">
            <a:avLst/>
          </a:prstGeom>
          <a:noFill/>
          <a:ln w="28575">
            <a:solidFill>
              <a:schemeClr val="tx1"/>
            </a:solidFill>
            <a:round/>
            <a:headEnd/>
            <a:tailEnd/>
          </a:ln>
          <a:effectLst/>
        </p:spPr>
        <p:txBody>
          <a:bodyPr/>
          <a:lstStyle/>
          <a:p>
            <a:endParaRPr lang="en-US"/>
          </a:p>
        </p:txBody>
      </p:sp>
      <p:sp>
        <p:nvSpPr>
          <p:cNvPr id="130061" name="Text Box 13"/>
          <p:cNvSpPr txBox="1">
            <a:spLocks noChangeArrowheads="1"/>
          </p:cNvSpPr>
          <p:nvPr/>
        </p:nvSpPr>
        <p:spPr bwMode="auto">
          <a:xfrm>
            <a:off x="3505200" y="5299075"/>
            <a:ext cx="1250950" cy="457200"/>
          </a:xfrm>
          <a:prstGeom prst="rect">
            <a:avLst/>
          </a:prstGeom>
          <a:noFill/>
          <a:ln w="9525">
            <a:noFill/>
            <a:miter lim="800000"/>
            <a:headEnd/>
            <a:tailEnd/>
          </a:ln>
          <a:effectLst/>
        </p:spPr>
        <p:txBody>
          <a:bodyPr wrap="none">
            <a:spAutoFit/>
          </a:bodyPr>
          <a:lstStyle/>
          <a:p>
            <a:r>
              <a:rPr lang="en-US" dirty="0"/>
              <a:t>1,434.90</a:t>
            </a:r>
          </a:p>
        </p:txBody>
      </p:sp>
      <p:grpSp>
        <p:nvGrpSpPr>
          <p:cNvPr id="130066" name="Group 18"/>
          <p:cNvGrpSpPr>
            <a:grpSpLocks/>
          </p:cNvGrpSpPr>
          <p:nvPr/>
        </p:nvGrpSpPr>
        <p:grpSpPr bwMode="auto">
          <a:xfrm>
            <a:off x="5715000" y="2479675"/>
            <a:ext cx="2954338" cy="955675"/>
            <a:chOff x="3014" y="1104"/>
            <a:chExt cx="1861" cy="602"/>
          </a:xfrm>
        </p:grpSpPr>
        <p:sp>
          <p:nvSpPr>
            <p:cNvPr id="130062" name="Text Box 14"/>
            <p:cNvSpPr txBox="1">
              <a:spLocks noChangeArrowheads="1"/>
            </p:cNvSpPr>
            <p:nvPr/>
          </p:nvSpPr>
          <p:spPr bwMode="auto">
            <a:xfrm>
              <a:off x="3014" y="1418"/>
              <a:ext cx="1861" cy="288"/>
            </a:xfrm>
            <a:prstGeom prst="rect">
              <a:avLst/>
            </a:prstGeom>
            <a:noFill/>
            <a:ln w="9525">
              <a:noFill/>
              <a:miter lim="800000"/>
              <a:headEnd/>
              <a:tailEnd/>
            </a:ln>
            <a:effectLst/>
          </p:spPr>
          <p:txBody>
            <a:bodyPr wrap="none">
              <a:spAutoFit/>
            </a:bodyPr>
            <a:lstStyle/>
            <a:p>
              <a:r>
                <a:rPr lang="en-US"/>
                <a:t>1,434.90 \ 10 = 143.49</a:t>
              </a:r>
            </a:p>
          </p:txBody>
        </p:sp>
        <p:sp>
          <p:nvSpPr>
            <p:cNvPr id="130064" name="Rectangle 16"/>
            <p:cNvSpPr>
              <a:spLocks noChangeArrowheads="1"/>
            </p:cNvSpPr>
            <p:nvPr/>
          </p:nvSpPr>
          <p:spPr bwMode="auto">
            <a:xfrm>
              <a:off x="3024" y="1104"/>
              <a:ext cx="1577" cy="233"/>
            </a:xfrm>
            <a:prstGeom prst="rect">
              <a:avLst/>
            </a:prstGeom>
            <a:noFill/>
            <a:ln w="9525">
              <a:noFill/>
              <a:miter lim="800000"/>
              <a:headEnd/>
              <a:tailEnd/>
            </a:ln>
            <a:effectLst/>
          </p:spPr>
          <p:txBody>
            <a:bodyPr wrap="none">
              <a:spAutoFit/>
            </a:bodyPr>
            <a:lstStyle/>
            <a:p>
              <a:r>
                <a:rPr lang="en-US" dirty="0">
                  <a:solidFill>
                    <a:schemeClr val="tx2"/>
                  </a:solidFill>
                </a:rPr>
                <a:t>Population </a:t>
              </a:r>
              <a:r>
                <a:rPr lang="en-US" dirty="0" smtClean="0">
                  <a:solidFill>
                    <a:schemeClr val="tx2"/>
                  </a:solidFill>
                </a:rPr>
                <a:t>Variance (N)</a:t>
              </a:r>
              <a:endParaRPr lang="en-US" dirty="0">
                <a:solidFill>
                  <a:schemeClr val="tx2"/>
                </a:solidFill>
              </a:endParaRPr>
            </a:p>
          </p:txBody>
        </p:sp>
      </p:grpSp>
      <p:grpSp>
        <p:nvGrpSpPr>
          <p:cNvPr id="130067" name="Group 19"/>
          <p:cNvGrpSpPr>
            <a:grpSpLocks/>
          </p:cNvGrpSpPr>
          <p:nvPr/>
        </p:nvGrpSpPr>
        <p:grpSpPr bwMode="auto">
          <a:xfrm>
            <a:off x="5715000" y="4130351"/>
            <a:ext cx="2801938" cy="914400"/>
            <a:chOff x="3024" y="2016"/>
            <a:chExt cx="1765" cy="576"/>
          </a:xfrm>
        </p:grpSpPr>
        <p:sp>
          <p:nvSpPr>
            <p:cNvPr id="130063" name="Rectangle 15"/>
            <p:cNvSpPr>
              <a:spLocks noChangeArrowheads="1"/>
            </p:cNvSpPr>
            <p:nvPr/>
          </p:nvSpPr>
          <p:spPr bwMode="auto">
            <a:xfrm>
              <a:off x="3024" y="2304"/>
              <a:ext cx="1765" cy="288"/>
            </a:xfrm>
            <a:prstGeom prst="rect">
              <a:avLst/>
            </a:prstGeom>
            <a:noFill/>
            <a:ln w="9525">
              <a:noFill/>
              <a:miter lim="800000"/>
              <a:headEnd/>
              <a:tailEnd/>
            </a:ln>
            <a:effectLst/>
          </p:spPr>
          <p:txBody>
            <a:bodyPr wrap="none">
              <a:spAutoFit/>
            </a:bodyPr>
            <a:lstStyle/>
            <a:p>
              <a:r>
                <a:rPr lang="en-US" dirty="0"/>
                <a:t>1,434.90 \ 9 = 159.43</a:t>
              </a:r>
            </a:p>
          </p:txBody>
        </p:sp>
        <p:sp>
          <p:nvSpPr>
            <p:cNvPr id="130065" name="Rectangle 17"/>
            <p:cNvSpPr>
              <a:spLocks noChangeArrowheads="1"/>
            </p:cNvSpPr>
            <p:nvPr/>
          </p:nvSpPr>
          <p:spPr bwMode="auto">
            <a:xfrm>
              <a:off x="3024" y="2016"/>
              <a:ext cx="1490" cy="233"/>
            </a:xfrm>
            <a:prstGeom prst="rect">
              <a:avLst/>
            </a:prstGeom>
            <a:noFill/>
            <a:ln w="9525">
              <a:noFill/>
              <a:miter lim="800000"/>
              <a:headEnd/>
              <a:tailEnd/>
            </a:ln>
            <a:effectLst/>
          </p:spPr>
          <p:txBody>
            <a:bodyPr wrap="none">
              <a:spAutoFit/>
            </a:bodyPr>
            <a:lstStyle/>
            <a:p>
              <a:r>
                <a:rPr lang="en-US" dirty="0">
                  <a:solidFill>
                    <a:schemeClr val="tx2"/>
                  </a:solidFill>
                </a:rPr>
                <a:t>Sample </a:t>
              </a:r>
              <a:r>
                <a:rPr lang="en-US" dirty="0" smtClean="0">
                  <a:solidFill>
                    <a:schemeClr val="tx2"/>
                  </a:solidFill>
                </a:rPr>
                <a:t>Variance (n-1)</a:t>
              </a:r>
              <a:endParaRPr lang="en-US" dirty="0">
                <a:solidFill>
                  <a:schemeClr val="tx2"/>
                </a:solidFill>
              </a:endParaRPr>
            </a:p>
          </p:txBody>
        </p:sp>
      </p:grpSp>
      <p:sp>
        <p:nvSpPr>
          <p:cNvPr id="2" name="TextBox 1"/>
          <p:cNvSpPr txBox="1"/>
          <p:nvPr/>
        </p:nvSpPr>
        <p:spPr>
          <a:xfrm>
            <a:off x="1373682" y="2118119"/>
            <a:ext cx="298053" cy="369332"/>
          </a:xfrm>
          <a:prstGeom prst="rect">
            <a:avLst/>
          </a:prstGeom>
          <a:noFill/>
        </p:spPr>
        <p:txBody>
          <a:bodyPr wrap="square" rtlCol="0">
            <a:spAutoFit/>
          </a:bodyPr>
          <a:lstStyle/>
          <a:p>
            <a:r>
              <a:rPr lang="en-US" dirty="0" smtClean="0">
                <a:solidFill>
                  <a:srgbClr val="C00000"/>
                </a:solidFill>
              </a:rPr>
              <a:t>X</a:t>
            </a:r>
            <a:endParaRPr lang="en-US" dirty="0">
              <a:solidFill>
                <a:srgbClr val="C00000"/>
              </a:solidFill>
            </a:endParaRPr>
          </a:p>
        </p:txBody>
      </p:sp>
      <p:grpSp>
        <p:nvGrpSpPr>
          <p:cNvPr id="6" name="Group 5"/>
          <p:cNvGrpSpPr/>
          <p:nvPr/>
        </p:nvGrpSpPr>
        <p:grpSpPr>
          <a:xfrm>
            <a:off x="2051744" y="2118119"/>
            <a:ext cx="316112" cy="369332"/>
            <a:chOff x="2051744" y="2118119"/>
            <a:chExt cx="316112" cy="369332"/>
          </a:xfrm>
        </p:grpSpPr>
        <p:sp>
          <p:nvSpPr>
            <p:cNvPr id="3" name="Rectangle 2"/>
            <p:cNvSpPr/>
            <p:nvPr/>
          </p:nvSpPr>
          <p:spPr>
            <a:xfrm>
              <a:off x="2051744" y="2118119"/>
              <a:ext cx="316112" cy="369332"/>
            </a:xfrm>
            <a:prstGeom prst="rect">
              <a:avLst/>
            </a:prstGeom>
          </p:spPr>
          <p:txBody>
            <a:bodyPr wrap="none">
              <a:spAutoFit/>
            </a:bodyPr>
            <a:lstStyle/>
            <a:p>
              <a:r>
                <a:rPr lang="en-US" dirty="0">
                  <a:solidFill>
                    <a:srgbClr val="C00000"/>
                  </a:solidFill>
                </a:rPr>
                <a:t>X</a:t>
              </a:r>
            </a:p>
          </p:txBody>
        </p:sp>
        <p:cxnSp>
          <p:nvCxnSpPr>
            <p:cNvPr id="5" name="Straight Connector 4"/>
            <p:cNvCxnSpPr/>
            <p:nvPr/>
          </p:nvCxnSpPr>
          <p:spPr>
            <a:xfrm>
              <a:off x="2092672" y="2136850"/>
              <a:ext cx="2342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2794067" y="2118119"/>
            <a:ext cx="676788" cy="369332"/>
            <a:chOff x="3031032" y="2110343"/>
            <a:chExt cx="676788" cy="369332"/>
          </a:xfrm>
        </p:grpSpPr>
        <p:sp>
          <p:nvSpPr>
            <p:cNvPr id="22" name="Rectangle 21"/>
            <p:cNvSpPr/>
            <p:nvPr/>
          </p:nvSpPr>
          <p:spPr>
            <a:xfrm>
              <a:off x="3031032" y="2110343"/>
              <a:ext cx="676788" cy="369332"/>
            </a:xfrm>
            <a:prstGeom prst="rect">
              <a:avLst/>
            </a:prstGeom>
          </p:spPr>
          <p:txBody>
            <a:bodyPr wrap="none">
              <a:spAutoFit/>
            </a:bodyPr>
            <a:lstStyle/>
            <a:p>
              <a:r>
                <a:rPr lang="en-US" dirty="0" smtClean="0">
                  <a:solidFill>
                    <a:srgbClr val="C00000"/>
                  </a:solidFill>
                </a:rPr>
                <a:t> X - X</a:t>
              </a:r>
              <a:endParaRPr lang="en-US" dirty="0">
                <a:solidFill>
                  <a:srgbClr val="C00000"/>
                </a:solidFill>
              </a:endParaRPr>
            </a:p>
          </p:txBody>
        </p:sp>
        <p:cxnSp>
          <p:nvCxnSpPr>
            <p:cNvPr id="23" name="Straight Connector 22"/>
            <p:cNvCxnSpPr/>
            <p:nvPr/>
          </p:nvCxnSpPr>
          <p:spPr>
            <a:xfrm>
              <a:off x="3439219" y="2139960"/>
              <a:ext cx="2342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792281" y="2112109"/>
            <a:ext cx="787395" cy="369332"/>
            <a:chOff x="3031032" y="2110343"/>
            <a:chExt cx="787395" cy="369332"/>
          </a:xfrm>
        </p:grpSpPr>
        <p:sp>
          <p:nvSpPr>
            <p:cNvPr id="26" name="Rectangle 25"/>
            <p:cNvSpPr/>
            <p:nvPr/>
          </p:nvSpPr>
          <p:spPr>
            <a:xfrm>
              <a:off x="3031032" y="2110343"/>
              <a:ext cx="787395" cy="369332"/>
            </a:xfrm>
            <a:prstGeom prst="rect">
              <a:avLst/>
            </a:prstGeom>
          </p:spPr>
          <p:txBody>
            <a:bodyPr wrap="none">
              <a:spAutoFit/>
            </a:bodyPr>
            <a:lstStyle/>
            <a:p>
              <a:r>
                <a:rPr lang="en-US" dirty="0" smtClean="0">
                  <a:solidFill>
                    <a:srgbClr val="C00000"/>
                  </a:solidFill>
                </a:rPr>
                <a:t> X –X</a:t>
              </a:r>
              <a:r>
                <a:rPr lang="en-US" baseline="30000" dirty="0" smtClean="0">
                  <a:solidFill>
                    <a:srgbClr val="C00000"/>
                  </a:solidFill>
                </a:rPr>
                <a:t>2</a:t>
              </a:r>
              <a:endParaRPr lang="en-US" baseline="30000" dirty="0">
                <a:solidFill>
                  <a:srgbClr val="C00000"/>
                </a:solidFill>
              </a:endParaRPr>
            </a:p>
          </p:txBody>
        </p:sp>
        <p:cxnSp>
          <p:nvCxnSpPr>
            <p:cNvPr id="27" name="Straight Connector 26"/>
            <p:cNvCxnSpPr/>
            <p:nvPr/>
          </p:nvCxnSpPr>
          <p:spPr>
            <a:xfrm>
              <a:off x="3439219" y="2139960"/>
              <a:ext cx="2342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239334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0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4" grpId="0"/>
      <p:bldP spid="130055" grpId="0"/>
      <p:bldP spid="130057" grpId="0"/>
      <p:bldP spid="1300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Florence Nightingale “Lady with the Lamp”</a:t>
            </a:r>
          </a:p>
        </p:txBody>
      </p:sp>
      <p:grpSp>
        <p:nvGrpSpPr>
          <p:cNvPr id="532490" name="Group 10"/>
          <p:cNvGrpSpPr>
            <a:grpSpLocks/>
          </p:cNvGrpSpPr>
          <p:nvPr/>
        </p:nvGrpSpPr>
        <p:grpSpPr bwMode="auto">
          <a:xfrm>
            <a:off x="182563" y="1611312"/>
            <a:ext cx="2947987" cy="3124200"/>
            <a:chOff x="115" y="1015"/>
            <a:chExt cx="1857" cy="1968"/>
          </a:xfrm>
        </p:grpSpPr>
        <p:pic>
          <p:nvPicPr>
            <p:cNvPr id="532485" name="Picture 5"/>
            <p:cNvPicPr>
              <a:picLocks noChangeAspect="1" noChangeArrowheads="1"/>
            </p:cNvPicPr>
            <p:nvPr/>
          </p:nvPicPr>
          <p:blipFill>
            <a:blip r:embed="rId3" cstate="print"/>
            <a:srcRect/>
            <a:stretch>
              <a:fillRect/>
            </a:stretch>
          </p:blipFill>
          <p:spPr bwMode="auto">
            <a:xfrm>
              <a:off x="224" y="1015"/>
              <a:ext cx="1607" cy="1776"/>
            </a:xfrm>
            <a:prstGeom prst="rect">
              <a:avLst/>
            </a:prstGeom>
            <a:noFill/>
            <a:ln w="9525">
              <a:noFill/>
              <a:miter lim="800000"/>
              <a:headEnd/>
              <a:tailEnd/>
            </a:ln>
            <a:effectLst/>
          </p:spPr>
        </p:pic>
        <p:sp>
          <p:nvSpPr>
            <p:cNvPr id="532486" name="Text Box 6"/>
            <p:cNvSpPr txBox="1">
              <a:spLocks noChangeArrowheads="1"/>
            </p:cNvSpPr>
            <p:nvPr/>
          </p:nvSpPr>
          <p:spPr bwMode="auto">
            <a:xfrm>
              <a:off x="115" y="2791"/>
              <a:ext cx="1857" cy="192"/>
            </a:xfrm>
            <a:prstGeom prst="rect">
              <a:avLst/>
            </a:prstGeom>
            <a:noFill/>
            <a:ln w="9525">
              <a:noFill/>
              <a:miter lim="800000"/>
              <a:headEnd/>
              <a:tailEnd/>
            </a:ln>
            <a:effectLst/>
          </p:spPr>
          <p:txBody>
            <a:bodyPr wrap="none">
              <a:spAutoFit/>
            </a:bodyPr>
            <a:lstStyle/>
            <a:p>
              <a:r>
                <a:rPr lang="en-US" sz="1400" b="1" dirty="0"/>
                <a:t>Florence Nightingale (1820-1910)</a:t>
              </a:r>
            </a:p>
          </p:txBody>
        </p:sp>
      </p:grpSp>
      <p:grpSp>
        <p:nvGrpSpPr>
          <p:cNvPr id="532491" name="Group 11"/>
          <p:cNvGrpSpPr>
            <a:grpSpLocks/>
          </p:cNvGrpSpPr>
          <p:nvPr/>
        </p:nvGrpSpPr>
        <p:grpSpPr bwMode="auto">
          <a:xfrm>
            <a:off x="182563" y="4737795"/>
            <a:ext cx="3657600" cy="1649413"/>
            <a:chOff x="115" y="2794"/>
            <a:chExt cx="2304" cy="1039"/>
          </a:xfrm>
        </p:grpSpPr>
        <p:sp>
          <p:nvSpPr>
            <p:cNvPr id="532487" name="Text Box 7"/>
            <p:cNvSpPr txBox="1">
              <a:spLocks noChangeArrowheads="1"/>
            </p:cNvSpPr>
            <p:nvPr/>
          </p:nvSpPr>
          <p:spPr bwMode="auto">
            <a:xfrm>
              <a:off x="173" y="2794"/>
              <a:ext cx="2246" cy="674"/>
            </a:xfrm>
            <a:prstGeom prst="rect">
              <a:avLst/>
            </a:prstGeom>
            <a:noFill/>
            <a:ln w="9525">
              <a:noFill/>
              <a:miter lim="800000"/>
              <a:headEnd/>
              <a:tailEnd/>
            </a:ln>
            <a:effectLst/>
          </p:spPr>
          <p:txBody>
            <a:bodyPr>
              <a:spAutoFit/>
            </a:bodyPr>
            <a:lstStyle/>
            <a:p>
              <a:pPr>
                <a:spcBef>
                  <a:spcPct val="50000"/>
                </a:spcBef>
              </a:pPr>
              <a:r>
                <a:rPr lang="en-US" sz="1600" i="1"/>
                <a:t>Lo! in that hour of misery</a:t>
              </a:r>
              <a:br>
                <a:rPr lang="en-US" sz="1600" i="1"/>
              </a:br>
              <a:r>
                <a:rPr lang="en-US" sz="1600" i="1"/>
                <a:t>A lady with a lamp I see</a:t>
              </a:r>
              <a:br>
                <a:rPr lang="en-US" sz="1600" i="1"/>
              </a:br>
              <a:r>
                <a:rPr lang="en-US" sz="1600" i="1"/>
                <a:t>Pass through the glimmering gloom,</a:t>
              </a:r>
              <a:br>
                <a:rPr lang="en-US" sz="1600" i="1"/>
              </a:br>
              <a:r>
                <a:rPr lang="en-US" sz="1600" i="1"/>
                <a:t>And flit from room to room. </a:t>
              </a:r>
            </a:p>
          </p:txBody>
        </p:sp>
        <p:sp>
          <p:nvSpPr>
            <p:cNvPr id="532488" name="Text Box 8"/>
            <p:cNvSpPr txBox="1">
              <a:spLocks noChangeArrowheads="1"/>
            </p:cNvSpPr>
            <p:nvPr/>
          </p:nvSpPr>
          <p:spPr bwMode="auto">
            <a:xfrm>
              <a:off x="115" y="3542"/>
              <a:ext cx="2189" cy="291"/>
            </a:xfrm>
            <a:prstGeom prst="rect">
              <a:avLst/>
            </a:prstGeom>
            <a:noFill/>
            <a:ln w="9525">
              <a:noFill/>
              <a:miter lim="800000"/>
              <a:headEnd/>
              <a:tailEnd/>
            </a:ln>
            <a:effectLst/>
          </p:spPr>
          <p:txBody>
            <a:bodyPr wrap="square">
              <a:spAutoFit/>
            </a:bodyPr>
            <a:lstStyle/>
            <a:p>
              <a:pPr>
                <a:spcBef>
                  <a:spcPct val="50000"/>
                </a:spcBef>
              </a:pPr>
              <a:r>
                <a:rPr lang="en-US" sz="1200" dirty="0"/>
                <a:t>Henry Wadsworth Longfellow’s 1857 poem “Santa </a:t>
              </a:r>
              <a:r>
                <a:rPr lang="en-US" sz="1200" dirty="0" err="1"/>
                <a:t>Filomena</a:t>
              </a:r>
              <a:r>
                <a:rPr lang="en-US" sz="1200" dirty="0"/>
                <a:t>”</a:t>
              </a:r>
            </a:p>
          </p:txBody>
        </p:sp>
      </p:grpSp>
      <p:sp>
        <p:nvSpPr>
          <p:cNvPr id="532492" name="Text Box 12"/>
          <p:cNvSpPr txBox="1">
            <a:spLocks noChangeArrowheads="1"/>
          </p:cNvSpPr>
          <p:nvPr/>
        </p:nvSpPr>
        <p:spPr bwMode="auto">
          <a:xfrm>
            <a:off x="3840163" y="1676400"/>
            <a:ext cx="4938712" cy="2308324"/>
          </a:xfrm>
          <a:prstGeom prst="rect">
            <a:avLst/>
          </a:prstGeom>
          <a:noFill/>
          <a:ln w="9525">
            <a:noFill/>
            <a:miter lim="800000"/>
            <a:headEnd/>
            <a:tailEnd/>
          </a:ln>
          <a:effectLst/>
        </p:spPr>
        <p:txBody>
          <a:bodyPr>
            <a:spAutoFit/>
          </a:bodyPr>
          <a:lstStyle/>
          <a:p>
            <a:r>
              <a:rPr lang="en-US" sz="1800" dirty="0"/>
              <a:t>Florence Nightingale observed the horrific conditions of the wounded and was instrumental in convincing the British government to make sweeping changes in the sanitary conditions of the make-shift “hospitals.” Her work to make conditions more sanitary caused the mortality rate to decline from 44 percent to 2 percent within 6 months.</a:t>
            </a:r>
          </a:p>
        </p:txBody>
      </p:sp>
      <p:sp>
        <p:nvSpPr>
          <p:cNvPr id="532494" name="Text Box 14"/>
          <p:cNvSpPr txBox="1">
            <a:spLocks noChangeArrowheads="1"/>
          </p:cNvSpPr>
          <p:nvPr/>
        </p:nvSpPr>
        <p:spPr bwMode="auto">
          <a:xfrm>
            <a:off x="3840163" y="4066996"/>
            <a:ext cx="4937125" cy="2585323"/>
          </a:xfrm>
          <a:prstGeom prst="rect">
            <a:avLst/>
          </a:prstGeom>
          <a:noFill/>
          <a:ln w="9525">
            <a:noFill/>
            <a:miter lim="800000"/>
            <a:headEnd/>
            <a:tailEnd/>
          </a:ln>
          <a:effectLst/>
        </p:spPr>
        <p:txBody>
          <a:bodyPr>
            <a:spAutoFit/>
          </a:bodyPr>
          <a:lstStyle/>
          <a:p>
            <a:r>
              <a:rPr lang="en-US" sz="1800" dirty="0"/>
              <a:t>Nightingale wanted to create a visual representation of her argument on sanitary conditions in her reports to the British government. She saw that creating a circle denoting 100 percent of an event, and dividing that circle into segments, she could produce a simple graph that contained a lot of information…thus, </a:t>
            </a:r>
            <a:r>
              <a:rPr lang="en-US" sz="1800" dirty="0" smtClean="0"/>
              <a:t>Florence Nightingale created the </a:t>
            </a:r>
            <a:r>
              <a:rPr lang="en-US" sz="1800" dirty="0">
                <a:solidFill>
                  <a:srgbClr val="C00000"/>
                </a:solidFill>
              </a:rPr>
              <a:t>PIE CHART!</a:t>
            </a:r>
          </a:p>
        </p:txBody>
      </p:sp>
    </p:spTree>
    <p:extLst>
      <p:ext uri="{BB962C8B-B14F-4D97-AF65-F5344CB8AC3E}">
        <p14:creationId xmlns:p14="http://schemas.microsoft.com/office/powerpoint/2010/main" val="3406367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4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4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2" grpId="0"/>
      <p:bldP spid="53249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The variance is used in many higher-order calculations including:</a:t>
            </a:r>
          </a:p>
          <a:p>
            <a:pPr lvl="1"/>
            <a:r>
              <a:rPr lang="en-US" dirty="0" smtClean="0"/>
              <a:t>T-test</a:t>
            </a:r>
          </a:p>
          <a:p>
            <a:pPr lvl="1"/>
            <a:r>
              <a:rPr lang="en-US" dirty="0" smtClean="0"/>
              <a:t>Analysis of Variance (ANOVA)</a:t>
            </a:r>
          </a:p>
          <a:p>
            <a:pPr lvl="1"/>
            <a:r>
              <a:rPr lang="en-US" dirty="0" smtClean="0"/>
              <a:t>Regression</a:t>
            </a:r>
          </a:p>
          <a:p>
            <a:r>
              <a:rPr lang="en-US" dirty="0"/>
              <a:t>A variance value of zero indicates that all values within a set of numbers are </a:t>
            </a:r>
            <a:r>
              <a:rPr lang="en-US" dirty="0" smtClean="0"/>
              <a:t>identical</a:t>
            </a:r>
          </a:p>
          <a:p>
            <a:r>
              <a:rPr lang="en-US" dirty="0"/>
              <a:t>A</a:t>
            </a:r>
            <a:r>
              <a:rPr lang="en-US" dirty="0" smtClean="0"/>
              <a:t>ll </a:t>
            </a:r>
            <a:r>
              <a:rPr lang="en-US" dirty="0"/>
              <a:t>variances that are non-zero will be positive numbers. A large variance indicates that numbers in the set are far from the mean and each other, while a small variance indicates the opposite. </a:t>
            </a:r>
          </a:p>
        </p:txBody>
      </p:sp>
      <p:sp>
        <p:nvSpPr>
          <p:cNvPr id="3" name="Title 2"/>
          <p:cNvSpPr>
            <a:spLocks noGrp="1"/>
          </p:cNvSpPr>
          <p:nvPr>
            <p:ph type="title"/>
          </p:nvPr>
        </p:nvSpPr>
        <p:spPr/>
        <p:txBody>
          <a:bodyPr/>
          <a:lstStyle/>
          <a:p>
            <a:r>
              <a:rPr lang="en-US" dirty="0" smtClean="0"/>
              <a:t>Uses of the variance</a:t>
            </a:r>
            <a:endParaRPr lang="en-US" dirty="0"/>
          </a:p>
        </p:txBody>
      </p:sp>
    </p:spTree>
    <p:extLst>
      <p:ext uri="{BB962C8B-B14F-4D97-AF65-F5344CB8AC3E}">
        <p14:creationId xmlns:p14="http://schemas.microsoft.com/office/powerpoint/2010/main" val="155391035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z="4000"/>
              <a:t>Standard Deviation</a:t>
            </a:r>
          </a:p>
        </p:txBody>
      </p:sp>
      <p:sp>
        <p:nvSpPr>
          <p:cNvPr id="131075" name="Rectangle 3"/>
          <p:cNvSpPr>
            <a:spLocks noGrp="1" noChangeArrowheads="1"/>
          </p:cNvSpPr>
          <p:nvPr>
            <p:ph type="body" idx="1"/>
          </p:nvPr>
        </p:nvSpPr>
        <p:spPr/>
        <p:txBody>
          <a:bodyPr/>
          <a:lstStyle/>
          <a:p>
            <a:r>
              <a:rPr lang="en-US" dirty="0"/>
              <a:t>Another method of describing variation in a set of scores</a:t>
            </a:r>
          </a:p>
          <a:p>
            <a:r>
              <a:rPr lang="en-US" dirty="0"/>
              <a:t>The higher the standard deviation, the greater the variability and/or spread of scores</a:t>
            </a:r>
          </a:p>
        </p:txBody>
      </p:sp>
    </p:spTree>
    <p:extLst>
      <p:ext uri="{BB962C8B-B14F-4D97-AF65-F5344CB8AC3E}">
        <p14:creationId xmlns:p14="http://schemas.microsoft.com/office/powerpoint/2010/main" val="335054678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z="4000"/>
              <a:t>Sample Standard Deviation</a:t>
            </a:r>
          </a:p>
        </p:txBody>
      </p:sp>
      <p:graphicFrame>
        <p:nvGraphicFramePr>
          <p:cNvPr id="133123" name="Object 3"/>
          <p:cNvGraphicFramePr>
            <a:graphicFrameLocks/>
          </p:cNvGraphicFramePr>
          <p:nvPr>
            <p:extLst>
              <p:ext uri="{D42A27DB-BD31-4B8C-83A1-F6EECF244321}">
                <p14:modId xmlns:p14="http://schemas.microsoft.com/office/powerpoint/2010/main" val="1526214180"/>
              </p:ext>
            </p:extLst>
          </p:nvPr>
        </p:nvGraphicFramePr>
        <p:xfrm>
          <a:off x="1295401" y="2033588"/>
          <a:ext cx="6553200" cy="3246437"/>
        </p:xfrm>
        <a:graphic>
          <a:graphicData uri="http://schemas.openxmlformats.org/presentationml/2006/ole">
            <mc:AlternateContent xmlns:mc="http://schemas.openxmlformats.org/markup-compatibility/2006">
              <mc:Choice xmlns:v="urn:schemas-microsoft-com:vml" Requires="v">
                <p:oleObj spid="_x0000_s7179" name="Equation" r:id="rId3" imgW="787320" imgH="317160" progId="Equation.3">
                  <p:embed/>
                </p:oleObj>
              </mc:Choice>
              <mc:Fallback>
                <p:oleObj name="Equation" r:id="rId3" imgW="787320" imgH="317160" progId="Equation.3">
                  <p:embed/>
                  <p:pic>
                    <p:nvPicPr>
                      <p:cNvPr id="0" name=""/>
                      <p:cNvPicPr>
                        <a:picLocks noChangeArrowheads="1"/>
                      </p:cNvPicPr>
                      <p:nvPr/>
                    </p:nvPicPr>
                    <p:blipFill>
                      <a:blip r:embed="rId4"/>
                      <a:srcRect/>
                      <a:stretch>
                        <a:fillRect/>
                      </a:stretch>
                    </p:blipFill>
                    <p:spPr bwMode="auto">
                      <a:xfrm>
                        <a:off x="1295401" y="2033588"/>
                        <a:ext cx="6553200" cy="32464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63735403"/>
      </p:ext>
    </p:extLst>
  </p:cSld>
  <p:clrMapOvr>
    <a:masterClrMapping/>
  </p:clrMapOvr>
  <p:transition spd="med">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381000"/>
            <a:ext cx="7772400" cy="1143000"/>
          </a:xfrm>
        </p:spPr>
        <p:txBody>
          <a:bodyPr/>
          <a:lstStyle/>
          <a:p>
            <a:r>
              <a:rPr lang="en-US" sz="4000"/>
              <a:t>Standard Deviation Example</a:t>
            </a:r>
          </a:p>
        </p:txBody>
      </p:sp>
      <p:sp>
        <p:nvSpPr>
          <p:cNvPr id="132100" name="Text Box 4"/>
          <p:cNvSpPr txBox="1">
            <a:spLocks noChangeArrowheads="1"/>
          </p:cNvSpPr>
          <p:nvPr/>
        </p:nvSpPr>
        <p:spPr bwMode="auto">
          <a:xfrm>
            <a:off x="1265604" y="2456229"/>
            <a:ext cx="488950" cy="3743325"/>
          </a:xfrm>
          <a:prstGeom prst="rect">
            <a:avLst/>
          </a:prstGeom>
          <a:noFill/>
          <a:ln w="9525">
            <a:noFill/>
            <a:miter lim="800000"/>
            <a:headEnd/>
            <a:tailEnd/>
          </a:ln>
          <a:effectLst/>
        </p:spPr>
        <p:txBody>
          <a:bodyPr wrap="none">
            <a:spAutoFit/>
          </a:bodyPr>
          <a:lstStyle/>
          <a:p>
            <a:r>
              <a:rPr lang="en-US" dirty="0"/>
              <a:t>98</a:t>
            </a:r>
          </a:p>
          <a:p>
            <a:r>
              <a:rPr lang="en-US" dirty="0"/>
              <a:t>88</a:t>
            </a:r>
          </a:p>
          <a:p>
            <a:r>
              <a:rPr lang="en-US" dirty="0"/>
              <a:t>81</a:t>
            </a:r>
          </a:p>
          <a:p>
            <a:r>
              <a:rPr lang="en-US" dirty="0"/>
              <a:t>74</a:t>
            </a:r>
          </a:p>
          <a:p>
            <a:r>
              <a:rPr lang="en-US" dirty="0"/>
              <a:t>72</a:t>
            </a:r>
          </a:p>
          <a:p>
            <a:r>
              <a:rPr lang="en-US" dirty="0"/>
              <a:t>72</a:t>
            </a:r>
          </a:p>
          <a:p>
            <a:r>
              <a:rPr lang="en-US" dirty="0"/>
              <a:t>70</a:t>
            </a:r>
          </a:p>
          <a:p>
            <a:r>
              <a:rPr lang="en-US" dirty="0"/>
              <a:t>69</a:t>
            </a:r>
          </a:p>
          <a:p>
            <a:r>
              <a:rPr lang="en-US" dirty="0"/>
              <a:t>65</a:t>
            </a:r>
          </a:p>
          <a:p>
            <a:r>
              <a:rPr lang="en-US" dirty="0"/>
              <a:t>52</a:t>
            </a:r>
          </a:p>
        </p:txBody>
      </p:sp>
      <p:sp>
        <p:nvSpPr>
          <p:cNvPr id="132101" name="Line 5"/>
          <p:cNvSpPr>
            <a:spLocks noChangeShapeType="1"/>
          </p:cNvSpPr>
          <p:nvPr/>
        </p:nvSpPr>
        <p:spPr bwMode="auto">
          <a:xfrm>
            <a:off x="990600" y="5334000"/>
            <a:ext cx="1219200" cy="0"/>
          </a:xfrm>
          <a:prstGeom prst="line">
            <a:avLst/>
          </a:prstGeom>
          <a:noFill/>
          <a:ln w="28575">
            <a:solidFill>
              <a:schemeClr val="tx1"/>
            </a:solidFill>
            <a:round/>
            <a:headEnd/>
            <a:tailEnd/>
          </a:ln>
          <a:effectLst/>
        </p:spPr>
        <p:txBody>
          <a:bodyPr/>
          <a:lstStyle/>
          <a:p>
            <a:endParaRPr lang="en-US"/>
          </a:p>
        </p:txBody>
      </p:sp>
      <p:sp>
        <p:nvSpPr>
          <p:cNvPr id="132102" name="Text Box 6"/>
          <p:cNvSpPr txBox="1">
            <a:spLocks noChangeArrowheads="1"/>
          </p:cNvSpPr>
          <p:nvPr/>
        </p:nvSpPr>
        <p:spPr bwMode="auto">
          <a:xfrm>
            <a:off x="288925" y="5299075"/>
            <a:ext cx="1735138" cy="457200"/>
          </a:xfrm>
          <a:prstGeom prst="rect">
            <a:avLst/>
          </a:prstGeom>
          <a:noFill/>
          <a:ln w="9525">
            <a:noFill/>
            <a:miter lim="800000"/>
            <a:headEnd/>
            <a:tailEnd/>
          </a:ln>
          <a:effectLst/>
        </p:spPr>
        <p:txBody>
          <a:bodyPr wrap="none">
            <a:spAutoFit/>
          </a:bodyPr>
          <a:lstStyle/>
          <a:p>
            <a:r>
              <a:rPr lang="en-US" dirty="0"/>
              <a:t>Mean = 74.1</a:t>
            </a:r>
          </a:p>
        </p:txBody>
      </p:sp>
      <p:sp>
        <p:nvSpPr>
          <p:cNvPr id="132103" name="Text Box 7"/>
          <p:cNvSpPr txBox="1">
            <a:spLocks noChangeArrowheads="1"/>
          </p:cNvSpPr>
          <p:nvPr/>
        </p:nvSpPr>
        <p:spPr bwMode="auto">
          <a:xfrm>
            <a:off x="1755428" y="2447679"/>
            <a:ext cx="1143000" cy="3743325"/>
          </a:xfrm>
          <a:prstGeom prst="rect">
            <a:avLst/>
          </a:prstGeom>
          <a:noFill/>
          <a:ln w="9525">
            <a:noFill/>
            <a:miter lim="800000"/>
            <a:headEnd/>
            <a:tailEnd/>
          </a:ln>
          <a:effectLst/>
        </p:spPr>
        <p:txBody>
          <a:bodyPr wrap="none">
            <a:spAutoFit/>
          </a:bodyPr>
          <a:lstStyle/>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a:p>
            <a:pPr>
              <a:buFontTx/>
              <a:buChar char="-"/>
            </a:pPr>
            <a:r>
              <a:rPr lang="en-US" dirty="0"/>
              <a:t> 74.1 =</a:t>
            </a:r>
          </a:p>
        </p:txBody>
      </p:sp>
      <p:sp>
        <p:nvSpPr>
          <p:cNvPr id="132107" name="Text Box 11"/>
          <p:cNvSpPr txBox="1">
            <a:spLocks noChangeArrowheads="1"/>
          </p:cNvSpPr>
          <p:nvPr/>
        </p:nvSpPr>
        <p:spPr bwMode="auto">
          <a:xfrm>
            <a:off x="3339856" y="5345724"/>
            <a:ext cx="1250950" cy="457200"/>
          </a:xfrm>
          <a:prstGeom prst="rect">
            <a:avLst/>
          </a:prstGeom>
          <a:noFill/>
          <a:ln w="9525">
            <a:noFill/>
            <a:miter lim="800000"/>
            <a:headEnd/>
            <a:tailEnd/>
          </a:ln>
          <a:effectLst/>
        </p:spPr>
        <p:txBody>
          <a:bodyPr wrap="none">
            <a:spAutoFit/>
          </a:bodyPr>
          <a:lstStyle/>
          <a:p>
            <a:r>
              <a:rPr lang="en-US" dirty="0">
                <a:solidFill>
                  <a:schemeClr val="tx2"/>
                </a:solidFill>
              </a:rPr>
              <a:t>1,434.90</a:t>
            </a:r>
          </a:p>
        </p:txBody>
      </p:sp>
      <p:grpSp>
        <p:nvGrpSpPr>
          <p:cNvPr id="132114" name="Group 18"/>
          <p:cNvGrpSpPr>
            <a:grpSpLocks/>
          </p:cNvGrpSpPr>
          <p:nvPr/>
        </p:nvGrpSpPr>
        <p:grpSpPr bwMode="auto">
          <a:xfrm>
            <a:off x="5867400" y="1752600"/>
            <a:ext cx="2954338" cy="955675"/>
            <a:chOff x="3014" y="1104"/>
            <a:chExt cx="1861" cy="602"/>
          </a:xfrm>
        </p:grpSpPr>
        <p:sp>
          <p:nvSpPr>
            <p:cNvPr id="132109" name="Text Box 13"/>
            <p:cNvSpPr txBox="1">
              <a:spLocks noChangeArrowheads="1"/>
            </p:cNvSpPr>
            <p:nvPr/>
          </p:nvSpPr>
          <p:spPr bwMode="auto">
            <a:xfrm>
              <a:off x="3014" y="1418"/>
              <a:ext cx="1861" cy="288"/>
            </a:xfrm>
            <a:prstGeom prst="rect">
              <a:avLst/>
            </a:prstGeom>
            <a:noFill/>
            <a:ln w="9525">
              <a:noFill/>
              <a:miter lim="800000"/>
              <a:headEnd/>
              <a:tailEnd/>
            </a:ln>
            <a:effectLst/>
          </p:spPr>
          <p:txBody>
            <a:bodyPr wrap="none">
              <a:spAutoFit/>
            </a:bodyPr>
            <a:lstStyle/>
            <a:p>
              <a:r>
                <a:rPr lang="en-US">
                  <a:solidFill>
                    <a:schemeClr val="tx2"/>
                  </a:solidFill>
                </a:rPr>
                <a:t>1,434.90</a:t>
              </a:r>
              <a:r>
                <a:rPr lang="en-US"/>
                <a:t> \ 10 = 143.49</a:t>
              </a:r>
            </a:p>
          </p:txBody>
        </p:sp>
        <p:sp>
          <p:nvSpPr>
            <p:cNvPr id="132110" name="Rectangle 14"/>
            <p:cNvSpPr>
              <a:spLocks noChangeArrowheads="1"/>
            </p:cNvSpPr>
            <p:nvPr/>
          </p:nvSpPr>
          <p:spPr bwMode="auto">
            <a:xfrm>
              <a:off x="3024" y="1104"/>
              <a:ext cx="1358" cy="288"/>
            </a:xfrm>
            <a:prstGeom prst="rect">
              <a:avLst/>
            </a:prstGeom>
            <a:noFill/>
            <a:ln w="9525">
              <a:noFill/>
              <a:miter lim="800000"/>
              <a:headEnd/>
              <a:tailEnd/>
            </a:ln>
            <a:effectLst/>
          </p:spPr>
          <p:txBody>
            <a:bodyPr wrap="none">
              <a:spAutoFit/>
            </a:bodyPr>
            <a:lstStyle/>
            <a:p>
              <a:r>
                <a:rPr lang="en-US" dirty="0">
                  <a:solidFill>
                    <a:schemeClr val="tx2"/>
                  </a:solidFill>
                </a:rPr>
                <a:t>Population STD</a:t>
              </a:r>
            </a:p>
          </p:txBody>
        </p:sp>
      </p:grpSp>
      <p:grpSp>
        <p:nvGrpSpPr>
          <p:cNvPr id="132115" name="Group 19"/>
          <p:cNvGrpSpPr>
            <a:grpSpLocks/>
          </p:cNvGrpSpPr>
          <p:nvPr/>
        </p:nvGrpSpPr>
        <p:grpSpPr bwMode="auto">
          <a:xfrm>
            <a:off x="5943600" y="3733800"/>
            <a:ext cx="2801938" cy="914400"/>
            <a:chOff x="3024" y="2400"/>
            <a:chExt cx="1765" cy="576"/>
          </a:xfrm>
        </p:grpSpPr>
        <p:sp>
          <p:nvSpPr>
            <p:cNvPr id="132112" name="Rectangle 16"/>
            <p:cNvSpPr>
              <a:spLocks noChangeArrowheads="1"/>
            </p:cNvSpPr>
            <p:nvPr/>
          </p:nvSpPr>
          <p:spPr bwMode="auto">
            <a:xfrm>
              <a:off x="3024" y="2688"/>
              <a:ext cx="1765" cy="288"/>
            </a:xfrm>
            <a:prstGeom prst="rect">
              <a:avLst/>
            </a:prstGeom>
            <a:noFill/>
            <a:ln w="9525">
              <a:noFill/>
              <a:miter lim="800000"/>
              <a:headEnd/>
              <a:tailEnd/>
            </a:ln>
            <a:effectLst/>
          </p:spPr>
          <p:txBody>
            <a:bodyPr wrap="none">
              <a:spAutoFit/>
            </a:bodyPr>
            <a:lstStyle/>
            <a:p>
              <a:r>
                <a:rPr lang="en-US">
                  <a:solidFill>
                    <a:schemeClr val="tx2"/>
                  </a:solidFill>
                </a:rPr>
                <a:t>1,434.90</a:t>
              </a:r>
              <a:r>
                <a:rPr lang="en-US"/>
                <a:t> \ 9 = </a:t>
              </a:r>
              <a:r>
                <a:rPr lang="en-US">
                  <a:solidFill>
                    <a:schemeClr val="tx2"/>
                  </a:solidFill>
                </a:rPr>
                <a:t>159.43</a:t>
              </a:r>
            </a:p>
          </p:txBody>
        </p:sp>
        <p:sp>
          <p:nvSpPr>
            <p:cNvPr id="132113" name="Rectangle 17"/>
            <p:cNvSpPr>
              <a:spLocks noChangeArrowheads="1"/>
            </p:cNvSpPr>
            <p:nvPr/>
          </p:nvSpPr>
          <p:spPr bwMode="auto">
            <a:xfrm>
              <a:off x="3024" y="2400"/>
              <a:ext cx="1102" cy="288"/>
            </a:xfrm>
            <a:prstGeom prst="rect">
              <a:avLst/>
            </a:prstGeom>
            <a:noFill/>
            <a:ln w="9525">
              <a:noFill/>
              <a:miter lim="800000"/>
              <a:headEnd/>
              <a:tailEnd/>
            </a:ln>
            <a:effectLst/>
          </p:spPr>
          <p:txBody>
            <a:bodyPr wrap="none">
              <a:spAutoFit/>
            </a:bodyPr>
            <a:lstStyle/>
            <a:p>
              <a:r>
                <a:rPr lang="en-US" dirty="0">
                  <a:solidFill>
                    <a:schemeClr val="tx2"/>
                  </a:solidFill>
                </a:rPr>
                <a:t>Sample STD</a:t>
              </a:r>
            </a:p>
          </p:txBody>
        </p:sp>
      </p:grpSp>
      <p:sp>
        <p:nvSpPr>
          <p:cNvPr id="132116" name="Text Box 20"/>
          <p:cNvSpPr txBox="1">
            <a:spLocks noChangeArrowheads="1"/>
          </p:cNvSpPr>
          <p:nvPr/>
        </p:nvSpPr>
        <p:spPr bwMode="auto">
          <a:xfrm>
            <a:off x="5791200" y="2819400"/>
            <a:ext cx="3090863" cy="457200"/>
          </a:xfrm>
          <a:prstGeom prst="rect">
            <a:avLst/>
          </a:prstGeom>
          <a:noFill/>
          <a:ln w="9525">
            <a:noFill/>
            <a:miter lim="800000"/>
            <a:headEnd/>
            <a:tailEnd/>
          </a:ln>
          <a:effectLst/>
        </p:spPr>
        <p:txBody>
          <a:bodyPr wrap="none">
            <a:spAutoFit/>
          </a:bodyPr>
          <a:lstStyle/>
          <a:p>
            <a:r>
              <a:rPr lang="en-US" dirty="0"/>
              <a:t>(SQRT) 143.49 = 11.98</a:t>
            </a:r>
          </a:p>
        </p:txBody>
      </p:sp>
      <p:sp>
        <p:nvSpPr>
          <p:cNvPr id="132117" name="Rectangle 21"/>
          <p:cNvSpPr>
            <a:spLocks noChangeArrowheads="1"/>
          </p:cNvSpPr>
          <p:nvPr/>
        </p:nvSpPr>
        <p:spPr bwMode="auto">
          <a:xfrm>
            <a:off x="5943600" y="4800600"/>
            <a:ext cx="3090863" cy="457200"/>
          </a:xfrm>
          <a:prstGeom prst="rect">
            <a:avLst/>
          </a:prstGeom>
          <a:noFill/>
          <a:ln w="9525">
            <a:noFill/>
            <a:miter lim="800000"/>
            <a:headEnd/>
            <a:tailEnd/>
          </a:ln>
          <a:effectLst/>
        </p:spPr>
        <p:txBody>
          <a:bodyPr wrap="none">
            <a:spAutoFit/>
          </a:bodyPr>
          <a:lstStyle/>
          <a:p>
            <a:r>
              <a:rPr lang="en-US" dirty="0"/>
              <a:t>(SQRT) 159.43 = </a:t>
            </a:r>
            <a:r>
              <a:rPr lang="en-US" dirty="0">
                <a:solidFill>
                  <a:schemeClr val="tx2"/>
                </a:solidFill>
              </a:rPr>
              <a:t>12.63</a:t>
            </a:r>
          </a:p>
        </p:txBody>
      </p:sp>
      <p:sp>
        <p:nvSpPr>
          <p:cNvPr id="132120" name="Text Box 24"/>
          <p:cNvSpPr txBox="1">
            <a:spLocks noChangeArrowheads="1"/>
          </p:cNvSpPr>
          <p:nvPr/>
        </p:nvSpPr>
        <p:spPr bwMode="auto">
          <a:xfrm>
            <a:off x="2590800" y="2447680"/>
            <a:ext cx="2133600" cy="3743325"/>
          </a:xfrm>
          <a:prstGeom prst="rect">
            <a:avLst/>
          </a:prstGeom>
          <a:noFill/>
          <a:ln w="9525">
            <a:noFill/>
            <a:miter lim="800000"/>
            <a:headEnd/>
            <a:tailEnd/>
          </a:ln>
          <a:effectLst/>
        </p:spPr>
        <p:txBody>
          <a:bodyPr wrap="none">
            <a:spAutoFit/>
          </a:bodyPr>
          <a:lstStyle/>
          <a:p>
            <a:r>
              <a:rPr lang="en-US" dirty="0"/>
              <a:t>23.90 = 571.21</a:t>
            </a:r>
          </a:p>
          <a:p>
            <a:r>
              <a:rPr lang="en-US" dirty="0"/>
              <a:t>13.90 = 193.21</a:t>
            </a:r>
          </a:p>
          <a:p>
            <a:r>
              <a:rPr lang="en-US" dirty="0"/>
              <a:t>6.90   = 47.61</a:t>
            </a:r>
          </a:p>
          <a:p>
            <a:r>
              <a:rPr lang="en-US" dirty="0"/>
              <a:t>-0.10  = 0.01</a:t>
            </a:r>
          </a:p>
          <a:p>
            <a:r>
              <a:rPr lang="en-US" dirty="0"/>
              <a:t>-2.10  = 4.41</a:t>
            </a:r>
          </a:p>
          <a:p>
            <a:r>
              <a:rPr lang="en-US" dirty="0"/>
              <a:t>-2.10  = 4.41</a:t>
            </a:r>
          </a:p>
          <a:p>
            <a:r>
              <a:rPr lang="en-US" dirty="0"/>
              <a:t>-4.10  = 16.81</a:t>
            </a:r>
          </a:p>
          <a:p>
            <a:r>
              <a:rPr lang="en-US" dirty="0"/>
              <a:t>-5.10  = 26.01</a:t>
            </a:r>
          </a:p>
          <a:p>
            <a:r>
              <a:rPr lang="en-US" dirty="0"/>
              <a:t>-9.10  = 82.81</a:t>
            </a:r>
          </a:p>
          <a:p>
            <a:r>
              <a:rPr lang="en-US" dirty="0"/>
              <a:t>-22.10 = 488.41</a:t>
            </a:r>
          </a:p>
        </p:txBody>
      </p:sp>
      <p:sp>
        <p:nvSpPr>
          <p:cNvPr id="132121" name="Line 25"/>
          <p:cNvSpPr>
            <a:spLocks noChangeShapeType="1"/>
          </p:cNvSpPr>
          <p:nvPr/>
        </p:nvSpPr>
        <p:spPr bwMode="auto">
          <a:xfrm>
            <a:off x="3292475" y="5339862"/>
            <a:ext cx="1295400" cy="0"/>
          </a:xfrm>
          <a:prstGeom prst="line">
            <a:avLst/>
          </a:prstGeom>
          <a:noFill/>
          <a:ln w="28575">
            <a:solidFill>
              <a:schemeClr val="tx1"/>
            </a:solidFill>
            <a:round/>
            <a:headEnd/>
            <a:tailEnd/>
          </a:ln>
          <a:effectLst/>
        </p:spPr>
        <p:txBody>
          <a:bodyPr/>
          <a:lstStyle/>
          <a:p>
            <a:endParaRPr lang="en-US"/>
          </a:p>
        </p:txBody>
      </p:sp>
      <p:sp>
        <p:nvSpPr>
          <p:cNvPr id="20" name="TextBox 19"/>
          <p:cNvSpPr txBox="1"/>
          <p:nvPr/>
        </p:nvSpPr>
        <p:spPr>
          <a:xfrm>
            <a:off x="1373682" y="2118119"/>
            <a:ext cx="298053" cy="369332"/>
          </a:xfrm>
          <a:prstGeom prst="rect">
            <a:avLst/>
          </a:prstGeom>
          <a:noFill/>
        </p:spPr>
        <p:txBody>
          <a:bodyPr wrap="square" rtlCol="0">
            <a:spAutoFit/>
          </a:bodyPr>
          <a:lstStyle/>
          <a:p>
            <a:r>
              <a:rPr lang="en-US" dirty="0" smtClean="0">
                <a:solidFill>
                  <a:srgbClr val="C00000"/>
                </a:solidFill>
              </a:rPr>
              <a:t>X</a:t>
            </a:r>
            <a:endParaRPr lang="en-US" dirty="0">
              <a:solidFill>
                <a:srgbClr val="C00000"/>
              </a:solidFill>
            </a:endParaRPr>
          </a:p>
        </p:txBody>
      </p:sp>
      <p:grpSp>
        <p:nvGrpSpPr>
          <p:cNvPr id="21" name="Group 20"/>
          <p:cNvGrpSpPr/>
          <p:nvPr/>
        </p:nvGrpSpPr>
        <p:grpSpPr>
          <a:xfrm>
            <a:off x="2051744" y="2118119"/>
            <a:ext cx="316112" cy="369332"/>
            <a:chOff x="2051744" y="2118119"/>
            <a:chExt cx="316112" cy="369332"/>
          </a:xfrm>
        </p:grpSpPr>
        <p:sp>
          <p:nvSpPr>
            <p:cNvPr id="22" name="Rectangle 21"/>
            <p:cNvSpPr/>
            <p:nvPr/>
          </p:nvSpPr>
          <p:spPr>
            <a:xfrm>
              <a:off x="2051744" y="2118119"/>
              <a:ext cx="316112" cy="369332"/>
            </a:xfrm>
            <a:prstGeom prst="rect">
              <a:avLst/>
            </a:prstGeom>
          </p:spPr>
          <p:txBody>
            <a:bodyPr wrap="none">
              <a:spAutoFit/>
            </a:bodyPr>
            <a:lstStyle/>
            <a:p>
              <a:r>
                <a:rPr lang="en-US" dirty="0">
                  <a:solidFill>
                    <a:srgbClr val="C00000"/>
                  </a:solidFill>
                </a:rPr>
                <a:t>X</a:t>
              </a:r>
            </a:p>
          </p:txBody>
        </p:sp>
        <p:cxnSp>
          <p:nvCxnSpPr>
            <p:cNvPr id="23" name="Straight Connector 22"/>
            <p:cNvCxnSpPr/>
            <p:nvPr/>
          </p:nvCxnSpPr>
          <p:spPr>
            <a:xfrm>
              <a:off x="2092672" y="2136850"/>
              <a:ext cx="2342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2615687" y="2118119"/>
            <a:ext cx="676788" cy="369332"/>
            <a:chOff x="3031032" y="2110343"/>
            <a:chExt cx="676788" cy="369332"/>
          </a:xfrm>
        </p:grpSpPr>
        <p:sp>
          <p:nvSpPr>
            <p:cNvPr id="25" name="Rectangle 24"/>
            <p:cNvSpPr/>
            <p:nvPr/>
          </p:nvSpPr>
          <p:spPr>
            <a:xfrm>
              <a:off x="3031032" y="2110343"/>
              <a:ext cx="676788" cy="369332"/>
            </a:xfrm>
            <a:prstGeom prst="rect">
              <a:avLst/>
            </a:prstGeom>
          </p:spPr>
          <p:txBody>
            <a:bodyPr wrap="none">
              <a:spAutoFit/>
            </a:bodyPr>
            <a:lstStyle/>
            <a:p>
              <a:r>
                <a:rPr lang="en-US" dirty="0" smtClean="0">
                  <a:solidFill>
                    <a:srgbClr val="C00000"/>
                  </a:solidFill>
                </a:rPr>
                <a:t> X - X</a:t>
              </a:r>
              <a:endParaRPr lang="en-US" dirty="0">
                <a:solidFill>
                  <a:srgbClr val="C00000"/>
                </a:solidFill>
              </a:endParaRPr>
            </a:p>
          </p:txBody>
        </p:sp>
        <p:cxnSp>
          <p:nvCxnSpPr>
            <p:cNvPr id="26" name="Straight Connector 25"/>
            <p:cNvCxnSpPr/>
            <p:nvPr/>
          </p:nvCxnSpPr>
          <p:spPr>
            <a:xfrm>
              <a:off x="3439219" y="2139960"/>
              <a:ext cx="2342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524810" y="2118119"/>
            <a:ext cx="787395" cy="369332"/>
            <a:chOff x="3031032" y="2110343"/>
            <a:chExt cx="787395" cy="369332"/>
          </a:xfrm>
        </p:grpSpPr>
        <p:sp>
          <p:nvSpPr>
            <p:cNvPr id="28" name="Rectangle 27"/>
            <p:cNvSpPr/>
            <p:nvPr/>
          </p:nvSpPr>
          <p:spPr>
            <a:xfrm>
              <a:off x="3031032" y="2110343"/>
              <a:ext cx="787395" cy="369332"/>
            </a:xfrm>
            <a:prstGeom prst="rect">
              <a:avLst/>
            </a:prstGeom>
          </p:spPr>
          <p:txBody>
            <a:bodyPr wrap="none">
              <a:spAutoFit/>
            </a:bodyPr>
            <a:lstStyle/>
            <a:p>
              <a:r>
                <a:rPr lang="en-US" dirty="0" smtClean="0">
                  <a:solidFill>
                    <a:srgbClr val="C00000"/>
                  </a:solidFill>
                </a:rPr>
                <a:t> X –X</a:t>
              </a:r>
              <a:r>
                <a:rPr lang="en-US" baseline="30000" dirty="0" smtClean="0">
                  <a:solidFill>
                    <a:srgbClr val="C00000"/>
                  </a:solidFill>
                </a:rPr>
                <a:t>2</a:t>
              </a:r>
              <a:endParaRPr lang="en-US" baseline="30000" dirty="0">
                <a:solidFill>
                  <a:srgbClr val="C00000"/>
                </a:solidFill>
              </a:endParaRPr>
            </a:p>
          </p:txBody>
        </p:sp>
        <p:cxnSp>
          <p:nvCxnSpPr>
            <p:cNvPr id="29" name="Straight Connector 28"/>
            <p:cNvCxnSpPr/>
            <p:nvPr/>
          </p:nvCxnSpPr>
          <p:spPr>
            <a:xfrm>
              <a:off x="3439219" y="2139960"/>
              <a:ext cx="2342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93572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1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21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1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1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2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2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p:bldP spid="132102" grpId="0"/>
      <p:bldP spid="132103" grpId="0"/>
      <p:bldP spid="132116" grpId="0"/>
      <p:bldP spid="132117" grpId="0"/>
      <p:bldP spid="13212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04307"/>
            <a:ext cx="8407893" cy="1100329"/>
          </a:xfrm>
        </p:spPr>
        <p:txBody>
          <a:bodyPr>
            <a:normAutofit/>
          </a:bodyPr>
          <a:lstStyle/>
          <a:p>
            <a:r>
              <a:rPr lang="en-US" sz="1600" dirty="0" smtClean="0"/>
              <a:t>A survey was given to UNA students to find out how many hours per week they would listen to a student-run radio station. The sample responses were separated by gender. Determine the mean, range, variance, and standard deviation of each group.</a:t>
            </a:r>
            <a:endParaRPr lang="en-US" sz="1600" dirty="0"/>
          </a:p>
        </p:txBody>
      </p:sp>
      <p:sp>
        <p:nvSpPr>
          <p:cNvPr id="2" name="Title 1"/>
          <p:cNvSpPr>
            <a:spLocks noGrp="1"/>
          </p:cNvSpPr>
          <p:nvPr>
            <p:ph type="title"/>
          </p:nvPr>
        </p:nvSpPr>
        <p:spPr/>
        <p:txBody>
          <a:bodyPr/>
          <a:lstStyle/>
          <a:p>
            <a:r>
              <a:rPr lang="en-US" dirty="0" smtClean="0"/>
              <a:t>Class assignment</a:t>
            </a:r>
            <a:endParaRPr lang="en-US" dirty="0"/>
          </a:p>
        </p:txBody>
      </p:sp>
      <p:sp>
        <p:nvSpPr>
          <p:cNvPr id="4" name="TextBox 3"/>
          <p:cNvSpPr txBox="1"/>
          <p:nvPr/>
        </p:nvSpPr>
        <p:spPr>
          <a:xfrm>
            <a:off x="1295400" y="3200400"/>
            <a:ext cx="1828800" cy="3046988"/>
          </a:xfrm>
          <a:prstGeom prst="rect">
            <a:avLst/>
          </a:prstGeom>
          <a:noFill/>
        </p:spPr>
        <p:txBody>
          <a:bodyPr wrap="square" rtlCol="0">
            <a:spAutoFit/>
          </a:bodyPr>
          <a:lstStyle/>
          <a:p>
            <a:r>
              <a:rPr lang="en-US" sz="1600" dirty="0" smtClean="0"/>
              <a:t>Group A (Female)</a:t>
            </a:r>
          </a:p>
          <a:p>
            <a:endParaRPr lang="en-US" sz="1600" dirty="0"/>
          </a:p>
          <a:p>
            <a:r>
              <a:rPr lang="en-US" sz="1600" dirty="0" smtClean="0"/>
              <a:t>15</a:t>
            </a:r>
          </a:p>
          <a:p>
            <a:r>
              <a:rPr lang="en-US" sz="1600" dirty="0" smtClean="0"/>
              <a:t>25</a:t>
            </a:r>
          </a:p>
          <a:p>
            <a:r>
              <a:rPr lang="en-US" sz="1600" dirty="0" smtClean="0"/>
              <a:t>12</a:t>
            </a:r>
          </a:p>
          <a:p>
            <a:r>
              <a:rPr lang="en-US" sz="1600" dirty="0" smtClean="0"/>
              <a:t>7</a:t>
            </a:r>
          </a:p>
          <a:p>
            <a:r>
              <a:rPr lang="en-US" sz="1600" dirty="0" smtClean="0"/>
              <a:t>3</a:t>
            </a:r>
          </a:p>
          <a:p>
            <a:r>
              <a:rPr lang="en-US" sz="1600" dirty="0" smtClean="0"/>
              <a:t>32</a:t>
            </a:r>
          </a:p>
          <a:p>
            <a:r>
              <a:rPr lang="en-US" sz="1600" dirty="0" smtClean="0"/>
              <a:t>17</a:t>
            </a:r>
          </a:p>
          <a:p>
            <a:r>
              <a:rPr lang="en-US" sz="1600" dirty="0" smtClean="0"/>
              <a:t>16</a:t>
            </a:r>
          </a:p>
          <a:p>
            <a:r>
              <a:rPr lang="en-US" sz="1600" dirty="0" smtClean="0"/>
              <a:t>9</a:t>
            </a:r>
          </a:p>
          <a:p>
            <a:r>
              <a:rPr lang="en-US" sz="1600" dirty="0" smtClean="0"/>
              <a:t>24</a:t>
            </a:r>
            <a:endParaRPr lang="en-US" sz="1600" dirty="0"/>
          </a:p>
        </p:txBody>
      </p:sp>
      <p:sp>
        <p:nvSpPr>
          <p:cNvPr id="5" name="Rectangle 4"/>
          <p:cNvSpPr/>
          <p:nvPr/>
        </p:nvSpPr>
        <p:spPr>
          <a:xfrm>
            <a:off x="4572000" y="3200400"/>
            <a:ext cx="2286000" cy="3046988"/>
          </a:xfrm>
          <a:prstGeom prst="rect">
            <a:avLst/>
          </a:prstGeom>
        </p:spPr>
        <p:txBody>
          <a:bodyPr wrap="square">
            <a:spAutoFit/>
          </a:bodyPr>
          <a:lstStyle/>
          <a:p>
            <a:r>
              <a:rPr lang="en-US" sz="1600" dirty="0"/>
              <a:t>Group </a:t>
            </a:r>
            <a:r>
              <a:rPr lang="en-US" sz="1600" dirty="0" smtClean="0"/>
              <a:t>B (Male)</a:t>
            </a:r>
            <a:endParaRPr lang="en-US" sz="1600" dirty="0"/>
          </a:p>
          <a:p>
            <a:endParaRPr lang="en-US" sz="1600" dirty="0"/>
          </a:p>
          <a:p>
            <a:r>
              <a:rPr lang="en-US" sz="1600" dirty="0" smtClean="0"/>
              <a:t>30</a:t>
            </a:r>
            <a:endParaRPr lang="en-US" sz="1600" dirty="0"/>
          </a:p>
          <a:p>
            <a:r>
              <a:rPr lang="en-US" sz="1600" dirty="0" smtClean="0"/>
              <a:t>15</a:t>
            </a:r>
            <a:endParaRPr lang="en-US" sz="1600" dirty="0"/>
          </a:p>
          <a:p>
            <a:r>
              <a:rPr lang="en-US" sz="1600" dirty="0" smtClean="0"/>
              <a:t>21</a:t>
            </a:r>
            <a:endParaRPr lang="en-US" sz="1600" dirty="0"/>
          </a:p>
          <a:p>
            <a:r>
              <a:rPr lang="en-US" sz="1600" dirty="0" smtClean="0"/>
              <a:t>12</a:t>
            </a:r>
            <a:endParaRPr lang="en-US" sz="1600" dirty="0"/>
          </a:p>
          <a:p>
            <a:r>
              <a:rPr lang="en-US" sz="1600" dirty="0" smtClean="0"/>
              <a:t>26</a:t>
            </a:r>
            <a:endParaRPr lang="en-US" sz="1600" dirty="0"/>
          </a:p>
          <a:p>
            <a:r>
              <a:rPr lang="en-US" sz="1600" dirty="0" smtClean="0"/>
              <a:t>20</a:t>
            </a:r>
            <a:endParaRPr lang="en-US" sz="1600" dirty="0"/>
          </a:p>
          <a:p>
            <a:r>
              <a:rPr lang="en-US" sz="1600" dirty="0" smtClean="0"/>
              <a:t>5</a:t>
            </a:r>
            <a:endParaRPr lang="en-US" sz="1600" dirty="0"/>
          </a:p>
          <a:p>
            <a:r>
              <a:rPr lang="en-US" sz="1600" dirty="0" smtClean="0"/>
              <a:t>24</a:t>
            </a:r>
            <a:endParaRPr lang="en-US" sz="1600" dirty="0"/>
          </a:p>
          <a:p>
            <a:r>
              <a:rPr lang="en-US" sz="1600" dirty="0" smtClean="0"/>
              <a:t>18</a:t>
            </a:r>
            <a:endParaRPr lang="en-US" sz="1600" dirty="0"/>
          </a:p>
          <a:p>
            <a:r>
              <a:rPr lang="en-US" sz="1600" dirty="0" smtClean="0"/>
              <a:t>10</a:t>
            </a:r>
            <a:endParaRPr lang="en-US" sz="1600" dirty="0"/>
          </a:p>
        </p:txBody>
      </p:sp>
    </p:spTree>
    <p:extLst>
      <p:ext uri="{BB962C8B-B14F-4D97-AF65-F5344CB8AC3E}">
        <p14:creationId xmlns:p14="http://schemas.microsoft.com/office/powerpoint/2010/main" val="3598626840"/>
      </p:ext>
    </p:extLst>
  </p:cSld>
  <p:clrMapOvr>
    <a:masterClrMapping/>
  </p:clrMapOvr>
  <p:transition spd="med">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Group one (females)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3636888"/>
              </p:ext>
            </p:extLst>
          </p:nvPr>
        </p:nvGraphicFramePr>
        <p:xfrm>
          <a:off x="2362200" y="2438400"/>
          <a:ext cx="4267200" cy="3017520"/>
        </p:xfrm>
        <a:graphic>
          <a:graphicData uri="http://schemas.openxmlformats.org/drawingml/2006/table">
            <a:tbl>
              <a:tblPr>
                <a:tableStyleId>{69CF1AB2-1976-4502-BF36-3FF5EA218861}</a:tableStyleId>
              </a:tblPr>
              <a:tblGrid>
                <a:gridCol w="609600"/>
                <a:gridCol w="609600"/>
                <a:gridCol w="825500"/>
                <a:gridCol w="838200"/>
                <a:gridCol w="165100"/>
                <a:gridCol w="609600"/>
                <a:gridCol w="609600"/>
              </a:tblGrid>
              <a:tr h="205740">
                <a:tc>
                  <a:txBody>
                    <a:bodyPr/>
                    <a:lstStyle/>
                    <a:p>
                      <a:pPr algn="ctr" fontAlgn="b"/>
                      <a:r>
                        <a:rPr lang="en-US" sz="1600" u="none" strike="noStrike" dirty="0">
                          <a:effectLst/>
                        </a:rPr>
                        <a:t>X</a:t>
                      </a:r>
                      <a:endParaRPr lang="en-US" sz="1600" b="1"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Mean</a:t>
                      </a:r>
                      <a:endParaRPr lang="en-US" sz="1600" b="1"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X-Mean</a:t>
                      </a:r>
                      <a:endParaRPr lang="en-US" sz="1600" b="1" i="0" u="none" strike="noStrike" dirty="0">
                        <a:solidFill>
                          <a:srgbClr val="000000"/>
                        </a:solidFill>
                        <a:effectLst/>
                        <a:latin typeface="Calibri"/>
                      </a:endParaRPr>
                    </a:p>
                  </a:txBody>
                  <a:tcPr marL="7620" marR="7620" marT="7620" marB="0" anchor="b"/>
                </a:tc>
                <a:tc>
                  <a:txBody>
                    <a:bodyPr/>
                    <a:lstStyle/>
                    <a:p>
                      <a:pPr algn="ctr" fontAlgn="b"/>
                      <a:r>
                        <a:rPr lang="en-US" sz="1600" u="none" strike="noStrike" dirty="0">
                          <a:effectLst/>
                        </a:rPr>
                        <a:t>X-Mean</a:t>
                      </a:r>
                      <a:r>
                        <a:rPr lang="en-US" sz="1600" u="none" strike="noStrike" baseline="30000" dirty="0">
                          <a:effectLst/>
                        </a:rPr>
                        <a:t>2</a:t>
                      </a:r>
                      <a:endParaRPr lang="en-US" sz="1600" b="1"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15</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25</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dirty="0">
                          <a:effectLst/>
                        </a:rPr>
                        <a:t>9</a:t>
                      </a:r>
                      <a:endParaRPr lang="en-US" sz="1600" b="0" i="0" u="none" strike="noStrike" dirty="0">
                        <a:solidFill>
                          <a:srgbClr val="000000"/>
                        </a:solidFill>
                        <a:effectLst/>
                        <a:latin typeface="Calibri"/>
                      </a:endParaRPr>
                    </a:p>
                  </a:txBody>
                  <a:tcPr marL="7620" marR="7620" marT="7620" marB="0" anchor="b"/>
                </a:tc>
                <a:tc>
                  <a:txBody>
                    <a:bodyPr/>
                    <a:lstStyle/>
                    <a:p>
                      <a:pPr algn="r" fontAlgn="b"/>
                      <a:r>
                        <a:rPr lang="en-US" sz="1600" u="none" strike="noStrike">
                          <a:effectLst/>
                        </a:rPr>
                        <a:t>81</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12</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-4</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16</a:t>
                      </a:r>
                      <a:endParaRPr lang="en-US" sz="1600" b="0"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7</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-9</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81</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3</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-13</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169</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718/9</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79.78</a:t>
                      </a:r>
                      <a:endParaRPr lang="en-US" sz="1600" b="0" i="0" u="none" strike="noStrike">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32</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256</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17</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r>
                        <a:rPr lang="en-US" sz="1600" u="none" strike="noStrike">
                          <a:effectLst/>
                        </a:rPr>
                        <a:t>SQRT</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dirty="0">
                          <a:effectLst/>
                        </a:rPr>
                        <a:t>8.93</a:t>
                      </a:r>
                      <a:endParaRPr lang="en-US" sz="1600" b="0" i="0" u="none" strike="noStrike" dirty="0">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0</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0</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dirty="0">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9</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-7</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49</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dirty="0">
                        <a:solidFill>
                          <a:srgbClr val="000000"/>
                        </a:solidFill>
                        <a:effectLst/>
                        <a:latin typeface="Calibri"/>
                      </a:endParaRPr>
                    </a:p>
                  </a:txBody>
                  <a:tcPr marL="7620" marR="7620" marT="7620" marB="0" anchor="b"/>
                </a:tc>
              </a:tr>
              <a:tr h="182880">
                <a:tc>
                  <a:txBody>
                    <a:bodyPr/>
                    <a:lstStyle/>
                    <a:p>
                      <a:pPr algn="r" fontAlgn="b"/>
                      <a:r>
                        <a:rPr lang="en-US" sz="1600" u="none" strike="noStrike">
                          <a:effectLst/>
                        </a:rPr>
                        <a:t>24</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16</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8</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u="none" strike="noStrike">
                          <a:effectLst/>
                        </a:rPr>
                        <a:t>64</a:t>
                      </a:r>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dirty="0">
                        <a:solidFill>
                          <a:srgbClr val="000000"/>
                        </a:solidFill>
                        <a:effectLst/>
                        <a:latin typeface="Calibri"/>
                      </a:endParaRPr>
                    </a:p>
                  </a:txBody>
                  <a:tcPr marL="7620" marR="7620" marT="7620" marB="0" anchor="b"/>
                </a:tc>
              </a:tr>
              <a:tr h="182880">
                <a:tc>
                  <a:txBody>
                    <a:bodyPr/>
                    <a:lstStyle/>
                    <a:p>
                      <a:pPr algn="r" fontAlgn="b"/>
                      <a:r>
                        <a:rPr lang="en-US" sz="1600" b="1" u="none" strike="noStrike" dirty="0">
                          <a:effectLst/>
                        </a:rPr>
                        <a:t>16</a:t>
                      </a:r>
                      <a:endParaRPr lang="en-US" sz="1600" b="1" i="0" u="none" strike="noStrike" dirty="0">
                        <a:solidFill>
                          <a:srgbClr val="000000"/>
                        </a:solidFill>
                        <a:effectLst/>
                        <a:latin typeface="Calibri"/>
                      </a:endParaRPr>
                    </a:p>
                  </a:txBody>
                  <a:tcPr marL="7620" marR="7620" marT="7620" marB="0" anchor="b"/>
                </a:tc>
                <a:tc>
                  <a:txBody>
                    <a:bodyPr/>
                    <a:lstStyle/>
                    <a:p>
                      <a:pPr algn="l" fontAlgn="b"/>
                      <a:r>
                        <a:rPr lang="en-US" sz="1600" b="1" u="none" strike="noStrike" dirty="0">
                          <a:effectLst/>
                        </a:rPr>
                        <a:t> </a:t>
                      </a:r>
                      <a:endParaRPr lang="en-US" sz="1600" b="1" i="0" u="none" strike="noStrike" dirty="0">
                        <a:solidFill>
                          <a:srgbClr val="000000"/>
                        </a:solidFill>
                        <a:effectLst/>
                        <a:latin typeface="Calibri"/>
                      </a:endParaRPr>
                    </a:p>
                  </a:txBody>
                  <a:tcPr marL="7620" marR="7620" marT="7620"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7620" marR="7620" marT="7620" marB="0" anchor="b"/>
                </a:tc>
                <a:tc>
                  <a:txBody>
                    <a:bodyPr/>
                    <a:lstStyle/>
                    <a:p>
                      <a:pPr algn="r" fontAlgn="b"/>
                      <a:r>
                        <a:rPr lang="en-US" sz="1600" b="1" u="none" strike="noStrike" dirty="0">
                          <a:effectLst/>
                        </a:rPr>
                        <a:t>718</a:t>
                      </a:r>
                      <a:endParaRPr lang="en-US" sz="1600" b="1" i="0" u="none" strike="noStrike" dirty="0">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a:solidFill>
                          <a:srgbClr val="000000"/>
                        </a:solidFill>
                        <a:effectLst/>
                        <a:latin typeface="Calibri"/>
                      </a:endParaRPr>
                    </a:p>
                  </a:txBody>
                  <a:tcPr marL="7620" marR="7620" marT="7620" marB="0" anchor="b"/>
                </a:tc>
                <a:tc>
                  <a:txBody>
                    <a:bodyPr/>
                    <a:lstStyle/>
                    <a:p>
                      <a:pPr algn="l" fontAlgn="b"/>
                      <a:endParaRPr lang="en-US" sz="1600" b="0" i="0" u="none" strike="noStrike" dirty="0">
                        <a:solidFill>
                          <a:srgbClr val="000000"/>
                        </a:solidFill>
                        <a:effectLst/>
                        <a:latin typeface="Calibri"/>
                      </a:endParaRPr>
                    </a:p>
                  </a:txBody>
                  <a:tcPr marL="7620" marR="7620" marT="7620" marB="0" anchor="b"/>
                </a:tc>
              </a:tr>
            </a:tbl>
          </a:graphicData>
        </a:graphic>
      </p:graphicFrame>
      <p:sp>
        <p:nvSpPr>
          <p:cNvPr id="6" name="TextBox 5"/>
          <p:cNvSpPr txBox="1"/>
          <p:nvPr/>
        </p:nvSpPr>
        <p:spPr>
          <a:xfrm>
            <a:off x="533400" y="3352800"/>
            <a:ext cx="1447800" cy="369332"/>
          </a:xfrm>
          <a:prstGeom prst="rect">
            <a:avLst/>
          </a:prstGeom>
          <a:noFill/>
        </p:spPr>
        <p:txBody>
          <a:bodyPr wrap="square" rtlCol="0">
            <a:spAutoFit/>
          </a:bodyPr>
          <a:lstStyle/>
          <a:p>
            <a:r>
              <a:rPr lang="en-US" dirty="0" smtClean="0"/>
              <a:t>Range = 29</a:t>
            </a:r>
            <a:endParaRPr lang="en-US" dirty="0"/>
          </a:p>
        </p:txBody>
      </p:sp>
    </p:spTree>
    <p:extLst>
      <p:ext uri="{BB962C8B-B14F-4D97-AF65-F5344CB8AC3E}">
        <p14:creationId xmlns:p14="http://schemas.microsoft.com/office/powerpoint/2010/main" val="2745908619"/>
      </p:ext>
    </p:extLst>
  </p:cSld>
  <p:clrMapOvr>
    <a:masterClrMapping/>
  </p:clrMapOvr>
  <p:transition spd="med">
    <p:fade thruBlk="1"/>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Two (Males)</a:t>
            </a:r>
            <a:endParaRPr lang="en-US" dirty="0"/>
          </a:p>
        </p:txBody>
      </p:sp>
      <p:sp>
        <p:nvSpPr>
          <p:cNvPr id="4" name="TextBox 3"/>
          <p:cNvSpPr txBox="1"/>
          <p:nvPr/>
        </p:nvSpPr>
        <p:spPr>
          <a:xfrm>
            <a:off x="685800" y="3352800"/>
            <a:ext cx="1371600" cy="369332"/>
          </a:xfrm>
          <a:prstGeom prst="rect">
            <a:avLst/>
          </a:prstGeom>
          <a:noFill/>
        </p:spPr>
        <p:txBody>
          <a:bodyPr wrap="square" rtlCol="0">
            <a:spAutoFit/>
          </a:bodyPr>
          <a:lstStyle/>
          <a:p>
            <a:r>
              <a:rPr lang="en-US" dirty="0" smtClean="0"/>
              <a:t>Range = 22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67616932"/>
              </p:ext>
            </p:extLst>
          </p:nvPr>
        </p:nvGraphicFramePr>
        <p:xfrm>
          <a:off x="2209800" y="1981200"/>
          <a:ext cx="5283200" cy="3771900"/>
        </p:xfrm>
        <a:graphic>
          <a:graphicData uri="http://schemas.openxmlformats.org/drawingml/2006/table">
            <a:tbl>
              <a:tblPr>
                <a:tableStyleId>{69CF1AB2-1976-4502-BF36-3FF5EA218861}</a:tableStyleId>
              </a:tblPr>
              <a:tblGrid>
                <a:gridCol w="609600"/>
                <a:gridCol w="609600"/>
                <a:gridCol w="863600"/>
                <a:gridCol w="990600"/>
                <a:gridCol w="609600"/>
                <a:gridCol w="749300"/>
                <a:gridCol w="850900"/>
              </a:tblGrid>
              <a:tr h="419100">
                <a:tc>
                  <a:txBody>
                    <a:bodyPr/>
                    <a:lstStyle/>
                    <a:p>
                      <a:pPr algn="ctr" rtl="0" fontAlgn="b"/>
                      <a:r>
                        <a:rPr lang="en-US" sz="1600" u="none" strike="noStrike">
                          <a:effectLst/>
                        </a:rPr>
                        <a:t>X</a:t>
                      </a:r>
                      <a:endParaRPr lang="en-US" sz="1600" b="0" i="0" u="none" strike="noStrike">
                        <a:solidFill>
                          <a:srgbClr val="000000"/>
                        </a:solidFill>
                        <a:effectLst/>
                        <a:latin typeface="Franklin Gothic Medium"/>
                      </a:endParaRPr>
                    </a:p>
                  </a:txBody>
                  <a:tcPr marL="7620" marR="7620" marT="7620" marB="0" anchor="b"/>
                </a:tc>
                <a:tc>
                  <a:txBody>
                    <a:bodyPr/>
                    <a:lstStyle/>
                    <a:p>
                      <a:pPr algn="ctr" rtl="0" fontAlgn="b"/>
                      <a:r>
                        <a:rPr lang="en-US" sz="1600" u="none" strike="noStrike">
                          <a:effectLst/>
                        </a:rPr>
                        <a:t>Mean</a:t>
                      </a:r>
                      <a:endParaRPr lang="en-US" sz="1600" b="0" i="0" u="none" strike="noStrike">
                        <a:solidFill>
                          <a:srgbClr val="000000"/>
                        </a:solidFill>
                        <a:effectLst/>
                        <a:latin typeface="Franklin Gothic Medium"/>
                      </a:endParaRPr>
                    </a:p>
                  </a:txBody>
                  <a:tcPr marL="7620" marR="7620" marT="7620" marB="0" anchor="b"/>
                </a:tc>
                <a:tc>
                  <a:txBody>
                    <a:bodyPr/>
                    <a:lstStyle/>
                    <a:p>
                      <a:pPr algn="ctr" rtl="0" fontAlgn="b"/>
                      <a:r>
                        <a:rPr lang="en-US" sz="1600" u="none" strike="noStrike">
                          <a:effectLst/>
                        </a:rPr>
                        <a:t>X-Mean</a:t>
                      </a:r>
                      <a:endParaRPr lang="en-US" sz="1600" b="0" i="0" u="none" strike="noStrike">
                        <a:solidFill>
                          <a:srgbClr val="000000"/>
                        </a:solidFill>
                        <a:effectLst/>
                        <a:latin typeface="Franklin Gothic Medium"/>
                      </a:endParaRPr>
                    </a:p>
                  </a:txBody>
                  <a:tcPr marL="7620" marR="7620" marT="7620" marB="0" anchor="b"/>
                </a:tc>
                <a:tc>
                  <a:txBody>
                    <a:bodyPr/>
                    <a:lstStyle/>
                    <a:p>
                      <a:pPr algn="ctr" rtl="0" fontAlgn="b"/>
                      <a:r>
                        <a:rPr lang="en-US" sz="1600" u="none" strike="noStrike">
                          <a:effectLst/>
                        </a:rPr>
                        <a:t>X-Mean</a:t>
                      </a:r>
                      <a:r>
                        <a:rPr lang="en-US" sz="1600" u="none" strike="noStrike" baseline="30000">
                          <a:effectLst/>
                        </a:rPr>
                        <a:t>2</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30</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12</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144</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15</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-3</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9</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21</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3</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9</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12</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dirty="0">
                          <a:effectLst/>
                        </a:rPr>
                        <a:t>-6</a:t>
                      </a:r>
                      <a:endParaRPr lang="en-US" sz="1600" b="0" i="0" u="none" strike="noStrike" dirty="0">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36</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26</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64</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20</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2</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4</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rtl="0" fontAlgn="b"/>
                      <a:r>
                        <a:rPr lang="en-US" sz="1600" u="none" strike="noStrike">
                          <a:effectLst/>
                        </a:rPr>
                        <a:t>535/9</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59.44</a:t>
                      </a:r>
                      <a:endParaRPr lang="en-US" sz="1600" b="0" i="0" u="none" strike="noStrike">
                        <a:solidFill>
                          <a:srgbClr val="000000"/>
                        </a:solidFill>
                        <a:effectLst/>
                        <a:latin typeface="Franklin Gothic Medium"/>
                      </a:endParaRPr>
                    </a:p>
                  </a:txBody>
                  <a:tcPr marL="7620" marR="7620" marT="7620" marB="0" anchor="b"/>
                </a:tc>
              </a:tr>
              <a:tr h="304800">
                <a:tc>
                  <a:txBody>
                    <a:bodyPr/>
                    <a:lstStyle/>
                    <a:p>
                      <a:pPr algn="r" rtl="0" fontAlgn="b"/>
                      <a:r>
                        <a:rPr lang="en-US" sz="1600" u="none" strike="noStrike">
                          <a:effectLst/>
                        </a:rPr>
                        <a:t>5</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-13</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169</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24</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6</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36</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rtl="0" fontAlgn="b"/>
                      <a:r>
                        <a:rPr lang="en-US" sz="1600" u="none" strike="noStrike">
                          <a:effectLst/>
                        </a:rPr>
                        <a:t>SQRT</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7.71</a:t>
                      </a:r>
                      <a:endParaRPr lang="en-US" sz="1600" b="0" i="0" u="none" strike="noStrike">
                        <a:solidFill>
                          <a:srgbClr val="000000"/>
                        </a:solidFill>
                        <a:effectLst/>
                        <a:latin typeface="Franklin Gothic Medium"/>
                      </a:endParaRPr>
                    </a:p>
                  </a:txBody>
                  <a:tcPr marL="7620" marR="7620" marT="7620" marB="0" anchor="b"/>
                </a:tc>
              </a:tr>
              <a:tr h="304800">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0</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0</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10</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-8</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64</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r>
              <a:tr h="304800">
                <a:tc>
                  <a:txBody>
                    <a:bodyPr/>
                    <a:lstStyle/>
                    <a:p>
                      <a:pPr algn="r" rtl="0" fontAlgn="b"/>
                      <a:r>
                        <a:rPr lang="en-US" sz="1600" u="none" strike="noStrike">
                          <a:effectLst/>
                        </a:rPr>
                        <a:t>18</a:t>
                      </a:r>
                      <a:endParaRPr lang="en-US" sz="1600" b="0" i="0" u="none" strike="noStrike">
                        <a:solidFill>
                          <a:srgbClr val="000000"/>
                        </a:solidFill>
                        <a:effectLst/>
                        <a:latin typeface="Franklin Gothic Medium"/>
                      </a:endParaRPr>
                    </a:p>
                  </a:txBody>
                  <a:tcPr marL="7620" marR="7620" marT="7620" marB="0" anchor="b"/>
                </a:tc>
                <a:tc>
                  <a:txBody>
                    <a:bodyPr/>
                    <a:lstStyle/>
                    <a:p>
                      <a:pPr algn="l" rtl="0" fontAlgn="b"/>
                      <a:r>
                        <a:rPr lang="en-US" sz="1600" u="none" strike="noStrike">
                          <a:effectLst/>
                        </a:rPr>
                        <a:t> </a:t>
                      </a:r>
                      <a:endParaRPr lang="en-US" sz="1600" b="0" i="0" u="none" strike="noStrike">
                        <a:solidFill>
                          <a:srgbClr val="000000"/>
                        </a:solidFill>
                        <a:effectLst/>
                        <a:latin typeface="Franklin Gothic Medium"/>
                      </a:endParaRPr>
                    </a:p>
                  </a:txBody>
                  <a:tcPr marL="7620" marR="7620" marT="7620" marB="0" anchor="b"/>
                </a:tc>
                <a:tc>
                  <a:txBody>
                    <a:bodyPr/>
                    <a:lstStyle/>
                    <a:p>
                      <a:pPr algn="l" rtl="0" fontAlgn="b"/>
                      <a:r>
                        <a:rPr lang="en-US" sz="1600" u="none" strike="noStrike">
                          <a:effectLst/>
                        </a:rPr>
                        <a:t> </a:t>
                      </a:r>
                      <a:endParaRPr lang="en-US" sz="1600" b="0" i="0" u="none" strike="noStrike">
                        <a:solidFill>
                          <a:srgbClr val="000000"/>
                        </a:solidFill>
                        <a:effectLst/>
                        <a:latin typeface="Franklin Gothic Medium"/>
                      </a:endParaRPr>
                    </a:p>
                  </a:txBody>
                  <a:tcPr marL="7620" marR="7620" marT="7620" marB="0" anchor="b"/>
                </a:tc>
                <a:tc>
                  <a:txBody>
                    <a:bodyPr/>
                    <a:lstStyle/>
                    <a:p>
                      <a:pPr algn="r" rtl="0" fontAlgn="b"/>
                      <a:r>
                        <a:rPr lang="en-US" sz="1600" u="none" strike="noStrike">
                          <a:effectLst/>
                        </a:rPr>
                        <a:t>535</a:t>
                      </a:r>
                      <a:endParaRPr lang="en-US" sz="1600" b="0" i="0" u="none" strike="noStrike">
                        <a:solidFill>
                          <a:srgbClr val="000000"/>
                        </a:solidFill>
                        <a:effectLst/>
                        <a:latin typeface="Franklin Gothic Medium"/>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a:effectLst/>
                        </a:rPr>
                        <a:t> </a:t>
                      </a:r>
                      <a:endParaRPr lang="en-US" sz="1800" b="0" i="0" u="none" strike="noStrike">
                        <a:solidFill>
                          <a:srgbClr val="000000"/>
                        </a:solidFill>
                        <a:effectLst/>
                        <a:latin typeface="Arial"/>
                      </a:endParaRPr>
                    </a:p>
                  </a:txBody>
                  <a:tcPr marL="7620" marR="7620" marT="7620" marB="0" anchor="b"/>
                </a:tc>
                <a:tc>
                  <a:txBody>
                    <a:bodyPr/>
                    <a:lstStyle/>
                    <a:p>
                      <a:pPr algn="l" fontAlgn="b"/>
                      <a:r>
                        <a:rPr lang="en-US" sz="1800" u="none" strike="noStrike" dirty="0">
                          <a:effectLst/>
                        </a:rPr>
                        <a:t> </a:t>
                      </a:r>
                      <a:endParaRPr lang="en-US" sz="1800" b="0" i="0" u="none" strike="noStrike" dirty="0">
                        <a:solidFill>
                          <a:srgbClr val="000000"/>
                        </a:solidFill>
                        <a:effectLst/>
                        <a:latin typeface="Arial"/>
                      </a:endParaRPr>
                    </a:p>
                  </a:txBody>
                  <a:tcPr marL="7620" marR="7620" marT="7620" marB="0" anchor="b"/>
                </a:tc>
              </a:tr>
            </a:tbl>
          </a:graphicData>
        </a:graphic>
      </p:graphicFrame>
    </p:spTree>
    <p:extLst>
      <p:ext uri="{BB962C8B-B14F-4D97-AF65-F5344CB8AC3E}">
        <p14:creationId xmlns:p14="http://schemas.microsoft.com/office/powerpoint/2010/main" val="1369686674"/>
      </p:ext>
    </p:extLst>
  </p:cSld>
  <p:clrMapOvr>
    <a:masterClrMapping/>
  </p:clrMapOvr>
  <p:transition spd="med">
    <p:fade thruBlk="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88765340"/>
              </p:ext>
            </p:extLst>
          </p:nvPr>
        </p:nvGraphicFramePr>
        <p:xfrm>
          <a:off x="2362200" y="3048000"/>
          <a:ext cx="4495800" cy="1127760"/>
        </p:xfrm>
        <a:graphic>
          <a:graphicData uri="http://schemas.openxmlformats.org/drawingml/2006/table">
            <a:tbl>
              <a:tblPr>
                <a:tableStyleId>{69CF1AB2-1976-4502-BF36-3FF5EA218861}</a:tableStyleId>
              </a:tblPr>
              <a:tblGrid>
                <a:gridCol w="909320"/>
                <a:gridCol w="896620"/>
                <a:gridCol w="896620"/>
                <a:gridCol w="896620"/>
                <a:gridCol w="896620"/>
              </a:tblGrid>
              <a:tr h="182880">
                <a:tc gridSpan="5">
                  <a:txBody>
                    <a:bodyPr/>
                    <a:lstStyle/>
                    <a:p>
                      <a:pPr algn="ctr" fontAlgn="b"/>
                      <a:r>
                        <a:rPr lang="en-US" sz="1800" u="none" strike="noStrike" dirty="0">
                          <a:effectLst/>
                        </a:rPr>
                        <a:t>Radio Listening Results</a:t>
                      </a:r>
                      <a:endParaRPr lang="en-US" sz="18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algn="l" fontAlgn="b"/>
                      <a:r>
                        <a:rPr lang="en-US" sz="1800" u="none" strike="noStrike" dirty="0" smtClean="0">
                          <a:effectLst/>
                        </a:rPr>
                        <a:t>Group</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smtClean="0">
                          <a:effectLst/>
                        </a:rPr>
                        <a:t>Average</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Range</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a:effectLst/>
                        </a:rPr>
                        <a:t>Variance</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800" u="none" strike="noStrike" dirty="0" smtClean="0">
                          <a:effectLst/>
                        </a:rPr>
                        <a:t>S</a:t>
                      </a:r>
                      <a:endParaRPr lang="en-US" sz="1800" b="0" i="0" u="none" strike="noStrike" dirty="0">
                        <a:solidFill>
                          <a:srgbClr val="000000"/>
                        </a:solidFill>
                        <a:effectLst/>
                        <a:latin typeface="Calibri" panose="020F0502020204030204" pitchFamily="34" charset="0"/>
                      </a:endParaRPr>
                    </a:p>
                  </a:txBody>
                  <a:tcPr marL="7620" marR="7620" marT="7620" marB="0" anchor="b"/>
                </a:tc>
              </a:tr>
              <a:tr h="205740">
                <a:tc>
                  <a:txBody>
                    <a:bodyPr/>
                    <a:lstStyle/>
                    <a:p>
                      <a:pPr algn="l" fontAlgn="b"/>
                      <a:r>
                        <a:rPr lang="en-US" sz="1800" u="none" strike="noStrike" dirty="0">
                          <a:effectLst/>
                        </a:rPr>
                        <a:t>Females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16</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29</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79.78</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8.93</a:t>
                      </a:r>
                      <a:endParaRPr lang="en-US" sz="1800" b="0" i="0" u="none" strike="noStrike" dirty="0">
                        <a:solidFill>
                          <a:srgbClr val="000000"/>
                        </a:solidFill>
                        <a:effectLst/>
                        <a:latin typeface="Calibri" panose="020F0502020204030204" pitchFamily="34" charset="0"/>
                      </a:endParaRPr>
                    </a:p>
                  </a:txBody>
                  <a:tcPr marL="7620" marR="7620" marT="7620" marB="0" anchor="b"/>
                </a:tc>
              </a:tr>
              <a:tr h="182880">
                <a:tc>
                  <a:txBody>
                    <a:bodyPr/>
                    <a:lstStyle/>
                    <a:p>
                      <a:pPr algn="l" fontAlgn="b"/>
                      <a:r>
                        <a:rPr lang="en-US" sz="1800" u="none" strike="noStrike" dirty="0">
                          <a:effectLst/>
                        </a:rPr>
                        <a:t>Males</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smtClean="0">
                          <a:effectLst/>
                        </a:rPr>
                        <a:t>59.44</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smtClean="0">
                          <a:effectLst/>
                        </a:rPr>
                        <a:t>7.71</a:t>
                      </a:r>
                      <a:endParaRPr lang="en-US" sz="18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295452941"/>
      </p:ext>
    </p:extLst>
  </p:cSld>
  <p:clrMapOvr>
    <a:masterClrMapping/>
  </p:clrMapOvr>
  <p:transition spd="med">
    <p:fade thruBlk="1"/>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4000"/>
              <a:t>Standard Deviation on Bell Curve</a:t>
            </a:r>
          </a:p>
        </p:txBody>
      </p:sp>
      <p:grpSp>
        <p:nvGrpSpPr>
          <p:cNvPr id="124931" name="Group 3"/>
          <p:cNvGrpSpPr>
            <a:grpSpLocks/>
          </p:cNvGrpSpPr>
          <p:nvPr/>
        </p:nvGrpSpPr>
        <p:grpSpPr bwMode="auto">
          <a:xfrm>
            <a:off x="0" y="1728788"/>
            <a:ext cx="8507413" cy="3870325"/>
            <a:chOff x="0" y="1089"/>
            <a:chExt cx="5359" cy="2438"/>
          </a:xfrm>
        </p:grpSpPr>
        <p:sp>
          <p:nvSpPr>
            <p:cNvPr id="124932" name="Rectangle 4"/>
            <p:cNvSpPr>
              <a:spLocks noChangeArrowheads="1"/>
            </p:cNvSpPr>
            <p:nvPr/>
          </p:nvSpPr>
          <p:spPr bwMode="auto">
            <a:xfrm>
              <a:off x="2700" y="1821"/>
              <a:ext cx="193" cy="1349"/>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33" name="Line 5"/>
            <p:cNvSpPr>
              <a:spLocks noChangeShapeType="1"/>
            </p:cNvSpPr>
            <p:nvPr/>
          </p:nvSpPr>
          <p:spPr bwMode="auto">
            <a:xfrm>
              <a:off x="728" y="3174"/>
              <a:ext cx="4239"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nvGrpSpPr>
            <p:cNvPr id="124934" name="Group 6"/>
            <p:cNvGrpSpPr>
              <a:grpSpLocks/>
            </p:cNvGrpSpPr>
            <p:nvPr/>
          </p:nvGrpSpPr>
          <p:grpSpPr bwMode="auto">
            <a:xfrm>
              <a:off x="0" y="1089"/>
              <a:ext cx="5359" cy="2438"/>
              <a:chOff x="0" y="1089"/>
              <a:chExt cx="5359" cy="2438"/>
            </a:xfrm>
          </p:grpSpPr>
          <p:grpSp>
            <p:nvGrpSpPr>
              <p:cNvPr id="124935" name="Group 7"/>
              <p:cNvGrpSpPr>
                <a:grpSpLocks/>
              </p:cNvGrpSpPr>
              <p:nvPr/>
            </p:nvGrpSpPr>
            <p:grpSpPr bwMode="auto">
              <a:xfrm>
                <a:off x="1177" y="2070"/>
                <a:ext cx="3117" cy="1112"/>
                <a:chOff x="-3299" y="1090"/>
                <a:chExt cx="3117" cy="1112"/>
              </a:xfrm>
            </p:grpSpPr>
            <p:sp>
              <p:nvSpPr>
                <p:cNvPr id="124936" name="Rectangle 8"/>
                <p:cNvSpPr>
                  <a:spLocks noChangeArrowheads="1"/>
                </p:cNvSpPr>
                <p:nvPr/>
              </p:nvSpPr>
              <p:spPr bwMode="auto">
                <a:xfrm>
                  <a:off x="-1577" y="1090"/>
                  <a:ext cx="193" cy="1112"/>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37" name="Rectangle 9"/>
                <p:cNvSpPr>
                  <a:spLocks noChangeArrowheads="1"/>
                </p:cNvSpPr>
                <p:nvPr/>
              </p:nvSpPr>
              <p:spPr bwMode="auto">
                <a:xfrm>
                  <a:off x="-1972" y="1090"/>
                  <a:ext cx="193" cy="1112"/>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38" name="Rectangle 10"/>
                <p:cNvSpPr>
                  <a:spLocks noChangeArrowheads="1"/>
                </p:cNvSpPr>
                <p:nvPr/>
              </p:nvSpPr>
              <p:spPr bwMode="auto">
                <a:xfrm>
                  <a:off x="-2168" y="1234"/>
                  <a:ext cx="193" cy="96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39" name="Rectangle 11"/>
                <p:cNvSpPr>
                  <a:spLocks noChangeArrowheads="1"/>
                </p:cNvSpPr>
                <p:nvPr/>
              </p:nvSpPr>
              <p:spPr bwMode="auto">
                <a:xfrm>
                  <a:off x="-1378" y="1234"/>
                  <a:ext cx="193" cy="96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0" name="Rectangle 12"/>
                <p:cNvSpPr>
                  <a:spLocks noChangeArrowheads="1"/>
                </p:cNvSpPr>
                <p:nvPr/>
              </p:nvSpPr>
              <p:spPr bwMode="auto">
                <a:xfrm>
                  <a:off x="-2365" y="1442"/>
                  <a:ext cx="193" cy="760"/>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1" name="Rectangle 13"/>
                <p:cNvSpPr>
                  <a:spLocks noChangeArrowheads="1"/>
                </p:cNvSpPr>
                <p:nvPr/>
              </p:nvSpPr>
              <p:spPr bwMode="auto">
                <a:xfrm>
                  <a:off x="-1174" y="1442"/>
                  <a:ext cx="193" cy="760"/>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2" name="Rectangle 14"/>
                <p:cNvSpPr>
                  <a:spLocks noChangeArrowheads="1"/>
                </p:cNvSpPr>
                <p:nvPr/>
              </p:nvSpPr>
              <p:spPr bwMode="auto">
                <a:xfrm>
                  <a:off x="-2562" y="1626"/>
                  <a:ext cx="193" cy="576"/>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3" name="Rectangle 15"/>
                <p:cNvSpPr>
                  <a:spLocks noChangeArrowheads="1"/>
                </p:cNvSpPr>
                <p:nvPr/>
              </p:nvSpPr>
              <p:spPr bwMode="auto">
                <a:xfrm>
                  <a:off x="-972" y="1626"/>
                  <a:ext cx="193" cy="576"/>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4" name="Rectangle 16"/>
                <p:cNvSpPr>
                  <a:spLocks noChangeArrowheads="1"/>
                </p:cNvSpPr>
                <p:nvPr/>
              </p:nvSpPr>
              <p:spPr bwMode="auto">
                <a:xfrm>
                  <a:off x="-2759" y="1814"/>
                  <a:ext cx="193" cy="38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5" name="Rectangle 17"/>
                <p:cNvSpPr>
                  <a:spLocks noChangeArrowheads="1"/>
                </p:cNvSpPr>
                <p:nvPr/>
              </p:nvSpPr>
              <p:spPr bwMode="auto">
                <a:xfrm>
                  <a:off x="-773" y="1814"/>
                  <a:ext cx="193" cy="38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6" name="Rectangle 18"/>
                <p:cNvSpPr>
                  <a:spLocks noChangeArrowheads="1"/>
                </p:cNvSpPr>
                <p:nvPr/>
              </p:nvSpPr>
              <p:spPr bwMode="auto">
                <a:xfrm>
                  <a:off x="-2954" y="1994"/>
                  <a:ext cx="193" cy="20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7" name="Rectangle 19"/>
                <p:cNvSpPr>
                  <a:spLocks noChangeArrowheads="1"/>
                </p:cNvSpPr>
                <p:nvPr/>
              </p:nvSpPr>
              <p:spPr bwMode="auto">
                <a:xfrm>
                  <a:off x="-583" y="1994"/>
                  <a:ext cx="193" cy="208"/>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8" name="Rectangle 20"/>
                <p:cNvSpPr>
                  <a:spLocks noChangeArrowheads="1"/>
                </p:cNvSpPr>
                <p:nvPr/>
              </p:nvSpPr>
              <p:spPr bwMode="auto">
                <a:xfrm>
                  <a:off x="-3299" y="2009"/>
                  <a:ext cx="193" cy="193"/>
                </a:xfrm>
                <a:prstGeom prst="rect">
                  <a:avLst/>
                </a:prstGeom>
                <a:solidFill>
                  <a:schemeClr val="tx2"/>
                </a:solidFill>
                <a:ln w="12700">
                  <a:solidFill>
                    <a:schemeClr val="bg2"/>
                  </a:solidFill>
                  <a:miter lim="800000"/>
                  <a:headEnd/>
                  <a:tailEnd/>
                </a:ln>
                <a:effectLst/>
              </p:spPr>
              <p:txBody>
                <a:bodyPr wrap="none" anchor="ctr"/>
                <a:lstStyle/>
                <a:p>
                  <a:endParaRPr lang="en-US"/>
                </a:p>
              </p:txBody>
            </p:sp>
            <p:sp>
              <p:nvSpPr>
                <p:cNvPr id="124949" name="Rectangle 21"/>
                <p:cNvSpPr>
                  <a:spLocks noChangeArrowheads="1"/>
                </p:cNvSpPr>
                <p:nvPr/>
              </p:nvSpPr>
              <p:spPr bwMode="auto">
                <a:xfrm>
                  <a:off x="-375" y="1994"/>
                  <a:ext cx="193" cy="208"/>
                </a:xfrm>
                <a:prstGeom prst="rect">
                  <a:avLst/>
                </a:prstGeom>
                <a:solidFill>
                  <a:schemeClr val="tx2"/>
                </a:solidFill>
                <a:ln w="12700">
                  <a:solidFill>
                    <a:schemeClr val="bg2"/>
                  </a:solidFill>
                  <a:miter lim="800000"/>
                  <a:headEnd/>
                  <a:tailEnd/>
                </a:ln>
                <a:effectLst/>
              </p:spPr>
              <p:txBody>
                <a:bodyPr wrap="none" anchor="ctr"/>
                <a:lstStyle/>
                <a:p>
                  <a:endParaRPr lang="en-US"/>
                </a:p>
              </p:txBody>
            </p:sp>
          </p:grpSp>
          <p:grpSp>
            <p:nvGrpSpPr>
              <p:cNvPr id="124950" name="Group 22"/>
              <p:cNvGrpSpPr>
                <a:grpSpLocks/>
              </p:cNvGrpSpPr>
              <p:nvPr/>
            </p:nvGrpSpPr>
            <p:grpSpPr bwMode="auto">
              <a:xfrm>
                <a:off x="997" y="1774"/>
                <a:ext cx="3573" cy="1303"/>
                <a:chOff x="-1318" y="-2938"/>
                <a:chExt cx="3573" cy="1303"/>
              </a:xfrm>
            </p:grpSpPr>
            <p:sp>
              <p:nvSpPr>
                <p:cNvPr id="124951" name="Freeform 23"/>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124952" name="Freeform 24"/>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sp>
            <p:nvSpPr>
              <p:cNvPr id="124953" name="Rectangle 25"/>
              <p:cNvSpPr>
                <a:spLocks noChangeArrowheads="1"/>
              </p:cNvSpPr>
              <p:nvPr/>
            </p:nvSpPr>
            <p:spPr bwMode="auto">
              <a:xfrm>
                <a:off x="2439" y="3372"/>
                <a:ext cx="743" cy="155"/>
              </a:xfrm>
              <a:prstGeom prst="rect">
                <a:avLst/>
              </a:prstGeom>
              <a:noFill/>
              <a:ln w="9525">
                <a:noFill/>
                <a:miter lim="800000"/>
                <a:headEnd/>
                <a:tailEnd/>
              </a:ln>
              <a:effectLst/>
            </p:spPr>
            <p:txBody>
              <a:bodyPr lIns="31750" tIns="12700" rIns="31750" bIns="12700">
                <a:spAutoFit/>
              </a:bodyPr>
              <a:lstStyle/>
              <a:p>
                <a:pPr algn="ctr" defTabSz="228600">
                  <a:lnSpc>
                    <a:spcPct val="90000"/>
                  </a:lnSpc>
                </a:pPr>
                <a:r>
                  <a:rPr lang="en-US" sz="1600" dirty="0">
                    <a:solidFill>
                      <a:schemeClr val="accent2">
                        <a:lumMod val="50000"/>
                      </a:schemeClr>
                    </a:solidFill>
                    <a:latin typeface="Arial" charset="0"/>
                  </a:rPr>
                  <a:t>Mean=70</a:t>
                </a:r>
              </a:p>
            </p:txBody>
          </p:sp>
          <p:sp>
            <p:nvSpPr>
              <p:cNvPr id="124954" name="Line 26"/>
              <p:cNvSpPr>
                <a:spLocks noChangeShapeType="1"/>
              </p:cNvSpPr>
              <p:nvPr/>
            </p:nvSpPr>
            <p:spPr bwMode="auto">
              <a:xfrm>
                <a:off x="2790" y="1852"/>
                <a:ext cx="0" cy="1508"/>
              </a:xfrm>
              <a:prstGeom prst="line">
                <a:avLst/>
              </a:prstGeom>
              <a:noFill/>
              <a:ln w="9525">
                <a:solidFill>
                  <a:schemeClr val="tx1"/>
                </a:solidFill>
                <a:round/>
                <a:headEnd type="none" w="sm" len="sm"/>
                <a:tailEnd type="none" w="sm" len="sm"/>
              </a:ln>
              <a:effectLst/>
            </p:spPr>
            <p:txBody>
              <a:bodyPr wrap="none" anchor="ctr"/>
              <a:lstStyle/>
              <a:p>
                <a:endParaRPr lang="en-US"/>
              </a:p>
            </p:txBody>
          </p:sp>
          <p:grpSp>
            <p:nvGrpSpPr>
              <p:cNvPr id="124955" name="Group 27"/>
              <p:cNvGrpSpPr>
                <a:grpSpLocks/>
              </p:cNvGrpSpPr>
              <p:nvPr/>
            </p:nvGrpSpPr>
            <p:grpSpPr bwMode="auto">
              <a:xfrm>
                <a:off x="0" y="2817"/>
                <a:ext cx="5359" cy="355"/>
                <a:chOff x="0" y="3049"/>
                <a:chExt cx="5359" cy="355"/>
              </a:xfrm>
            </p:grpSpPr>
            <p:grpSp>
              <p:nvGrpSpPr>
                <p:cNvPr id="124956" name="Group 28"/>
                <p:cNvGrpSpPr>
                  <a:grpSpLocks/>
                </p:cNvGrpSpPr>
                <p:nvPr/>
              </p:nvGrpSpPr>
              <p:grpSpPr bwMode="auto">
                <a:xfrm>
                  <a:off x="4202" y="3049"/>
                  <a:ext cx="1157" cy="355"/>
                  <a:chOff x="4202" y="3049"/>
                  <a:chExt cx="1157" cy="355"/>
                </a:xfrm>
              </p:grpSpPr>
              <p:sp>
                <p:nvSpPr>
                  <p:cNvPr id="124957" name="Rectangle 29"/>
                  <p:cNvSpPr>
                    <a:spLocks noChangeArrowheads="1"/>
                  </p:cNvSpPr>
                  <p:nvPr/>
                </p:nvSpPr>
                <p:spPr bwMode="auto">
                  <a:xfrm>
                    <a:off x="4507" y="3049"/>
                    <a:ext cx="852" cy="231"/>
                  </a:xfrm>
                  <a:prstGeom prst="rect">
                    <a:avLst/>
                  </a:prstGeom>
                  <a:noFill/>
                  <a:ln w="9525">
                    <a:noFill/>
                    <a:miter lim="800000"/>
                    <a:headEnd/>
                    <a:tailEnd/>
                  </a:ln>
                  <a:effectLst/>
                </p:spPr>
                <p:txBody>
                  <a:bodyPr wrap="none" lIns="92075" tIns="46038" rIns="92075" bIns="46038">
                    <a:spAutoFit/>
                  </a:bodyPr>
                  <a:lstStyle/>
                  <a:p>
                    <a:r>
                      <a:rPr lang="en-US" sz="1800" b="1" i="1">
                        <a:solidFill>
                          <a:schemeClr val="accent1"/>
                        </a:solidFill>
                        <a:latin typeface="Arial" charset="0"/>
                      </a:rPr>
                      <a:t>Significant</a:t>
                    </a:r>
                  </a:p>
                </p:txBody>
              </p:sp>
              <p:sp>
                <p:nvSpPr>
                  <p:cNvPr id="124958" name="Freeform 30"/>
                  <p:cNvSpPr>
                    <a:spLocks/>
                  </p:cNvSpPr>
                  <p:nvPr/>
                </p:nvSpPr>
                <p:spPr bwMode="auto">
                  <a:xfrm>
                    <a:off x="4202" y="3235"/>
                    <a:ext cx="838" cy="169"/>
                  </a:xfrm>
                  <a:custGeom>
                    <a:avLst/>
                    <a:gdLst/>
                    <a:ahLst/>
                    <a:cxnLst>
                      <a:cxn ang="0">
                        <a:pos x="0" y="11"/>
                      </a:cxn>
                      <a:cxn ang="0">
                        <a:pos x="0" y="27"/>
                      </a:cxn>
                      <a:cxn ang="0">
                        <a:pos x="0" y="47"/>
                      </a:cxn>
                      <a:cxn ang="0">
                        <a:pos x="0" y="83"/>
                      </a:cxn>
                      <a:cxn ang="0">
                        <a:pos x="0" y="106"/>
                      </a:cxn>
                      <a:cxn ang="0">
                        <a:pos x="0" y="122"/>
                      </a:cxn>
                      <a:cxn ang="0">
                        <a:pos x="0" y="139"/>
                      </a:cxn>
                      <a:cxn ang="0">
                        <a:pos x="0" y="167"/>
                      </a:cxn>
                      <a:cxn ang="0">
                        <a:pos x="0" y="184"/>
                      </a:cxn>
                      <a:cxn ang="0">
                        <a:pos x="0" y="200"/>
                      </a:cxn>
                      <a:cxn ang="0">
                        <a:pos x="1089" y="212"/>
                      </a:cxn>
                      <a:cxn ang="0">
                        <a:pos x="1086" y="206"/>
                      </a:cxn>
                      <a:cxn ang="0">
                        <a:pos x="1062" y="200"/>
                      </a:cxn>
                      <a:cxn ang="0">
                        <a:pos x="1026" y="186"/>
                      </a:cxn>
                      <a:cxn ang="0">
                        <a:pos x="929" y="171"/>
                      </a:cxn>
                      <a:cxn ang="0">
                        <a:pos x="899" y="165"/>
                      </a:cxn>
                      <a:cxn ang="0">
                        <a:pos x="881" y="154"/>
                      </a:cxn>
                      <a:cxn ang="0">
                        <a:pos x="834" y="156"/>
                      </a:cxn>
                      <a:cxn ang="0">
                        <a:pos x="804" y="156"/>
                      </a:cxn>
                      <a:cxn ang="0">
                        <a:pos x="809" y="149"/>
                      </a:cxn>
                      <a:cxn ang="0">
                        <a:pos x="785" y="143"/>
                      </a:cxn>
                      <a:cxn ang="0">
                        <a:pos x="744" y="145"/>
                      </a:cxn>
                      <a:cxn ang="0">
                        <a:pos x="705" y="156"/>
                      </a:cxn>
                      <a:cxn ang="0">
                        <a:pos x="678" y="150"/>
                      </a:cxn>
                      <a:cxn ang="0">
                        <a:pos x="657" y="150"/>
                      </a:cxn>
                      <a:cxn ang="0">
                        <a:pos x="636" y="145"/>
                      </a:cxn>
                      <a:cxn ang="0">
                        <a:pos x="609" y="142"/>
                      </a:cxn>
                      <a:cxn ang="0">
                        <a:pos x="579" y="139"/>
                      </a:cxn>
                      <a:cxn ang="0">
                        <a:pos x="558" y="133"/>
                      </a:cxn>
                      <a:cxn ang="0">
                        <a:pos x="540" y="131"/>
                      </a:cxn>
                      <a:cxn ang="0">
                        <a:pos x="522" y="125"/>
                      </a:cxn>
                      <a:cxn ang="0">
                        <a:pos x="495" y="122"/>
                      </a:cxn>
                      <a:cxn ang="0">
                        <a:pos x="474" y="117"/>
                      </a:cxn>
                      <a:cxn ang="0">
                        <a:pos x="453" y="114"/>
                      </a:cxn>
                      <a:cxn ang="0">
                        <a:pos x="432" y="111"/>
                      </a:cxn>
                      <a:cxn ang="0">
                        <a:pos x="411" y="108"/>
                      </a:cxn>
                      <a:cxn ang="0">
                        <a:pos x="384" y="106"/>
                      </a:cxn>
                      <a:cxn ang="0">
                        <a:pos x="354" y="100"/>
                      </a:cxn>
                      <a:cxn ang="0">
                        <a:pos x="318" y="94"/>
                      </a:cxn>
                      <a:cxn ang="0">
                        <a:pos x="300" y="89"/>
                      </a:cxn>
                      <a:cxn ang="0">
                        <a:pos x="264" y="83"/>
                      </a:cxn>
                      <a:cxn ang="0">
                        <a:pos x="228" y="75"/>
                      </a:cxn>
                      <a:cxn ang="0">
                        <a:pos x="201" y="72"/>
                      </a:cxn>
                      <a:cxn ang="0">
                        <a:pos x="159" y="64"/>
                      </a:cxn>
                      <a:cxn ang="0">
                        <a:pos x="135" y="55"/>
                      </a:cxn>
                      <a:cxn ang="0">
                        <a:pos x="111" y="44"/>
                      </a:cxn>
                      <a:cxn ang="0">
                        <a:pos x="75" y="33"/>
                      </a:cxn>
                      <a:cxn ang="0">
                        <a:pos x="48" y="25"/>
                      </a:cxn>
                      <a:cxn ang="0">
                        <a:pos x="30" y="13"/>
                      </a:cxn>
                      <a:cxn ang="0">
                        <a:pos x="0" y="0"/>
                      </a:cxn>
                    </a:cxnLst>
                    <a:rect l="0" t="0" r="r" b="b"/>
                    <a:pathLst>
                      <a:path w="1097" h="213">
                        <a:moveTo>
                          <a:pt x="0" y="0"/>
                        </a:moveTo>
                        <a:lnTo>
                          <a:pt x="0" y="11"/>
                        </a:lnTo>
                        <a:lnTo>
                          <a:pt x="0" y="19"/>
                        </a:lnTo>
                        <a:lnTo>
                          <a:pt x="0" y="27"/>
                        </a:lnTo>
                        <a:lnTo>
                          <a:pt x="0" y="36"/>
                        </a:lnTo>
                        <a:lnTo>
                          <a:pt x="0" y="47"/>
                        </a:lnTo>
                        <a:lnTo>
                          <a:pt x="0" y="75"/>
                        </a:lnTo>
                        <a:lnTo>
                          <a:pt x="0" y="83"/>
                        </a:lnTo>
                        <a:lnTo>
                          <a:pt x="0" y="94"/>
                        </a:lnTo>
                        <a:lnTo>
                          <a:pt x="0" y="106"/>
                        </a:lnTo>
                        <a:lnTo>
                          <a:pt x="0" y="114"/>
                        </a:lnTo>
                        <a:lnTo>
                          <a:pt x="0" y="122"/>
                        </a:lnTo>
                        <a:lnTo>
                          <a:pt x="0" y="131"/>
                        </a:lnTo>
                        <a:lnTo>
                          <a:pt x="0" y="139"/>
                        </a:lnTo>
                        <a:lnTo>
                          <a:pt x="0" y="159"/>
                        </a:lnTo>
                        <a:lnTo>
                          <a:pt x="0" y="167"/>
                        </a:lnTo>
                        <a:lnTo>
                          <a:pt x="0" y="175"/>
                        </a:lnTo>
                        <a:lnTo>
                          <a:pt x="0" y="184"/>
                        </a:lnTo>
                        <a:lnTo>
                          <a:pt x="0" y="192"/>
                        </a:lnTo>
                        <a:lnTo>
                          <a:pt x="0" y="200"/>
                        </a:lnTo>
                        <a:lnTo>
                          <a:pt x="0" y="209"/>
                        </a:lnTo>
                        <a:lnTo>
                          <a:pt x="1089" y="212"/>
                        </a:lnTo>
                        <a:lnTo>
                          <a:pt x="1096" y="206"/>
                        </a:lnTo>
                        <a:lnTo>
                          <a:pt x="1086" y="206"/>
                        </a:lnTo>
                        <a:lnTo>
                          <a:pt x="1071" y="203"/>
                        </a:lnTo>
                        <a:lnTo>
                          <a:pt x="1062" y="200"/>
                        </a:lnTo>
                        <a:lnTo>
                          <a:pt x="1056" y="192"/>
                        </a:lnTo>
                        <a:lnTo>
                          <a:pt x="1026" y="186"/>
                        </a:lnTo>
                        <a:lnTo>
                          <a:pt x="999" y="178"/>
                        </a:lnTo>
                        <a:lnTo>
                          <a:pt x="929" y="171"/>
                        </a:lnTo>
                        <a:lnTo>
                          <a:pt x="977" y="173"/>
                        </a:lnTo>
                        <a:lnTo>
                          <a:pt x="899" y="165"/>
                        </a:lnTo>
                        <a:lnTo>
                          <a:pt x="905" y="159"/>
                        </a:lnTo>
                        <a:lnTo>
                          <a:pt x="881" y="154"/>
                        </a:lnTo>
                        <a:lnTo>
                          <a:pt x="846" y="161"/>
                        </a:lnTo>
                        <a:lnTo>
                          <a:pt x="834" y="156"/>
                        </a:lnTo>
                        <a:lnTo>
                          <a:pt x="887" y="154"/>
                        </a:lnTo>
                        <a:lnTo>
                          <a:pt x="804" y="156"/>
                        </a:lnTo>
                        <a:lnTo>
                          <a:pt x="822" y="156"/>
                        </a:lnTo>
                        <a:lnTo>
                          <a:pt x="809" y="149"/>
                        </a:lnTo>
                        <a:lnTo>
                          <a:pt x="762" y="147"/>
                        </a:lnTo>
                        <a:lnTo>
                          <a:pt x="785" y="143"/>
                        </a:lnTo>
                        <a:lnTo>
                          <a:pt x="737" y="132"/>
                        </a:lnTo>
                        <a:lnTo>
                          <a:pt x="744" y="145"/>
                        </a:lnTo>
                        <a:lnTo>
                          <a:pt x="714" y="142"/>
                        </a:lnTo>
                        <a:lnTo>
                          <a:pt x="705" y="156"/>
                        </a:lnTo>
                        <a:lnTo>
                          <a:pt x="687" y="153"/>
                        </a:lnTo>
                        <a:lnTo>
                          <a:pt x="678" y="150"/>
                        </a:lnTo>
                        <a:lnTo>
                          <a:pt x="675" y="139"/>
                        </a:lnTo>
                        <a:lnTo>
                          <a:pt x="657" y="150"/>
                        </a:lnTo>
                        <a:lnTo>
                          <a:pt x="648" y="147"/>
                        </a:lnTo>
                        <a:lnTo>
                          <a:pt x="636" y="145"/>
                        </a:lnTo>
                        <a:lnTo>
                          <a:pt x="627" y="142"/>
                        </a:lnTo>
                        <a:lnTo>
                          <a:pt x="609" y="142"/>
                        </a:lnTo>
                        <a:lnTo>
                          <a:pt x="591" y="139"/>
                        </a:lnTo>
                        <a:lnTo>
                          <a:pt x="579" y="139"/>
                        </a:lnTo>
                        <a:lnTo>
                          <a:pt x="570" y="136"/>
                        </a:lnTo>
                        <a:lnTo>
                          <a:pt x="558" y="133"/>
                        </a:lnTo>
                        <a:lnTo>
                          <a:pt x="549" y="131"/>
                        </a:lnTo>
                        <a:lnTo>
                          <a:pt x="540" y="131"/>
                        </a:lnTo>
                        <a:lnTo>
                          <a:pt x="531" y="128"/>
                        </a:lnTo>
                        <a:lnTo>
                          <a:pt x="522" y="125"/>
                        </a:lnTo>
                        <a:lnTo>
                          <a:pt x="504" y="125"/>
                        </a:lnTo>
                        <a:lnTo>
                          <a:pt x="495" y="122"/>
                        </a:lnTo>
                        <a:lnTo>
                          <a:pt x="486" y="119"/>
                        </a:lnTo>
                        <a:lnTo>
                          <a:pt x="474" y="117"/>
                        </a:lnTo>
                        <a:lnTo>
                          <a:pt x="465" y="117"/>
                        </a:lnTo>
                        <a:lnTo>
                          <a:pt x="453" y="114"/>
                        </a:lnTo>
                        <a:lnTo>
                          <a:pt x="444" y="114"/>
                        </a:lnTo>
                        <a:lnTo>
                          <a:pt x="432" y="111"/>
                        </a:lnTo>
                        <a:lnTo>
                          <a:pt x="420" y="108"/>
                        </a:lnTo>
                        <a:lnTo>
                          <a:pt x="411" y="108"/>
                        </a:lnTo>
                        <a:lnTo>
                          <a:pt x="393" y="106"/>
                        </a:lnTo>
                        <a:lnTo>
                          <a:pt x="384" y="106"/>
                        </a:lnTo>
                        <a:lnTo>
                          <a:pt x="372" y="103"/>
                        </a:lnTo>
                        <a:lnTo>
                          <a:pt x="354" y="100"/>
                        </a:lnTo>
                        <a:lnTo>
                          <a:pt x="342" y="97"/>
                        </a:lnTo>
                        <a:lnTo>
                          <a:pt x="318" y="94"/>
                        </a:lnTo>
                        <a:lnTo>
                          <a:pt x="309" y="92"/>
                        </a:lnTo>
                        <a:lnTo>
                          <a:pt x="300" y="89"/>
                        </a:lnTo>
                        <a:lnTo>
                          <a:pt x="276" y="86"/>
                        </a:lnTo>
                        <a:lnTo>
                          <a:pt x="264" y="83"/>
                        </a:lnTo>
                        <a:lnTo>
                          <a:pt x="240" y="80"/>
                        </a:lnTo>
                        <a:lnTo>
                          <a:pt x="228" y="75"/>
                        </a:lnTo>
                        <a:lnTo>
                          <a:pt x="219" y="75"/>
                        </a:lnTo>
                        <a:lnTo>
                          <a:pt x="201" y="72"/>
                        </a:lnTo>
                        <a:lnTo>
                          <a:pt x="183" y="69"/>
                        </a:lnTo>
                        <a:lnTo>
                          <a:pt x="159" y="64"/>
                        </a:lnTo>
                        <a:lnTo>
                          <a:pt x="147" y="61"/>
                        </a:lnTo>
                        <a:lnTo>
                          <a:pt x="135" y="55"/>
                        </a:lnTo>
                        <a:lnTo>
                          <a:pt x="123" y="50"/>
                        </a:lnTo>
                        <a:lnTo>
                          <a:pt x="111" y="44"/>
                        </a:lnTo>
                        <a:lnTo>
                          <a:pt x="99" y="39"/>
                        </a:lnTo>
                        <a:lnTo>
                          <a:pt x="75" y="33"/>
                        </a:lnTo>
                        <a:lnTo>
                          <a:pt x="57" y="30"/>
                        </a:lnTo>
                        <a:lnTo>
                          <a:pt x="48" y="25"/>
                        </a:lnTo>
                        <a:lnTo>
                          <a:pt x="39" y="19"/>
                        </a:lnTo>
                        <a:lnTo>
                          <a:pt x="30" y="13"/>
                        </a:lnTo>
                        <a:lnTo>
                          <a:pt x="18" y="8"/>
                        </a:lnTo>
                        <a:lnTo>
                          <a:pt x="0" y="0"/>
                        </a:lnTo>
                        <a:lnTo>
                          <a:pt x="0" y="0"/>
                        </a:lnTo>
                      </a:path>
                    </a:pathLst>
                  </a:custGeom>
                  <a:solidFill>
                    <a:srgbClr val="CC0000"/>
                  </a:solidFill>
                  <a:ln w="12700" cap="rnd" cmpd="sng">
                    <a:solidFill>
                      <a:srgbClr val="CC0000"/>
                    </a:solidFill>
                    <a:prstDash val="solid"/>
                    <a:round/>
                    <a:headEnd/>
                    <a:tailEnd/>
                  </a:ln>
                  <a:effectLst/>
                </p:spPr>
                <p:txBody>
                  <a:bodyPr/>
                  <a:lstStyle/>
                  <a:p>
                    <a:endParaRPr lang="en-US"/>
                  </a:p>
                </p:txBody>
              </p:sp>
            </p:grpSp>
            <p:grpSp>
              <p:nvGrpSpPr>
                <p:cNvPr id="124959" name="Group 31"/>
                <p:cNvGrpSpPr>
                  <a:grpSpLocks/>
                </p:cNvGrpSpPr>
                <p:nvPr/>
              </p:nvGrpSpPr>
              <p:grpSpPr bwMode="auto">
                <a:xfrm>
                  <a:off x="0" y="3094"/>
                  <a:ext cx="1320" cy="310"/>
                  <a:chOff x="0" y="3094"/>
                  <a:chExt cx="1320" cy="310"/>
                </a:xfrm>
              </p:grpSpPr>
              <p:sp>
                <p:nvSpPr>
                  <p:cNvPr id="124960" name="Freeform 32"/>
                  <p:cNvSpPr>
                    <a:spLocks/>
                  </p:cNvSpPr>
                  <p:nvPr/>
                </p:nvSpPr>
                <p:spPr bwMode="auto">
                  <a:xfrm flipH="1">
                    <a:off x="482" y="3235"/>
                    <a:ext cx="838" cy="169"/>
                  </a:xfrm>
                  <a:custGeom>
                    <a:avLst/>
                    <a:gdLst/>
                    <a:ahLst/>
                    <a:cxnLst>
                      <a:cxn ang="0">
                        <a:pos x="0" y="11"/>
                      </a:cxn>
                      <a:cxn ang="0">
                        <a:pos x="0" y="27"/>
                      </a:cxn>
                      <a:cxn ang="0">
                        <a:pos x="0" y="47"/>
                      </a:cxn>
                      <a:cxn ang="0">
                        <a:pos x="0" y="83"/>
                      </a:cxn>
                      <a:cxn ang="0">
                        <a:pos x="0" y="106"/>
                      </a:cxn>
                      <a:cxn ang="0">
                        <a:pos x="0" y="122"/>
                      </a:cxn>
                      <a:cxn ang="0">
                        <a:pos x="0" y="139"/>
                      </a:cxn>
                      <a:cxn ang="0">
                        <a:pos x="0" y="167"/>
                      </a:cxn>
                      <a:cxn ang="0">
                        <a:pos x="0" y="184"/>
                      </a:cxn>
                      <a:cxn ang="0">
                        <a:pos x="0" y="200"/>
                      </a:cxn>
                      <a:cxn ang="0">
                        <a:pos x="1089" y="212"/>
                      </a:cxn>
                      <a:cxn ang="0">
                        <a:pos x="1086" y="206"/>
                      </a:cxn>
                      <a:cxn ang="0">
                        <a:pos x="1062" y="200"/>
                      </a:cxn>
                      <a:cxn ang="0">
                        <a:pos x="1026" y="186"/>
                      </a:cxn>
                      <a:cxn ang="0">
                        <a:pos x="929" y="171"/>
                      </a:cxn>
                      <a:cxn ang="0">
                        <a:pos x="899" y="165"/>
                      </a:cxn>
                      <a:cxn ang="0">
                        <a:pos x="881" y="154"/>
                      </a:cxn>
                      <a:cxn ang="0">
                        <a:pos x="834" y="156"/>
                      </a:cxn>
                      <a:cxn ang="0">
                        <a:pos x="804" y="156"/>
                      </a:cxn>
                      <a:cxn ang="0">
                        <a:pos x="809" y="149"/>
                      </a:cxn>
                      <a:cxn ang="0">
                        <a:pos x="785" y="143"/>
                      </a:cxn>
                      <a:cxn ang="0">
                        <a:pos x="744" y="145"/>
                      </a:cxn>
                      <a:cxn ang="0">
                        <a:pos x="705" y="156"/>
                      </a:cxn>
                      <a:cxn ang="0">
                        <a:pos x="678" y="150"/>
                      </a:cxn>
                      <a:cxn ang="0">
                        <a:pos x="657" y="150"/>
                      </a:cxn>
                      <a:cxn ang="0">
                        <a:pos x="636" y="145"/>
                      </a:cxn>
                      <a:cxn ang="0">
                        <a:pos x="609" y="142"/>
                      </a:cxn>
                      <a:cxn ang="0">
                        <a:pos x="579" y="139"/>
                      </a:cxn>
                      <a:cxn ang="0">
                        <a:pos x="558" y="133"/>
                      </a:cxn>
                      <a:cxn ang="0">
                        <a:pos x="540" y="131"/>
                      </a:cxn>
                      <a:cxn ang="0">
                        <a:pos x="522" y="125"/>
                      </a:cxn>
                      <a:cxn ang="0">
                        <a:pos x="495" y="122"/>
                      </a:cxn>
                      <a:cxn ang="0">
                        <a:pos x="474" y="117"/>
                      </a:cxn>
                      <a:cxn ang="0">
                        <a:pos x="453" y="114"/>
                      </a:cxn>
                      <a:cxn ang="0">
                        <a:pos x="432" y="111"/>
                      </a:cxn>
                      <a:cxn ang="0">
                        <a:pos x="411" y="108"/>
                      </a:cxn>
                      <a:cxn ang="0">
                        <a:pos x="384" y="106"/>
                      </a:cxn>
                      <a:cxn ang="0">
                        <a:pos x="354" y="100"/>
                      </a:cxn>
                      <a:cxn ang="0">
                        <a:pos x="318" y="94"/>
                      </a:cxn>
                      <a:cxn ang="0">
                        <a:pos x="300" y="89"/>
                      </a:cxn>
                      <a:cxn ang="0">
                        <a:pos x="264" y="83"/>
                      </a:cxn>
                      <a:cxn ang="0">
                        <a:pos x="228" y="75"/>
                      </a:cxn>
                      <a:cxn ang="0">
                        <a:pos x="201" y="72"/>
                      </a:cxn>
                      <a:cxn ang="0">
                        <a:pos x="159" y="64"/>
                      </a:cxn>
                      <a:cxn ang="0">
                        <a:pos x="135" y="55"/>
                      </a:cxn>
                      <a:cxn ang="0">
                        <a:pos x="111" y="44"/>
                      </a:cxn>
                      <a:cxn ang="0">
                        <a:pos x="75" y="33"/>
                      </a:cxn>
                      <a:cxn ang="0">
                        <a:pos x="48" y="25"/>
                      </a:cxn>
                      <a:cxn ang="0">
                        <a:pos x="30" y="13"/>
                      </a:cxn>
                      <a:cxn ang="0">
                        <a:pos x="0" y="0"/>
                      </a:cxn>
                    </a:cxnLst>
                    <a:rect l="0" t="0" r="r" b="b"/>
                    <a:pathLst>
                      <a:path w="1097" h="213">
                        <a:moveTo>
                          <a:pt x="0" y="0"/>
                        </a:moveTo>
                        <a:lnTo>
                          <a:pt x="0" y="11"/>
                        </a:lnTo>
                        <a:lnTo>
                          <a:pt x="0" y="19"/>
                        </a:lnTo>
                        <a:lnTo>
                          <a:pt x="0" y="27"/>
                        </a:lnTo>
                        <a:lnTo>
                          <a:pt x="0" y="36"/>
                        </a:lnTo>
                        <a:lnTo>
                          <a:pt x="0" y="47"/>
                        </a:lnTo>
                        <a:lnTo>
                          <a:pt x="0" y="75"/>
                        </a:lnTo>
                        <a:lnTo>
                          <a:pt x="0" y="83"/>
                        </a:lnTo>
                        <a:lnTo>
                          <a:pt x="0" y="94"/>
                        </a:lnTo>
                        <a:lnTo>
                          <a:pt x="0" y="106"/>
                        </a:lnTo>
                        <a:lnTo>
                          <a:pt x="0" y="114"/>
                        </a:lnTo>
                        <a:lnTo>
                          <a:pt x="0" y="122"/>
                        </a:lnTo>
                        <a:lnTo>
                          <a:pt x="0" y="131"/>
                        </a:lnTo>
                        <a:lnTo>
                          <a:pt x="0" y="139"/>
                        </a:lnTo>
                        <a:lnTo>
                          <a:pt x="0" y="159"/>
                        </a:lnTo>
                        <a:lnTo>
                          <a:pt x="0" y="167"/>
                        </a:lnTo>
                        <a:lnTo>
                          <a:pt x="0" y="175"/>
                        </a:lnTo>
                        <a:lnTo>
                          <a:pt x="0" y="184"/>
                        </a:lnTo>
                        <a:lnTo>
                          <a:pt x="0" y="192"/>
                        </a:lnTo>
                        <a:lnTo>
                          <a:pt x="0" y="200"/>
                        </a:lnTo>
                        <a:lnTo>
                          <a:pt x="0" y="209"/>
                        </a:lnTo>
                        <a:lnTo>
                          <a:pt x="1089" y="212"/>
                        </a:lnTo>
                        <a:lnTo>
                          <a:pt x="1096" y="206"/>
                        </a:lnTo>
                        <a:lnTo>
                          <a:pt x="1086" y="206"/>
                        </a:lnTo>
                        <a:lnTo>
                          <a:pt x="1071" y="203"/>
                        </a:lnTo>
                        <a:lnTo>
                          <a:pt x="1062" y="200"/>
                        </a:lnTo>
                        <a:lnTo>
                          <a:pt x="1056" y="192"/>
                        </a:lnTo>
                        <a:lnTo>
                          <a:pt x="1026" y="186"/>
                        </a:lnTo>
                        <a:lnTo>
                          <a:pt x="999" y="178"/>
                        </a:lnTo>
                        <a:lnTo>
                          <a:pt x="929" y="171"/>
                        </a:lnTo>
                        <a:lnTo>
                          <a:pt x="977" y="173"/>
                        </a:lnTo>
                        <a:lnTo>
                          <a:pt x="899" y="165"/>
                        </a:lnTo>
                        <a:lnTo>
                          <a:pt x="905" y="159"/>
                        </a:lnTo>
                        <a:lnTo>
                          <a:pt x="881" y="154"/>
                        </a:lnTo>
                        <a:lnTo>
                          <a:pt x="846" y="161"/>
                        </a:lnTo>
                        <a:lnTo>
                          <a:pt x="834" y="156"/>
                        </a:lnTo>
                        <a:lnTo>
                          <a:pt x="887" y="154"/>
                        </a:lnTo>
                        <a:lnTo>
                          <a:pt x="804" y="156"/>
                        </a:lnTo>
                        <a:lnTo>
                          <a:pt x="822" y="156"/>
                        </a:lnTo>
                        <a:lnTo>
                          <a:pt x="809" y="149"/>
                        </a:lnTo>
                        <a:lnTo>
                          <a:pt x="762" y="147"/>
                        </a:lnTo>
                        <a:lnTo>
                          <a:pt x="785" y="143"/>
                        </a:lnTo>
                        <a:lnTo>
                          <a:pt x="737" y="132"/>
                        </a:lnTo>
                        <a:lnTo>
                          <a:pt x="744" y="145"/>
                        </a:lnTo>
                        <a:lnTo>
                          <a:pt x="714" y="142"/>
                        </a:lnTo>
                        <a:lnTo>
                          <a:pt x="705" y="156"/>
                        </a:lnTo>
                        <a:lnTo>
                          <a:pt x="687" y="153"/>
                        </a:lnTo>
                        <a:lnTo>
                          <a:pt x="678" y="150"/>
                        </a:lnTo>
                        <a:lnTo>
                          <a:pt x="675" y="139"/>
                        </a:lnTo>
                        <a:lnTo>
                          <a:pt x="657" y="150"/>
                        </a:lnTo>
                        <a:lnTo>
                          <a:pt x="648" y="147"/>
                        </a:lnTo>
                        <a:lnTo>
                          <a:pt x="636" y="145"/>
                        </a:lnTo>
                        <a:lnTo>
                          <a:pt x="627" y="142"/>
                        </a:lnTo>
                        <a:lnTo>
                          <a:pt x="609" y="142"/>
                        </a:lnTo>
                        <a:lnTo>
                          <a:pt x="591" y="139"/>
                        </a:lnTo>
                        <a:lnTo>
                          <a:pt x="579" y="139"/>
                        </a:lnTo>
                        <a:lnTo>
                          <a:pt x="570" y="136"/>
                        </a:lnTo>
                        <a:lnTo>
                          <a:pt x="558" y="133"/>
                        </a:lnTo>
                        <a:lnTo>
                          <a:pt x="549" y="131"/>
                        </a:lnTo>
                        <a:lnTo>
                          <a:pt x="540" y="131"/>
                        </a:lnTo>
                        <a:lnTo>
                          <a:pt x="531" y="128"/>
                        </a:lnTo>
                        <a:lnTo>
                          <a:pt x="522" y="125"/>
                        </a:lnTo>
                        <a:lnTo>
                          <a:pt x="504" y="125"/>
                        </a:lnTo>
                        <a:lnTo>
                          <a:pt x="495" y="122"/>
                        </a:lnTo>
                        <a:lnTo>
                          <a:pt x="486" y="119"/>
                        </a:lnTo>
                        <a:lnTo>
                          <a:pt x="474" y="117"/>
                        </a:lnTo>
                        <a:lnTo>
                          <a:pt x="465" y="117"/>
                        </a:lnTo>
                        <a:lnTo>
                          <a:pt x="453" y="114"/>
                        </a:lnTo>
                        <a:lnTo>
                          <a:pt x="444" y="114"/>
                        </a:lnTo>
                        <a:lnTo>
                          <a:pt x="432" y="111"/>
                        </a:lnTo>
                        <a:lnTo>
                          <a:pt x="420" y="108"/>
                        </a:lnTo>
                        <a:lnTo>
                          <a:pt x="411" y="108"/>
                        </a:lnTo>
                        <a:lnTo>
                          <a:pt x="393" y="106"/>
                        </a:lnTo>
                        <a:lnTo>
                          <a:pt x="384" y="106"/>
                        </a:lnTo>
                        <a:lnTo>
                          <a:pt x="372" y="103"/>
                        </a:lnTo>
                        <a:lnTo>
                          <a:pt x="354" y="100"/>
                        </a:lnTo>
                        <a:lnTo>
                          <a:pt x="342" y="97"/>
                        </a:lnTo>
                        <a:lnTo>
                          <a:pt x="318" y="94"/>
                        </a:lnTo>
                        <a:lnTo>
                          <a:pt x="309" y="92"/>
                        </a:lnTo>
                        <a:lnTo>
                          <a:pt x="300" y="89"/>
                        </a:lnTo>
                        <a:lnTo>
                          <a:pt x="276" y="86"/>
                        </a:lnTo>
                        <a:lnTo>
                          <a:pt x="264" y="83"/>
                        </a:lnTo>
                        <a:lnTo>
                          <a:pt x="240" y="80"/>
                        </a:lnTo>
                        <a:lnTo>
                          <a:pt x="228" y="75"/>
                        </a:lnTo>
                        <a:lnTo>
                          <a:pt x="219" y="75"/>
                        </a:lnTo>
                        <a:lnTo>
                          <a:pt x="201" y="72"/>
                        </a:lnTo>
                        <a:lnTo>
                          <a:pt x="183" y="69"/>
                        </a:lnTo>
                        <a:lnTo>
                          <a:pt x="159" y="64"/>
                        </a:lnTo>
                        <a:lnTo>
                          <a:pt x="147" y="61"/>
                        </a:lnTo>
                        <a:lnTo>
                          <a:pt x="135" y="55"/>
                        </a:lnTo>
                        <a:lnTo>
                          <a:pt x="123" y="50"/>
                        </a:lnTo>
                        <a:lnTo>
                          <a:pt x="111" y="44"/>
                        </a:lnTo>
                        <a:lnTo>
                          <a:pt x="99" y="39"/>
                        </a:lnTo>
                        <a:lnTo>
                          <a:pt x="75" y="33"/>
                        </a:lnTo>
                        <a:lnTo>
                          <a:pt x="57" y="30"/>
                        </a:lnTo>
                        <a:lnTo>
                          <a:pt x="48" y="25"/>
                        </a:lnTo>
                        <a:lnTo>
                          <a:pt x="39" y="19"/>
                        </a:lnTo>
                        <a:lnTo>
                          <a:pt x="30" y="13"/>
                        </a:lnTo>
                        <a:lnTo>
                          <a:pt x="18" y="8"/>
                        </a:lnTo>
                        <a:lnTo>
                          <a:pt x="0" y="0"/>
                        </a:lnTo>
                        <a:lnTo>
                          <a:pt x="0" y="0"/>
                        </a:lnTo>
                      </a:path>
                    </a:pathLst>
                  </a:custGeom>
                  <a:solidFill>
                    <a:srgbClr val="CC0000"/>
                  </a:solidFill>
                  <a:ln w="12700" cap="rnd" cmpd="sng">
                    <a:solidFill>
                      <a:srgbClr val="CC0000"/>
                    </a:solidFill>
                    <a:prstDash val="solid"/>
                    <a:round/>
                    <a:headEnd/>
                    <a:tailEnd/>
                  </a:ln>
                  <a:effectLst/>
                </p:spPr>
                <p:txBody>
                  <a:bodyPr/>
                  <a:lstStyle/>
                  <a:p>
                    <a:endParaRPr lang="en-US"/>
                  </a:p>
                </p:txBody>
              </p:sp>
              <p:sp>
                <p:nvSpPr>
                  <p:cNvPr id="124961" name="Rectangle 33"/>
                  <p:cNvSpPr>
                    <a:spLocks noChangeArrowheads="1"/>
                  </p:cNvSpPr>
                  <p:nvPr/>
                </p:nvSpPr>
                <p:spPr bwMode="auto">
                  <a:xfrm>
                    <a:off x="0" y="3094"/>
                    <a:ext cx="852" cy="231"/>
                  </a:xfrm>
                  <a:prstGeom prst="rect">
                    <a:avLst/>
                  </a:prstGeom>
                  <a:noFill/>
                  <a:ln w="9525">
                    <a:noFill/>
                    <a:miter lim="800000"/>
                    <a:headEnd/>
                    <a:tailEnd/>
                  </a:ln>
                  <a:effectLst/>
                </p:spPr>
                <p:txBody>
                  <a:bodyPr wrap="none">
                    <a:spAutoFit/>
                  </a:bodyPr>
                  <a:lstStyle/>
                  <a:p>
                    <a:pPr eaLnBrk="1" hangingPunct="1"/>
                    <a:r>
                      <a:rPr lang="en-US" sz="1800" b="1" i="1">
                        <a:solidFill>
                          <a:schemeClr val="accent1"/>
                        </a:solidFill>
                        <a:latin typeface="Arial" charset="0"/>
                      </a:rPr>
                      <a:t>Significant</a:t>
                    </a:r>
                  </a:p>
                </p:txBody>
              </p:sp>
            </p:grpSp>
          </p:grpSp>
          <p:grpSp>
            <p:nvGrpSpPr>
              <p:cNvPr id="124962" name="Group 34"/>
              <p:cNvGrpSpPr>
                <a:grpSpLocks/>
              </p:cNvGrpSpPr>
              <p:nvPr/>
            </p:nvGrpSpPr>
            <p:grpSpPr bwMode="auto">
              <a:xfrm>
                <a:off x="1118" y="1089"/>
                <a:ext cx="3287" cy="1951"/>
                <a:chOff x="1118" y="1321"/>
                <a:chExt cx="3287" cy="1951"/>
              </a:xfrm>
            </p:grpSpPr>
            <p:grpSp>
              <p:nvGrpSpPr>
                <p:cNvPr id="124963" name="Group 35"/>
                <p:cNvGrpSpPr>
                  <a:grpSpLocks/>
                </p:cNvGrpSpPr>
                <p:nvPr/>
              </p:nvGrpSpPr>
              <p:grpSpPr bwMode="auto">
                <a:xfrm>
                  <a:off x="4022" y="1321"/>
                  <a:ext cx="383" cy="1919"/>
                  <a:chOff x="4022" y="1321"/>
                  <a:chExt cx="383" cy="1919"/>
                </a:xfrm>
              </p:grpSpPr>
              <p:sp>
                <p:nvSpPr>
                  <p:cNvPr id="124964" name="Line 36"/>
                  <p:cNvSpPr>
                    <a:spLocks noChangeShapeType="1"/>
                  </p:cNvSpPr>
                  <p:nvPr/>
                </p:nvSpPr>
                <p:spPr bwMode="auto">
                  <a:xfrm>
                    <a:off x="4212" y="1716"/>
                    <a:ext cx="0" cy="1524"/>
                  </a:xfrm>
                  <a:prstGeom prst="line">
                    <a:avLst/>
                  </a:prstGeom>
                  <a:noFill/>
                  <a:ln w="9525">
                    <a:solidFill>
                      <a:schemeClr val="tx1"/>
                    </a:solidFill>
                    <a:round/>
                    <a:headEnd/>
                    <a:tailEnd/>
                  </a:ln>
                  <a:effectLst/>
                </p:spPr>
                <p:txBody>
                  <a:bodyPr wrap="none" anchor="ctr"/>
                  <a:lstStyle/>
                  <a:p>
                    <a:endParaRPr lang="en-US"/>
                  </a:p>
                </p:txBody>
              </p:sp>
              <p:sp>
                <p:nvSpPr>
                  <p:cNvPr id="124965" name="Text Box 37"/>
                  <p:cNvSpPr txBox="1">
                    <a:spLocks noChangeArrowheads="1"/>
                  </p:cNvSpPr>
                  <p:nvPr/>
                </p:nvSpPr>
                <p:spPr bwMode="auto">
                  <a:xfrm>
                    <a:off x="4022" y="1321"/>
                    <a:ext cx="383"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.01</a:t>
                    </a:r>
                  </a:p>
                </p:txBody>
              </p:sp>
            </p:grpSp>
            <p:grpSp>
              <p:nvGrpSpPr>
                <p:cNvPr id="124966" name="Group 38"/>
                <p:cNvGrpSpPr>
                  <a:grpSpLocks/>
                </p:cNvGrpSpPr>
                <p:nvPr/>
              </p:nvGrpSpPr>
              <p:grpSpPr bwMode="auto">
                <a:xfrm>
                  <a:off x="1118" y="1353"/>
                  <a:ext cx="383" cy="1919"/>
                  <a:chOff x="4022" y="1321"/>
                  <a:chExt cx="383" cy="1919"/>
                </a:xfrm>
              </p:grpSpPr>
              <p:sp>
                <p:nvSpPr>
                  <p:cNvPr id="124967" name="Line 39"/>
                  <p:cNvSpPr>
                    <a:spLocks noChangeShapeType="1"/>
                  </p:cNvSpPr>
                  <p:nvPr/>
                </p:nvSpPr>
                <p:spPr bwMode="auto">
                  <a:xfrm>
                    <a:off x="4212" y="1716"/>
                    <a:ext cx="0" cy="1524"/>
                  </a:xfrm>
                  <a:prstGeom prst="line">
                    <a:avLst/>
                  </a:prstGeom>
                  <a:noFill/>
                  <a:ln w="9525">
                    <a:solidFill>
                      <a:schemeClr val="tx1"/>
                    </a:solidFill>
                    <a:round/>
                    <a:headEnd/>
                    <a:tailEnd/>
                  </a:ln>
                  <a:effectLst/>
                </p:spPr>
                <p:txBody>
                  <a:bodyPr wrap="none" anchor="ctr"/>
                  <a:lstStyle/>
                  <a:p>
                    <a:endParaRPr lang="en-US"/>
                  </a:p>
                </p:txBody>
              </p:sp>
              <p:sp>
                <p:nvSpPr>
                  <p:cNvPr id="124968" name="Text Box 40"/>
                  <p:cNvSpPr txBox="1">
                    <a:spLocks noChangeArrowheads="1"/>
                  </p:cNvSpPr>
                  <p:nvPr/>
                </p:nvSpPr>
                <p:spPr bwMode="auto">
                  <a:xfrm>
                    <a:off x="4022" y="1321"/>
                    <a:ext cx="383"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.01</a:t>
                    </a:r>
                  </a:p>
                </p:txBody>
              </p:sp>
            </p:grpSp>
          </p:grpSp>
        </p:grpSp>
      </p:grpSp>
      <p:grpSp>
        <p:nvGrpSpPr>
          <p:cNvPr id="124969" name="Group 41"/>
          <p:cNvGrpSpPr>
            <a:grpSpLocks/>
          </p:cNvGrpSpPr>
          <p:nvPr/>
        </p:nvGrpSpPr>
        <p:grpSpPr bwMode="auto">
          <a:xfrm>
            <a:off x="1270000" y="5753100"/>
            <a:ext cx="6705600" cy="649288"/>
            <a:chOff x="800" y="3776"/>
            <a:chExt cx="4224" cy="409"/>
          </a:xfrm>
        </p:grpSpPr>
        <p:sp>
          <p:nvSpPr>
            <p:cNvPr id="124970" name="Line 42"/>
            <p:cNvSpPr>
              <a:spLocks noChangeShapeType="1"/>
            </p:cNvSpPr>
            <p:nvPr/>
          </p:nvSpPr>
          <p:spPr bwMode="auto">
            <a:xfrm>
              <a:off x="800" y="3888"/>
              <a:ext cx="4224" cy="0"/>
            </a:xfrm>
            <a:prstGeom prst="line">
              <a:avLst/>
            </a:prstGeom>
            <a:noFill/>
            <a:ln w="9525">
              <a:solidFill>
                <a:schemeClr val="tx1"/>
              </a:solidFill>
              <a:round/>
              <a:headEnd/>
              <a:tailEnd/>
            </a:ln>
            <a:effectLst/>
          </p:spPr>
          <p:txBody>
            <a:bodyPr wrap="none" anchor="ctr"/>
            <a:lstStyle/>
            <a:p>
              <a:endParaRPr lang="en-US"/>
            </a:p>
          </p:txBody>
        </p:sp>
        <p:sp>
          <p:nvSpPr>
            <p:cNvPr id="124971" name="Line 43"/>
            <p:cNvSpPr>
              <a:spLocks noChangeShapeType="1"/>
            </p:cNvSpPr>
            <p:nvPr/>
          </p:nvSpPr>
          <p:spPr bwMode="auto">
            <a:xfrm flipV="1">
              <a:off x="2800" y="3784"/>
              <a:ext cx="0" cy="104"/>
            </a:xfrm>
            <a:prstGeom prst="line">
              <a:avLst/>
            </a:prstGeom>
            <a:noFill/>
            <a:ln w="9525">
              <a:solidFill>
                <a:schemeClr val="tx1"/>
              </a:solidFill>
              <a:round/>
              <a:headEnd/>
              <a:tailEnd/>
            </a:ln>
            <a:effectLst/>
          </p:spPr>
          <p:txBody>
            <a:bodyPr wrap="none" anchor="ctr"/>
            <a:lstStyle/>
            <a:p>
              <a:endParaRPr lang="en-US"/>
            </a:p>
          </p:txBody>
        </p:sp>
        <p:sp>
          <p:nvSpPr>
            <p:cNvPr id="124972" name="Line 44"/>
            <p:cNvSpPr>
              <a:spLocks noChangeShapeType="1"/>
            </p:cNvSpPr>
            <p:nvPr/>
          </p:nvSpPr>
          <p:spPr bwMode="auto">
            <a:xfrm flipV="1">
              <a:off x="2288" y="3792"/>
              <a:ext cx="0" cy="96"/>
            </a:xfrm>
            <a:prstGeom prst="line">
              <a:avLst/>
            </a:prstGeom>
            <a:noFill/>
            <a:ln w="9525">
              <a:solidFill>
                <a:schemeClr val="tx1"/>
              </a:solidFill>
              <a:round/>
              <a:headEnd/>
              <a:tailEnd/>
            </a:ln>
            <a:effectLst/>
          </p:spPr>
          <p:txBody>
            <a:bodyPr wrap="none" anchor="ctr"/>
            <a:lstStyle/>
            <a:p>
              <a:endParaRPr lang="en-US"/>
            </a:p>
          </p:txBody>
        </p:sp>
        <p:sp>
          <p:nvSpPr>
            <p:cNvPr id="124973" name="Line 45"/>
            <p:cNvSpPr>
              <a:spLocks noChangeShapeType="1"/>
            </p:cNvSpPr>
            <p:nvPr/>
          </p:nvSpPr>
          <p:spPr bwMode="auto">
            <a:xfrm flipV="1">
              <a:off x="1300" y="3792"/>
              <a:ext cx="0" cy="96"/>
            </a:xfrm>
            <a:prstGeom prst="line">
              <a:avLst/>
            </a:prstGeom>
            <a:noFill/>
            <a:ln w="9525">
              <a:solidFill>
                <a:schemeClr val="tx1"/>
              </a:solidFill>
              <a:round/>
              <a:headEnd/>
              <a:tailEnd/>
            </a:ln>
            <a:effectLst/>
          </p:spPr>
          <p:txBody>
            <a:bodyPr wrap="none" anchor="ctr"/>
            <a:lstStyle/>
            <a:p>
              <a:endParaRPr lang="en-US"/>
            </a:p>
          </p:txBody>
        </p:sp>
        <p:sp>
          <p:nvSpPr>
            <p:cNvPr id="124974" name="Line 46"/>
            <p:cNvSpPr>
              <a:spLocks noChangeShapeType="1"/>
            </p:cNvSpPr>
            <p:nvPr/>
          </p:nvSpPr>
          <p:spPr bwMode="auto">
            <a:xfrm flipV="1">
              <a:off x="1784" y="3780"/>
              <a:ext cx="0" cy="108"/>
            </a:xfrm>
            <a:prstGeom prst="line">
              <a:avLst/>
            </a:prstGeom>
            <a:noFill/>
            <a:ln w="9525">
              <a:solidFill>
                <a:schemeClr val="tx1"/>
              </a:solidFill>
              <a:round/>
              <a:headEnd/>
              <a:tailEnd/>
            </a:ln>
            <a:effectLst/>
          </p:spPr>
          <p:txBody>
            <a:bodyPr wrap="none" anchor="ctr"/>
            <a:lstStyle/>
            <a:p>
              <a:endParaRPr lang="en-US"/>
            </a:p>
          </p:txBody>
        </p:sp>
        <p:sp>
          <p:nvSpPr>
            <p:cNvPr id="124975" name="Line 47"/>
            <p:cNvSpPr>
              <a:spLocks noChangeShapeType="1"/>
            </p:cNvSpPr>
            <p:nvPr/>
          </p:nvSpPr>
          <p:spPr bwMode="auto">
            <a:xfrm flipV="1">
              <a:off x="4200" y="3788"/>
              <a:ext cx="0" cy="96"/>
            </a:xfrm>
            <a:prstGeom prst="line">
              <a:avLst/>
            </a:prstGeom>
            <a:noFill/>
            <a:ln w="9525">
              <a:solidFill>
                <a:schemeClr val="tx1"/>
              </a:solidFill>
              <a:round/>
              <a:headEnd/>
              <a:tailEnd/>
            </a:ln>
            <a:effectLst/>
          </p:spPr>
          <p:txBody>
            <a:bodyPr wrap="none" anchor="ctr"/>
            <a:lstStyle/>
            <a:p>
              <a:endParaRPr lang="en-US"/>
            </a:p>
          </p:txBody>
        </p:sp>
        <p:sp>
          <p:nvSpPr>
            <p:cNvPr id="124976" name="Line 48"/>
            <p:cNvSpPr>
              <a:spLocks noChangeShapeType="1"/>
            </p:cNvSpPr>
            <p:nvPr/>
          </p:nvSpPr>
          <p:spPr bwMode="auto">
            <a:xfrm flipV="1">
              <a:off x="3212" y="3788"/>
              <a:ext cx="0" cy="96"/>
            </a:xfrm>
            <a:prstGeom prst="line">
              <a:avLst/>
            </a:prstGeom>
            <a:noFill/>
            <a:ln w="9525">
              <a:solidFill>
                <a:schemeClr val="tx1"/>
              </a:solidFill>
              <a:round/>
              <a:headEnd/>
              <a:tailEnd/>
            </a:ln>
            <a:effectLst/>
          </p:spPr>
          <p:txBody>
            <a:bodyPr wrap="none" anchor="ctr"/>
            <a:lstStyle/>
            <a:p>
              <a:endParaRPr lang="en-US"/>
            </a:p>
          </p:txBody>
        </p:sp>
        <p:sp>
          <p:nvSpPr>
            <p:cNvPr id="124977" name="Line 49"/>
            <p:cNvSpPr>
              <a:spLocks noChangeShapeType="1"/>
            </p:cNvSpPr>
            <p:nvPr/>
          </p:nvSpPr>
          <p:spPr bwMode="auto">
            <a:xfrm flipV="1">
              <a:off x="3696" y="3776"/>
              <a:ext cx="0" cy="108"/>
            </a:xfrm>
            <a:prstGeom prst="line">
              <a:avLst/>
            </a:prstGeom>
            <a:noFill/>
            <a:ln w="9525">
              <a:solidFill>
                <a:schemeClr val="tx1"/>
              </a:solidFill>
              <a:round/>
              <a:headEnd/>
              <a:tailEnd/>
            </a:ln>
            <a:effectLst/>
          </p:spPr>
          <p:txBody>
            <a:bodyPr wrap="none" anchor="ctr"/>
            <a:lstStyle/>
            <a:p>
              <a:endParaRPr lang="en-US"/>
            </a:p>
          </p:txBody>
        </p:sp>
        <p:sp>
          <p:nvSpPr>
            <p:cNvPr id="124978" name="Text Box 50"/>
            <p:cNvSpPr txBox="1">
              <a:spLocks noChangeArrowheads="1"/>
            </p:cNvSpPr>
            <p:nvPr/>
          </p:nvSpPr>
          <p:spPr bwMode="auto">
            <a:xfrm>
              <a:off x="1146" y="3892"/>
              <a:ext cx="287"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-3</a:t>
              </a:r>
            </a:p>
          </p:txBody>
        </p:sp>
        <p:sp>
          <p:nvSpPr>
            <p:cNvPr id="124979" name="Text Box 51"/>
            <p:cNvSpPr txBox="1">
              <a:spLocks noChangeArrowheads="1"/>
            </p:cNvSpPr>
            <p:nvPr/>
          </p:nvSpPr>
          <p:spPr bwMode="auto">
            <a:xfrm>
              <a:off x="1618" y="3897"/>
              <a:ext cx="287"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-2</a:t>
              </a:r>
            </a:p>
          </p:txBody>
        </p:sp>
        <p:sp>
          <p:nvSpPr>
            <p:cNvPr id="124980" name="Text Box 52"/>
            <p:cNvSpPr txBox="1">
              <a:spLocks noChangeArrowheads="1"/>
            </p:cNvSpPr>
            <p:nvPr/>
          </p:nvSpPr>
          <p:spPr bwMode="auto">
            <a:xfrm>
              <a:off x="2134" y="3889"/>
              <a:ext cx="287"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-1</a:t>
              </a:r>
            </a:p>
          </p:txBody>
        </p:sp>
        <p:sp>
          <p:nvSpPr>
            <p:cNvPr id="124981" name="Text Box 53"/>
            <p:cNvSpPr txBox="1">
              <a:spLocks noChangeArrowheads="1"/>
            </p:cNvSpPr>
            <p:nvPr/>
          </p:nvSpPr>
          <p:spPr bwMode="auto">
            <a:xfrm>
              <a:off x="2690" y="3889"/>
              <a:ext cx="223"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0</a:t>
              </a:r>
            </a:p>
          </p:txBody>
        </p:sp>
        <p:sp>
          <p:nvSpPr>
            <p:cNvPr id="124982" name="Text Box 54"/>
            <p:cNvSpPr txBox="1">
              <a:spLocks noChangeArrowheads="1"/>
            </p:cNvSpPr>
            <p:nvPr/>
          </p:nvSpPr>
          <p:spPr bwMode="auto">
            <a:xfrm>
              <a:off x="3098" y="3885"/>
              <a:ext cx="223"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1</a:t>
              </a:r>
            </a:p>
          </p:txBody>
        </p:sp>
        <p:sp>
          <p:nvSpPr>
            <p:cNvPr id="124983" name="Text Box 55"/>
            <p:cNvSpPr txBox="1">
              <a:spLocks noChangeArrowheads="1"/>
            </p:cNvSpPr>
            <p:nvPr/>
          </p:nvSpPr>
          <p:spPr bwMode="auto">
            <a:xfrm>
              <a:off x="3586" y="3893"/>
              <a:ext cx="223"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2</a:t>
              </a:r>
            </a:p>
          </p:txBody>
        </p:sp>
        <p:sp>
          <p:nvSpPr>
            <p:cNvPr id="124984" name="Text Box 56"/>
            <p:cNvSpPr txBox="1">
              <a:spLocks noChangeArrowheads="1"/>
            </p:cNvSpPr>
            <p:nvPr/>
          </p:nvSpPr>
          <p:spPr bwMode="auto">
            <a:xfrm>
              <a:off x="4086" y="3889"/>
              <a:ext cx="223" cy="288"/>
            </a:xfrm>
            <a:prstGeom prst="rect">
              <a:avLst/>
            </a:prstGeom>
            <a:noFill/>
            <a:ln w="9525">
              <a:noFill/>
              <a:miter lim="800000"/>
              <a:headEnd/>
              <a:tailEnd/>
            </a:ln>
            <a:effectLst/>
          </p:spPr>
          <p:txBody>
            <a:bodyPr wrap="none">
              <a:spAutoFit/>
            </a:bodyPr>
            <a:lstStyle/>
            <a:p>
              <a:pPr eaLnBrk="1" hangingPunct="1"/>
              <a:r>
                <a:rPr kumimoji="1" lang="en-US">
                  <a:latin typeface="Arial" charset="0"/>
                </a:rPr>
                <a:t>3</a:t>
              </a:r>
            </a:p>
          </p:txBody>
        </p:sp>
      </p:grpSp>
      <p:sp>
        <p:nvSpPr>
          <p:cNvPr id="124986" name="AutoShape 58"/>
          <p:cNvSpPr>
            <a:spLocks noChangeArrowheads="1"/>
          </p:cNvSpPr>
          <p:nvPr/>
        </p:nvSpPr>
        <p:spPr bwMode="auto">
          <a:xfrm>
            <a:off x="3200400" y="1981200"/>
            <a:ext cx="2209800" cy="457200"/>
          </a:xfrm>
          <a:prstGeom prst="wedgeRectCallout">
            <a:avLst>
              <a:gd name="adj1" fmla="val 13792"/>
              <a:gd name="adj2" fmla="val 120833"/>
            </a:avLst>
          </a:prstGeom>
          <a:solidFill>
            <a:schemeClr val="accent1"/>
          </a:solidFill>
          <a:ln w="9525">
            <a:solidFill>
              <a:schemeClr val="tx1"/>
            </a:solidFill>
            <a:miter lim="800000"/>
            <a:headEnd/>
            <a:tailEnd/>
          </a:ln>
          <a:effectLst/>
        </p:spPr>
        <p:txBody>
          <a:bodyPr/>
          <a:lstStyle/>
          <a:p>
            <a:pPr algn="ctr"/>
            <a:r>
              <a:rPr lang="en-US"/>
              <a:t>What if S = 4?</a:t>
            </a:r>
          </a:p>
        </p:txBody>
      </p:sp>
      <p:sp>
        <p:nvSpPr>
          <p:cNvPr id="124987" name="Text Box 59"/>
          <p:cNvSpPr txBox="1">
            <a:spLocks noChangeArrowheads="1"/>
          </p:cNvSpPr>
          <p:nvPr/>
        </p:nvSpPr>
        <p:spPr bwMode="auto">
          <a:xfrm>
            <a:off x="4953000" y="5334000"/>
            <a:ext cx="412750" cy="366713"/>
          </a:xfrm>
          <a:prstGeom prst="rect">
            <a:avLst/>
          </a:prstGeom>
          <a:noFill/>
          <a:ln w="9525">
            <a:noFill/>
            <a:miter lim="800000"/>
            <a:headEnd/>
            <a:tailEnd/>
          </a:ln>
          <a:effectLst/>
        </p:spPr>
        <p:txBody>
          <a:bodyPr wrap="none">
            <a:spAutoFit/>
          </a:bodyPr>
          <a:lstStyle/>
          <a:p>
            <a:r>
              <a:rPr lang="en-US" sz="1800">
                <a:solidFill>
                  <a:schemeClr val="accent1"/>
                </a:solidFill>
              </a:rPr>
              <a:t>74</a:t>
            </a:r>
          </a:p>
        </p:txBody>
      </p:sp>
      <p:sp>
        <p:nvSpPr>
          <p:cNvPr id="124988" name="Text Box 60"/>
          <p:cNvSpPr txBox="1">
            <a:spLocks noChangeArrowheads="1"/>
          </p:cNvSpPr>
          <p:nvPr/>
        </p:nvSpPr>
        <p:spPr bwMode="auto">
          <a:xfrm>
            <a:off x="5638800" y="5334000"/>
            <a:ext cx="412750" cy="366713"/>
          </a:xfrm>
          <a:prstGeom prst="rect">
            <a:avLst/>
          </a:prstGeom>
          <a:noFill/>
          <a:ln w="9525">
            <a:noFill/>
            <a:miter lim="800000"/>
            <a:headEnd/>
            <a:tailEnd/>
          </a:ln>
          <a:effectLst/>
        </p:spPr>
        <p:txBody>
          <a:bodyPr wrap="none">
            <a:spAutoFit/>
          </a:bodyPr>
          <a:lstStyle/>
          <a:p>
            <a:r>
              <a:rPr lang="en-US" sz="1800">
                <a:solidFill>
                  <a:schemeClr val="accent1"/>
                </a:solidFill>
              </a:rPr>
              <a:t>78</a:t>
            </a:r>
          </a:p>
        </p:txBody>
      </p:sp>
      <p:sp>
        <p:nvSpPr>
          <p:cNvPr id="124989" name="Text Box 61"/>
          <p:cNvSpPr txBox="1">
            <a:spLocks noChangeArrowheads="1"/>
          </p:cNvSpPr>
          <p:nvPr/>
        </p:nvSpPr>
        <p:spPr bwMode="auto">
          <a:xfrm>
            <a:off x="6400800" y="5334000"/>
            <a:ext cx="412750" cy="366713"/>
          </a:xfrm>
          <a:prstGeom prst="rect">
            <a:avLst/>
          </a:prstGeom>
          <a:noFill/>
          <a:ln w="9525">
            <a:noFill/>
            <a:miter lim="800000"/>
            <a:headEnd/>
            <a:tailEnd/>
          </a:ln>
          <a:effectLst/>
        </p:spPr>
        <p:txBody>
          <a:bodyPr wrap="none">
            <a:spAutoFit/>
          </a:bodyPr>
          <a:lstStyle/>
          <a:p>
            <a:r>
              <a:rPr lang="en-US" sz="1800">
                <a:solidFill>
                  <a:schemeClr val="accent1"/>
                </a:solidFill>
              </a:rPr>
              <a:t>82</a:t>
            </a:r>
          </a:p>
        </p:txBody>
      </p:sp>
      <p:sp>
        <p:nvSpPr>
          <p:cNvPr id="124990" name="Text Box 62"/>
          <p:cNvSpPr txBox="1">
            <a:spLocks noChangeArrowheads="1"/>
          </p:cNvSpPr>
          <p:nvPr/>
        </p:nvSpPr>
        <p:spPr bwMode="auto">
          <a:xfrm>
            <a:off x="1905000" y="5334000"/>
            <a:ext cx="412750" cy="366713"/>
          </a:xfrm>
          <a:prstGeom prst="rect">
            <a:avLst/>
          </a:prstGeom>
          <a:noFill/>
          <a:ln w="9525">
            <a:noFill/>
            <a:miter lim="800000"/>
            <a:headEnd/>
            <a:tailEnd/>
          </a:ln>
          <a:effectLst/>
        </p:spPr>
        <p:txBody>
          <a:bodyPr wrap="none">
            <a:spAutoFit/>
          </a:bodyPr>
          <a:lstStyle/>
          <a:p>
            <a:r>
              <a:rPr lang="en-US" sz="1800">
                <a:solidFill>
                  <a:schemeClr val="accent1"/>
                </a:solidFill>
              </a:rPr>
              <a:t>58</a:t>
            </a:r>
          </a:p>
        </p:txBody>
      </p:sp>
      <p:sp>
        <p:nvSpPr>
          <p:cNvPr id="124991" name="Text Box 63"/>
          <p:cNvSpPr txBox="1">
            <a:spLocks noChangeArrowheads="1"/>
          </p:cNvSpPr>
          <p:nvPr/>
        </p:nvSpPr>
        <p:spPr bwMode="auto">
          <a:xfrm>
            <a:off x="2667000" y="5334000"/>
            <a:ext cx="412750" cy="366713"/>
          </a:xfrm>
          <a:prstGeom prst="rect">
            <a:avLst/>
          </a:prstGeom>
          <a:noFill/>
          <a:ln w="9525">
            <a:noFill/>
            <a:miter lim="800000"/>
            <a:headEnd/>
            <a:tailEnd/>
          </a:ln>
          <a:effectLst/>
        </p:spPr>
        <p:txBody>
          <a:bodyPr wrap="none">
            <a:spAutoFit/>
          </a:bodyPr>
          <a:lstStyle/>
          <a:p>
            <a:r>
              <a:rPr lang="en-US" sz="1800">
                <a:solidFill>
                  <a:schemeClr val="accent1"/>
                </a:solidFill>
              </a:rPr>
              <a:t>62</a:t>
            </a:r>
          </a:p>
        </p:txBody>
      </p:sp>
      <p:sp>
        <p:nvSpPr>
          <p:cNvPr id="124992" name="Text Box 64"/>
          <p:cNvSpPr txBox="1">
            <a:spLocks noChangeArrowheads="1"/>
          </p:cNvSpPr>
          <p:nvPr/>
        </p:nvSpPr>
        <p:spPr bwMode="auto">
          <a:xfrm>
            <a:off x="3429000" y="5334000"/>
            <a:ext cx="412750" cy="366713"/>
          </a:xfrm>
          <a:prstGeom prst="rect">
            <a:avLst/>
          </a:prstGeom>
          <a:noFill/>
          <a:ln w="9525">
            <a:noFill/>
            <a:miter lim="800000"/>
            <a:headEnd/>
            <a:tailEnd/>
          </a:ln>
          <a:effectLst/>
        </p:spPr>
        <p:txBody>
          <a:bodyPr wrap="none">
            <a:spAutoFit/>
          </a:bodyPr>
          <a:lstStyle/>
          <a:p>
            <a:r>
              <a:rPr lang="en-US" sz="1800">
                <a:solidFill>
                  <a:schemeClr val="accent1"/>
                </a:solidFill>
              </a:rPr>
              <a:t>66</a:t>
            </a:r>
          </a:p>
        </p:txBody>
      </p:sp>
    </p:spTree>
    <p:extLst>
      <p:ext uri="{BB962C8B-B14F-4D97-AF65-F5344CB8AC3E}">
        <p14:creationId xmlns:p14="http://schemas.microsoft.com/office/powerpoint/2010/main" val="6441200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49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4969"/>
                                        </p:tgtEl>
                                        <p:attrNameLst>
                                          <p:attrName>style.visibility</p:attrName>
                                        </p:attrNameLst>
                                      </p:cBhvr>
                                      <p:to>
                                        <p:strVal val="visible"/>
                                      </p:to>
                                    </p:set>
                                    <p:anim calcmode="lin" valueType="num">
                                      <p:cBhvr additive="base">
                                        <p:cTn id="11" dur="500" fill="hold"/>
                                        <p:tgtEl>
                                          <p:spTgt spid="124969"/>
                                        </p:tgtEl>
                                        <p:attrNameLst>
                                          <p:attrName>ppt_x</p:attrName>
                                        </p:attrNameLst>
                                      </p:cBhvr>
                                      <p:tavLst>
                                        <p:tav tm="0">
                                          <p:val>
                                            <p:strVal val="#ppt_x"/>
                                          </p:val>
                                        </p:tav>
                                        <p:tav tm="100000">
                                          <p:val>
                                            <p:strVal val="#ppt_x"/>
                                          </p:val>
                                        </p:tav>
                                      </p:tavLst>
                                    </p:anim>
                                    <p:anim calcmode="lin" valueType="num">
                                      <p:cBhvr additive="base">
                                        <p:cTn id="12" dur="500" fill="hold"/>
                                        <p:tgtEl>
                                          <p:spTgt spid="12496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24986"/>
                                        </p:tgtEl>
                                        <p:attrNameLst>
                                          <p:attrName>style.visibility</p:attrName>
                                        </p:attrNameLst>
                                      </p:cBhvr>
                                      <p:to>
                                        <p:strVal val="visible"/>
                                      </p:to>
                                    </p:set>
                                    <p:anim calcmode="lin" valueType="num">
                                      <p:cBhvr additive="base">
                                        <p:cTn id="17" dur="500" fill="hold"/>
                                        <p:tgtEl>
                                          <p:spTgt spid="124986"/>
                                        </p:tgtEl>
                                        <p:attrNameLst>
                                          <p:attrName>ppt_x</p:attrName>
                                        </p:attrNameLst>
                                      </p:cBhvr>
                                      <p:tavLst>
                                        <p:tav tm="0">
                                          <p:val>
                                            <p:strVal val="0-#ppt_w/2"/>
                                          </p:val>
                                        </p:tav>
                                        <p:tav tm="100000">
                                          <p:val>
                                            <p:strVal val="#ppt_x"/>
                                          </p:val>
                                        </p:tav>
                                      </p:tavLst>
                                    </p:anim>
                                    <p:anim calcmode="lin" valueType="num">
                                      <p:cBhvr additive="base">
                                        <p:cTn id="18" dur="500" fill="hold"/>
                                        <p:tgtEl>
                                          <p:spTgt spid="12498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49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49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49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49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499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4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86" grpId="0" animBg="1" autoUpdateAnimBg="0"/>
      <p:bldP spid="124987" grpId="0" autoUpdateAnimBg="0"/>
      <p:bldP spid="124988" grpId="0" autoUpdateAnimBg="0"/>
      <p:bldP spid="124989" grpId="0" autoUpdateAnimBg="0"/>
      <p:bldP spid="124990" grpId="0" autoUpdateAnimBg="0"/>
      <p:bldP spid="124991" grpId="0" autoUpdateAnimBg="0"/>
      <p:bldP spid="124992"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kumimoji="0" lang="en-US" b="0" i="0" u="none" strike="noStrike" kern="0" cap="none" spc="0" normalizeH="0" baseline="0" noProof="0" dirty="0" smtClean="0">
                <a:ln>
                  <a:noFill/>
                </a:ln>
                <a:solidFill>
                  <a:schemeClr val="tx2"/>
                </a:solidFill>
                <a:effectLst/>
                <a:uLnTx/>
                <a:uFillTx/>
                <a:latin typeface="+mj-lt"/>
                <a:ea typeface="+mj-ea"/>
                <a:cs typeface="+mj-cs"/>
              </a:rPr>
              <a:t>How Variability and Standard Deviation Work…</a:t>
            </a:r>
            <a:br>
              <a:rPr kumimoji="0" lang="en-US" b="0" i="0" u="none" strike="noStrike" kern="0" cap="none" spc="0" normalizeH="0" baseline="0" noProof="0" dirty="0" smtClean="0">
                <a:ln>
                  <a:noFill/>
                </a:ln>
                <a:solidFill>
                  <a:schemeClr val="tx2"/>
                </a:solidFill>
                <a:effectLst/>
                <a:uLnTx/>
                <a:uFillTx/>
                <a:latin typeface="+mj-lt"/>
                <a:ea typeface="+mj-ea"/>
                <a:cs typeface="+mj-cs"/>
              </a:rPr>
            </a:br>
            <a:endParaRPr lang="en-US" dirty="0"/>
          </a:p>
        </p:txBody>
      </p:sp>
      <p:cxnSp>
        <p:nvCxnSpPr>
          <p:cNvPr id="4" name="Straight Connector 3"/>
          <p:cNvCxnSpPr/>
          <p:nvPr/>
        </p:nvCxnSpPr>
        <p:spPr bwMode="auto">
          <a:xfrm>
            <a:off x="533400" y="4953000"/>
            <a:ext cx="1600200" cy="158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5" name="Straight Connector 4"/>
          <p:cNvCxnSpPr/>
          <p:nvPr/>
        </p:nvCxnSpPr>
        <p:spPr bwMode="auto">
          <a:xfrm>
            <a:off x="6934200" y="4953000"/>
            <a:ext cx="1600200" cy="1588"/>
          </a:xfrm>
          <a:prstGeom prst="line">
            <a:avLst/>
          </a:prstGeom>
          <a:solidFill>
            <a:schemeClr val="accent1"/>
          </a:solidFill>
          <a:ln w="12700" cap="sq" cmpd="sng" algn="ctr">
            <a:solidFill>
              <a:schemeClr val="tx1"/>
            </a:solidFill>
            <a:prstDash val="solid"/>
            <a:round/>
            <a:headEnd type="none" w="sm" len="sm"/>
            <a:tailEnd type="none" w="sm" len="sm"/>
          </a:ln>
          <a:effectLst/>
        </p:spPr>
      </p:cxnSp>
      <p:grpSp>
        <p:nvGrpSpPr>
          <p:cNvPr id="6" name="Group 161"/>
          <p:cNvGrpSpPr/>
          <p:nvPr/>
        </p:nvGrpSpPr>
        <p:grpSpPr>
          <a:xfrm>
            <a:off x="457200" y="2286000"/>
            <a:ext cx="1750800" cy="3128665"/>
            <a:chOff x="457200" y="2286000"/>
            <a:chExt cx="1750800" cy="3128665"/>
          </a:xfrm>
        </p:grpSpPr>
        <p:sp>
          <p:nvSpPr>
            <p:cNvPr id="7" name="TextBox 6"/>
            <p:cNvSpPr txBox="1"/>
            <p:nvPr/>
          </p:nvSpPr>
          <p:spPr>
            <a:xfrm>
              <a:off x="762000" y="2286000"/>
              <a:ext cx="904415" cy="369332"/>
            </a:xfrm>
            <a:prstGeom prst="rect">
              <a:avLst/>
            </a:prstGeom>
            <a:noFill/>
          </p:spPr>
          <p:txBody>
            <a:bodyPr wrap="none" rtlCol="0">
              <a:spAutoFit/>
            </a:bodyPr>
            <a:lstStyle/>
            <a:p>
              <a:r>
                <a:rPr lang="en-US" u="sng" dirty="0" smtClean="0">
                  <a:solidFill>
                    <a:schemeClr val="accent2">
                      <a:lumMod val="50000"/>
                    </a:schemeClr>
                  </a:solidFill>
                </a:rPr>
                <a:t>Class A</a:t>
              </a:r>
              <a:endParaRPr lang="en-US" u="sng" dirty="0">
                <a:solidFill>
                  <a:schemeClr val="accent2">
                    <a:lumMod val="50000"/>
                  </a:schemeClr>
                </a:solidFill>
              </a:endParaRPr>
            </a:p>
          </p:txBody>
        </p:sp>
        <p:sp>
          <p:nvSpPr>
            <p:cNvPr id="8" name="TextBox 7"/>
            <p:cNvSpPr txBox="1"/>
            <p:nvPr/>
          </p:nvSpPr>
          <p:spPr>
            <a:xfrm>
              <a:off x="685800" y="2743200"/>
              <a:ext cx="1261884" cy="2308324"/>
            </a:xfrm>
            <a:prstGeom prst="rect">
              <a:avLst/>
            </a:prstGeom>
            <a:noFill/>
          </p:spPr>
          <p:txBody>
            <a:bodyPr wrap="none" rtlCol="0">
              <a:spAutoFit/>
            </a:bodyPr>
            <a:lstStyle/>
            <a:p>
              <a:r>
                <a:rPr lang="en-US" dirty="0" smtClean="0"/>
                <a:t>100, 100</a:t>
              </a:r>
            </a:p>
            <a:p>
              <a:r>
                <a:rPr lang="en-US" dirty="0" smtClean="0"/>
                <a:t>  99,   98</a:t>
              </a:r>
            </a:p>
            <a:p>
              <a:r>
                <a:rPr lang="en-US" dirty="0" smtClean="0"/>
                <a:t>  88,   77</a:t>
              </a:r>
            </a:p>
            <a:p>
              <a:r>
                <a:rPr lang="en-US" dirty="0" smtClean="0"/>
                <a:t>  72,   68</a:t>
              </a:r>
            </a:p>
            <a:p>
              <a:r>
                <a:rPr lang="en-US" dirty="0" smtClean="0"/>
                <a:t>  67,   52</a:t>
              </a:r>
            </a:p>
            <a:p>
              <a:r>
                <a:rPr lang="en-US" dirty="0" smtClean="0"/>
                <a:t>  43,   42</a:t>
              </a:r>
            </a:p>
          </p:txBody>
        </p:sp>
        <p:sp>
          <p:nvSpPr>
            <p:cNvPr id="9" name="TextBox 8"/>
            <p:cNvSpPr txBox="1"/>
            <p:nvPr/>
          </p:nvSpPr>
          <p:spPr>
            <a:xfrm>
              <a:off x="457200" y="4953000"/>
              <a:ext cx="1750800" cy="461665"/>
            </a:xfrm>
            <a:prstGeom prst="rect">
              <a:avLst/>
            </a:prstGeom>
            <a:noFill/>
          </p:spPr>
          <p:txBody>
            <a:bodyPr wrap="none" rtlCol="0">
              <a:spAutoFit/>
            </a:bodyPr>
            <a:lstStyle/>
            <a:p>
              <a:r>
                <a:rPr lang="en-US" dirty="0" smtClean="0"/>
                <a:t>Mean = 75.5</a:t>
              </a:r>
              <a:endParaRPr lang="en-US" dirty="0"/>
            </a:p>
          </p:txBody>
        </p:sp>
      </p:grpSp>
      <p:grpSp>
        <p:nvGrpSpPr>
          <p:cNvPr id="10" name="Group 162"/>
          <p:cNvGrpSpPr/>
          <p:nvPr/>
        </p:nvGrpSpPr>
        <p:grpSpPr>
          <a:xfrm>
            <a:off x="6858000" y="2286000"/>
            <a:ext cx="1750800" cy="3204865"/>
            <a:chOff x="6858000" y="2286000"/>
            <a:chExt cx="1750800" cy="3204865"/>
          </a:xfrm>
        </p:grpSpPr>
        <p:sp>
          <p:nvSpPr>
            <p:cNvPr id="11" name="TextBox 10"/>
            <p:cNvSpPr txBox="1"/>
            <p:nvPr/>
          </p:nvSpPr>
          <p:spPr>
            <a:xfrm>
              <a:off x="7086600" y="2286000"/>
              <a:ext cx="904415" cy="369332"/>
            </a:xfrm>
            <a:prstGeom prst="rect">
              <a:avLst/>
            </a:prstGeom>
            <a:noFill/>
          </p:spPr>
          <p:txBody>
            <a:bodyPr wrap="none" rtlCol="0">
              <a:spAutoFit/>
            </a:bodyPr>
            <a:lstStyle/>
            <a:p>
              <a:r>
                <a:rPr lang="en-US" u="sng" dirty="0" smtClean="0">
                  <a:solidFill>
                    <a:schemeClr val="accent2">
                      <a:lumMod val="50000"/>
                    </a:schemeClr>
                  </a:solidFill>
                </a:rPr>
                <a:t>Class B</a:t>
              </a:r>
              <a:endParaRPr lang="en-US" u="sng" dirty="0">
                <a:solidFill>
                  <a:schemeClr val="accent2">
                    <a:lumMod val="50000"/>
                  </a:schemeClr>
                </a:solidFill>
              </a:endParaRPr>
            </a:p>
          </p:txBody>
        </p:sp>
        <p:sp>
          <p:nvSpPr>
            <p:cNvPr id="12" name="TextBox 11"/>
            <p:cNvSpPr txBox="1"/>
            <p:nvPr/>
          </p:nvSpPr>
          <p:spPr>
            <a:xfrm>
              <a:off x="7010400" y="2743200"/>
              <a:ext cx="1261884" cy="2308324"/>
            </a:xfrm>
            <a:prstGeom prst="rect">
              <a:avLst/>
            </a:prstGeom>
            <a:noFill/>
          </p:spPr>
          <p:txBody>
            <a:bodyPr wrap="none" rtlCol="0">
              <a:spAutoFit/>
            </a:bodyPr>
            <a:lstStyle/>
            <a:p>
              <a:r>
                <a:rPr lang="en-US" dirty="0" smtClean="0"/>
                <a:t>  91,   85</a:t>
              </a:r>
            </a:p>
            <a:p>
              <a:r>
                <a:rPr lang="en-US" dirty="0" smtClean="0"/>
                <a:t>  81,   79</a:t>
              </a:r>
            </a:p>
            <a:p>
              <a:r>
                <a:rPr lang="en-US" dirty="0" smtClean="0"/>
                <a:t>  78,   77</a:t>
              </a:r>
            </a:p>
            <a:p>
              <a:r>
                <a:rPr lang="en-US" dirty="0" smtClean="0"/>
                <a:t>  73,   75</a:t>
              </a:r>
            </a:p>
            <a:p>
              <a:r>
                <a:rPr lang="en-US" dirty="0" smtClean="0"/>
                <a:t>  72,   70</a:t>
              </a:r>
            </a:p>
            <a:p>
              <a:r>
                <a:rPr lang="en-US" dirty="0" smtClean="0"/>
                <a:t>  65,   60</a:t>
              </a:r>
            </a:p>
          </p:txBody>
        </p:sp>
        <p:sp>
          <p:nvSpPr>
            <p:cNvPr id="13" name="TextBox 12"/>
            <p:cNvSpPr txBox="1"/>
            <p:nvPr/>
          </p:nvSpPr>
          <p:spPr>
            <a:xfrm>
              <a:off x="6858000" y="5029200"/>
              <a:ext cx="1750800" cy="461665"/>
            </a:xfrm>
            <a:prstGeom prst="rect">
              <a:avLst/>
            </a:prstGeom>
            <a:noFill/>
          </p:spPr>
          <p:txBody>
            <a:bodyPr wrap="none" rtlCol="0">
              <a:spAutoFit/>
            </a:bodyPr>
            <a:lstStyle/>
            <a:p>
              <a:r>
                <a:rPr lang="en-US" dirty="0" smtClean="0"/>
                <a:t>Mean = 75.5</a:t>
              </a:r>
              <a:endParaRPr lang="en-US" dirty="0"/>
            </a:p>
          </p:txBody>
        </p:sp>
      </p:grpSp>
      <p:sp>
        <p:nvSpPr>
          <p:cNvPr id="14" name="TextBox 13"/>
          <p:cNvSpPr txBox="1"/>
          <p:nvPr/>
        </p:nvSpPr>
        <p:spPr>
          <a:xfrm>
            <a:off x="457200" y="5334000"/>
            <a:ext cx="1786066" cy="461665"/>
          </a:xfrm>
          <a:prstGeom prst="rect">
            <a:avLst/>
          </a:prstGeom>
          <a:noFill/>
        </p:spPr>
        <p:txBody>
          <a:bodyPr wrap="none" rtlCol="0">
            <a:spAutoFit/>
          </a:bodyPr>
          <a:lstStyle/>
          <a:p>
            <a:r>
              <a:rPr lang="en-US" dirty="0" smtClean="0"/>
              <a:t>STD = 21.93</a:t>
            </a:r>
            <a:endParaRPr lang="en-US" dirty="0"/>
          </a:p>
        </p:txBody>
      </p:sp>
      <p:sp>
        <p:nvSpPr>
          <p:cNvPr id="15" name="Rectangle 14"/>
          <p:cNvSpPr/>
          <p:nvPr/>
        </p:nvSpPr>
        <p:spPr>
          <a:xfrm>
            <a:off x="6934200" y="5410200"/>
            <a:ext cx="1632178" cy="461665"/>
          </a:xfrm>
          <a:prstGeom prst="rect">
            <a:avLst/>
          </a:prstGeom>
        </p:spPr>
        <p:txBody>
          <a:bodyPr wrap="none">
            <a:spAutoFit/>
          </a:bodyPr>
          <a:lstStyle/>
          <a:p>
            <a:r>
              <a:rPr lang="en-US" dirty="0" smtClean="0"/>
              <a:t>STD = 8.42</a:t>
            </a:r>
            <a:endParaRPr lang="en-US" dirty="0"/>
          </a:p>
        </p:txBody>
      </p:sp>
      <p:grpSp>
        <p:nvGrpSpPr>
          <p:cNvPr id="16" name="Group 235"/>
          <p:cNvGrpSpPr>
            <a:grpSpLocks/>
          </p:cNvGrpSpPr>
          <p:nvPr/>
        </p:nvGrpSpPr>
        <p:grpSpPr bwMode="auto">
          <a:xfrm>
            <a:off x="1981200" y="3200400"/>
            <a:ext cx="4971126" cy="1299053"/>
            <a:chOff x="675" y="2079"/>
            <a:chExt cx="4239" cy="1354"/>
          </a:xfrm>
        </p:grpSpPr>
        <p:sp>
          <p:nvSpPr>
            <p:cNvPr id="17" name="Line 61"/>
            <p:cNvSpPr>
              <a:spLocks noChangeShapeType="1"/>
            </p:cNvSpPr>
            <p:nvPr/>
          </p:nvSpPr>
          <p:spPr bwMode="auto">
            <a:xfrm>
              <a:off x="675" y="3432"/>
              <a:ext cx="4239" cy="1"/>
            </a:xfrm>
            <a:prstGeom prst="line">
              <a:avLst/>
            </a:prstGeom>
            <a:noFill/>
            <a:ln w="12700">
              <a:solidFill>
                <a:srgbClr val="000000"/>
              </a:solidFill>
              <a:round/>
              <a:headEnd/>
              <a:tailEnd/>
            </a:ln>
          </p:spPr>
          <p:txBody>
            <a:bodyPr/>
            <a:lstStyle/>
            <a:p>
              <a:endParaRPr lang="en-US"/>
            </a:p>
          </p:txBody>
        </p:sp>
        <p:grpSp>
          <p:nvGrpSpPr>
            <p:cNvPr id="18" name="Group 65"/>
            <p:cNvGrpSpPr>
              <a:grpSpLocks/>
            </p:cNvGrpSpPr>
            <p:nvPr/>
          </p:nvGrpSpPr>
          <p:grpSpPr bwMode="auto">
            <a:xfrm>
              <a:off x="2759" y="2545"/>
              <a:ext cx="462" cy="393"/>
              <a:chOff x="2759" y="2545"/>
              <a:chExt cx="462" cy="393"/>
            </a:xfrm>
          </p:grpSpPr>
          <p:sp>
            <p:nvSpPr>
              <p:cNvPr id="156" name="Rectangle 66"/>
              <p:cNvSpPr>
                <a:spLocks noChangeArrowheads="1"/>
              </p:cNvSpPr>
              <p:nvPr/>
            </p:nvSpPr>
            <p:spPr bwMode="auto">
              <a:xfrm>
                <a:off x="2944" y="2573"/>
                <a:ext cx="116" cy="365"/>
              </a:xfrm>
              <a:prstGeom prst="rect">
                <a:avLst/>
              </a:prstGeom>
              <a:solidFill>
                <a:srgbClr val="FFCC66"/>
              </a:solidFill>
              <a:ln w="9525">
                <a:noFill/>
                <a:miter lim="800000"/>
                <a:headEnd/>
                <a:tailEnd/>
              </a:ln>
            </p:spPr>
            <p:txBody>
              <a:bodyPr/>
              <a:lstStyle/>
              <a:p>
                <a:endParaRPr lang="en-US"/>
              </a:p>
            </p:txBody>
          </p:sp>
          <p:sp>
            <p:nvSpPr>
              <p:cNvPr id="157" name="Freeform 67"/>
              <p:cNvSpPr>
                <a:spLocks noEditPoints="1"/>
              </p:cNvSpPr>
              <p:nvPr/>
            </p:nvSpPr>
            <p:spPr bwMode="auto">
              <a:xfrm>
                <a:off x="2759" y="2545"/>
                <a:ext cx="462" cy="48"/>
              </a:xfrm>
              <a:custGeom>
                <a:avLst/>
                <a:gdLst/>
                <a:ahLst/>
                <a:cxnLst>
                  <a:cxn ang="0">
                    <a:pos x="48" y="16"/>
                  </a:cxn>
                  <a:cxn ang="0">
                    <a:pos x="414" y="16"/>
                  </a:cxn>
                  <a:cxn ang="0">
                    <a:pos x="414" y="32"/>
                  </a:cxn>
                  <a:cxn ang="0">
                    <a:pos x="48" y="32"/>
                  </a:cxn>
                  <a:cxn ang="0">
                    <a:pos x="48" y="16"/>
                  </a:cxn>
                  <a:cxn ang="0">
                    <a:pos x="48" y="24"/>
                  </a:cxn>
                  <a:cxn ang="0">
                    <a:pos x="80" y="48"/>
                  </a:cxn>
                  <a:cxn ang="0">
                    <a:pos x="0" y="24"/>
                  </a:cxn>
                  <a:cxn ang="0">
                    <a:pos x="80" y="0"/>
                  </a:cxn>
                  <a:cxn ang="0">
                    <a:pos x="48" y="24"/>
                  </a:cxn>
                  <a:cxn ang="0">
                    <a:pos x="414" y="24"/>
                  </a:cxn>
                  <a:cxn ang="0">
                    <a:pos x="382" y="0"/>
                  </a:cxn>
                  <a:cxn ang="0">
                    <a:pos x="462" y="24"/>
                  </a:cxn>
                  <a:cxn ang="0">
                    <a:pos x="382" y="48"/>
                  </a:cxn>
                  <a:cxn ang="0">
                    <a:pos x="414" y="24"/>
                  </a:cxn>
                </a:cxnLst>
                <a:rect l="0" t="0" r="r" b="b"/>
                <a:pathLst>
                  <a:path w="462" h="48">
                    <a:moveTo>
                      <a:pt x="48" y="16"/>
                    </a:moveTo>
                    <a:lnTo>
                      <a:pt x="414" y="16"/>
                    </a:lnTo>
                    <a:lnTo>
                      <a:pt x="414" y="32"/>
                    </a:lnTo>
                    <a:lnTo>
                      <a:pt x="48" y="32"/>
                    </a:lnTo>
                    <a:lnTo>
                      <a:pt x="48" y="16"/>
                    </a:lnTo>
                    <a:close/>
                    <a:moveTo>
                      <a:pt x="48" y="24"/>
                    </a:moveTo>
                    <a:lnTo>
                      <a:pt x="80" y="48"/>
                    </a:lnTo>
                    <a:lnTo>
                      <a:pt x="0" y="24"/>
                    </a:lnTo>
                    <a:lnTo>
                      <a:pt x="80" y="0"/>
                    </a:lnTo>
                    <a:lnTo>
                      <a:pt x="48" y="24"/>
                    </a:lnTo>
                    <a:close/>
                    <a:moveTo>
                      <a:pt x="414" y="24"/>
                    </a:moveTo>
                    <a:lnTo>
                      <a:pt x="382" y="0"/>
                    </a:lnTo>
                    <a:lnTo>
                      <a:pt x="462" y="24"/>
                    </a:lnTo>
                    <a:lnTo>
                      <a:pt x="382" y="48"/>
                    </a:lnTo>
                    <a:lnTo>
                      <a:pt x="414" y="24"/>
                    </a:lnTo>
                    <a:close/>
                  </a:path>
                </a:pathLst>
              </a:custGeom>
              <a:solidFill>
                <a:srgbClr val="000000"/>
              </a:solidFill>
              <a:ln w="1588" cap="flat">
                <a:solidFill>
                  <a:srgbClr val="000000"/>
                </a:solidFill>
                <a:prstDash val="solid"/>
                <a:bevel/>
                <a:headEnd/>
                <a:tailEnd/>
              </a:ln>
            </p:spPr>
            <p:txBody>
              <a:bodyPr/>
              <a:lstStyle/>
              <a:p>
                <a:endParaRPr lang="en-US"/>
              </a:p>
            </p:txBody>
          </p:sp>
        </p:grpSp>
        <p:grpSp>
          <p:nvGrpSpPr>
            <p:cNvPr id="19" name="Group 69"/>
            <p:cNvGrpSpPr>
              <a:grpSpLocks/>
            </p:cNvGrpSpPr>
            <p:nvPr/>
          </p:nvGrpSpPr>
          <p:grpSpPr bwMode="auto">
            <a:xfrm>
              <a:off x="1126" y="2079"/>
              <a:ext cx="3117" cy="1349"/>
              <a:chOff x="1126" y="2079"/>
              <a:chExt cx="3117" cy="1349"/>
            </a:xfrm>
          </p:grpSpPr>
          <p:grpSp>
            <p:nvGrpSpPr>
              <p:cNvPr id="111" name="Group 70"/>
              <p:cNvGrpSpPr>
                <a:grpSpLocks/>
              </p:cNvGrpSpPr>
              <p:nvPr/>
            </p:nvGrpSpPr>
            <p:grpSpPr bwMode="auto">
              <a:xfrm>
                <a:off x="2649" y="2079"/>
                <a:ext cx="193" cy="1349"/>
                <a:chOff x="2649" y="2079"/>
                <a:chExt cx="193" cy="1349"/>
              </a:xfrm>
            </p:grpSpPr>
            <p:sp>
              <p:nvSpPr>
                <p:cNvPr id="154" name="Rectangle 71"/>
                <p:cNvSpPr>
                  <a:spLocks noChangeArrowheads="1"/>
                </p:cNvSpPr>
                <p:nvPr/>
              </p:nvSpPr>
              <p:spPr bwMode="auto">
                <a:xfrm>
                  <a:off x="2649" y="2079"/>
                  <a:ext cx="193" cy="1349"/>
                </a:xfrm>
                <a:prstGeom prst="rect">
                  <a:avLst/>
                </a:prstGeom>
                <a:solidFill>
                  <a:srgbClr val="FFCC66"/>
                </a:solidFill>
                <a:ln w="9525">
                  <a:noFill/>
                  <a:miter lim="800000"/>
                  <a:headEnd/>
                  <a:tailEnd/>
                </a:ln>
              </p:spPr>
              <p:txBody>
                <a:bodyPr/>
                <a:lstStyle/>
                <a:p>
                  <a:endParaRPr lang="en-US"/>
                </a:p>
              </p:txBody>
            </p:sp>
            <p:sp>
              <p:nvSpPr>
                <p:cNvPr id="155" name="Rectangle 72"/>
                <p:cNvSpPr>
                  <a:spLocks noChangeArrowheads="1"/>
                </p:cNvSpPr>
                <p:nvPr/>
              </p:nvSpPr>
              <p:spPr bwMode="auto">
                <a:xfrm>
                  <a:off x="2649" y="2079"/>
                  <a:ext cx="193" cy="1349"/>
                </a:xfrm>
                <a:prstGeom prst="rect">
                  <a:avLst/>
                </a:prstGeom>
                <a:noFill/>
                <a:ln w="12700" cap="rnd">
                  <a:solidFill>
                    <a:srgbClr val="000000"/>
                  </a:solidFill>
                  <a:miter lim="800000"/>
                  <a:headEnd/>
                  <a:tailEnd/>
                </a:ln>
              </p:spPr>
              <p:txBody>
                <a:bodyPr/>
                <a:lstStyle/>
                <a:p>
                  <a:endParaRPr lang="en-US"/>
                </a:p>
              </p:txBody>
            </p:sp>
          </p:grpSp>
          <p:grpSp>
            <p:nvGrpSpPr>
              <p:cNvPr id="112" name="Group 73"/>
              <p:cNvGrpSpPr>
                <a:grpSpLocks/>
              </p:cNvGrpSpPr>
              <p:nvPr/>
            </p:nvGrpSpPr>
            <p:grpSpPr bwMode="auto">
              <a:xfrm>
                <a:off x="2848" y="2316"/>
                <a:ext cx="193" cy="1112"/>
                <a:chOff x="2848" y="2316"/>
                <a:chExt cx="193" cy="1112"/>
              </a:xfrm>
            </p:grpSpPr>
            <p:sp>
              <p:nvSpPr>
                <p:cNvPr id="152" name="Rectangle 74"/>
                <p:cNvSpPr>
                  <a:spLocks noChangeArrowheads="1"/>
                </p:cNvSpPr>
                <p:nvPr/>
              </p:nvSpPr>
              <p:spPr bwMode="auto">
                <a:xfrm>
                  <a:off x="2848" y="2316"/>
                  <a:ext cx="193" cy="1112"/>
                </a:xfrm>
                <a:prstGeom prst="rect">
                  <a:avLst/>
                </a:prstGeom>
                <a:solidFill>
                  <a:srgbClr val="FFCC66"/>
                </a:solidFill>
                <a:ln w="9525">
                  <a:noFill/>
                  <a:miter lim="800000"/>
                  <a:headEnd/>
                  <a:tailEnd/>
                </a:ln>
              </p:spPr>
              <p:txBody>
                <a:bodyPr/>
                <a:lstStyle/>
                <a:p>
                  <a:endParaRPr lang="en-US"/>
                </a:p>
              </p:txBody>
            </p:sp>
            <p:sp>
              <p:nvSpPr>
                <p:cNvPr id="153" name="Rectangle 75"/>
                <p:cNvSpPr>
                  <a:spLocks noChangeArrowheads="1"/>
                </p:cNvSpPr>
                <p:nvPr/>
              </p:nvSpPr>
              <p:spPr bwMode="auto">
                <a:xfrm>
                  <a:off x="2848" y="2316"/>
                  <a:ext cx="193" cy="1112"/>
                </a:xfrm>
                <a:prstGeom prst="rect">
                  <a:avLst/>
                </a:prstGeom>
                <a:noFill/>
                <a:ln w="12700" cap="rnd">
                  <a:solidFill>
                    <a:srgbClr val="000000"/>
                  </a:solidFill>
                  <a:miter lim="800000"/>
                  <a:headEnd/>
                  <a:tailEnd/>
                </a:ln>
              </p:spPr>
              <p:txBody>
                <a:bodyPr/>
                <a:lstStyle/>
                <a:p>
                  <a:endParaRPr lang="en-US"/>
                </a:p>
              </p:txBody>
            </p:sp>
          </p:grpSp>
          <p:grpSp>
            <p:nvGrpSpPr>
              <p:cNvPr id="113" name="Group 76"/>
              <p:cNvGrpSpPr>
                <a:grpSpLocks/>
              </p:cNvGrpSpPr>
              <p:nvPr/>
            </p:nvGrpSpPr>
            <p:grpSpPr bwMode="auto">
              <a:xfrm>
                <a:off x="2453" y="2316"/>
                <a:ext cx="193" cy="1112"/>
                <a:chOff x="2453" y="2316"/>
                <a:chExt cx="193" cy="1112"/>
              </a:xfrm>
            </p:grpSpPr>
            <p:sp>
              <p:nvSpPr>
                <p:cNvPr id="150" name="Rectangle 77"/>
                <p:cNvSpPr>
                  <a:spLocks noChangeArrowheads="1"/>
                </p:cNvSpPr>
                <p:nvPr/>
              </p:nvSpPr>
              <p:spPr bwMode="auto">
                <a:xfrm>
                  <a:off x="2453" y="2316"/>
                  <a:ext cx="193" cy="1112"/>
                </a:xfrm>
                <a:prstGeom prst="rect">
                  <a:avLst/>
                </a:prstGeom>
                <a:solidFill>
                  <a:srgbClr val="FFCC66"/>
                </a:solidFill>
                <a:ln w="9525">
                  <a:noFill/>
                  <a:miter lim="800000"/>
                  <a:headEnd/>
                  <a:tailEnd/>
                </a:ln>
              </p:spPr>
              <p:txBody>
                <a:bodyPr/>
                <a:lstStyle/>
                <a:p>
                  <a:endParaRPr lang="en-US"/>
                </a:p>
              </p:txBody>
            </p:sp>
            <p:sp>
              <p:nvSpPr>
                <p:cNvPr id="151" name="Rectangle 78"/>
                <p:cNvSpPr>
                  <a:spLocks noChangeArrowheads="1"/>
                </p:cNvSpPr>
                <p:nvPr/>
              </p:nvSpPr>
              <p:spPr bwMode="auto">
                <a:xfrm>
                  <a:off x="2453" y="2316"/>
                  <a:ext cx="193" cy="1112"/>
                </a:xfrm>
                <a:prstGeom prst="rect">
                  <a:avLst/>
                </a:prstGeom>
                <a:noFill/>
                <a:ln w="12700" cap="rnd">
                  <a:solidFill>
                    <a:srgbClr val="000000"/>
                  </a:solidFill>
                  <a:miter lim="800000"/>
                  <a:headEnd/>
                  <a:tailEnd/>
                </a:ln>
              </p:spPr>
              <p:txBody>
                <a:bodyPr/>
                <a:lstStyle/>
                <a:p>
                  <a:endParaRPr lang="en-US"/>
                </a:p>
              </p:txBody>
            </p:sp>
          </p:grpSp>
          <p:grpSp>
            <p:nvGrpSpPr>
              <p:cNvPr id="114" name="Group 79"/>
              <p:cNvGrpSpPr>
                <a:grpSpLocks/>
              </p:cNvGrpSpPr>
              <p:nvPr/>
            </p:nvGrpSpPr>
            <p:grpSpPr bwMode="auto">
              <a:xfrm>
                <a:off x="2257" y="2460"/>
                <a:ext cx="193" cy="968"/>
                <a:chOff x="2257" y="2460"/>
                <a:chExt cx="193" cy="968"/>
              </a:xfrm>
            </p:grpSpPr>
            <p:sp>
              <p:nvSpPr>
                <p:cNvPr id="148" name="Rectangle 80"/>
                <p:cNvSpPr>
                  <a:spLocks noChangeArrowheads="1"/>
                </p:cNvSpPr>
                <p:nvPr/>
              </p:nvSpPr>
              <p:spPr bwMode="auto">
                <a:xfrm>
                  <a:off x="2257" y="2460"/>
                  <a:ext cx="193" cy="968"/>
                </a:xfrm>
                <a:prstGeom prst="rect">
                  <a:avLst/>
                </a:prstGeom>
                <a:solidFill>
                  <a:srgbClr val="FFCC66"/>
                </a:solidFill>
                <a:ln w="9525">
                  <a:noFill/>
                  <a:miter lim="800000"/>
                  <a:headEnd/>
                  <a:tailEnd/>
                </a:ln>
              </p:spPr>
              <p:txBody>
                <a:bodyPr/>
                <a:lstStyle/>
                <a:p>
                  <a:endParaRPr lang="en-US"/>
                </a:p>
              </p:txBody>
            </p:sp>
            <p:sp>
              <p:nvSpPr>
                <p:cNvPr id="149" name="Rectangle 81"/>
                <p:cNvSpPr>
                  <a:spLocks noChangeArrowheads="1"/>
                </p:cNvSpPr>
                <p:nvPr/>
              </p:nvSpPr>
              <p:spPr bwMode="auto">
                <a:xfrm>
                  <a:off x="2257" y="2460"/>
                  <a:ext cx="193" cy="968"/>
                </a:xfrm>
                <a:prstGeom prst="rect">
                  <a:avLst/>
                </a:prstGeom>
                <a:noFill/>
                <a:ln w="12700" cap="rnd">
                  <a:solidFill>
                    <a:srgbClr val="000000"/>
                  </a:solidFill>
                  <a:miter lim="800000"/>
                  <a:headEnd/>
                  <a:tailEnd/>
                </a:ln>
              </p:spPr>
              <p:txBody>
                <a:bodyPr/>
                <a:lstStyle/>
                <a:p>
                  <a:endParaRPr lang="en-US"/>
                </a:p>
              </p:txBody>
            </p:sp>
          </p:grpSp>
          <p:grpSp>
            <p:nvGrpSpPr>
              <p:cNvPr id="115" name="Group 82"/>
              <p:cNvGrpSpPr>
                <a:grpSpLocks/>
              </p:cNvGrpSpPr>
              <p:nvPr/>
            </p:nvGrpSpPr>
            <p:grpSpPr bwMode="auto">
              <a:xfrm>
                <a:off x="3047" y="2460"/>
                <a:ext cx="193" cy="968"/>
                <a:chOff x="3047" y="2460"/>
                <a:chExt cx="193" cy="968"/>
              </a:xfrm>
            </p:grpSpPr>
            <p:sp>
              <p:nvSpPr>
                <p:cNvPr id="146" name="Rectangle 83"/>
                <p:cNvSpPr>
                  <a:spLocks noChangeArrowheads="1"/>
                </p:cNvSpPr>
                <p:nvPr/>
              </p:nvSpPr>
              <p:spPr bwMode="auto">
                <a:xfrm>
                  <a:off x="3047" y="2460"/>
                  <a:ext cx="193" cy="968"/>
                </a:xfrm>
                <a:prstGeom prst="rect">
                  <a:avLst/>
                </a:prstGeom>
                <a:solidFill>
                  <a:srgbClr val="FFCC66"/>
                </a:solidFill>
                <a:ln w="9525">
                  <a:noFill/>
                  <a:miter lim="800000"/>
                  <a:headEnd/>
                  <a:tailEnd/>
                </a:ln>
              </p:spPr>
              <p:txBody>
                <a:bodyPr/>
                <a:lstStyle/>
                <a:p>
                  <a:endParaRPr lang="en-US"/>
                </a:p>
              </p:txBody>
            </p:sp>
            <p:sp>
              <p:nvSpPr>
                <p:cNvPr id="147" name="Rectangle 84"/>
                <p:cNvSpPr>
                  <a:spLocks noChangeArrowheads="1"/>
                </p:cNvSpPr>
                <p:nvPr/>
              </p:nvSpPr>
              <p:spPr bwMode="auto">
                <a:xfrm>
                  <a:off x="3047" y="2460"/>
                  <a:ext cx="193" cy="968"/>
                </a:xfrm>
                <a:prstGeom prst="rect">
                  <a:avLst/>
                </a:prstGeom>
                <a:noFill/>
                <a:ln w="12700" cap="rnd">
                  <a:solidFill>
                    <a:srgbClr val="000000"/>
                  </a:solidFill>
                  <a:miter lim="800000"/>
                  <a:headEnd/>
                  <a:tailEnd/>
                </a:ln>
              </p:spPr>
              <p:txBody>
                <a:bodyPr/>
                <a:lstStyle/>
                <a:p>
                  <a:endParaRPr lang="en-US"/>
                </a:p>
              </p:txBody>
            </p:sp>
          </p:grpSp>
          <p:grpSp>
            <p:nvGrpSpPr>
              <p:cNvPr id="116" name="Group 85"/>
              <p:cNvGrpSpPr>
                <a:grpSpLocks/>
              </p:cNvGrpSpPr>
              <p:nvPr/>
            </p:nvGrpSpPr>
            <p:grpSpPr bwMode="auto">
              <a:xfrm>
                <a:off x="2060" y="2668"/>
                <a:ext cx="193" cy="760"/>
                <a:chOff x="2060" y="2668"/>
                <a:chExt cx="193" cy="760"/>
              </a:xfrm>
            </p:grpSpPr>
            <p:sp>
              <p:nvSpPr>
                <p:cNvPr id="144" name="Rectangle 86"/>
                <p:cNvSpPr>
                  <a:spLocks noChangeArrowheads="1"/>
                </p:cNvSpPr>
                <p:nvPr/>
              </p:nvSpPr>
              <p:spPr bwMode="auto">
                <a:xfrm>
                  <a:off x="2060" y="2668"/>
                  <a:ext cx="193" cy="760"/>
                </a:xfrm>
                <a:prstGeom prst="rect">
                  <a:avLst/>
                </a:prstGeom>
                <a:solidFill>
                  <a:srgbClr val="FFCC66"/>
                </a:solidFill>
                <a:ln w="9525">
                  <a:noFill/>
                  <a:miter lim="800000"/>
                  <a:headEnd/>
                  <a:tailEnd/>
                </a:ln>
              </p:spPr>
              <p:txBody>
                <a:bodyPr/>
                <a:lstStyle/>
                <a:p>
                  <a:endParaRPr lang="en-US"/>
                </a:p>
              </p:txBody>
            </p:sp>
            <p:sp>
              <p:nvSpPr>
                <p:cNvPr id="145" name="Rectangle 87"/>
                <p:cNvSpPr>
                  <a:spLocks noChangeArrowheads="1"/>
                </p:cNvSpPr>
                <p:nvPr/>
              </p:nvSpPr>
              <p:spPr bwMode="auto">
                <a:xfrm>
                  <a:off x="2060" y="2668"/>
                  <a:ext cx="193" cy="760"/>
                </a:xfrm>
                <a:prstGeom prst="rect">
                  <a:avLst/>
                </a:prstGeom>
                <a:noFill/>
                <a:ln w="12700" cap="rnd">
                  <a:solidFill>
                    <a:srgbClr val="000000"/>
                  </a:solidFill>
                  <a:miter lim="800000"/>
                  <a:headEnd/>
                  <a:tailEnd/>
                </a:ln>
              </p:spPr>
              <p:txBody>
                <a:bodyPr/>
                <a:lstStyle/>
                <a:p>
                  <a:endParaRPr lang="en-US"/>
                </a:p>
              </p:txBody>
            </p:sp>
          </p:grpSp>
          <p:grpSp>
            <p:nvGrpSpPr>
              <p:cNvPr id="117" name="Group 88"/>
              <p:cNvGrpSpPr>
                <a:grpSpLocks/>
              </p:cNvGrpSpPr>
              <p:nvPr/>
            </p:nvGrpSpPr>
            <p:grpSpPr bwMode="auto">
              <a:xfrm>
                <a:off x="3251" y="2668"/>
                <a:ext cx="193" cy="760"/>
                <a:chOff x="3251" y="2668"/>
                <a:chExt cx="193" cy="760"/>
              </a:xfrm>
            </p:grpSpPr>
            <p:sp>
              <p:nvSpPr>
                <p:cNvPr id="142" name="Rectangle 89"/>
                <p:cNvSpPr>
                  <a:spLocks noChangeArrowheads="1"/>
                </p:cNvSpPr>
                <p:nvPr/>
              </p:nvSpPr>
              <p:spPr bwMode="auto">
                <a:xfrm>
                  <a:off x="3251" y="2668"/>
                  <a:ext cx="193" cy="760"/>
                </a:xfrm>
                <a:prstGeom prst="rect">
                  <a:avLst/>
                </a:prstGeom>
                <a:solidFill>
                  <a:srgbClr val="FFCC66"/>
                </a:solidFill>
                <a:ln w="9525">
                  <a:noFill/>
                  <a:miter lim="800000"/>
                  <a:headEnd/>
                  <a:tailEnd/>
                </a:ln>
              </p:spPr>
              <p:txBody>
                <a:bodyPr/>
                <a:lstStyle/>
                <a:p>
                  <a:endParaRPr lang="en-US"/>
                </a:p>
              </p:txBody>
            </p:sp>
            <p:sp>
              <p:nvSpPr>
                <p:cNvPr id="143" name="Rectangle 90"/>
                <p:cNvSpPr>
                  <a:spLocks noChangeArrowheads="1"/>
                </p:cNvSpPr>
                <p:nvPr/>
              </p:nvSpPr>
              <p:spPr bwMode="auto">
                <a:xfrm>
                  <a:off x="3251" y="2668"/>
                  <a:ext cx="193" cy="760"/>
                </a:xfrm>
                <a:prstGeom prst="rect">
                  <a:avLst/>
                </a:prstGeom>
                <a:noFill/>
                <a:ln w="12700" cap="rnd">
                  <a:solidFill>
                    <a:srgbClr val="000000"/>
                  </a:solidFill>
                  <a:miter lim="800000"/>
                  <a:headEnd/>
                  <a:tailEnd/>
                </a:ln>
              </p:spPr>
              <p:txBody>
                <a:bodyPr/>
                <a:lstStyle/>
                <a:p>
                  <a:endParaRPr lang="en-US"/>
                </a:p>
              </p:txBody>
            </p:sp>
          </p:grpSp>
          <p:grpSp>
            <p:nvGrpSpPr>
              <p:cNvPr id="118" name="Group 91"/>
              <p:cNvGrpSpPr>
                <a:grpSpLocks/>
              </p:cNvGrpSpPr>
              <p:nvPr/>
            </p:nvGrpSpPr>
            <p:grpSpPr bwMode="auto">
              <a:xfrm>
                <a:off x="1863" y="2852"/>
                <a:ext cx="193" cy="576"/>
                <a:chOff x="1863" y="2852"/>
                <a:chExt cx="193" cy="576"/>
              </a:xfrm>
            </p:grpSpPr>
            <p:sp>
              <p:nvSpPr>
                <p:cNvPr id="140" name="Rectangle 92"/>
                <p:cNvSpPr>
                  <a:spLocks noChangeArrowheads="1"/>
                </p:cNvSpPr>
                <p:nvPr/>
              </p:nvSpPr>
              <p:spPr bwMode="auto">
                <a:xfrm>
                  <a:off x="1863" y="2852"/>
                  <a:ext cx="193" cy="576"/>
                </a:xfrm>
                <a:prstGeom prst="rect">
                  <a:avLst/>
                </a:prstGeom>
                <a:solidFill>
                  <a:srgbClr val="FFCC66"/>
                </a:solidFill>
                <a:ln w="9525">
                  <a:noFill/>
                  <a:miter lim="800000"/>
                  <a:headEnd/>
                  <a:tailEnd/>
                </a:ln>
              </p:spPr>
              <p:txBody>
                <a:bodyPr/>
                <a:lstStyle/>
                <a:p>
                  <a:endParaRPr lang="en-US"/>
                </a:p>
              </p:txBody>
            </p:sp>
            <p:sp>
              <p:nvSpPr>
                <p:cNvPr id="141" name="Rectangle 93"/>
                <p:cNvSpPr>
                  <a:spLocks noChangeArrowheads="1"/>
                </p:cNvSpPr>
                <p:nvPr/>
              </p:nvSpPr>
              <p:spPr bwMode="auto">
                <a:xfrm>
                  <a:off x="1863" y="2852"/>
                  <a:ext cx="193" cy="576"/>
                </a:xfrm>
                <a:prstGeom prst="rect">
                  <a:avLst/>
                </a:prstGeom>
                <a:noFill/>
                <a:ln w="12700" cap="rnd">
                  <a:solidFill>
                    <a:srgbClr val="000000"/>
                  </a:solidFill>
                  <a:miter lim="800000"/>
                  <a:headEnd/>
                  <a:tailEnd/>
                </a:ln>
              </p:spPr>
              <p:txBody>
                <a:bodyPr/>
                <a:lstStyle/>
                <a:p>
                  <a:endParaRPr lang="en-US"/>
                </a:p>
              </p:txBody>
            </p:sp>
          </p:grpSp>
          <p:grpSp>
            <p:nvGrpSpPr>
              <p:cNvPr id="119" name="Group 94"/>
              <p:cNvGrpSpPr>
                <a:grpSpLocks/>
              </p:cNvGrpSpPr>
              <p:nvPr/>
            </p:nvGrpSpPr>
            <p:grpSpPr bwMode="auto">
              <a:xfrm>
                <a:off x="3453" y="2852"/>
                <a:ext cx="193" cy="576"/>
                <a:chOff x="3453" y="2852"/>
                <a:chExt cx="193" cy="576"/>
              </a:xfrm>
            </p:grpSpPr>
            <p:sp>
              <p:nvSpPr>
                <p:cNvPr id="138" name="Rectangle 95"/>
                <p:cNvSpPr>
                  <a:spLocks noChangeArrowheads="1"/>
                </p:cNvSpPr>
                <p:nvPr/>
              </p:nvSpPr>
              <p:spPr bwMode="auto">
                <a:xfrm>
                  <a:off x="3453" y="2852"/>
                  <a:ext cx="193" cy="576"/>
                </a:xfrm>
                <a:prstGeom prst="rect">
                  <a:avLst/>
                </a:prstGeom>
                <a:solidFill>
                  <a:srgbClr val="FFCC66"/>
                </a:solidFill>
                <a:ln w="9525">
                  <a:noFill/>
                  <a:miter lim="800000"/>
                  <a:headEnd/>
                  <a:tailEnd/>
                </a:ln>
              </p:spPr>
              <p:txBody>
                <a:bodyPr/>
                <a:lstStyle/>
                <a:p>
                  <a:endParaRPr lang="en-US"/>
                </a:p>
              </p:txBody>
            </p:sp>
            <p:sp>
              <p:nvSpPr>
                <p:cNvPr id="139" name="Rectangle 96"/>
                <p:cNvSpPr>
                  <a:spLocks noChangeArrowheads="1"/>
                </p:cNvSpPr>
                <p:nvPr/>
              </p:nvSpPr>
              <p:spPr bwMode="auto">
                <a:xfrm>
                  <a:off x="3453" y="2852"/>
                  <a:ext cx="193" cy="576"/>
                </a:xfrm>
                <a:prstGeom prst="rect">
                  <a:avLst/>
                </a:prstGeom>
                <a:noFill/>
                <a:ln w="12700" cap="rnd">
                  <a:solidFill>
                    <a:srgbClr val="000000"/>
                  </a:solidFill>
                  <a:miter lim="800000"/>
                  <a:headEnd/>
                  <a:tailEnd/>
                </a:ln>
              </p:spPr>
              <p:txBody>
                <a:bodyPr/>
                <a:lstStyle/>
                <a:p>
                  <a:endParaRPr lang="en-US"/>
                </a:p>
              </p:txBody>
            </p:sp>
          </p:grpSp>
          <p:grpSp>
            <p:nvGrpSpPr>
              <p:cNvPr id="120" name="Group 97"/>
              <p:cNvGrpSpPr>
                <a:grpSpLocks/>
              </p:cNvGrpSpPr>
              <p:nvPr/>
            </p:nvGrpSpPr>
            <p:grpSpPr bwMode="auto">
              <a:xfrm>
                <a:off x="1666" y="3040"/>
                <a:ext cx="193" cy="388"/>
                <a:chOff x="1666" y="3040"/>
                <a:chExt cx="193" cy="388"/>
              </a:xfrm>
            </p:grpSpPr>
            <p:sp>
              <p:nvSpPr>
                <p:cNvPr id="136" name="Rectangle 98"/>
                <p:cNvSpPr>
                  <a:spLocks noChangeArrowheads="1"/>
                </p:cNvSpPr>
                <p:nvPr/>
              </p:nvSpPr>
              <p:spPr bwMode="auto">
                <a:xfrm>
                  <a:off x="1666" y="3040"/>
                  <a:ext cx="193" cy="388"/>
                </a:xfrm>
                <a:prstGeom prst="rect">
                  <a:avLst/>
                </a:prstGeom>
                <a:solidFill>
                  <a:srgbClr val="FFCC66"/>
                </a:solidFill>
                <a:ln w="9525">
                  <a:noFill/>
                  <a:miter lim="800000"/>
                  <a:headEnd/>
                  <a:tailEnd/>
                </a:ln>
              </p:spPr>
              <p:txBody>
                <a:bodyPr/>
                <a:lstStyle/>
                <a:p>
                  <a:endParaRPr lang="en-US"/>
                </a:p>
              </p:txBody>
            </p:sp>
            <p:sp>
              <p:nvSpPr>
                <p:cNvPr id="137" name="Rectangle 99"/>
                <p:cNvSpPr>
                  <a:spLocks noChangeArrowheads="1"/>
                </p:cNvSpPr>
                <p:nvPr/>
              </p:nvSpPr>
              <p:spPr bwMode="auto">
                <a:xfrm>
                  <a:off x="1666" y="3040"/>
                  <a:ext cx="193" cy="388"/>
                </a:xfrm>
                <a:prstGeom prst="rect">
                  <a:avLst/>
                </a:prstGeom>
                <a:noFill/>
                <a:ln w="12700" cap="rnd">
                  <a:solidFill>
                    <a:srgbClr val="000000"/>
                  </a:solidFill>
                  <a:miter lim="800000"/>
                  <a:headEnd/>
                  <a:tailEnd/>
                </a:ln>
              </p:spPr>
              <p:txBody>
                <a:bodyPr/>
                <a:lstStyle/>
                <a:p>
                  <a:endParaRPr lang="en-US"/>
                </a:p>
              </p:txBody>
            </p:sp>
          </p:grpSp>
          <p:grpSp>
            <p:nvGrpSpPr>
              <p:cNvPr id="121" name="Group 100"/>
              <p:cNvGrpSpPr>
                <a:grpSpLocks/>
              </p:cNvGrpSpPr>
              <p:nvPr/>
            </p:nvGrpSpPr>
            <p:grpSpPr bwMode="auto">
              <a:xfrm>
                <a:off x="3652" y="3040"/>
                <a:ext cx="193" cy="388"/>
                <a:chOff x="3652" y="3040"/>
                <a:chExt cx="193" cy="388"/>
              </a:xfrm>
            </p:grpSpPr>
            <p:sp>
              <p:nvSpPr>
                <p:cNvPr id="134" name="Rectangle 101"/>
                <p:cNvSpPr>
                  <a:spLocks noChangeArrowheads="1"/>
                </p:cNvSpPr>
                <p:nvPr/>
              </p:nvSpPr>
              <p:spPr bwMode="auto">
                <a:xfrm>
                  <a:off x="3652" y="3040"/>
                  <a:ext cx="193" cy="388"/>
                </a:xfrm>
                <a:prstGeom prst="rect">
                  <a:avLst/>
                </a:prstGeom>
                <a:solidFill>
                  <a:srgbClr val="FFCC66"/>
                </a:solidFill>
                <a:ln w="9525">
                  <a:noFill/>
                  <a:miter lim="800000"/>
                  <a:headEnd/>
                  <a:tailEnd/>
                </a:ln>
              </p:spPr>
              <p:txBody>
                <a:bodyPr/>
                <a:lstStyle/>
                <a:p>
                  <a:endParaRPr lang="en-US"/>
                </a:p>
              </p:txBody>
            </p:sp>
            <p:sp>
              <p:nvSpPr>
                <p:cNvPr id="135" name="Rectangle 102"/>
                <p:cNvSpPr>
                  <a:spLocks noChangeArrowheads="1"/>
                </p:cNvSpPr>
                <p:nvPr/>
              </p:nvSpPr>
              <p:spPr bwMode="auto">
                <a:xfrm>
                  <a:off x="3652" y="3040"/>
                  <a:ext cx="193" cy="388"/>
                </a:xfrm>
                <a:prstGeom prst="rect">
                  <a:avLst/>
                </a:prstGeom>
                <a:noFill/>
                <a:ln w="12700" cap="rnd">
                  <a:solidFill>
                    <a:srgbClr val="000000"/>
                  </a:solidFill>
                  <a:miter lim="800000"/>
                  <a:headEnd/>
                  <a:tailEnd/>
                </a:ln>
              </p:spPr>
              <p:txBody>
                <a:bodyPr/>
                <a:lstStyle/>
                <a:p>
                  <a:endParaRPr lang="en-US"/>
                </a:p>
              </p:txBody>
            </p:sp>
          </p:grpSp>
          <p:grpSp>
            <p:nvGrpSpPr>
              <p:cNvPr id="122" name="Group 103"/>
              <p:cNvGrpSpPr>
                <a:grpSpLocks/>
              </p:cNvGrpSpPr>
              <p:nvPr/>
            </p:nvGrpSpPr>
            <p:grpSpPr bwMode="auto">
              <a:xfrm>
                <a:off x="1471" y="3220"/>
                <a:ext cx="193" cy="208"/>
                <a:chOff x="1471" y="3220"/>
                <a:chExt cx="193" cy="208"/>
              </a:xfrm>
            </p:grpSpPr>
            <p:sp>
              <p:nvSpPr>
                <p:cNvPr id="132" name="Rectangle 104"/>
                <p:cNvSpPr>
                  <a:spLocks noChangeArrowheads="1"/>
                </p:cNvSpPr>
                <p:nvPr/>
              </p:nvSpPr>
              <p:spPr bwMode="auto">
                <a:xfrm>
                  <a:off x="1471" y="3220"/>
                  <a:ext cx="193" cy="208"/>
                </a:xfrm>
                <a:prstGeom prst="rect">
                  <a:avLst/>
                </a:prstGeom>
                <a:solidFill>
                  <a:srgbClr val="FFCC66"/>
                </a:solidFill>
                <a:ln w="9525">
                  <a:noFill/>
                  <a:miter lim="800000"/>
                  <a:headEnd/>
                  <a:tailEnd/>
                </a:ln>
              </p:spPr>
              <p:txBody>
                <a:bodyPr/>
                <a:lstStyle/>
                <a:p>
                  <a:endParaRPr lang="en-US"/>
                </a:p>
              </p:txBody>
            </p:sp>
            <p:sp>
              <p:nvSpPr>
                <p:cNvPr id="133" name="Rectangle 105"/>
                <p:cNvSpPr>
                  <a:spLocks noChangeArrowheads="1"/>
                </p:cNvSpPr>
                <p:nvPr/>
              </p:nvSpPr>
              <p:spPr bwMode="auto">
                <a:xfrm>
                  <a:off x="1471" y="3220"/>
                  <a:ext cx="193" cy="208"/>
                </a:xfrm>
                <a:prstGeom prst="rect">
                  <a:avLst/>
                </a:prstGeom>
                <a:noFill/>
                <a:ln w="12700" cap="rnd">
                  <a:solidFill>
                    <a:srgbClr val="000000"/>
                  </a:solidFill>
                  <a:miter lim="800000"/>
                  <a:headEnd/>
                  <a:tailEnd/>
                </a:ln>
              </p:spPr>
              <p:txBody>
                <a:bodyPr/>
                <a:lstStyle/>
                <a:p>
                  <a:endParaRPr lang="en-US"/>
                </a:p>
              </p:txBody>
            </p:sp>
          </p:grpSp>
          <p:grpSp>
            <p:nvGrpSpPr>
              <p:cNvPr id="123" name="Group 106"/>
              <p:cNvGrpSpPr>
                <a:grpSpLocks/>
              </p:cNvGrpSpPr>
              <p:nvPr/>
            </p:nvGrpSpPr>
            <p:grpSpPr bwMode="auto">
              <a:xfrm>
                <a:off x="3842" y="3220"/>
                <a:ext cx="193" cy="208"/>
                <a:chOff x="3842" y="3220"/>
                <a:chExt cx="193" cy="208"/>
              </a:xfrm>
            </p:grpSpPr>
            <p:sp>
              <p:nvSpPr>
                <p:cNvPr id="130" name="Rectangle 107"/>
                <p:cNvSpPr>
                  <a:spLocks noChangeArrowheads="1"/>
                </p:cNvSpPr>
                <p:nvPr/>
              </p:nvSpPr>
              <p:spPr bwMode="auto">
                <a:xfrm>
                  <a:off x="3842" y="3220"/>
                  <a:ext cx="193" cy="208"/>
                </a:xfrm>
                <a:prstGeom prst="rect">
                  <a:avLst/>
                </a:prstGeom>
                <a:solidFill>
                  <a:srgbClr val="FFCC66"/>
                </a:solidFill>
                <a:ln w="9525">
                  <a:noFill/>
                  <a:miter lim="800000"/>
                  <a:headEnd/>
                  <a:tailEnd/>
                </a:ln>
              </p:spPr>
              <p:txBody>
                <a:bodyPr/>
                <a:lstStyle/>
                <a:p>
                  <a:endParaRPr lang="en-US"/>
                </a:p>
              </p:txBody>
            </p:sp>
            <p:sp>
              <p:nvSpPr>
                <p:cNvPr id="131" name="Rectangle 108"/>
                <p:cNvSpPr>
                  <a:spLocks noChangeArrowheads="1"/>
                </p:cNvSpPr>
                <p:nvPr/>
              </p:nvSpPr>
              <p:spPr bwMode="auto">
                <a:xfrm>
                  <a:off x="3842" y="3220"/>
                  <a:ext cx="193" cy="208"/>
                </a:xfrm>
                <a:prstGeom prst="rect">
                  <a:avLst/>
                </a:prstGeom>
                <a:noFill/>
                <a:ln w="12700" cap="rnd">
                  <a:solidFill>
                    <a:srgbClr val="000000"/>
                  </a:solidFill>
                  <a:miter lim="800000"/>
                  <a:headEnd/>
                  <a:tailEnd/>
                </a:ln>
              </p:spPr>
              <p:txBody>
                <a:bodyPr/>
                <a:lstStyle/>
                <a:p>
                  <a:endParaRPr lang="en-US"/>
                </a:p>
              </p:txBody>
            </p:sp>
          </p:grpSp>
          <p:grpSp>
            <p:nvGrpSpPr>
              <p:cNvPr id="124" name="Group 109"/>
              <p:cNvGrpSpPr>
                <a:grpSpLocks/>
              </p:cNvGrpSpPr>
              <p:nvPr/>
            </p:nvGrpSpPr>
            <p:grpSpPr bwMode="auto">
              <a:xfrm>
                <a:off x="1126" y="3235"/>
                <a:ext cx="193" cy="193"/>
                <a:chOff x="1126" y="3235"/>
                <a:chExt cx="193" cy="193"/>
              </a:xfrm>
            </p:grpSpPr>
            <p:sp>
              <p:nvSpPr>
                <p:cNvPr id="128" name="Rectangle 110"/>
                <p:cNvSpPr>
                  <a:spLocks noChangeArrowheads="1"/>
                </p:cNvSpPr>
                <p:nvPr/>
              </p:nvSpPr>
              <p:spPr bwMode="auto">
                <a:xfrm>
                  <a:off x="1126" y="3235"/>
                  <a:ext cx="193" cy="193"/>
                </a:xfrm>
                <a:prstGeom prst="rect">
                  <a:avLst/>
                </a:prstGeom>
                <a:solidFill>
                  <a:srgbClr val="FFCC66"/>
                </a:solidFill>
                <a:ln w="9525">
                  <a:noFill/>
                  <a:miter lim="800000"/>
                  <a:headEnd/>
                  <a:tailEnd/>
                </a:ln>
              </p:spPr>
              <p:txBody>
                <a:bodyPr/>
                <a:lstStyle/>
                <a:p>
                  <a:endParaRPr lang="en-US"/>
                </a:p>
              </p:txBody>
            </p:sp>
            <p:sp>
              <p:nvSpPr>
                <p:cNvPr id="129" name="Rectangle 111"/>
                <p:cNvSpPr>
                  <a:spLocks noChangeArrowheads="1"/>
                </p:cNvSpPr>
                <p:nvPr/>
              </p:nvSpPr>
              <p:spPr bwMode="auto">
                <a:xfrm>
                  <a:off x="1126" y="3235"/>
                  <a:ext cx="193" cy="193"/>
                </a:xfrm>
                <a:prstGeom prst="rect">
                  <a:avLst/>
                </a:prstGeom>
                <a:noFill/>
                <a:ln w="12700" cap="rnd">
                  <a:solidFill>
                    <a:srgbClr val="000000"/>
                  </a:solidFill>
                  <a:miter lim="800000"/>
                  <a:headEnd/>
                  <a:tailEnd/>
                </a:ln>
              </p:spPr>
              <p:txBody>
                <a:bodyPr/>
                <a:lstStyle/>
                <a:p>
                  <a:endParaRPr lang="en-US"/>
                </a:p>
              </p:txBody>
            </p:sp>
          </p:grpSp>
          <p:grpSp>
            <p:nvGrpSpPr>
              <p:cNvPr id="125" name="Group 112"/>
              <p:cNvGrpSpPr>
                <a:grpSpLocks/>
              </p:cNvGrpSpPr>
              <p:nvPr/>
            </p:nvGrpSpPr>
            <p:grpSpPr bwMode="auto">
              <a:xfrm>
                <a:off x="4050" y="3220"/>
                <a:ext cx="193" cy="208"/>
                <a:chOff x="4050" y="3220"/>
                <a:chExt cx="193" cy="208"/>
              </a:xfrm>
            </p:grpSpPr>
            <p:sp>
              <p:nvSpPr>
                <p:cNvPr id="126" name="Rectangle 113"/>
                <p:cNvSpPr>
                  <a:spLocks noChangeArrowheads="1"/>
                </p:cNvSpPr>
                <p:nvPr/>
              </p:nvSpPr>
              <p:spPr bwMode="auto">
                <a:xfrm>
                  <a:off x="4050" y="3220"/>
                  <a:ext cx="193" cy="208"/>
                </a:xfrm>
                <a:prstGeom prst="rect">
                  <a:avLst/>
                </a:prstGeom>
                <a:solidFill>
                  <a:srgbClr val="FFCC66"/>
                </a:solidFill>
                <a:ln w="9525">
                  <a:noFill/>
                  <a:miter lim="800000"/>
                  <a:headEnd/>
                  <a:tailEnd/>
                </a:ln>
              </p:spPr>
              <p:txBody>
                <a:bodyPr/>
                <a:lstStyle/>
                <a:p>
                  <a:endParaRPr lang="en-US"/>
                </a:p>
              </p:txBody>
            </p:sp>
            <p:sp>
              <p:nvSpPr>
                <p:cNvPr id="127" name="Rectangle 114"/>
                <p:cNvSpPr>
                  <a:spLocks noChangeArrowheads="1"/>
                </p:cNvSpPr>
                <p:nvPr/>
              </p:nvSpPr>
              <p:spPr bwMode="auto">
                <a:xfrm>
                  <a:off x="4050" y="3220"/>
                  <a:ext cx="193" cy="208"/>
                </a:xfrm>
                <a:prstGeom prst="rect">
                  <a:avLst/>
                </a:prstGeom>
                <a:noFill/>
                <a:ln w="12700" cap="rnd">
                  <a:solidFill>
                    <a:srgbClr val="000000"/>
                  </a:solidFill>
                  <a:miter lim="800000"/>
                  <a:headEnd/>
                  <a:tailEnd/>
                </a:ln>
              </p:spPr>
              <p:txBody>
                <a:bodyPr/>
                <a:lstStyle/>
                <a:p>
                  <a:endParaRPr lang="en-US"/>
                </a:p>
              </p:txBody>
            </p:sp>
          </p:grpSp>
        </p:grpSp>
        <p:grpSp>
          <p:nvGrpSpPr>
            <p:cNvPr id="20" name="Group 121"/>
            <p:cNvGrpSpPr>
              <a:grpSpLocks/>
            </p:cNvGrpSpPr>
            <p:nvPr/>
          </p:nvGrpSpPr>
          <p:grpSpPr bwMode="auto">
            <a:xfrm>
              <a:off x="2649" y="2079"/>
              <a:ext cx="193" cy="1349"/>
              <a:chOff x="2649" y="2079"/>
              <a:chExt cx="193" cy="1349"/>
            </a:xfrm>
          </p:grpSpPr>
          <p:sp>
            <p:nvSpPr>
              <p:cNvPr id="109" name="Rectangle 122"/>
              <p:cNvSpPr>
                <a:spLocks noChangeArrowheads="1"/>
              </p:cNvSpPr>
              <p:nvPr/>
            </p:nvSpPr>
            <p:spPr bwMode="auto">
              <a:xfrm>
                <a:off x="2649" y="2079"/>
                <a:ext cx="193" cy="1349"/>
              </a:xfrm>
              <a:prstGeom prst="rect">
                <a:avLst/>
              </a:prstGeom>
              <a:solidFill>
                <a:srgbClr val="FFCC66"/>
              </a:solidFill>
              <a:ln w="9525">
                <a:noFill/>
                <a:miter lim="800000"/>
                <a:headEnd/>
                <a:tailEnd/>
              </a:ln>
            </p:spPr>
            <p:txBody>
              <a:bodyPr/>
              <a:lstStyle/>
              <a:p>
                <a:endParaRPr lang="en-US"/>
              </a:p>
            </p:txBody>
          </p:sp>
          <p:sp>
            <p:nvSpPr>
              <p:cNvPr id="110" name="Rectangle 123"/>
              <p:cNvSpPr>
                <a:spLocks noChangeArrowheads="1"/>
              </p:cNvSpPr>
              <p:nvPr/>
            </p:nvSpPr>
            <p:spPr bwMode="auto">
              <a:xfrm>
                <a:off x="2649" y="2079"/>
                <a:ext cx="193" cy="1349"/>
              </a:xfrm>
              <a:prstGeom prst="rect">
                <a:avLst/>
              </a:prstGeom>
              <a:noFill/>
              <a:ln w="12700" cap="rnd">
                <a:solidFill>
                  <a:srgbClr val="000000"/>
                </a:solidFill>
                <a:miter lim="800000"/>
                <a:headEnd/>
                <a:tailEnd/>
              </a:ln>
            </p:spPr>
            <p:txBody>
              <a:bodyPr/>
              <a:lstStyle/>
              <a:p>
                <a:endParaRPr lang="en-US"/>
              </a:p>
            </p:txBody>
          </p:sp>
        </p:grpSp>
        <p:grpSp>
          <p:nvGrpSpPr>
            <p:cNvPr id="21" name="Group 124"/>
            <p:cNvGrpSpPr>
              <a:grpSpLocks/>
            </p:cNvGrpSpPr>
            <p:nvPr/>
          </p:nvGrpSpPr>
          <p:grpSpPr bwMode="auto">
            <a:xfrm>
              <a:off x="2848" y="2316"/>
              <a:ext cx="193" cy="1112"/>
              <a:chOff x="2848" y="2316"/>
              <a:chExt cx="193" cy="1112"/>
            </a:xfrm>
          </p:grpSpPr>
          <p:sp>
            <p:nvSpPr>
              <p:cNvPr id="107" name="Rectangle 125"/>
              <p:cNvSpPr>
                <a:spLocks noChangeArrowheads="1"/>
              </p:cNvSpPr>
              <p:nvPr/>
            </p:nvSpPr>
            <p:spPr bwMode="auto">
              <a:xfrm>
                <a:off x="2848" y="2316"/>
                <a:ext cx="193" cy="1112"/>
              </a:xfrm>
              <a:prstGeom prst="rect">
                <a:avLst/>
              </a:prstGeom>
              <a:solidFill>
                <a:srgbClr val="FFCC66"/>
              </a:solidFill>
              <a:ln w="9525">
                <a:noFill/>
                <a:miter lim="800000"/>
                <a:headEnd/>
                <a:tailEnd/>
              </a:ln>
            </p:spPr>
            <p:txBody>
              <a:bodyPr/>
              <a:lstStyle/>
              <a:p>
                <a:endParaRPr lang="en-US"/>
              </a:p>
            </p:txBody>
          </p:sp>
          <p:sp>
            <p:nvSpPr>
              <p:cNvPr id="108" name="Rectangle 126"/>
              <p:cNvSpPr>
                <a:spLocks noChangeArrowheads="1"/>
              </p:cNvSpPr>
              <p:nvPr/>
            </p:nvSpPr>
            <p:spPr bwMode="auto">
              <a:xfrm>
                <a:off x="2848" y="2316"/>
                <a:ext cx="193" cy="1112"/>
              </a:xfrm>
              <a:prstGeom prst="rect">
                <a:avLst/>
              </a:prstGeom>
              <a:noFill/>
              <a:ln w="12700" cap="rnd">
                <a:solidFill>
                  <a:srgbClr val="000000"/>
                </a:solidFill>
                <a:miter lim="800000"/>
                <a:headEnd/>
                <a:tailEnd/>
              </a:ln>
            </p:spPr>
            <p:txBody>
              <a:bodyPr/>
              <a:lstStyle/>
              <a:p>
                <a:endParaRPr lang="en-US"/>
              </a:p>
            </p:txBody>
          </p:sp>
        </p:grpSp>
        <p:grpSp>
          <p:nvGrpSpPr>
            <p:cNvPr id="22" name="Group 127"/>
            <p:cNvGrpSpPr>
              <a:grpSpLocks/>
            </p:cNvGrpSpPr>
            <p:nvPr/>
          </p:nvGrpSpPr>
          <p:grpSpPr bwMode="auto">
            <a:xfrm>
              <a:off x="2453" y="2316"/>
              <a:ext cx="193" cy="1112"/>
              <a:chOff x="2453" y="2316"/>
              <a:chExt cx="193" cy="1112"/>
            </a:xfrm>
          </p:grpSpPr>
          <p:sp>
            <p:nvSpPr>
              <p:cNvPr id="105" name="Rectangle 128"/>
              <p:cNvSpPr>
                <a:spLocks noChangeArrowheads="1"/>
              </p:cNvSpPr>
              <p:nvPr/>
            </p:nvSpPr>
            <p:spPr bwMode="auto">
              <a:xfrm>
                <a:off x="2453" y="2316"/>
                <a:ext cx="193" cy="1112"/>
              </a:xfrm>
              <a:prstGeom prst="rect">
                <a:avLst/>
              </a:prstGeom>
              <a:solidFill>
                <a:srgbClr val="FFCC66"/>
              </a:solidFill>
              <a:ln w="9525">
                <a:noFill/>
                <a:miter lim="800000"/>
                <a:headEnd/>
                <a:tailEnd/>
              </a:ln>
            </p:spPr>
            <p:txBody>
              <a:bodyPr/>
              <a:lstStyle/>
              <a:p>
                <a:endParaRPr lang="en-US"/>
              </a:p>
            </p:txBody>
          </p:sp>
          <p:sp>
            <p:nvSpPr>
              <p:cNvPr id="106" name="Rectangle 129"/>
              <p:cNvSpPr>
                <a:spLocks noChangeArrowheads="1"/>
              </p:cNvSpPr>
              <p:nvPr/>
            </p:nvSpPr>
            <p:spPr bwMode="auto">
              <a:xfrm>
                <a:off x="2453" y="2316"/>
                <a:ext cx="193" cy="1112"/>
              </a:xfrm>
              <a:prstGeom prst="rect">
                <a:avLst/>
              </a:prstGeom>
              <a:noFill/>
              <a:ln w="12700" cap="rnd">
                <a:solidFill>
                  <a:srgbClr val="000000"/>
                </a:solidFill>
                <a:miter lim="800000"/>
                <a:headEnd/>
                <a:tailEnd/>
              </a:ln>
            </p:spPr>
            <p:txBody>
              <a:bodyPr/>
              <a:lstStyle/>
              <a:p>
                <a:endParaRPr lang="en-US"/>
              </a:p>
            </p:txBody>
          </p:sp>
        </p:grpSp>
        <p:grpSp>
          <p:nvGrpSpPr>
            <p:cNvPr id="23" name="Group 130"/>
            <p:cNvGrpSpPr>
              <a:grpSpLocks/>
            </p:cNvGrpSpPr>
            <p:nvPr/>
          </p:nvGrpSpPr>
          <p:grpSpPr bwMode="auto">
            <a:xfrm>
              <a:off x="2257" y="2460"/>
              <a:ext cx="193" cy="968"/>
              <a:chOff x="2257" y="2460"/>
              <a:chExt cx="193" cy="968"/>
            </a:xfrm>
          </p:grpSpPr>
          <p:sp>
            <p:nvSpPr>
              <p:cNvPr id="103" name="Rectangle 131"/>
              <p:cNvSpPr>
                <a:spLocks noChangeArrowheads="1"/>
              </p:cNvSpPr>
              <p:nvPr/>
            </p:nvSpPr>
            <p:spPr bwMode="auto">
              <a:xfrm>
                <a:off x="2257" y="2460"/>
                <a:ext cx="193" cy="968"/>
              </a:xfrm>
              <a:prstGeom prst="rect">
                <a:avLst/>
              </a:prstGeom>
              <a:solidFill>
                <a:srgbClr val="FFCC66"/>
              </a:solidFill>
              <a:ln w="9525">
                <a:noFill/>
                <a:miter lim="800000"/>
                <a:headEnd/>
                <a:tailEnd/>
              </a:ln>
            </p:spPr>
            <p:txBody>
              <a:bodyPr/>
              <a:lstStyle/>
              <a:p>
                <a:endParaRPr lang="en-US"/>
              </a:p>
            </p:txBody>
          </p:sp>
          <p:sp>
            <p:nvSpPr>
              <p:cNvPr id="104" name="Rectangle 132"/>
              <p:cNvSpPr>
                <a:spLocks noChangeArrowheads="1"/>
              </p:cNvSpPr>
              <p:nvPr/>
            </p:nvSpPr>
            <p:spPr bwMode="auto">
              <a:xfrm>
                <a:off x="2257" y="2460"/>
                <a:ext cx="193" cy="968"/>
              </a:xfrm>
              <a:prstGeom prst="rect">
                <a:avLst/>
              </a:prstGeom>
              <a:noFill/>
              <a:ln w="12700" cap="rnd">
                <a:solidFill>
                  <a:srgbClr val="000000"/>
                </a:solidFill>
                <a:miter lim="800000"/>
                <a:headEnd/>
                <a:tailEnd/>
              </a:ln>
            </p:spPr>
            <p:txBody>
              <a:bodyPr/>
              <a:lstStyle/>
              <a:p>
                <a:endParaRPr lang="en-US"/>
              </a:p>
            </p:txBody>
          </p:sp>
        </p:grpSp>
        <p:grpSp>
          <p:nvGrpSpPr>
            <p:cNvPr id="24" name="Group 133"/>
            <p:cNvGrpSpPr>
              <a:grpSpLocks/>
            </p:cNvGrpSpPr>
            <p:nvPr/>
          </p:nvGrpSpPr>
          <p:grpSpPr bwMode="auto">
            <a:xfrm>
              <a:off x="3047" y="2460"/>
              <a:ext cx="193" cy="968"/>
              <a:chOff x="3047" y="2460"/>
              <a:chExt cx="193" cy="968"/>
            </a:xfrm>
          </p:grpSpPr>
          <p:sp>
            <p:nvSpPr>
              <p:cNvPr id="101" name="Rectangle 134"/>
              <p:cNvSpPr>
                <a:spLocks noChangeArrowheads="1"/>
              </p:cNvSpPr>
              <p:nvPr/>
            </p:nvSpPr>
            <p:spPr bwMode="auto">
              <a:xfrm>
                <a:off x="3047" y="2460"/>
                <a:ext cx="193" cy="968"/>
              </a:xfrm>
              <a:prstGeom prst="rect">
                <a:avLst/>
              </a:prstGeom>
              <a:solidFill>
                <a:srgbClr val="FFCC66"/>
              </a:solidFill>
              <a:ln w="9525">
                <a:noFill/>
                <a:miter lim="800000"/>
                <a:headEnd/>
                <a:tailEnd/>
              </a:ln>
            </p:spPr>
            <p:txBody>
              <a:bodyPr/>
              <a:lstStyle/>
              <a:p>
                <a:endParaRPr lang="en-US"/>
              </a:p>
            </p:txBody>
          </p:sp>
          <p:sp>
            <p:nvSpPr>
              <p:cNvPr id="102" name="Rectangle 135"/>
              <p:cNvSpPr>
                <a:spLocks noChangeArrowheads="1"/>
              </p:cNvSpPr>
              <p:nvPr/>
            </p:nvSpPr>
            <p:spPr bwMode="auto">
              <a:xfrm>
                <a:off x="3047" y="2460"/>
                <a:ext cx="193" cy="968"/>
              </a:xfrm>
              <a:prstGeom prst="rect">
                <a:avLst/>
              </a:prstGeom>
              <a:noFill/>
              <a:ln w="12700" cap="rnd">
                <a:solidFill>
                  <a:srgbClr val="000000"/>
                </a:solidFill>
                <a:miter lim="800000"/>
                <a:headEnd/>
                <a:tailEnd/>
              </a:ln>
            </p:spPr>
            <p:txBody>
              <a:bodyPr/>
              <a:lstStyle/>
              <a:p>
                <a:endParaRPr lang="en-US"/>
              </a:p>
            </p:txBody>
          </p:sp>
        </p:grpSp>
        <p:grpSp>
          <p:nvGrpSpPr>
            <p:cNvPr id="25" name="Group 136"/>
            <p:cNvGrpSpPr>
              <a:grpSpLocks/>
            </p:cNvGrpSpPr>
            <p:nvPr/>
          </p:nvGrpSpPr>
          <p:grpSpPr bwMode="auto">
            <a:xfrm>
              <a:off x="2060" y="2668"/>
              <a:ext cx="193" cy="760"/>
              <a:chOff x="2060" y="2668"/>
              <a:chExt cx="193" cy="760"/>
            </a:xfrm>
          </p:grpSpPr>
          <p:sp>
            <p:nvSpPr>
              <p:cNvPr id="99" name="Rectangle 137"/>
              <p:cNvSpPr>
                <a:spLocks noChangeArrowheads="1"/>
              </p:cNvSpPr>
              <p:nvPr/>
            </p:nvSpPr>
            <p:spPr bwMode="auto">
              <a:xfrm>
                <a:off x="2060" y="2668"/>
                <a:ext cx="193" cy="760"/>
              </a:xfrm>
              <a:prstGeom prst="rect">
                <a:avLst/>
              </a:prstGeom>
              <a:solidFill>
                <a:srgbClr val="FFCC66"/>
              </a:solidFill>
              <a:ln w="9525">
                <a:noFill/>
                <a:miter lim="800000"/>
                <a:headEnd/>
                <a:tailEnd/>
              </a:ln>
            </p:spPr>
            <p:txBody>
              <a:bodyPr/>
              <a:lstStyle/>
              <a:p>
                <a:endParaRPr lang="en-US"/>
              </a:p>
            </p:txBody>
          </p:sp>
          <p:sp>
            <p:nvSpPr>
              <p:cNvPr id="100" name="Rectangle 138"/>
              <p:cNvSpPr>
                <a:spLocks noChangeArrowheads="1"/>
              </p:cNvSpPr>
              <p:nvPr/>
            </p:nvSpPr>
            <p:spPr bwMode="auto">
              <a:xfrm>
                <a:off x="2060" y="2668"/>
                <a:ext cx="193" cy="760"/>
              </a:xfrm>
              <a:prstGeom prst="rect">
                <a:avLst/>
              </a:prstGeom>
              <a:noFill/>
              <a:ln w="12700" cap="rnd">
                <a:solidFill>
                  <a:srgbClr val="000000"/>
                </a:solidFill>
                <a:miter lim="800000"/>
                <a:headEnd/>
                <a:tailEnd/>
              </a:ln>
            </p:spPr>
            <p:txBody>
              <a:bodyPr/>
              <a:lstStyle/>
              <a:p>
                <a:endParaRPr lang="en-US"/>
              </a:p>
            </p:txBody>
          </p:sp>
        </p:grpSp>
        <p:grpSp>
          <p:nvGrpSpPr>
            <p:cNvPr id="26" name="Group 139"/>
            <p:cNvGrpSpPr>
              <a:grpSpLocks/>
            </p:cNvGrpSpPr>
            <p:nvPr/>
          </p:nvGrpSpPr>
          <p:grpSpPr bwMode="auto">
            <a:xfrm>
              <a:off x="3251" y="2668"/>
              <a:ext cx="193" cy="760"/>
              <a:chOff x="3251" y="2668"/>
              <a:chExt cx="193" cy="760"/>
            </a:xfrm>
          </p:grpSpPr>
          <p:sp>
            <p:nvSpPr>
              <p:cNvPr id="97" name="Rectangle 140"/>
              <p:cNvSpPr>
                <a:spLocks noChangeArrowheads="1"/>
              </p:cNvSpPr>
              <p:nvPr/>
            </p:nvSpPr>
            <p:spPr bwMode="auto">
              <a:xfrm>
                <a:off x="3251" y="2668"/>
                <a:ext cx="193" cy="760"/>
              </a:xfrm>
              <a:prstGeom prst="rect">
                <a:avLst/>
              </a:prstGeom>
              <a:solidFill>
                <a:srgbClr val="FFCC66"/>
              </a:solidFill>
              <a:ln w="9525">
                <a:noFill/>
                <a:miter lim="800000"/>
                <a:headEnd/>
                <a:tailEnd/>
              </a:ln>
            </p:spPr>
            <p:txBody>
              <a:bodyPr/>
              <a:lstStyle/>
              <a:p>
                <a:endParaRPr lang="en-US"/>
              </a:p>
            </p:txBody>
          </p:sp>
          <p:sp>
            <p:nvSpPr>
              <p:cNvPr id="98" name="Rectangle 141"/>
              <p:cNvSpPr>
                <a:spLocks noChangeArrowheads="1"/>
              </p:cNvSpPr>
              <p:nvPr/>
            </p:nvSpPr>
            <p:spPr bwMode="auto">
              <a:xfrm>
                <a:off x="3251" y="2668"/>
                <a:ext cx="193" cy="760"/>
              </a:xfrm>
              <a:prstGeom prst="rect">
                <a:avLst/>
              </a:prstGeom>
              <a:noFill/>
              <a:ln w="12700" cap="rnd">
                <a:solidFill>
                  <a:srgbClr val="000000"/>
                </a:solidFill>
                <a:miter lim="800000"/>
                <a:headEnd/>
                <a:tailEnd/>
              </a:ln>
            </p:spPr>
            <p:txBody>
              <a:bodyPr/>
              <a:lstStyle/>
              <a:p>
                <a:endParaRPr lang="en-US"/>
              </a:p>
            </p:txBody>
          </p:sp>
        </p:grpSp>
        <p:grpSp>
          <p:nvGrpSpPr>
            <p:cNvPr id="27" name="Group 142"/>
            <p:cNvGrpSpPr>
              <a:grpSpLocks/>
            </p:cNvGrpSpPr>
            <p:nvPr/>
          </p:nvGrpSpPr>
          <p:grpSpPr bwMode="auto">
            <a:xfrm>
              <a:off x="1863" y="2852"/>
              <a:ext cx="193" cy="576"/>
              <a:chOff x="1863" y="2852"/>
              <a:chExt cx="193" cy="576"/>
            </a:xfrm>
          </p:grpSpPr>
          <p:sp>
            <p:nvSpPr>
              <p:cNvPr id="95" name="Rectangle 143"/>
              <p:cNvSpPr>
                <a:spLocks noChangeArrowheads="1"/>
              </p:cNvSpPr>
              <p:nvPr/>
            </p:nvSpPr>
            <p:spPr bwMode="auto">
              <a:xfrm>
                <a:off x="1863" y="2852"/>
                <a:ext cx="193" cy="576"/>
              </a:xfrm>
              <a:prstGeom prst="rect">
                <a:avLst/>
              </a:prstGeom>
              <a:solidFill>
                <a:srgbClr val="FFCC66"/>
              </a:solidFill>
              <a:ln w="9525">
                <a:noFill/>
                <a:miter lim="800000"/>
                <a:headEnd/>
                <a:tailEnd/>
              </a:ln>
            </p:spPr>
            <p:txBody>
              <a:bodyPr/>
              <a:lstStyle/>
              <a:p>
                <a:endParaRPr lang="en-US"/>
              </a:p>
            </p:txBody>
          </p:sp>
          <p:sp>
            <p:nvSpPr>
              <p:cNvPr id="96" name="Rectangle 144"/>
              <p:cNvSpPr>
                <a:spLocks noChangeArrowheads="1"/>
              </p:cNvSpPr>
              <p:nvPr/>
            </p:nvSpPr>
            <p:spPr bwMode="auto">
              <a:xfrm>
                <a:off x="1863" y="2852"/>
                <a:ext cx="193" cy="576"/>
              </a:xfrm>
              <a:prstGeom prst="rect">
                <a:avLst/>
              </a:prstGeom>
              <a:noFill/>
              <a:ln w="12700" cap="rnd">
                <a:solidFill>
                  <a:srgbClr val="000000"/>
                </a:solidFill>
                <a:miter lim="800000"/>
                <a:headEnd/>
                <a:tailEnd/>
              </a:ln>
            </p:spPr>
            <p:txBody>
              <a:bodyPr/>
              <a:lstStyle/>
              <a:p>
                <a:endParaRPr lang="en-US"/>
              </a:p>
            </p:txBody>
          </p:sp>
        </p:grpSp>
        <p:grpSp>
          <p:nvGrpSpPr>
            <p:cNvPr id="28" name="Group 145"/>
            <p:cNvGrpSpPr>
              <a:grpSpLocks/>
            </p:cNvGrpSpPr>
            <p:nvPr/>
          </p:nvGrpSpPr>
          <p:grpSpPr bwMode="auto">
            <a:xfrm>
              <a:off x="3453" y="2852"/>
              <a:ext cx="193" cy="576"/>
              <a:chOff x="3453" y="2852"/>
              <a:chExt cx="193" cy="576"/>
            </a:xfrm>
          </p:grpSpPr>
          <p:sp>
            <p:nvSpPr>
              <p:cNvPr id="93" name="Rectangle 146"/>
              <p:cNvSpPr>
                <a:spLocks noChangeArrowheads="1"/>
              </p:cNvSpPr>
              <p:nvPr/>
            </p:nvSpPr>
            <p:spPr bwMode="auto">
              <a:xfrm>
                <a:off x="3453" y="2852"/>
                <a:ext cx="193" cy="576"/>
              </a:xfrm>
              <a:prstGeom prst="rect">
                <a:avLst/>
              </a:prstGeom>
              <a:solidFill>
                <a:srgbClr val="FFCC66"/>
              </a:solidFill>
              <a:ln w="9525">
                <a:noFill/>
                <a:miter lim="800000"/>
                <a:headEnd/>
                <a:tailEnd/>
              </a:ln>
            </p:spPr>
            <p:txBody>
              <a:bodyPr/>
              <a:lstStyle/>
              <a:p>
                <a:endParaRPr lang="en-US"/>
              </a:p>
            </p:txBody>
          </p:sp>
          <p:sp>
            <p:nvSpPr>
              <p:cNvPr id="94" name="Rectangle 147"/>
              <p:cNvSpPr>
                <a:spLocks noChangeArrowheads="1"/>
              </p:cNvSpPr>
              <p:nvPr/>
            </p:nvSpPr>
            <p:spPr bwMode="auto">
              <a:xfrm>
                <a:off x="3453" y="2852"/>
                <a:ext cx="193" cy="576"/>
              </a:xfrm>
              <a:prstGeom prst="rect">
                <a:avLst/>
              </a:prstGeom>
              <a:noFill/>
              <a:ln w="12700" cap="rnd">
                <a:solidFill>
                  <a:srgbClr val="000000"/>
                </a:solidFill>
                <a:miter lim="800000"/>
                <a:headEnd/>
                <a:tailEnd/>
              </a:ln>
            </p:spPr>
            <p:txBody>
              <a:bodyPr/>
              <a:lstStyle/>
              <a:p>
                <a:endParaRPr lang="en-US"/>
              </a:p>
            </p:txBody>
          </p:sp>
        </p:grpSp>
        <p:grpSp>
          <p:nvGrpSpPr>
            <p:cNvPr id="29" name="Group 148"/>
            <p:cNvGrpSpPr>
              <a:grpSpLocks/>
            </p:cNvGrpSpPr>
            <p:nvPr/>
          </p:nvGrpSpPr>
          <p:grpSpPr bwMode="auto">
            <a:xfrm>
              <a:off x="1666" y="3040"/>
              <a:ext cx="193" cy="388"/>
              <a:chOff x="1666" y="3040"/>
              <a:chExt cx="193" cy="388"/>
            </a:xfrm>
          </p:grpSpPr>
          <p:sp>
            <p:nvSpPr>
              <p:cNvPr id="91" name="Rectangle 149"/>
              <p:cNvSpPr>
                <a:spLocks noChangeArrowheads="1"/>
              </p:cNvSpPr>
              <p:nvPr/>
            </p:nvSpPr>
            <p:spPr bwMode="auto">
              <a:xfrm>
                <a:off x="1666" y="3040"/>
                <a:ext cx="193" cy="388"/>
              </a:xfrm>
              <a:prstGeom prst="rect">
                <a:avLst/>
              </a:prstGeom>
              <a:solidFill>
                <a:srgbClr val="FFCC66"/>
              </a:solidFill>
              <a:ln w="9525">
                <a:noFill/>
                <a:miter lim="800000"/>
                <a:headEnd/>
                <a:tailEnd/>
              </a:ln>
            </p:spPr>
            <p:txBody>
              <a:bodyPr/>
              <a:lstStyle/>
              <a:p>
                <a:endParaRPr lang="en-US"/>
              </a:p>
            </p:txBody>
          </p:sp>
          <p:sp>
            <p:nvSpPr>
              <p:cNvPr id="92" name="Rectangle 150"/>
              <p:cNvSpPr>
                <a:spLocks noChangeArrowheads="1"/>
              </p:cNvSpPr>
              <p:nvPr/>
            </p:nvSpPr>
            <p:spPr bwMode="auto">
              <a:xfrm>
                <a:off x="1666" y="3040"/>
                <a:ext cx="193" cy="388"/>
              </a:xfrm>
              <a:prstGeom prst="rect">
                <a:avLst/>
              </a:prstGeom>
              <a:noFill/>
              <a:ln w="12700" cap="rnd">
                <a:solidFill>
                  <a:srgbClr val="000000"/>
                </a:solidFill>
                <a:miter lim="800000"/>
                <a:headEnd/>
                <a:tailEnd/>
              </a:ln>
            </p:spPr>
            <p:txBody>
              <a:bodyPr/>
              <a:lstStyle/>
              <a:p>
                <a:endParaRPr lang="en-US"/>
              </a:p>
            </p:txBody>
          </p:sp>
        </p:grpSp>
        <p:grpSp>
          <p:nvGrpSpPr>
            <p:cNvPr id="30" name="Group 151"/>
            <p:cNvGrpSpPr>
              <a:grpSpLocks/>
            </p:cNvGrpSpPr>
            <p:nvPr/>
          </p:nvGrpSpPr>
          <p:grpSpPr bwMode="auto">
            <a:xfrm>
              <a:off x="3652" y="3040"/>
              <a:ext cx="193" cy="388"/>
              <a:chOff x="3652" y="3040"/>
              <a:chExt cx="193" cy="388"/>
            </a:xfrm>
          </p:grpSpPr>
          <p:sp>
            <p:nvSpPr>
              <p:cNvPr id="89" name="Rectangle 152"/>
              <p:cNvSpPr>
                <a:spLocks noChangeArrowheads="1"/>
              </p:cNvSpPr>
              <p:nvPr/>
            </p:nvSpPr>
            <p:spPr bwMode="auto">
              <a:xfrm>
                <a:off x="3652" y="3040"/>
                <a:ext cx="193" cy="388"/>
              </a:xfrm>
              <a:prstGeom prst="rect">
                <a:avLst/>
              </a:prstGeom>
              <a:solidFill>
                <a:srgbClr val="FFCC66"/>
              </a:solidFill>
              <a:ln w="9525">
                <a:noFill/>
                <a:miter lim="800000"/>
                <a:headEnd/>
                <a:tailEnd/>
              </a:ln>
            </p:spPr>
            <p:txBody>
              <a:bodyPr/>
              <a:lstStyle/>
              <a:p>
                <a:endParaRPr lang="en-US"/>
              </a:p>
            </p:txBody>
          </p:sp>
          <p:sp>
            <p:nvSpPr>
              <p:cNvPr id="90" name="Rectangle 153"/>
              <p:cNvSpPr>
                <a:spLocks noChangeArrowheads="1"/>
              </p:cNvSpPr>
              <p:nvPr/>
            </p:nvSpPr>
            <p:spPr bwMode="auto">
              <a:xfrm>
                <a:off x="3652" y="3040"/>
                <a:ext cx="193" cy="388"/>
              </a:xfrm>
              <a:prstGeom prst="rect">
                <a:avLst/>
              </a:prstGeom>
              <a:noFill/>
              <a:ln w="12700" cap="rnd">
                <a:solidFill>
                  <a:srgbClr val="000000"/>
                </a:solidFill>
                <a:miter lim="800000"/>
                <a:headEnd/>
                <a:tailEnd/>
              </a:ln>
            </p:spPr>
            <p:txBody>
              <a:bodyPr/>
              <a:lstStyle/>
              <a:p>
                <a:endParaRPr lang="en-US"/>
              </a:p>
            </p:txBody>
          </p:sp>
        </p:grpSp>
        <p:grpSp>
          <p:nvGrpSpPr>
            <p:cNvPr id="31" name="Group 154"/>
            <p:cNvGrpSpPr>
              <a:grpSpLocks/>
            </p:cNvGrpSpPr>
            <p:nvPr/>
          </p:nvGrpSpPr>
          <p:grpSpPr bwMode="auto">
            <a:xfrm>
              <a:off x="1471" y="3220"/>
              <a:ext cx="193" cy="208"/>
              <a:chOff x="1471" y="3220"/>
              <a:chExt cx="193" cy="208"/>
            </a:xfrm>
          </p:grpSpPr>
          <p:sp>
            <p:nvSpPr>
              <p:cNvPr id="87" name="Rectangle 155"/>
              <p:cNvSpPr>
                <a:spLocks noChangeArrowheads="1"/>
              </p:cNvSpPr>
              <p:nvPr/>
            </p:nvSpPr>
            <p:spPr bwMode="auto">
              <a:xfrm>
                <a:off x="1471" y="3220"/>
                <a:ext cx="193" cy="208"/>
              </a:xfrm>
              <a:prstGeom prst="rect">
                <a:avLst/>
              </a:prstGeom>
              <a:solidFill>
                <a:srgbClr val="FFCC66"/>
              </a:solidFill>
              <a:ln w="9525">
                <a:noFill/>
                <a:miter lim="800000"/>
                <a:headEnd/>
                <a:tailEnd/>
              </a:ln>
            </p:spPr>
            <p:txBody>
              <a:bodyPr/>
              <a:lstStyle/>
              <a:p>
                <a:endParaRPr lang="en-US"/>
              </a:p>
            </p:txBody>
          </p:sp>
          <p:sp>
            <p:nvSpPr>
              <p:cNvPr id="88" name="Rectangle 156"/>
              <p:cNvSpPr>
                <a:spLocks noChangeArrowheads="1"/>
              </p:cNvSpPr>
              <p:nvPr/>
            </p:nvSpPr>
            <p:spPr bwMode="auto">
              <a:xfrm>
                <a:off x="1471" y="3220"/>
                <a:ext cx="193" cy="208"/>
              </a:xfrm>
              <a:prstGeom prst="rect">
                <a:avLst/>
              </a:prstGeom>
              <a:noFill/>
              <a:ln w="12700" cap="rnd">
                <a:solidFill>
                  <a:srgbClr val="000000"/>
                </a:solidFill>
                <a:miter lim="800000"/>
                <a:headEnd/>
                <a:tailEnd/>
              </a:ln>
            </p:spPr>
            <p:txBody>
              <a:bodyPr/>
              <a:lstStyle/>
              <a:p>
                <a:endParaRPr lang="en-US"/>
              </a:p>
            </p:txBody>
          </p:sp>
        </p:grpSp>
        <p:grpSp>
          <p:nvGrpSpPr>
            <p:cNvPr id="32" name="Group 157"/>
            <p:cNvGrpSpPr>
              <a:grpSpLocks/>
            </p:cNvGrpSpPr>
            <p:nvPr/>
          </p:nvGrpSpPr>
          <p:grpSpPr bwMode="auto">
            <a:xfrm>
              <a:off x="3842" y="3220"/>
              <a:ext cx="193" cy="208"/>
              <a:chOff x="3842" y="3220"/>
              <a:chExt cx="193" cy="208"/>
            </a:xfrm>
          </p:grpSpPr>
          <p:sp>
            <p:nvSpPr>
              <p:cNvPr id="85" name="Rectangle 158"/>
              <p:cNvSpPr>
                <a:spLocks noChangeArrowheads="1"/>
              </p:cNvSpPr>
              <p:nvPr/>
            </p:nvSpPr>
            <p:spPr bwMode="auto">
              <a:xfrm>
                <a:off x="3842" y="3220"/>
                <a:ext cx="193" cy="208"/>
              </a:xfrm>
              <a:prstGeom prst="rect">
                <a:avLst/>
              </a:prstGeom>
              <a:solidFill>
                <a:srgbClr val="FFCC66"/>
              </a:solidFill>
              <a:ln w="9525">
                <a:noFill/>
                <a:miter lim="800000"/>
                <a:headEnd/>
                <a:tailEnd/>
              </a:ln>
            </p:spPr>
            <p:txBody>
              <a:bodyPr/>
              <a:lstStyle/>
              <a:p>
                <a:endParaRPr lang="en-US"/>
              </a:p>
            </p:txBody>
          </p:sp>
          <p:sp>
            <p:nvSpPr>
              <p:cNvPr id="86" name="Rectangle 159"/>
              <p:cNvSpPr>
                <a:spLocks noChangeArrowheads="1"/>
              </p:cNvSpPr>
              <p:nvPr/>
            </p:nvSpPr>
            <p:spPr bwMode="auto">
              <a:xfrm>
                <a:off x="3842" y="3220"/>
                <a:ext cx="193" cy="208"/>
              </a:xfrm>
              <a:prstGeom prst="rect">
                <a:avLst/>
              </a:prstGeom>
              <a:noFill/>
              <a:ln w="12700" cap="rnd">
                <a:solidFill>
                  <a:srgbClr val="000000"/>
                </a:solidFill>
                <a:miter lim="800000"/>
                <a:headEnd/>
                <a:tailEnd/>
              </a:ln>
            </p:spPr>
            <p:txBody>
              <a:bodyPr/>
              <a:lstStyle/>
              <a:p>
                <a:endParaRPr lang="en-US"/>
              </a:p>
            </p:txBody>
          </p:sp>
        </p:grpSp>
        <p:grpSp>
          <p:nvGrpSpPr>
            <p:cNvPr id="33" name="Group 160"/>
            <p:cNvGrpSpPr>
              <a:grpSpLocks/>
            </p:cNvGrpSpPr>
            <p:nvPr/>
          </p:nvGrpSpPr>
          <p:grpSpPr bwMode="auto">
            <a:xfrm>
              <a:off x="1126" y="3235"/>
              <a:ext cx="193" cy="193"/>
              <a:chOff x="1126" y="3235"/>
              <a:chExt cx="193" cy="193"/>
            </a:xfrm>
          </p:grpSpPr>
          <p:sp>
            <p:nvSpPr>
              <p:cNvPr id="83" name="Rectangle 161"/>
              <p:cNvSpPr>
                <a:spLocks noChangeArrowheads="1"/>
              </p:cNvSpPr>
              <p:nvPr/>
            </p:nvSpPr>
            <p:spPr bwMode="auto">
              <a:xfrm>
                <a:off x="1126" y="3235"/>
                <a:ext cx="193" cy="193"/>
              </a:xfrm>
              <a:prstGeom prst="rect">
                <a:avLst/>
              </a:prstGeom>
              <a:solidFill>
                <a:srgbClr val="FFCC66"/>
              </a:solidFill>
              <a:ln w="9525">
                <a:noFill/>
                <a:miter lim="800000"/>
                <a:headEnd/>
                <a:tailEnd/>
              </a:ln>
            </p:spPr>
            <p:txBody>
              <a:bodyPr/>
              <a:lstStyle/>
              <a:p>
                <a:endParaRPr lang="en-US"/>
              </a:p>
            </p:txBody>
          </p:sp>
          <p:sp>
            <p:nvSpPr>
              <p:cNvPr id="84" name="Rectangle 162"/>
              <p:cNvSpPr>
                <a:spLocks noChangeArrowheads="1"/>
              </p:cNvSpPr>
              <p:nvPr/>
            </p:nvSpPr>
            <p:spPr bwMode="auto">
              <a:xfrm>
                <a:off x="1126" y="3235"/>
                <a:ext cx="193" cy="193"/>
              </a:xfrm>
              <a:prstGeom prst="rect">
                <a:avLst/>
              </a:prstGeom>
              <a:noFill/>
              <a:ln w="12700" cap="rnd">
                <a:solidFill>
                  <a:srgbClr val="000000"/>
                </a:solidFill>
                <a:miter lim="800000"/>
                <a:headEnd/>
                <a:tailEnd/>
              </a:ln>
            </p:spPr>
            <p:txBody>
              <a:bodyPr/>
              <a:lstStyle/>
              <a:p>
                <a:endParaRPr lang="en-US"/>
              </a:p>
            </p:txBody>
          </p:sp>
        </p:grpSp>
        <p:grpSp>
          <p:nvGrpSpPr>
            <p:cNvPr id="34" name="Group 163"/>
            <p:cNvGrpSpPr>
              <a:grpSpLocks/>
            </p:cNvGrpSpPr>
            <p:nvPr/>
          </p:nvGrpSpPr>
          <p:grpSpPr bwMode="auto">
            <a:xfrm>
              <a:off x="4050" y="3220"/>
              <a:ext cx="193" cy="208"/>
              <a:chOff x="4050" y="3220"/>
              <a:chExt cx="193" cy="208"/>
            </a:xfrm>
          </p:grpSpPr>
          <p:sp>
            <p:nvSpPr>
              <p:cNvPr id="81" name="Rectangle 164"/>
              <p:cNvSpPr>
                <a:spLocks noChangeArrowheads="1"/>
              </p:cNvSpPr>
              <p:nvPr/>
            </p:nvSpPr>
            <p:spPr bwMode="auto">
              <a:xfrm>
                <a:off x="4050" y="3220"/>
                <a:ext cx="193" cy="208"/>
              </a:xfrm>
              <a:prstGeom prst="rect">
                <a:avLst/>
              </a:prstGeom>
              <a:solidFill>
                <a:srgbClr val="FFCC66"/>
              </a:solidFill>
              <a:ln w="9525">
                <a:noFill/>
                <a:miter lim="800000"/>
                <a:headEnd/>
                <a:tailEnd/>
              </a:ln>
            </p:spPr>
            <p:txBody>
              <a:bodyPr/>
              <a:lstStyle/>
              <a:p>
                <a:endParaRPr lang="en-US"/>
              </a:p>
            </p:txBody>
          </p:sp>
          <p:sp>
            <p:nvSpPr>
              <p:cNvPr id="82" name="Rectangle 165"/>
              <p:cNvSpPr>
                <a:spLocks noChangeArrowheads="1"/>
              </p:cNvSpPr>
              <p:nvPr/>
            </p:nvSpPr>
            <p:spPr bwMode="auto">
              <a:xfrm>
                <a:off x="4050" y="3220"/>
                <a:ext cx="193" cy="208"/>
              </a:xfrm>
              <a:prstGeom prst="rect">
                <a:avLst/>
              </a:prstGeom>
              <a:noFill/>
              <a:ln w="12700" cap="rnd">
                <a:solidFill>
                  <a:srgbClr val="000000"/>
                </a:solidFill>
                <a:miter lim="800000"/>
                <a:headEnd/>
                <a:tailEnd/>
              </a:ln>
            </p:spPr>
            <p:txBody>
              <a:bodyPr/>
              <a:lstStyle/>
              <a:p>
                <a:endParaRPr lang="en-US"/>
              </a:p>
            </p:txBody>
          </p:sp>
        </p:grpSp>
        <p:grpSp>
          <p:nvGrpSpPr>
            <p:cNvPr id="35" name="Group 231"/>
            <p:cNvGrpSpPr>
              <a:grpSpLocks/>
            </p:cNvGrpSpPr>
            <p:nvPr/>
          </p:nvGrpSpPr>
          <p:grpSpPr bwMode="auto">
            <a:xfrm>
              <a:off x="1126" y="2079"/>
              <a:ext cx="3117" cy="1349"/>
              <a:chOff x="1126" y="2079"/>
              <a:chExt cx="3117" cy="1349"/>
            </a:xfrm>
          </p:grpSpPr>
          <p:grpSp>
            <p:nvGrpSpPr>
              <p:cNvPr id="36" name="Group 166"/>
              <p:cNvGrpSpPr>
                <a:grpSpLocks/>
              </p:cNvGrpSpPr>
              <p:nvPr/>
            </p:nvGrpSpPr>
            <p:grpSpPr bwMode="auto">
              <a:xfrm>
                <a:off x="2649" y="2079"/>
                <a:ext cx="193" cy="1349"/>
                <a:chOff x="2649" y="2079"/>
                <a:chExt cx="193" cy="1349"/>
              </a:xfrm>
            </p:grpSpPr>
            <p:sp>
              <p:nvSpPr>
                <p:cNvPr id="79" name="Rectangle 167"/>
                <p:cNvSpPr>
                  <a:spLocks noChangeArrowheads="1"/>
                </p:cNvSpPr>
                <p:nvPr/>
              </p:nvSpPr>
              <p:spPr bwMode="auto">
                <a:xfrm>
                  <a:off x="2649" y="2079"/>
                  <a:ext cx="193" cy="1349"/>
                </a:xfrm>
                <a:prstGeom prst="rect">
                  <a:avLst/>
                </a:prstGeom>
                <a:solidFill>
                  <a:srgbClr val="FFCC66"/>
                </a:solidFill>
                <a:ln w="9525">
                  <a:noFill/>
                  <a:miter lim="800000"/>
                  <a:headEnd/>
                  <a:tailEnd/>
                </a:ln>
              </p:spPr>
              <p:txBody>
                <a:bodyPr/>
                <a:lstStyle/>
                <a:p>
                  <a:endParaRPr lang="en-US"/>
                </a:p>
              </p:txBody>
            </p:sp>
            <p:sp>
              <p:nvSpPr>
                <p:cNvPr id="80" name="Rectangle 168"/>
                <p:cNvSpPr>
                  <a:spLocks noChangeArrowheads="1"/>
                </p:cNvSpPr>
                <p:nvPr/>
              </p:nvSpPr>
              <p:spPr bwMode="auto">
                <a:xfrm>
                  <a:off x="2649" y="2079"/>
                  <a:ext cx="193" cy="1349"/>
                </a:xfrm>
                <a:prstGeom prst="rect">
                  <a:avLst/>
                </a:prstGeom>
                <a:noFill/>
                <a:ln w="12700" cap="rnd">
                  <a:solidFill>
                    <a:srgbClr val="000000"/>
                  </a:solidFill>
                  <a:miter lim="800000"/>
                  <a:headEnd/>
                  <a:tailEnd/>
                </a:ln>
              </p:spPr>
              <p:txBody>
                <a:bodyPr/>
                <a:lstStyle/>
                <a:p>
                  <a:endParaRPr lang="en-US"/>
                </a:p>
              </p:txBody>
            </p:sp>
          </p:grpSp>
          <p:grpSp>
            <p:nvGrpSpPr>
              <p:cNvPr id="37" name="Group 169"/>
              <p:cNvGrpSpPr>
                <a:grpSpLocks/>
              </p:cNvGrpSpPr>
              <p:nvPr/>
            </p:nvGrpSpPr>
            <p:grpSpPr bwMode="auto">
              <a:xfrm>
                <a:off x="2848" y="2316"/>
                <a:ext cx="193" cy="1112"/>
                <a:chOff x="2848" y="2316"/>
                <a:chExt cx="193" cy="1112"/>
              </a:xfrm>
            </p:grpSpPr>
            <p:sp>
              <p:nvSpPr>
                <p:cNvPr id="77" name="Rectangle 170"/>
                <p:cNvSpPr>
                  <a:spLocks noChangeArrowheads="1"/>
                </p:cNvSpPr>
                <p:nvPr/>
              </p:nvSpPr>
              <p:spPr bwMode="auto">
                <a:xfrm>
                  <a:off x="2848" y="2316"/>
                  <a:ext cx="193" cy="1112"/>
                </a:xfrm>
                <a:prstGeom prst="rect">
                  <a:avLst/>
                </a:prstGeom>
                <a:solidFill>
                  <a:srgbClr val="FFCC66"/>
                </a:solidFill>
                <a:ln w="9525">
                  <a:noFill/>
                  <a:miter lim="800000"/>
                  <a:headEnd/>
                  <a:tailEnd/>
                </a:ln>
              </p:spPr>
              <p:txBody>
                <a:bodyPr/>
                <a:lstStyle/>
                <a:p>
                  <a:endParaRPr lang="en-US"/>
                </a:p>
              </p:txBody>
            </p:sp>
            <p:sp>
              <p:nvSpPr>
                <p:cNvPr id="78" name="Rectangle 171"/>
                <p:cNvSpPr>
                  <a:spLocks noChangeArrowheads="1"/>
                </p:cNvSpPr>
                <p:nvPr/>
              </p:nvSpPr>
              <p:spPr bwMode="auto">
                <a:xfrm>
                  <a:off x="2848" y="2316"/>
                  <a:ext cx="193" cy="1112"/>
                </a:xfrm>
                <a:prstGeom prst="rect">
                  <a:avLst/>
                </a:prstGeom>
                <a:noFill/>
                <a:ln w="12700" cap="rnd">
                  <a:solidFill>
                    <a:srgbClr val="000000"/>
                  </a:solidFill>
                  <a:miter lim="800000"/>
                  <a:headEnd/>
                  <a:tailEnd/>
                </a:ln>
              </p:spPr>
              <p:txBody>
                <a:bodyPr/>
                <a:lstStyle/>
                <a:p>
                  <a:endParaRPr lang="en-US"/>
                </a:p>
              </p:txBody>
            </p:sp>
          </p:grpSp>
          <p:grpSp>
            <p:nvGrpSpPr>
              <p:cNvPr id="38" name="Group 172"/>
              <p:cNvGrpSpPr>
                <a:grpSpLocks/>
              </p:cNvGrpSpPr>
              <p:nvPr/>
            </p:nvGrpSpPr>
            <p:grpSpPr bwMode="auto">
              <a:xfrm>
                <a:off x="2453" y="2316"/>
                <a:ext cx="193" cy="1112"/>
                <a:chOff x="2453" y="2316"/>
                <a:chExt cx="193" cy="1112"/>
              </a:xfrm>
            </p:grpSpPr>
            <p:sp>
              <p:nvSpPr>
                <p:cNvPr id="75" name="Rectangle 173"/>
                <p:cNvSpPr>
                  <a:spLocks noChangeArrowheads="1"/>
                </p:cNvSpPr>
                <p:nvPr/>
              </p:nvSpPr>
              <p:spPr bwMode="auto">
                <a:xfrm>
                  <a:off x="2453" y="2316"/>
                  <a:ext cx="193" cy="1112"/>
                </a:xfrm>
                <a:prstGeom prst="rect">
                  <a:avLst/>
                </a:prstGeom>
                <a:solidFill>
                  <a:srgbClr val="FFCC66"/>
                </a:solidFill>
                <a:ln w="9525">
                  <a:noFill/>
                  <a:miter lim="800000"/>
                  <a:headEnd/>
                  <a:tailEnd/>
                </a:ln>
              </p:spPr>
              <p:txBody>
                <a:bodyPr/>
                <a:lstStyle/>
                <a:p>
                  <a:endParaRPr lang="en-US"/>
                </a:p>
              </p:txBody>
            </p:sp>
            <p:sp>
              <p:nvSpPr>
                <p:cNvPr id="76" name="Rectangle 174"/>
                <p:cNvSpPr>
                  <a:spLocks noChangeArrowheads="1"/>
                </p:cNvSpPr>
                <p:nvPr/>
              </p:nvSpPr>
              <p:spPr bwMode="auto">
                <a:xfrm>
                  <a:off x="2453" y="2316"/>
                  <a:ext cx="193" cy="1112"/>
                </a:xfrm>
                <a:prstGeom prst="rect">
                  <a:avLst/>
                </a:prstGeom>
                <a:noFill/>
                <a:ln w="12700" cap="rnd">
                  <a:solidFill>
                    <a:srgbClr val="000000"/>
                  </a:solidFill>
                  <a:miter lim="800000"/>
                  <a:headEnd/>
                  <a:tailEnd/>
                </a:ln>
              </p:spPr>
              <p:txBody>
                <a:bodyPr/>
                <a:lstStyle/>
                <a:p>
                  <a:endParaRPr lang="en-US"/>
                </a:p>
              </p:txBody>
            </p:sp>
          </p:grpSp>
          <p:grpSp>
            <p:nvGrpSpPr>
              <p:cNvPr id="39" name="Group 175"/>
              <p:cNvGrpSpPr>
                <a:grpSpLocks/>
              </p:cNvGrpSpPr>
              <p:nvPr/>
            </p:nvGrpSpPr>
            <p:grpSpPr bwMode="auto">
              <a:xfrm>
                <a:off x="2257" y="2460"/>
                <a:ext cx="193" cy="968"/>
                <a:chOff x="2257" y="2460"/>
                <a:chExt cx="193" cy="968"/>
              </a:xfrm>
            </p:grpSpPr>
            <p:sp>
              <p:nvSpPr>
                <p:cNvPr id="73" name="Rectangle 176"/>
                <p:cNvSpPr>
                  <a:spLocks noChangeArrowheads="1"/>
                </p:cNvSpPr>
                <p:nvPr/>
              </p:nvSpPr>
              <p:spPr bwMode="auto">
                <a:xfrm>
                  <a:off x="2257" y="2460"/>
                  <a:ext cx="193" cy="968"/>
                </a:xfrm>
                <a:prstGeom prst="rect">
                  <a:avLst/>
                </a:prstGeom>
                <a:solidFill>
                  <a:srgbClr val="FFCC66"/>
                </a:solidFill>
                <a:ln w="9525">
                  <a:noFill/>
                  <a:miter lim="800000"/>
                  <a:headEnd/>
                  <a:tailEnd/>
                </a:ln>
              </p:spPr>
              <p:txBody>
                <a:bodyPr/>
                <a:lstStyle/>
                <a:p>
                  <a:endParaRPr lang="en-US"/>
                </a:p>
              </p:txBody>
            </p:sp>
            <p:sp>
              <p:nvSpPr>
                <p:cNvPr id="74" name="Rectangle 177"/>
                <p:cNvSpPr>
                  <a:spLocks noChangeArrowheads="1"/>
                </p:cNvSpPr>
                <p:nvPr/>
              </p:nvSpPr>
              <p:spPr bwMode="auto">
                <a:xfrm>
                  <a:off x="2257" y="2460"/>
                  <a:ext cx="193" cy="968"/>
                </a:xfrm>
                <a:prstGeom prst="rect">
                  <a:avLst/>
                </a:prstGeom>
                <a:noFill/>
                <a:ln w="12700" cap="rnd">
                  <a:solidFill>
                    <a:srgbClr val="000000"/>
                  </a:solidFill>
                  <a:miter lim="800000"/>
                  <a:headEnd/>
                  <a:tailEnd/>
                </a:ln>
              </p:spPr>
              <p:txBody>
                <a:bodyPr/>
                <a:lstStyle/>
                <a:p>
                  <a:endParaRPr lang="en-US"/>
                </a:p>
              </p:txBody>
            </p:sp>
          </p:grpSp>
          <p:grpSp>
            <p:nvGrpSpPr>
              <p:cNvPr id="40" name="Group 178"/>
              <p:cNvGrpSpPr>
                <a:grpSpLocks/>
              </p:cNvGrpSpPr>
              <p:nvPr/>
            </p:nvGrpSpPr>
            <p:grpSpPr bwMode="auto">
              <a:xfrm>
                <a:off x="3047" y="2460"/>
                <a:ext cx="193" cy="968"/>
                <a:chOff x="3047" y="2460"/>
                <a:chExt cx="193" cy="968"/>
              </a:xfrm>
            </p:grpSpPr>
            <p:sp>
              <p:nvSpPr>
                <p:cNvPr id="71" name="Rectangle 179"/>
                <p:cNvSpPr>
                  <a:spLocks noChangeArrowheads="1"/>
                </p:cNvSpPr>
                <p:nvPr/>
              </p:nvSpPr>
              <p:spPr bwMode="auto">
                <a:xfrm>
                  <a:off x="3047" y="2460"/>
                  <a:ext cx="193" cy="968"/>
                </a:xfrm>
                <a:prstGeom prst="rect">
                  <a:avLst/>
                </a:prstGeom>
                <a:solidFill>
                  <a:srgbClr val="FFCC66"/>
                </a:solidFill>
                <a:ln w="9525">
                  <a:noFill/>
                  <a:miter lim="800000"/>
                  <a:headEnd/>
                  <a:tailEnd/>
                </a:ln>
              </p:spPr>
              <p:txBody>
                <a:bodyPr/>
                <a:lstStyle/>
                <a:p>
                  <a:endParaRPr lang="en-US"/>
                </a:p>
              </p:txBody>
            </p:sp>
            <p:sp>
              <p:nvSpPr>
                <p:cNvPr id="72" name="Rectangle 180"/>
                <p:cNvSpPr>
                  <a:spLocks noChangeArrowheads="1"/>
                </p:cNvSpPr>
                <p:nvPr/>
              </p:nvSpPr>
              <p:spPr bwMode="auto">
                <a:xfrm>
                  <a:off x="3047" y="2460"/>
                  <a:ext cx="193" cy="968"/>
                </a:xfrm>
                <a:prstGeom prst="rect">
                  <a:avLst/>
                </a:prstGeom>
                <a:noFill/>
                <a:ln w="12700" cap="rnd">
                  <a:solidFill>
                    <a:srgbClr val="000000"/>
                  </a:solidFill>
                  <a:miter lim="800000"/>
                  <a:headEnd/>
                  <a:tailEnd/>
                </a:ln>
              </p:spPr>
              <p:txBody>
                <a:bodyPr/>
                <a:lstStyle/>
                <a:p>
                  <a:endParaRPr lang="en-US"/>
                </a:p>
              </p:txBody>
            </p:sp>
          </p:grpSp>
          <p:grpSp>
            <p:nvGrpSpPr>
              <p:cNvPr id="41" name="Group 181"/>
              <p:cNvGrpSpPr>
                <a:grpSpLocks/>
              </p:cNvGrpSpPr>
              <p:nvPr/>
            </p:nvGrpSpPr>
            <p:grpSpPr bwMode="auto">
              <a:xfrm>
                <a:off x="2060" y="2668"/>
                <a:ext cx="193" cy="760"/>
                <a:chOff x="2060" y="2668"/>
                <a:chExt cx="193" cy="760"/>
              </a:xfrm>
            </p:grpSpPr>
            <p:sp>
              <p:nvSpPr>
                <p:cNvPr id="69" name="Rectangle 182"/>
                <p:cNvSpPr>
                  <a:spLocks noChangeArrowheads="1"/>
                </p:cNvSpPr>
                <p:nvPr/>
              </p:nvSpPr>
              <p:spPr bwMode="auto">
                <a:xfrm>
                  <a:off x="2060" y="2668"/>
                  <a:ext cx="193" cy="760"/>
                </a:xfrm>
                <a:prstGeom prst="rect">
                  <a:avLst/>
                </a:prstGeom>
                <a:solidFill>
                  <a:srgbClr val="FFCC66"/>
                </a:solidFill>
                <a:ln w="9525">
                  <a:noFill/>
                  <a:miter lim="800000"/>
                  <a:headEnd/>
                  <a:tailEnd/>
                </a:ln>
              </p:spPr>
              <p:txBody>
                <a:bodyPr/>
                <a:lstStyle/>
                <a:p>
                  <a:endParaRPr lang="en-US"/>
                </a:p>
              </p:txBody>
            </p:sp>
            <p:sp>
              <p:nvSpPr>
                <p:cNvPr id="70" name="Rectangle 183"/>
                <p:cNvSpPr>
                  <a:spLocks noChangeArrowheads="1"/>
                </p:cNvSpPr>
                <p:nvPr/>
              </p:nvSpPr>
              <p:spPr bwMode="auto">
                <a:xfrm>
                  <a:off x="2060" y="2668"/>
                  <a:ext cx="193" cy="760"/>
                </a:xfrm>
                <a:prstGeom prst="rect">
                  <a:avLst/>
                </a:prstGeom>
                <a:noFill/>
                <a:ln w="12700" cap="rnd">
                  <a:solidFill>
                    <a:srgbClr val="000000"/>
                  </a:solidFill>
                  <a:miter lim="800000"/>
                  <a:headEnd/>
                  <a:tailEnd/>
                </a:ln>
              </p:spPr>
              <p:txBody>
                <a:bodyPr/>
                <a:lstStyle/>
                <a:p>
                  <a:endParaRPr lang="en-US"/>
                </a:p>
              </p:txBody>
            </p:sp>
          </p:grpSp>
          <p:grpSp>
            <p:nvGrpSpPr>
              <p:cNvPr id="42" name="Group 184"/>
              <p:cNvGrpSpPr>
                <a:grpSpLocks/>
              </p:cNvGrpSpPr>
              <p:nvPr/>
            </p:nvGrpSpPr>
            <p:grpSpPr bwMode="auto">
              <a:xfrm>
                <a:off x="3251" y="2668"/>
                <a:ext cx="193" cy="760"/>
                <a:chOff x="3251" y="2668"/>
                <a:chExt cx="193" cy="760"/>
              </a:xfrm>
            </p:grpSpPr>
            <p:sp>
              <p:nvSpPr>
                <p:cNvPr id="67" name="Rectangle 185"/>
                <p:cNvSpPr>
                  <a:spLocks noChangeArrowheads="1"/>
                </p:cNvSpPr>
                <p:nvPr/>
              </p:nvSpPr>
              <p:spPr bwMode="auto">
                <a:xfrm>
                  <a:off x="3251" y="2668"/>
                  <a:ext cx="193" cy="760"/>
                </a:xfrm>
                <a:prstGeom prst="rect">
                  <a:avLst/>
                </a:prstGeom>
                <a:solidFill>
                  <a:srgbClr val="FFCC66"/>
                </a:solidFill>
                <a:ln w="9525">
                  <a:noFill/>
                  <a:miter lim="800000"/>
                  <a:headEnd/>
                  <a:tailEnd/>
                </a:ln>
              </p:spPr>
              <p:txBody>
                <a:bodyPr/>
                <a:lstStyle/>
                <a:p>
                  <a:endParaRPr lang="en-US"/>
                </a:p>
              </p:txBody>
            </p:sp>
            <p:sp>
              <p:nvSpPr>
                <p:cNvPr id="68" name="Rectangle 186"/>
                <p:cNvSpPr>
                  <a:spLocks noChangeArrowheads="1"/>
                </p:cNvSpPr>
                <p:nvPr/>
              </p:nvSpPr>
              <p:spPr bwMode="auto">
                <a:xfrm>
                  <a:off x="3251" y="2668"/>
                  <a:ext cx="193" cy="760"/>
                </a:xfrm>
                <a:prstGeom prst="rect">
                  <a:avLst/>
                </a:prstGeom>
                <a:noFill/>
                <a:ln w="12700" cap="rnd">
                  <a:solidFill>
                    <a:srgbClr val="000000"/>
                  </a:solidFill>
                  <a:miter lim="800000"/>
                  <a:headEnd/>
                  <a:tailEnd/>
                </a:ln>
              </p:spPr>
              <p:txBody>
                <a:bodyPr/>
                <a:lstStyle/>
                <a:p>
                  <a:endParaRPr lang="en-US"/>
                </a:p>
              </p:txBody>
            </p:sp>
          </p:grpSp>
          <p:grpSp>
            <p:nvGrpSpPr>
              <p:cNvPr id="43" name="Group 187"/>
              <p:cNvGrpSpPr>
                <a:grpSpLocks/>
              </p:cNvGrpSpPr>
              <p:nvPr/>
            </p:nvGrpSpPr>
            <p:grpSpPr bwMode="auto">
              <a:xfrm>
                <a:off x="1863" y="2852"/>
                <a:ext cx="193" cy="576"/>
                <a:chOff x="1863" y="2852"/>
                <a:chExt cx="193" cy="576"/>
              </a:xfrm>
            </p:grpSpPr>
            <p:sp>
              <p:nvSpPr>
                <p:cNvPr id="65" name="Rectangle 188"/>
                <p:cNvSpPr>
                  <a:spLocks noChangeArrowheads="1"/>
                </p:cNvSpPr>
                <p:nvPr/>
              </p:nvSpPr>
              <p:spPr bwMode="auto">
                <a:xfrm>
                  <a:off x="1863" y="2852"/>
                  <a:ext cx="193" cy="576"/>
                </a:xfrm>
                <a:prstGeom prst="rect">
                  <a:avLst/>
                </a:prstGeom>
                <a:solidFill>
                  <a:srgbClr val="FFCC66"/>
                </a:solidFill>
                <a:ln w="9525">
                  <a:noFill/>
                  <a:miter lim="800000"/>
                  <a:headEnd/>
                  <a:tailEnd/>
                </a:ln>
              </p:spPr>
              <p:txBody>
                <a:bodyPr/>
                <a:lstStyle/>
                <a:p>
                  <a:endParaRPr lang="en-US"/>
                </a:p>
              </p:txBody>
            </p:sp>
            <p:sp>
              <p:nvSpPr>
                <p:cNvPr id="66" name="Rectangle 189"/>
                <p:cNvSpPr>
                  <a:spLocks noChangeArrowheads="1"/>
                </p:cNvSpPr>
                <p:nvPr/>
              </p:nvSpPr>
              <p:spPr bwMode="auto">
                <a:xfrm>
                  <a:off x="1863" y="2852"/>
                  <a:ext cx="193" cy="576"/>
                </a:xfrm>
                <a:prstGeom prst="rect">
                  <a:avLst/>
                </a:prstGeom>
                <a:noFill/>
                <a:ln w="12700" cap="rnd">
                  <a:solidFill>
                    <a:srgbClr val="000000"/>
                  </a:solidFill>
                  <a:miter lim="800000"/>
                  <a:headEnd/>
                  <a:tailEnd/>
                </a:ln>
              </p:spPr>
              <p:txBody>
                <a:bodyPr/>
                <a:lstStyle/>
                <a:p>
                  <a:endParaRPr lang="en-US"/>
                </a:p>
              </p:txBody>
            </p:sp>
          </p:grpSp>
          <p:grpSp>
            <p:nvGrpSpPr>
              <p:cNvPr id="44" name="Group 190"/>
              <p:cNvGrpSpPr>
                <a:grpSpLocks/>
              </p:cNvGrpSpPr>
              <p:nvPr/>
            </p:nvGrpSpPr>
            <p:grpSpPr bwMode="auto">
              <a:xfrm>
                <a:off x="3453" y="2852"/>
                <a:ext cx="193" cy="576"/>
                <a:chOff x="3453" y="2852"/>
                <a:chExt cx="193" cy="576"/>
              </a:xfrm>
            </p:grpSpPr>
            <p:sp>
              <p:nvSpPr>
                <p:cNvPr id="63" name="Rectangle 191"/>
                <p:cNvSpPr>
                  <a:spLocks noChangeArrowheads="1"/>
                </p:cNvSpPr>
                <p:nvPr/>
              </p:nvSpPr>
              <p:spPr bwMode="auto">
                <a:xfrm>
                  <a:off x="3453" y="2852"/>
                  <a:ext cx="193" cy="576"/>
                </a:xfrm>
                <a:prstGeom prst="rect">
                  <a:avLst/>
                </a:prstGeom>
                <a:solidFill>
                  <a:srgbClr val="FFCC66"/>
                </a:solidFill>
                <a:ln w="9525">
                  <a:noFill/>
                  <a:miter lim="800000"/>
                  <a:headEnd/>
                  <a:tailEnd/>
                </a:ln>
              </p:spPr>
              <p:txBody>
                <a:bodyPr/>
                <a:lstStyle/>
                <a:p>
                  <a:endParaRPr lang="en-US"/>
                </a:p>
              </p:txBody>
            </p:sp>
            <p:sp>
              <p:nvSpPr>
                <p:cNvPr id="64" name="Rectangle 192"/>
                <p:cNvSpPr>
                  <a:spLocks noChangeArrowheads="1"/>
                </p:cNvSpPr>
                <p:nvPr/>
              </p:nvSpPr>
              <p:spPr bwMode="auto">
                <a:xfrm>
                  <a:off x="3453" y="2852"/>
                  <a:ext cx="193" cy="576"/>
                </a:xfrm>
                <a:prstGeom prst="rect">
                  <a:avLst/>
                </a:prstGeom>
                <a:noFill/>
                <a:ln w="12700" cap="rnd">
                  <a:solidFill>
                    <a:srgbClr val="000000"/>
                  </a:solidFill>
                  <a:miter lim="800000"/>
                  <a:headEnd/>
                  <a:tailEnd/>
                </a:ln>
              </p:spPr>
              <p:txBody>
                <a:bodyPr/>
                <a:lstStyle/>
                <a:p>
                  <a:endParaRPr lang="en-US"/>
                </a:p>
              </p:txBody>
            </p:sp>
          </p:grpSp>
          <p:grpSp>
            <p:nvGrpSpPr>
              <p:cNvPr id="45" name="Group 193"/>
              <p:cNvGrpSpPr>
                <a:grpSpLocks/>
              </p:cNvGrpSpPr>
              <p:nvPr/>
            </p:nvGrpSpPr>
            <p:grpSpPr bwMode="auto">
              <a:xfrm>
                <a:off x="1666" y="3040"/>
                <a:ext cx="193" cy="388"/>
                <a:chOff x="1666" y="3040"/>
                <a:chExt cx="193" cy="388"/>
              </a:xfrm>
            </p:grpSpPr>
            <p:sp>
              <p:nvSpPr>
                <p:cNvPr id="61" name="Rectangle 194"/>
                <p:cNvSpPr>
                  <a:spLocks noChangeArrowheads="1"/>
                </p:cNvSpPr>
                <p:nvPr/>
              </p:nvSpPr>
              <p:spPr bwMode="auto">
                <a:xfrm>
                  <a:off x="1666" y="3040"/>
                  <a:ext cx="193" cy="388"/>
                </a:xfrm>
                <a:prstGeom prst="rect">
                  <a:avLst/>
                </a:prstGeom>
                <a:solidFill>
                  <a:srgbClr val="FFCC66"/>
                </a:solidFill>
                <a:ln w="9525">
                  <a:noFill/>
                  <a:miter lim="800000"/>
                  <a:headEnd/>
                  <a:tailEnd/>
                </a:ln>
              </p:spPr>
              <p:txBody>
                <a:bodyPr/>
                <a:lstStyle/>
                <a:p>
                  <a:endParaRPr lang="en-US"/>
                </a:p>
              </p:txBody>
            </p:sp>
            <p:sp>
              <p:nvSpPr>
                <p:cNvPr id="62" name="Rectangle 195"/>
                <p:cNvSpPr>
                  <a:spLocks noChangeArrowheads="1"/>
                </p:cNvSpPr>
                <p:nvPr/>
              </p:nvSpPr>
              <p:spPr bwMode="auto">
                <a:xfrm>
                  <a:off x="1666" y="3040"/>
                  <a:ext cx="193" cy="388"/>
                </a:xfrm>
                <a:prstGeom prst="rect">
                  <a:avLst/>
                </a:prstGeom>
                <a:noFill/>
                <a:ln w="12700" cap="rnd">
                  <a:solidFill>
                    <a:srgbClr val="000000"/>
                  </a:solidFill>
                  <a:miter lim="800000"/>
                  <a:headEnd/>
                  <a:tailEnd/>
                </a:ln>
              </p:spPr>
              <p:txBody>
                <a:bodyPr/>
                <a:lstStyle/>
                <a:p>
                  <a:endParaRPr lang="en-US"/>
                </a:p>
              </p:txBody>
            </p:sp>
          </p:grpSp>
          <p:grpSp>
            <p:nvGrpSpPr>
              <p:cNvPr id="46" name="Group 196"/>
              <p:cNvGrpSpPr>
                <a:grpSpLocks/>
              </p:cNvGrpSpPr>
              <p:nvPr/>
            </p:nvGrpSpPr>
            <p:grpSpPr bwMode="auto">
              <a:xfrm>
                <a:off x="3652" y="3040"/>
                <a:ext cx="193" cy="388"/>
                <a:chOff x="3652" y="3040"/>
                <a:chExt cx="193" cy="388"/>
              </a:xfrm>
            </p:grpSpPr>
            <p:sp>
              <p:nvSpPr>
                <p:cNvPr id="59" name="Rectangle 197"/>
                <p:cNvSpPr>
                  <a:spLocks noChangeArrowheads="1"/>
                </p:cNvSpPr>
                <p:nvPr/>
              </p:nvSpPr>
              <p:spPr bwMode="auto">
                <a:xfrm>
                  <a:off x="3652" y="3040"/>
                  <a:ext cx="193" cy="388"/>
                </a:xfrm>
                <a:prstGeom prst="rect">
                  <a:avLst/>
                </a:prstGeom>
                <a:solidFill>
                  <a:srgbClr val="FFCC66"/>
                </a:solidFill>
                <a:ln w="9525">
                  <a:noFill/>
                  <a:miter lim="800000"/>
                  <a:headEnd/>
                  <a:tailEnd/>
                </a:ln>
              </p:spPr>
              <p:txBody>
                <a:bodyPr/>
                <a:lstStyle/>
                <a:p>
                  <a:endParaRPr lang="en-US"/>
                </a:p>
              </p:txBody>
            </p:sp>
            <p:sp>
              <p:nvSpPr>
                <p:cNvPr id="60" name="Rectangle 198"/>
                <p:cNvSpPr>
                  <a:spLocks noChangeArrowheads="1"/>
                </p:cNvSpPr>
                <p:nvPr/>
              </p:nvSpPr>
              <p:spPr bwMode="auto">
                <a:xfrm>
                  <a:off x="3652" y="3040"/>
                  <a:ext cx="193" cy="388"/>
                </a:xfrm>
                <a:prstGeom prst="rect">
                  <a:avLst/>
                </a:prstGeom>
                <a:noFill/>
                <a:ln w="12700" cap="rnd">
                  <a:solidFill>
                    <a:srgbClr val="000000"/>
                  </a:solidFill>
                  <a:miter lim="800000"/>
                  <a:headEnd/>
                  <a:tailEnd/>
                </a:ln>
              </p:spPr>
              <p:txBody>
                <a:bodyPr/>
                <a:lstStyle/>
                <a:p>
                  <a:endParaRPr lang="en-US"/>
                </a:p>
              </p:txBody>
            </p:sp>
          </p:grpSp>
          <p:grpSp>
            <p:nvGrpSpPr>
              <p:cNvPr id="47" name="Group 199"/>
              <p:cNvGrpSpPr>
                <a:grpSpLocks/>
              </p:cNvGrpSpPr>
              <p:nvPr/>
            </p:nvGrpSpPr>
            <p:grpSpPr bwMode="auto">
              <a:xfrm>
                <a:off x="1471" y="3220"/>
                <a:ext cx="193" cy="208"/>
                <a:chOff x="1471" y="3220"/>
                <a:chExt cx="193" cy="208"/>
              </a:xfrm>
            </p:grpSpPr>
            <p:sp>
              <p:nvSpPr>
                <p:cNvPr id="57" name="Rectangle 200"/>
                <p:cNvSpPr>
                  <a:spLocks noChangeArrowheads="1"/>
                </p:cNvSpPr>
                <p:nvPr/>
              </p:nvSpPr>
              <p:spPr bwMode="auto">
                <a:xfrm>
                  <a:off x="1471" y="3220"/>
                  <a:ext cx="193" cy="208"/>
                </a:xfrm>
                <a:prstGeom prst="rect">
                  <a:avLst/>
                </a:prstGeom>
                <a:solidFill>
                  <a:srgbClr val="FFCC66"/>
                </a:solidFill>
                <a:ln w="9525">
                  <a:noFill/>
                  <a:miter lim="800000"/>
                  <a:headEnd/>
                  <a:tailEnd/>
                </a:ln>
              </p:spPr>
              <p:txBody>
                <a:bodyPr/>
                <a:lstStyle/>
                <a:p>
                  <a:endParaRPr lang="en-US"/>
                </a:p>
              </p:txBody>
            </p:sp>
            <p:sp>
              <p:nvSpPr>
                <p:cNvPr id="58" name="Rectangle 201"/>
                <p:cNvSpPr>
                  <a:spLocks noChangeArrowheads="1"/>
                </p:cNvSpPr>
                <p:nvPr/>
              </p:nvSpPr>
              <p:spPr bwMode="auto">
                <a:xfrm>
                  <a:off x="1471" y="3220"/>
                  <a:ext cx="193" cy="208"/>
                </a:xfrm>
                <a:prstGeom prst="rect">
                  <a:avLst/>
                </a:prstGeom>
                <a:noFill/>
                <a:ln w="12700" cap="rnd">
                  <a:solidFill>
                    <a:srgbClr val="000000"/>
                  </a:solidFill>
                  <a:miter lim="800000"/>
                  <a:headEnd/>
                  <a:tailEnd/>
                </a:ln>
              </p:spPr>
              <p:txBody>
                <a:bodyPr/>
                <a:lstStyle/>
                <a:p>
                  <a:endParaRPr lang="en-US"/>
                </a:p>
              </p:txBody>
            </p:sp>
          </p:grpSp>
          <p:grpSp>
            <p:nvGrpSpPr>
              <p:cNvPr id="48" name="Group 202"/>
              <p:cNvGrpSpPr>
                <a:grpSpLocks/>
              </p:cNvGrpSpPr>
              <p:nvPr/>
            </p:nvGrpSpPr>
            <p:grpSpPr bwMode="auto">
              <a:xfrm>
                <a:off x="3842" y="3220"/>
                <a:ext cx="193" cy="208"/>
                <a:chOff x="3842" y="3220"/>
                <a:chExt cx="193" cy="208"/>
              </a:xfrm>
            </p:grpSpPr>
            <p:sp>
              <p:nvSpPr>
                <p:cNvPr id="55" name="Rectangle 203"/>
                <p:cNvSpPr>
                  <a:spLocks noChangeArrowheads="1"/>
                </p:cNvSpPr>
                <p:nvPr/>
              </p:nvSpPr>
              <p:spPr bwMode="auto">
                <a:xfrm>
                  <a:off x="3842" y="3220"/>
                  <a:ext cx="193" cy="208"/>
                </a:xfrm>
                <a:prstGeom prst="rect">
                  <a:avLst/>
                </a:prstGeom>
                <a:solidFill>
                  <a:srgbClr val="FFCC66"/>
                </a:solidFill>
                <a:ln w="9525">
                  <a:noFill/>
                  <a:miter lim="800000"/>
                  <a:headEnd/>
                  <a:tailEnd/>
                </a:ln>
              </p:spPr>
              <p:txBody>
                <a:bodyPr/>
                <a:lstStyle/>
                <a:p>
                  <a:endParaRPr lang="en-US"/>
                </a:p>
              </p:txBody>
            </p:sp>
            <p:sp>
              <p:nvSpPr>
                <p:cNvPr id="56" name="Rectangle 204"/>
                <p:cNvSpPr>
                  <a:spLocks noChangeArrowheads="1"/>
                </p:cNvSpPr>
                <p:nvPr/>
              </p:nvSpPr>
              <p:spPr bwMode="auto">
                <a:xfrm>
                  <a:off x="3842" y="3220"/>
                  <a:ext cx="193" cy="208"/>
                </a:xfrm>
                <a:prstGeom prst="rect">
                  <a:avLst/>
                </a:prstGeom>
                <a:noFill/>
                <a:ln w="12700" cap="rnd">
                  <a:solidFill>
                    <a:srgbClr val="000000"/>
                  </a:solidFill>
                  <a:miter lim="800000"/>
                  <a:headEnd/>
                  <a:tailEnd/>
                </a:ln>
              </p:spPr>
              <p:txBody>
                <a:bodyPr/>
                <a:lstStyle/>
                <a:p>
                  <a:endParaRPr lang="en-US"/>
                </a:p>
              </p:txBody>
            </p:sp>
          </p:grpSp>
          <p:grpSp>
            <p:nvGrpSpPr>
              <p:cNvPr id="49" name="Group 205"/>
              <p:cNvGrpSpPr>
                <a:grpSpLocks/>
              </p:cNvGrpSpPr>
              <p:nvPr/>
            </p:nvGrpSpPr>
            <p:grpSpPr bwMode="auto">
              <a:xfrm>
                <a:off x="1126" y="3235"/>
                <a:ext cx="193" cy="193"/>
                <a:chOff x="1126" y="3235"/>
                <a:chExt cx="193" cy="193"/>
              </a:xfrm>
            </p:grpSpPr>
            <p:sp>
              <p:nvSpPr>
                <p:cNvPr id="53" name="Rectangle 206"/>
                <p:cNvSpPr>
                  <a:spLocks noChangeArrowheads="1"/>
                </p:cNvSpPr>
                <p:nvPr/>
              </p:nvSpPr>
              <p:spPr bwMode="auto">
                <a:xfrm>
                  <a:off x="1126" y="3235"/>
                  <a:ext cx="193" cy="193"/>
                </a:xfrm>
                <a:prstGeom prst="rect">
                  <a:avLst/>
                </a:prstGeom>
                <a:solidFill>
                  <a:srgbClr val="FFCC66"/>
                </a:solidFill>
                <a:ln w="9525">
                  <a:noFill/>
                  <a:miter lim="800000"/>
                  <a:headEnd/>
                  <a:tailEnd/>
                </a:ln>
              </p:spPr>
              <p:txBody>
                <a:bodyPr/>
                <a:lstStyle/>
                <a:p>
                  <a:endParaRPr lang="en-US"/>
                </a:p>
              </p:txBody>
            </p:sp>
            <p:sp>
              <p:nvSpPr>
                <p:cNvPr id="54" name="Rectangle 207"/>
                <p:cNvSpPr>
                  <a:spLocks noChangeArrowheads="1"/>
                </p:cNvSpPr>
                <p:nvPr/>
              </p:nvSpPr>
              <p:spPr bwMode="auto">
                <a:xfrm>
                  <a:off x="1126" y="3235"/>
                  <a:ext cx="193" cy="193"/>
                </a:xfrm>
                <a:prstGeom prst="rect">
                  <a:avLst/>
                </a:prstGeom>
                <a:noFill/>
                <a:ln w="12700" cap="rnd">
                  <a:solidFill>
                    <a:srgbClr val="000000"/>
                  </a:solidFill>
                  <a:miter lim="800000"/>
                  <a:headEnd/>
                  <a:tailEnd/>
                </a:ln>
              </p:spPr>
              <p:txBody>
                <a:bodyPr/>
                <a:lstStyle/>
                <a:p>
                  <a:endParaRPr lang="en-US"/>
                </a:p>
              </p:txBody>
            </p:sp>
          </p:grpSp>
          <p:grpSp>
            <p:nvGrpSpPr>
              <p:cNvPr id="50" name="Group 208"/>
              <p:cNvGrpSpPr>
                <a:grpSpLocks/>
              </p:cNvGrpSpPr>
              <p:nvPr/>
            </p:nvGrpSpPr>
            <p:grpSpPr bwMode="auto">
              <a:xfrm>
                <a:off x="4050" y="3220"/>
                <a:ext cx="193" cy="208"/>
                <a:chOff x="4050" y="3220"/>
                <a:chExt cx="193" cy="208"/>
              </a:xfrm>
            </p:grpSpPr>
            <p:sp>
              <p:nvSpPr>
                <p:cNvPr id="51" name="Rectangle 209"/>
                <p:cNvSpPr>
                  <a:spLocks noChangeArrowheads="1"/>
                </p:cNvSpPr>
                <p:nvPr/>
              </p:nvSpPr>
              <p:spPr bwMode="auto">
                <a:xfrm>
                  <a:off x="4050" y="3220"/>
                  <a:ext cx="193" cy="208"/>
                </a:xfrm>
                <a:prstGeom prst="rect">
                  <a:avLst/>
                </a:prstGeom>
                <a:solidFill>
                  <a:srgbClr val="FFCC66"/>
                </a:solidFill>
                <a:ln w="9525">
                  <a:noFill/>
                  <a:miter lim="800000"/>
                  <a:headEnd/>
                  <a:tailEnd/>
                </a:ln>
              </p:spPr>
              <p:txBody>
                <a:bodyPr/>
                <a:lstStyle/>
                <a:p>
                  <a:endParaRPr lang="en-US"/>
                </a:p>
              </p:txBody>
            </p:sp>
            <p:sp>
              <p:nvSpPr>
                <p:cNvPr id="52" name="Rectangle 210"/>
                <p:cNvSpPr>
                  <a:spLocks noChangeArrowheads="1"/>
                </p:cNvSpPr>
                <p:nvPr/>
              </p:nvSpPr>
              <p:spPr bwMode="auto">
                <a:xfrm>
                  <a:off x="4050" y="3220"/>
                  <a:ext cx="193" cy="208"/>
                </a:xfrm>
                <a:prstGeom prst="rect">
                  <a:avLst/>
                </a:prstGeom>
                <a:noFill/>
                <a:ln w="12700" cap="rnd">
                  <a:solidFill>
                    <a:srgbClr val="000000"/>
                  </a:solidFill>
                  <a:miter lim="800000"/>
                  <a:headEnd/>
                  <a:tailEnd/>
                </a:ln>
              </p:spPr>
              <p:txBody>
                <a:bodyPr/>
                <a:lstStyle/>
                <a:p>
                  <a:endParaRPr lang="en-US"/>
                </a:p>
              </p:txBody>
            </p:sp>
          </p:grpSp>
        </p:grpSp>
      </p:grpSp>
      <p:grpSp>
        <p:nvGrpSpPr>
          <p:cNvPr id="158" name="Group 157"/>
          <p:cNvGrpSpPr/>
          <p:nvPr/>
        </p:nvGrpSpPr>
        <p:grpSpPr>
          <a:xfrm>
            <a:off x="2286000" y="3124200"/>
            <a:ext cx="4203000" cy="1249163"/>
            <a:chOff x="2286000" y="3124200"/>
            <a:chExt cx="4203000" cy="1249163"/>
          </a:xfrm>
        </p:grpSpPr>
        <p:sp>
          <p:nvSpPr>
            <p:cNvPr id="159" name="Freeform 217"/>
            <p:cNvSpPr>
              <a:spLocks/>
            </p:cNvSpPr>
            <p:nvPr/>
          </p:nvSpPr>
          <p:spPr bwMode="auto">
            <a:xfrm>
              <a:off x="4395709" y="3124200"/>
              <a:ext cx="2093291" cy="124916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5" h="1302">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a:solidFill>
                <a:srgbClr val="CC0000"/>
              </a:solidFill>
              <a:prstDash val="solid"/>
              <a:round/>
              <a:headEnd/>
              <a:tailEnd/>
            </a:ln>
          </p:spPr>
          <p:txBody>
            <a:bodyPr/>
            <a:lstStyle/>
            <a:p>
              <a:endParaRPr lang="en-US"/>
            </a:p>
          </p:txBody>
        </p:sp>
        <p:sp>
          <p:nvSpPr>
            <p:cNvPr id="160" name="Freeform 218"/>
            <p:cNvSpPr>
              <a:spLocks/>
            </p:cNvSpPr>
            <p:nvPr/>
          </p:nvSpPr>
          <p:spPr bwMode="auto">
            <a:xfrm>
              <a:off x="2286000" y="3124200"/>
              <a:ext cx="2109709" cy="124916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799" h="1302">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a:solidFill>
                <a:srgbClr val="CC0000"/>
              </a:solidFill>
              <a:prstDash val="solid"/>
              <a:round/>
              <a:headEnd/>
              <a:tailEnd/>
            </a:ln>
          </p:spPr>
          <p:txBody>
            <a:bodyPr/>
            <a:lstStyle/>
            <a:p>
              <a:endParaRPr lang="en-US"/>
            </a:p>
          </p:txBody>
        </p:sp>
      </p:grpSp>
      <p:grpSp>
        <p:nvGrpSpPr>
          <p:cNvPr id="161" name="Group 166"/>
          <p:cNvGrpSpPr/>
          <p:nvPr/>
        </p:nvGrpSpPr>
        <p:grpSpPr>
          <a:xfrm>
            <a:off x="3733800" y="4343400"/>
            <a:ext cx="1379993" cy="45719"/>
            <a:chOff x="3733800" y="4343400"/>
            <a:chExt cx="1379993" cy="45719"/>
          </a:xfrm>
        </p:grpSpPr>
        <p:sp>
          <p:nvSpPr>
            <p:cNvPr id="162" name="Freeform 225"/>
            <p:cNvSpPr>
              <a:spLocks noEditPoints="1"/>
            </p:cNvSpPr>
            <p:nvPr/>
          </p:nvSpPr>
          <p:spPr bwMode="auto">
            <a:xfrm>
              <a:off x="4572000" y="4343400"/>
              <a:ext cx="541793" cy="45719"/>
            </a:xfrm>
            <a:custGeom>
              <a:avLst/>
              <a:gdLst/>
              <a:ahLst/>
              <a:cxnLst>
                <a:cxn ang="0">
                  <a:pos x="48" y="16"/>
                </a:cxn>
                <a:cxn ang="0">
                  <a:pos x="414" y="16"/>
                </a:cxn>
                <a:cxn ang="0">
                  <a:pos x="414" y="32"/>
                </a:cxn>
                <a:cxn ang="0">
                  <a:pos x="48" y="32"/>
                </a:cxn>
                <a:cxn ang="0">
                  <a:pos x="48" y="16"/>
                </a:cxn>
                <a:cxn ang="0">
                  <a:pos x="48" y="24"/>
                </a:cxn>
                <a:cxn ang="0">
                  <a:pos x="80" y="48"/>
                </a:cxn>
                <a:cxn ang="0">
                  <a:pos x="0" y="24"/>
                </a:cxn>
                <a:cxn ang="0">
                  <a:pos x="80" y="0"/>
                </a:cxn>
                <a:cxn ang="0">
                  <a:pos x="48" y="24"/>
                </a:cxn>
                <a:cxn ang="0">
                  <a:pos x="414" y="24"/>
                </a:cxn>
                <a:cxn ang="0">
                  <a:pos x="382" y="0"/>
                </a:cxn>
                <a:cxn ang="0">
                  <a:pos x="462" y="24"/>
                </a:cxn>
                <a:cxn ang="0">
                  <a:pos x="382" y="48"/>
                </a:cxn>
                <a:cxn ang="0">
                  <a:pos x="414" y="24"/>
                </a:cxn>
              </a:cxnLst>
              <a:rect l="0" t="0" r="r" b="b"/>
              <a:pathLst>
                <a:path w="462" h="48">
                  <a:moveTo>
                    <a:pt x="48" y="16"/>
                  </a:moveTo>
                  <a:lnTo>
                    <a:pt x="414" y="16"/>
                  </a:lnTo>
                  <a:lnTo>
                    <a:pt x="414" y="32"/>
                  </a:lnTo>
                  <a:lnTo>
                    <a:pt x="48" y="32"/>
                  </a:lnTo>
                  <a:lnTo>
                    <a:pt x="48" y="16"/>
                  </a:lnTo>
                  <a:close/>
                  <a:moveTo>
                    <a:pt x="48" y="24"/>
                  </a:moveTo>
                  <a:lnTo>
                    <a:pt x="80" y="48"/>
                  </a:lnTo>
                  <a:lnTo>
                    <a:pt x="0" y="24"/>
                  </a:lnTo>
                  <a:lnTo>
                    <a:pt x="80" y="0"/>
                  </a:lnTo>
                  <a:lnTo>
                    <a:pt x="48" y="24"/>
                  </a:lnTo>
                  <a:close/>
                  <a:moveTo>
                    <a:pt x="414" y="24"/>
                  </a:moveTo>
                  <a:lnTo>
                    <a:pt x="382" y="0"/>
                  </a:lnTo>
                  <a:lnTo>
                    <a:pt x="462" y="24"/>
                  </a:lnTo>
                  <a:lnTo>
                    <a:pt x="382" y="48"/>
                  </a:lnTo>
                  <a:lnTo>
                    <a:pt x="414" y="24"/>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63" name="Freeform 225"/>
            <p:cNvSpPr>
              <a:spLocks noEditPoints="1"/>
            </p:cNvSpPr>
            <p:nvPr/>
          </p:nvSpPr>
          <p:spPr bwMode="auto">
            <a:xfrm>
              <a:off x="3733800" y="4343400"/>
              <a:ext cx="541793" cy="45719"/>
            </a:xfrm>
            <a:custGeom>
              <a:avLst/>
              <a:gdLst/>
              <a:ahLst/>
              <a:cxnLst>
                <a:cxn ang="0">
                  <a:pos x="48" y="16"/>
                </a:cxn>
                <a:cxn ang="0">
                  <a:pos x="414" y="16"/>
                </a:cxn>
                <a:cxn ang="0">
                  <a:pos x="414" y="32"/>
                </a:cxn>
                <a:cxn ang="0">
                  <a:pos x="48" y="32"/>
                </a:cxn>
                <a:cxn ang="0">
                  <a:pos x="48" y="16"/>
                </a:cxn>
                <a:cxn ang="0">
                  <a:pos x="48" y="24"/>
                </a:cxn>
                <a:cxn ang="0">
                  <a:pos x="80" y="48"/>
                </a:cxn>
                <a:cxn ang="0">
                  <a:pos x="0" y="24"/>
                </a:cxn>
                <a:cxn ang="0">
                  <a:pos x="80" y="0"/>
                </a:cxn>
                <a:cxn ang="0">
                  <a:pos x="48" y="24"/>
                </a:cxn>
                <a:cxn ang="0">
                  <a:pos x="414" y="24"/>
                </a:cxn>
                <a:cxn ang="0">
                  <a:pos x="382" y="0"/>
                </a:cxn>
                <a:cxn ang="0">
                  <a:pos x="462" y="24"/>
                </a:cxn>
                <a:cxn ang="0">
                  <a:pos x="382" y="48"/>
                </a:cxn>
                <a:cxn ang="0">
                  <a:pos x="414" y="24"/>
                </a:cxn>
              </a:cxnLst>
              <a:rect l="0" t="0" r="r" b="b"/>
              <a:pathLst>
                <a:path w="462" h="48">
                  <a:moveTo>
                    <a:pt x="48" y="16"/>
                  </a:moveTo>
                  <a:lnTo>
                    <a:pt x="414" y="16"/>
                  </a:lnTo>
                  <a:lnTo>
                    <a:pt x="414" y="32"/>
                  </a:lnTo>
                  <a:lnTo>
                    <a:pt x="48" y="32"/>
                  </a:lnTo>
                  <a:lnTo>
                    <a:pt x="48" y="16"/>
                  </a:lnTo>
                  <a:close/>
                  <a:moveTo>
                    <a:pt x="48" y="24"/>
                  </a:moveTo>
                  <a:lnTo>
                    <a:pt x="80" y="48"/>
                  </a:lnTo>
                  <a:lnTo>
                    <a:pt x="0" y="24"/>
                  </a:lnTo>
                  <a:lnTo>
                    <a:pt x="80" y="0"/>
                  </a:lnTo>
                  <a:lnTo>
                    <a:pt x="48" y="24"/>
                  </a:lnTo>
                  <a:close/>
                  <a:moveTo>
                    <a:pt x="414" y="24"/>
                  </a:moveTo>
                  <a:lnTo>
                    <a:pt x="382" y="0"/>
                  </a:lnTo>
                  <a:lnTo>
                    <a:pt x="462" y="24"/>
                  </a:lnTo>
                  <a:lnTo>
                    <a:pt x="382" y="48"/>
                  </a:lnTo>
                  <a:lnTo>
                    <a:pt x="414" y="24"/>
                  </a:lnTo>
                  <a:close/>
                </a:path>
              </a:pathLst>
            </a:custGeom>
            <a:solidFill>
              <a:srgbClr val="000000"/>
            </a:solidFill>
            <a:ln w="1588" cap="flat">
              <a:solidFill>
                <a:srgbClr val="000000"/>
              </a:solidFill>
              <a:prstDash val="solid"/>
              <a:bevel/>
              <a:headEnd/>
              <a:tailEnd/>
            </a:ln>
          </p:spPr>
          <p:txBody>
            <a:bodyPr/>
            <a:lstStyle/>
            <a:p>
              <a:endParaRPr lang="en-US"/>
            </a:p>
          </p:txBody>
        </p:sp>
      </p:grpSp>
      <p:grpSp>
        <p:nvGrpSpPr>
          <p:cNvPr id="164" name="Group 165"/>
          <p:cNvGrpSpPr/>
          <p:nvPr/>
        </p:nvGrpSpPr>
        <p:grpSpPr>
          <a:xfrm>
            <a:off x="4038600" y="3124200"/>
            <a:ext cx="710451" cy="1817132"/>
            <a:chOff x="4038600" y="3124200"/>
            <a:chExt cx="710451" cy="1817132"/>
          </a:xfrm>
        </p:grpSpPr>
        <p:cxnSp>
          <p:nvCxnSpPr>
            <p:cNvPr id="165" name="Straight Connector 164"/>
            <p:cNvCxnSpPr>
              <a:endCxn id="80" idx="2"/>
            </p:cNvCxnSpPr>
            <p:nvPr/>
          </p:nvCxnSpPr>
          <p:spPr bwMode="auto">
            <a:xfrm rot="5400000">
              <a:off x="3729222" y="3804278"/>
              <a:ext cx="1370456" cy="10300"/>
            </a:xfrm>
            <a:prstGeom prst="line">
              <a:avLst/>
            </a:prstGeom>
            <a:solidFill>
              <a:schemeClr val="accent1"/>
            </a:solidFill>
            <a:ln w="50800" cap="sq" cmpd="sng" algn="ctr">
              <a:solidFill>
                <a:schemeClr val="bg2"/>
              </a:solidFill>
              <a:prstDash val="solid"/>
              <a:round/>
              <a:headEnd type="none" w="sm" len="sm"/>
              <a:tailEnd type="none" w="sm" len="sm"/>
            </a:ln>
            <a:effectLst/>
          </p:spPr>
        </p:cxnSp>
        <p:sp>
          <p:nvSpPr>
            <p:cNvPr id="166" name="TextBox 165"/>
            <p:cNvSpPr txBox="1"/>
            <p:nvPr/>
          </p:nvSpPr>
          <p:spPr>
            <a:xfrm>
              <a:off x="4038600" y="4572000"/>
              <a:ext cx="710451" cy="369332"/>
            </a:xfrm>
            <a:prstGeom prst="rect">
              <a:avLst/>
            </a:prstGeom>
            <a:noFill/>
          </p:spPr>
          <p:txBody>
            <a:bodyPr wrap="none" rtlCol="0">
              <a:spAutoFit/>
            </a:bodyPr>
            <a:lstStyle/>
            <a:p>
              <a:r>
                <a:rPr lang="en-US" sz="1800" dirty="0" smtClean="0"/>
                <a:t>Mean</a:t>
              </a:r>
              <a:endParaRPr lang="en-US" sz="1800" dirty="0"/>
            </a:p>
          </p:txBody>
        </p:sp>
      </p:grpSp>
    </p:spTree>
    <p:extLst>
      <p:ext uri="{BB962C8B-B14F-4D97-AF65-F5344CB8AC3E}">
        <p14:creationId xmlns:p14="http://schemas.microsoft.com/office/powerpoint/2010/main" val="1845662859"/>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1"/>
                                        </p:tgtEl>
                                        <p:attrNameLst>
                                          <p:attrName>style.visibility</p:attrName>
                                        </p:attrNameLst>
                                      </p:cBhvr>
                                      <p:to>
                                        <p:strVal val="visible"/>
                                      </p:to>
                                    </p:set>
                                    <p:anim calcmode="lin" valueType="num">
                                      <p:cBhvr additive="base">
                                        <p:cTn id="33" dur="500" fill="hold"/>
                                        <p:tgtEl>
                                          <p:spTgt spid="161"/>
                                        </p:tgtEl>
                                        <p:attrNameLst>
                                          <p:attrName>ppt_x</p:attrName>
                                        </p:attrNameLst>
                                      </p:cBhvr>
                                      <p:tavLst>
                                        <p:tav tm="0">
                                          <p:val>
                                            <p:strVal val="#ppt_x"/>
                                          </p:val>
                                        </p:tav>
                                        <p:tav tm="100000">
                                          <p:val>
                                            <p:strVal val="#ppt_x"/>
                                          </p:val>
                                        </p:tav>
                                      </p:tavLst>
                                    </p:anim>
                                    <p:anim calcmode="lin" valueType="num">
                                      <p:cBhvr additive="base">
                                        <p:cTn id="34" dur="500" fill="hold"/>
                                        <p:tgtEl>
                                          <p:spTgt spid="1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39035"/>
            <a:ext cx="1676400" cy="1654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25" name="Curved Connector 1024"/>
          <p:cNvCxnSpPr>
            <a:stCxn id="1026" idx="1"/>
            <a:endCxn id="1027" idx="2"/>
          </p:cNvCxnSpPr>
          <p:nvPr/>
        </p:nvCxnSpPr>
        <p:spPr bwMode="auto">
          <a:xfrm rot="10800000">
            <a:off x="1752600" y="4693183"/>
            <a:ext cx="2232944" cy="605099"/>
          </a:xfrm>
          <a:prstGeom prst="curvedConnector2">
            <a:avLst/>
          </a:prstGeom>
          <a:solidFill>
            <a:schemeClr val="accent1"/>
          </a:solidFill>
          <a:ln w="12700" cap="sq" cmpd="sng" algn="ctr">
            <a:solidFill>
              <a:schemeClr val="tx1"/>
            </a:solidFill>
            <a:prstDash val="solid"/>
            <a:round/>
            <a:headEnd type="none" w="sm" len="sm"/>
            <a:tailEnd type="arrow"/>
          </a:ln>
          <a:effectLst/>
        </p:spPr>
      </p:cxnSp>
      <p:sp>
        <p:nvSpPr>
          <p:cNvPr id="1033" name="TextBox 1032"/>
          <p:cNvSpPr txBox="1"/>
          <p:nvPr/>
        </p:nvSpPr>
        <p:spPr>
          <a:xfrm>
            <a:off x="152400" y="609600"/>
            <a:ext cx="8839200" cy="1200329"/>
          </a:xfrm>
          <a:prstGeom prst="rect">
            <a:avLst/>
          </a:prstGeom>
          <a:noFill/>
        </p:spPr>
        <p:txBody>
          <a:bodyPr wrap="square" rtlCol="0">
            <a:spAutoFit/>
          </a:bodyPr>
          <a:lstStyle/>
          <a:p>
            <a:r>
              <a:rPr lang="en-US" sz="3600" dirty="0" smtClean="0"/>
              <a:t>Knowledge, Data, Information, and Decisions…</a:t>
            </a:r>
            <a:endParaRPr lang="en-US" sz="3600" dirty="0"/>
          </a:p>
        </p:txBody>
      </p:sp>
      <p:sp>
        <p:nvSpPr>
          <p:cNvPr id="1034" name="TextBox 1033"/>
          <p:cNvSpPr txBox="1"/>
          <p:nvPr/>
        </p:nvSpPr>
        <p:spPr>
          <a:xfrm>
            <a:off x="1181099" y="4995733"/>
            <a:ext cx="1143000" cy="338554"/>
          </a:xfrm>
          <a:prstGeom prst="rect">
            <a:avLst/>
          </a:prstGeom>
          <a:noFill/>
        </p:spPr>
        <p:txBody>
          <a:bodyPr wrap="square" rtlCol="0">
            <a:spAutoFit/>
          </a:bodyPr>
          <a:lstStyle/>
          <a:p>
            <a:r>
              <a:rPr lang="en-US" sz="1600" dirty="0" smtClean="0"/>
              <a:t>Knowledge</a:t>
            </a:r>
            <a:endParaRPr lang="en-US" sz="1600" dirty="0"/>
          </a:p>
        </p:txBody>
      </p:sp>
      <p:grpSp>
        <p:nvGrpSpPr>
          <p:cNvPr id="6" name="Group 5"/>
          <p:cNvGrpSpPr/>
          <p:nvPr/>
        </p:nvGrpSpPr>
        <p:grpSpPr>
          <a:xfrm>
            <a:off x="1838690" y="1371600"/>
            <a:ext cx="3506388" cy="2185284"/>
            <a:chOff x="1838690" y="1371600"/>
            <a:chExt cx="3506388" cy="2185284"/>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371600"/>
              <a:ext cx="161127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urved Connector 20"/>
            <p:cNvCxnSpPr/>
            <p:nvPr/>
          </p:nvCxnSpPr>
          <p:spPr bwMode="auto">
            <a:xfrm rot="5400000" flipH="1" flipV="1">
              <a:off x="2409728" y="1714961"/>
              <a:ext cx="753035" cy="1895112"/>
            </a:xfrm>
            <a:prstGeom prst="curvedConnector2">
              <a:avLst/>
            </a:prstGeom>
            <a:solidFill>
              <a:schemeClr val="accent1"/>
            </a:solidFill>
            <a:ln w="12700" cap="sq" cmpd="sng" algn="ctr">
              <a:solidFill>
                <a:schemeClr val="tx1"/>
              </a:solidFill>
              <a:prstDash val="solid"/>
              <a:round/>
              <a:headEnd type="none" w="sm" len="sm"/>
              <a:tailEnd type="arrow"/>
            </a:ln>
            <a:effectLst/>
          </p:spPr>
        </p:cxnSp>
        <p:sp>
          <p:nvSpPr>
            <p:cNvPr id="1035" name="TextBox 1034"/>
            <p:cNvSpPr txBox="1"/>
            <p:nvPr/>
          </p:nvSpPr>
          <p:spPr>
            <a:xfrm>
              <a:off x="4208111" y="3218330"/>
              <a:ext cx="662656" cy="338554"/>
            </a:xfrm>
            <a:prstGeom prst="rect">
              <a:avLst/>
            </a:prstGeom>
            <a:noFill/>
          </p:spPr>
          <p:txBody>
            <a:bodyPr wrap="square" rtlCol="0">
              <a:spAutoFit/>
            </a:bodyPr>
            <a:lstStyle/>
            <a:p>
              <a:r>
                <a:rPr lang="en-US" sz="1600" dirty="0" smtClean="0"/>
                <a:t>Data</a:t>
              </a:r>
              <a:endParaRPr lang="en-US" sz="1600" dirty="0"/>
            </a:p>
          </p:txBody>
        </p:sp>
      </p:grpSp>
      <p:grpSp>
        <p:nvGrpSpPr>
          <p:cNvPr id="7" name="Group 6"/>
          <p:cNvGrpSpPr/>
          <p:nvPr/>
        </p:nvGrpSpPr>
        <p:grpSpPr>
          <a:xfrm>
            <a:off x="5345078" y="2286000"/>
            <a:ext cx="3531241" cy="3083718"/>
            <a:chOff x="5345078" y="2286000"/>
            <a:chExt cx="3531241" cy="3083718"/>
          </a:xfrm>
        </p:grpSpPr>
        <p:grpSp>
          <p:nvGrpSpPr>
            <p:cNvPr id="4" name="Group 3"/>
            <p:cNvGrpSpPr/>
            <p:nvPr/>
          </p:nvGrpSpPr>
          <p:grpSpPr>
            <a:xfrm>
              <a:off x="6446775" y="2837408"/>
              <a:ext cx="2429544" cy="2057399"/>
              <a:chOff x="6117096" y="2748200"/>
              <a:chExt cx="2429544" cy="2057399"/>
            </a:xfrm>
          </p:grpSpPr>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2347" y="2748200"/>
                <a:ext cx="1391382" cy="90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1547" y="3743487"/>
                <a:ext cx="885093" cy="106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7096" y="3874246"/>
                <a:ext cx="1197349" cy="80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24" name="Curved Connector 23"/>
            <p:cNvCxnSpPr>
              <a:stCxn id="1028" idx="3"/>
              <a:endCxn id="1029" idx="0"/>
            </p:cNvCxnSpPr>
            <p:nvPr/>
          </p:nvCxnSpPr>
          <p:spPr bwMode="auto">
            <a:xfrm>
              <a:off x="5345078" y="2286000"/>
              <a:ext cx="2122639" cy="551408"/>
            </a:xfrm>
            <a:prstGeom prst="curvedConnector2">
              <a:avLst/>
            </a:prstGeom>
            <a:solidFill>
              <a:schemeClr val="accent1"/>
            </a:solidFill>
            <a:ln w="12700" cap="sq" cmpd="sng" algn="ctr">
              <a:solidFill>
                <a:schemeClr val="tx1"/>
              </a:solidFill>
              <a:prstDash val="solid"/>
              <a:round/>
              <a:headEnd type="none" w="sm" len="sm"/>
              <a:tailEnd type="arrow"/>
            </a:ln>
            <a:effectLst/>
          </p:spPr>
        </p:cxnSp>
        <p:sp>
          <p:nvSpPr>
            <p:cNvPr id="1036" name="TextBox 1035"/>
            <p:cNvSpPr txBox="1"/>
            <p:nvPr/>
          </p:nvSpPr>
          <p:spPr>
            <a:xfrm>
              <a:off x="7214572" y="5031164"/>
              <a:ext cx="1219200" cy="338554"/>
            </a:xfrm>
            <a:prstGeom prst="rect">
              <a:avLst/>
            </a:prstGeom>
            <a:noFill/>
          </p:spPr>
          <p:txBody>
            <a:bodyPr wrap="square" rtlCol="0">
              <a:spAutoFit/>
            </a:bodyPr>
            <a:lstStyle/>
            <a:p>
              <a:r>
                <a:rPr lang="en-US" sz="1600" dirty="0" smtClean="0"/>
                <a:t>Information</a:t>
              </a:r>
              <a:endParaRPr lang="en-US" sz="1600" dirty="0"/>
            </a:p>
          </p:txBody>
        </p:sp>
      </p:grpSp>
      <p:grpSp>
        <p:nvGrpSpPr>
          <p:cNvPr id="8" name="Group 7"/>
          <p:cNvGrpSpPr/>
          <p:nvPr/>
        </p:nvGrpSpPr>
        <p:grpSpPr>
          <a:xfrm>
            <a:off x="3320239" y="4572000"/>
            <a:ext cx="3725212" cy="1845677"/>
            <a:chOff x="3320239" y="4572000"/>
            <a:chExt cx="3725212" cy="1845677"/>
          </a:xfrm>
        </p:grpSpPr>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544" y="4572000"/>
              <a:ext cx="1107790"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1" name="Curved Connector 30"/>
            <p:cNvCxnSpPr>
              <a:stCxn id="1032" idx="2"/>
              <a:endCxn id="1026" idx="3"/>
            </p:cNvCxnSpPr>
            <p:nvPr/>
          </p:nvCxnSpPr>
          <p:spPr bwMode="auto">
            <a:xfrm rot="5400000">
              <a:off x="5802276" y="4055106"/>
              <a:ext cx="534233" cy="1952116"/>
            </a:xfrm>
            <a:prstGeom prst="curvedConnector2">
              <a:avLst/>
            </a:prstGeom>
            <a:solidFill>
              <a:schemeClr val="accent1"/>
            </a:solidFill>
            <a:ln w="12700" cap="sq" cmpd="sng" algn="ctr">
              <a:solidFill>
                <a:schemeClr val="tx1"/>
              </a:solidFill>
              <a:prstDash val="solid"/>
              <a:round/>
              <a:headEnd type="none" w="sm" len="sm"/>
              <a:tailEnd type="arrow"/>
            </a:ln>
            <a:effectLst/>
          </p:spPr>
        </p:cxnSp>
        <p:sp>
          <p:nvSpPr>
            <p:cNvPr id="1037" name="TextBox 1036"/>
            <p:cNvSpPr txBox="1"/>
            <p:nvPr/>
          </p:nvSpPr>
          <p:spPr>
            <a:xfrm>
              <a:off x="3320239" y="6079123"/>
              <a:ext cx="2438400" cy="338554"/>
            </a:xfrm>
            <a:prstGeom prst="rect">
              <a:avLst/>
            </a:prstGeom>
            <a:noFill/>
          </p:spPr>
          <p:txBody>
            <a:bodyPr wrap="square" rtlCol="0">
              <a:spAutoFit/>
            </a:bodyPr>
            <a:lstStyle/>
            <a:p>
              <a:r>
                <a:rPr lang="en-US" sz="1600" dirty="0" smtClean="0"/>
                <a:t>New Knowledge/Decisions</a:t>
              </a:r>
              <a:endParaRPr lang="en-US" sz="1600" dirty="0"/>
            </a:p>
          </p:txBody>
        </p:sp>
      </p:grpSp>
    </p:spTree>
    <p:extLst>
      <p:ext uri="{BB962C8B-B14F-4D97-AF65-F5344CB8AC3E}">
        <p14:creationId xmlns:p14="http://schemas.microsoft.com/office/powerpoint/2010/main" val="69604276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a:t>How Do We Use This Stuff?</a:t>
            </a:r>
          </a:p>
        </p:txBody>
      </p:sp>
      <p:sp>
        <p:nvSpPr>
          <p:cNvPr id="81923" name="Rectangle 3"/>
          <p:cNvSpPr>
            <a:spLocks noGrp="1" noChangeArrowheads="1"/>
          </p:cNvSpPr>
          <p:nvPr>
            <p:ph type="body" idx="1"/>
          </p:nvPr>
        </p:nvSpPr>
        <p:spPr/>
        <p:txBody>
          <a:bodyPr/>
          <a:lstStyle/>
          <a:p>
            <a:r>
              <a:rPr lang="en-US" dirty="0"/>
              <a:t>The type of data determines what kind of measures you can use</a:t>
            </a:r>
          </a:p>
          <a:p>
            <a:r>
              <a:rPr lang="en-US" dirty="0"/>
              <a:t>Higher order data can be used with higher order statistics</a:t>
            </a:r>
          </a:p>
        </p:txBody>
      </p:sp>
    </p:spTree>
    <p:extLst>
      <p:ext uri="{BB962C8B-B14F-4D97-AF65-F5344CB8AC3E}">
        <p14:creationId xmlns:p14="http://schemas.microsoft.com/office/powerpoint/2010/main" val="426735374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student takes the ACT test (11-36) and scores a 22…</a:t>
            </a:r>
          </a:p>
          <a:p>
            <a:r>
              <a:rPr lang="en-US" dirty="0" smtClean="0"/>
              <a:t>The same student takes the SAT (590-1,600) and scores a 750…</a:t>
            </a:r>
          </a:p>
          <a:p>
            <a:r>
              <a:rPr lang="en-US" dirty="0" smtClean="0"/>
              <a:t>The same student takes the TOFFEL (0-120) and scores a 92…</a:t>
            </a:r>
          </a:p>
          <a:p>
            <a:r>
              <a:rPr lang="en-US" dirty="0" smtClean="0"/>
              <a:t>How can we tell if the student did better/worse on one score in relation to the other scores?</a:t>
            </a:r>
          </a:p>
          <a:p>
            <a:r>
              <a:rPr lang="en-US" dirty="0" smtClean="0"/>
              <a:t>ANSWER: Standardize or Normalize the scores</a:t>
            </a:r>
          </a:p>
          <a:p>
            <a:r>
              <a:rPr lang="en-US" dirty="0" smtClean="0"/>
              <a:t>HOW: Z-Scores!</a:t>
            </a:r>
          </a:p>
          <a:p>
            <a:endParaRPr lang="en-US" dirty="0"/>
          </a:p>
        </p:txBody>
      </p:sp>
      <p:sp>
        <p:nvSpPr>
          <p:cNvPr id="3" name="Title 2"/>
          <p:cNvSpPr>
            <a:spLocks noGrp="1"/>
          </p:cNvSpPr>
          <p:nvPr>
            <p:ph type="title"/>
          </p:nvPr>
        </p:nvSpPr>
        <p:spPr/>
        <p:txBody>
          <a:bodyPr/>
          <a:lstStyle/>
          <a:p>
            <a:r>
              <a:rPr lang="en-US" dirty="0" smtClean="0"/>
              <a:t>When scores don’t compare</a:t>
            </a:r>
            <a:endParaRPr lang="en-US" dirty="0"/>
          </a:p>
        </p:txBody>
      </p:sp>
    </p:spTree>
    <p:extLst>
      <p:ext uri="{BB962C8B-B14F-4D97-AF65-F5344CB8AC3E}">
        <p14:creationId xmlns:p14="http://schemas.microsoft.com/office/powerpoint/2010/main" val="110946982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In statistics, the standard score is the (signed) number of standard deviations an observation or datum is </a:t>
            </a:r>
            <a:r>
              <a:rPr lang="en-US" dirty="0" smtClean="0"/>
              <a:t>above or below </a:t>
            </a:r>
            <a:r>
              <a:rPr lang="en-US" dirty="0"/>
              <a:t>the </a:t>
            </a:r>
            <a:r>
              <a:rPr lang="en-US" dirty="0" smtClean="0"/>
              <a:t>mean.</a:t>
            </a:r>
          </a:p>
          <a:p>
            <a:r>
              <a:rPr lang="en-US" dirty="0" smtClean="0"/>
              <a:t>A positive </a:t>
            </a:r>
            <a:r>
              <a:rPr lang="en-US" dirty="0"/>
              <a:t>standard score represents a datum above the mean, while a negative standard score represents a datum below the mean</a:t>
            </a:r>
            <a:r>
              <a:rPr lang="en-US" dirty="0" smtClean="0"/>
              <a:t>.</a:t>
            </a:r>
          </a:p>
          <a:p>
            <a:r>
              <a:rPr lang="en-US" dirty="0"/>
              <a:t>It is a dimensionless quantity obtained by subtracting the population mean from an individual raw score and then dividing the difference by the population standard deviation. This conversion process is called standardizing or </a:t>
            </a:r>
            <a:r>
              <a:rPr lang="en-US" dirty="0" smtClean="0"/>
              <a:t>normalizing.</a:t>
            </a:r>
          </a:p>
          <a:p>
            <a:r>
              <a:rPr lang="en-US" dirty="0"/>
              <a:t>Standard scores are also called z-values, z-scores, normal scores, and standardized </a:t>
            </a:r>
            <a:r>
              <a:rPr lang="en-US" dirty="0" smtClean="0"/>
              <a:t>variables.</a:t>
            </a:r>
            <a:endParaRPr lang="en-US" dirty="0"/>
          </a:p>
        </p:txBody>
      </p:sp>
      <p:sp>
        <p:nvSpPr>
          <p:cNvPr id="2" name="Title 1"/>
          <p:cNvSpPr>
            <a:spLocks noGrp="1"/>
          </p:cNvSpPr>
          <p:nvPr>
            <p:ph type="title"/>
          </p:nvPr>
        </p:nvSpPr>
        <p:spPr/>
        <p:txBody>
          <a:bodyPr/>
          <a:lstStyle/>
          <a:p>
            <a:r>
              <a:rPr lang="en-US" dirty="0" smtClean="0"/>
              <a:t>Z-Scores</a:t>
            </a:r>
            <a:endParaRPr lang="en-US" dirty="0"/>
          </a:p>
        </p:txBody>
      </p:sp>
    </p:spTree>
    <p:extLst>
      <p:ext uri="{BB962C8B-B14F-4D97-AF65-F5344CB8AC3E}">
        <p14:creationId xmlns:p14="http://schemas.microsoft.com/office/powerpoint/2010/main" val="233063314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Z-score formula</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048000" y="2743200"/>
                <a:ext cx="2971800" cy="14503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a:rPr>
                        <m:t>𝑧</m:t>
                      </m:r>
                      <m:r>
                        <a:rPr lang="en-US" sz="4400" b="0" i="1" smtClean="0">
                          <a:latin typeface="Cambria Math"/>
                        </a:rPr>
                        <m:t>= </m:t>
                      </m:r>
                      <m:f>
                        <m:fPr>
                          <m:ctrlPr>
                            <a:rPr lang="en-US" sz="4400" b="0" i="1" smtClean="0">
                              <a:latin typeface="Cambria Math" panose="02040503050406030204" pitchFamily="18" charset="0"/>
                            </a:rPr>
                          </m:ctrlPr>
                        </m:fPr>
                        <m:num>
                          <m:r>
                            <a:rPr lang="en-US" sz="4400" b="0" i="1" smtClean="0">
                              <a:latin typeface="Cambria Math"/>
                            </a:rPr>
                            <m:t>𝑋</m:t>
                          </m:r>
                          <m:r>
                            <a:rPr lang="en-US" sz="4400" b="0" i="1" smtClean="0">
                              <a:latin typeface="Cambria Math"/>
                            </a:rPr>
                            <m:t>−</m:t>
                          </m:r>
                          <m:acc>
                            <m:accPr>
                              <m:chr m:val="̅"/>
                              <m:ctrlPr>
                                <a:rPr lang="en-US" sz="4400" b="0" i="1" smtClean="0">
                                  <a:latin typeface="Cambria Math" panose="02040503050406030204" pitchFamily="18" charset="0"/>
                                </a:rPr>
                              </m:ctrlPr>
                            </m:accPr>
                            <m:e>
                              <m:r>
                                <a:rPr lang="en-US" sz="4400" b="0" i="1" smtClean="0">
                                  <a:latin typeface="Cambria Math"/>
                                </a:rPr>
                                <m:t>𝑋</m:t>
                              </m:r>
                            </m:e>
                          </m:acc>
                        </m:num>
                        <m:den>
                          <m:r>
                            <a:rPr lang="en-US" sz="4400" b="0" i="1" smtClean="0">
                              <a:latin typeface="Cambria Math"/>
                            </a:rPr>
                            <m:t>𝑆</m:t>
                          </m:r>
                        </m:den>
                      </m:f>
                    </m:oMath>
                  </m:oMathPara>
                </a14:m>
                <a:endParaRPr lang="en-US" sz="4400" dirty="0"/>
              </a:p>
            </p:txBody>
          </p:sp>
        </mc:Choice>
        <mc:Fallback xmlns="">
          <p:sp>
            <p:nvSpPr>
              <p:cNvPr id="4" name="TextBox 3"/>
              <p:cNvSpPr txBox="1">
                <a:spLocks noRot="1" noChangeAspect="1" noMove="1" noResize="1" noEditPoints="1" noAdjustHandles="1" noChangeArrowheads="1" noChangeShapeType="1" noTextEdit="1"/>
              </p:cNvSpPr>
              <p:nvPr/>
            </p:nvSpPr>
            <p:spPr>
              <a:xfrm>
                <a:off x="3048000" y="2743200"/>
                <a:ext cx="2971800" cy="1450333"/>
              </a:xfrm>
              <a:prstGeom prst="rect">
                <a:avLst/>
              </a:prstGeom>
              <a:blipFill rotWithShape="1">
                <a:blip r:embed="rId2"/>
                <a:stretch>
                  <a:fillRect/>
                </a:stretch>
              </a:blipFill>
            </p:spPr>
            <p:txBody>
              <a:bodyPr/>
              <a:lstStyle/>
              <a:p>
                <a:r>
                  <a:rPr lang="en-US">
                    <a:noFill/>
                  </a:rPr>
                  <a:t> </a:t>
                </a:r>
              </a:p>
            </p:txBody>
          </p:sp>
        </mc:Fallback>
      </mc:AlternateContent>
      <p:sp>
        <p:nvSpPr>
          <p:cNvPr id="5" name="TextBox 4"/>
          <p:cNvSpPr txBox="1"/>
          <p:nvPr/>
        </p:nvSpPr>
        <p:spPr>
          <a:xfrm>
            <a:off x="1143000" y="5105400"/>
            <a:ext cx="7086600" cy="646331"/>
          </a:xfrm>
          <a:prstGeom prst="rect">
            <a:avLst/>
          </a:prstGeom>
          <a:noFill/>
        </p:spPr>
        <p:txBody>
          <a:bodyPr wrap="square" rtlCol="0">
            <a:spAutoFit/>
          </a:bodyPr>
          <a:lstStyle/>
          <a:p>
            <a:r>
              <a:rPr lang="en-US" dirty="0" smtClean="0"/>
              <a:t>Z-Scores with positive numbers are above the mean while Z-Scores with negative numbers are below the mean.</a:t>
            </a:r>
            <a:endParaRPr lang="en-US" dirty="0"/>
          </a:p>
        </p:txBody>
      </p:sp>
    </p:spTree>
    <p:extLst>
      <p:ext uri="{BB962C8B-B14F-4D97-AF65-F5344CB8AC3E}">
        <p14:creationId xmlns:p14="http://schemas.microsoft.com/office/powerpoint/2010/main" val="88520104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It is a little awkward in discussing a score or observation to have to say that it is “2 standard deviations above the mean” or “1.5 standard deviations below the mean.”</a:t>
            </a:r>
          </a:p>
          <a:p>
            <a:r>
              <a:rPr lang="en-US" dirty="0" smtClean="0"/>
              <a:t>To make it a little easier to pinpoint the location of a score in any distribution, the z-score was developed.</a:t>
            </a:r>
          </a:p>
          <a:p>
            <a:r>
              <a:rPr lang="en-US" dirty="0" smtClean="0"/>
              <a:t>The z-score is simply a way of telling how far a score is from the mean in standard deviation units.</a:t>
            </a:r>
            <a:endParaRPr lang="en-US" dirty="0"/>
          </a:p>
        </p:txBody>
      </p:sp>
      <p:sp>
        <p:nvSpPr>
          <p:cNvPr id="3" name="Title 2"/>
          <p:cNvSpPr>
            <a:spLocks noGrp="1"/>
          </p:cNvSpPr>
          <p:nvPr>
            <p:ph type="title"/>
          </p:nvPr>
        </p:nvSpPr>
        <p:spPr/>
        <p:txBody>
          <a:bodyPr/>
          <a:lstStyle/>
          <a:p>
            <a:r>
              <a:rPr lang="en-US" dirty="0" smtClean="0"/>
              <a:t>Z-scores, cont.</a:t>
            </a:r>
            <a:endParaRPr lang="en-US" dirty="0"/>
          </a:p>
        </p:txBody>
      </p:sp>
    </p:spTree>
    <p:extLst>
      <p:ext uri="{BB962C8B-B14F-4D97-AF65-F5344CB8AC3E}">
        <p14:creationId xmlns:p14="http://schemas.microsoft.com/office/powerpoint/2010/main" val="235794424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795529"/>
          </a:xfrm>
        </p:spPr>
        <p:txBody>
          <a:bodyPr/>
          <a:lstStyle/>
          <a:p>
            <a:r>
              <a:rPr lang="en-US" dirty="0" smtClean="0"/>
              <a:t>If the observed value (individual score) = 9; the mean = 6; and the standard deviation = 2.68:</a:t>
            </a:r>
            <a:endParaRPr lang="en-US" dirty="0"/>
          </a:p>
        </p:txBody>
      </p:sp>
      <p:sp>
        <p:nvSpPr>
          <p:cNvPr id="3" name="Title 2"/>
          <p:cNvSpPr>
            <a:spLocks noGrp="1"/>
          </p:cNvSpPr>
          <p:nvPr>
            <p:ph type="title"/>
          </p:nvPr>
        </p:nvSpPr>
        <p:spPr/>
        <p:txBody>
          <a:bodyPr/>
          <a:lstStyle/>
          <a:p>
            <a:r>
              <a:rPr lang="en-US" dirty="0" smtClean="0"/>
              <a:t>Calculating the z-score</a:t>
            </a:r>
            <a:endParaRPr lang="en-US" dirty="0"/>
          </a:p>
        </p:txBody>
      </p:sp>
      <p:sp>
        <p:nvSpPr>
          <p:cNvPr id="4" name="TextBox 3"/>
          <p:cNvSpPr txBox="1"/>
          <p:nvPr/>
        </p:nvSpPr>
        <p:spPr>
          <a:xfrm>
            <a:off x="838200" y="3156466"/>
            <a:ext cx="242374" cy="369332"/>
          </a:xfrm>
          <a:prstGeom prst="rect">
            <a:avLst/>
          </a:prstGeom>
          <a:noFill/>
        </p:spPr>
        <p:txBody>
          <a:bodyPr wrap="none" rtlCol="0">
            <a:spAutoFit/>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371600" y="3095904"/>
                <a:ext cx="5943600" cy="888513"/>
              </a:xfrm>
              <a:prstGeom prst="rect">
                <a:avLst/>
              </a:prstGeom>
              <a:noFill/>
            </p:spPr>
            <p:txBody>
              <a:bodyPr wrap="square" rtlCol="0">
                <a:spAutoFit/>
              </a:bodyPr>
              <a:lstStyle/>
              <a:p>
                <a14:m>
                  <m:oMath xmlns:m="http://schemas.openxmlformats.org/officeDocument/2006/math">
                    <m:r>
                      <a:rPr lang="en-US" sz="3600" b="0" i="1" smtClean="0">
                        <a:latin typeface="Cambria Math"/>
                      </a:rPr>
                      <m:t>𝑧</m:t>
                    </m:r>
                    <m:r>
                      <a:rPr lang="en-US" sz="3600" b="0" i="1" smtClean="0">
                        <a:latin typeface="Cambria Math"/>
                      </a:rPr>
                      <m:t>= </m:t>
                    </m:r>
                    <m:f>
                      <m:fPr>
                        <m:ctrlPr>
                          <a:rPr lang="en-US" sz="3600" b="0" i="1" smtClean="0">
                            <a:latin typeface="Cambria Math" panose="02040503050406030204" pitchFamily="18" charset="0"/>
                          </a:rPr>
                        </m:ctrlPr>
                      </m:fPr>
                      <m:num>
                        <m:r>
                          <a:rPr lang="en-US" sz="3600" b="0" i="1" smtClean="0">
                            <a:latin typeface="Cambria Math"/>
                          </a:rPr>
                          <m:t>𝑥</m:t>
                        </m:r>
                        <m:r>
                          <a:rPr lang="en-US" sz="3600" b="0" i="1" smtClean="0">
                            <a:latin typeface="Cambria Math"/>
                          </a:rPr>
                          <m:t>−</m:t>
                        </m:r>
                        <m:acc>
                          <m:accPr>
                            <m:chr m:val="̅"/>
                            <m:ctrlPr>
                              <a:rPr lang="en-US" sz="3600" b="0" i="1" smtClean="0">
                                <a:latin typeface="Cambria Math" panose="02040503050406030204" pitchFamily="18" charset="0"/>
                              </a:rPr>
                            </m:ctrlPr>
                          </m:accPr>
                          <m:e>
                            <m:r>
                              <a:rPr lang="en-US" sz="3600" b="0" i="1" smtClean="0">
                                <a:latin typeface="Cambria Math"/>
                              </a:rPr>
                              <m:t>𝑥</m:t>
                            </m:r>
                          </m:e>
                        </m:acc>
                      </m:num>
                      <m:den>
                        <m:r>
                          <a:rPr lang="en-US" sz="3600" b="0" i="1" smtClean="0">
                            <a:latin typeface="Cambria Math"/>
                          </a:rPr>
                          <m:t>𝑆</m:t>
                        </m:r>
                      </m:den>
                    </m:f>
                    <m:r>
                      <a:rPr lang="en-US" sz="3600" b="0" i="0" smtClean="0">
                        <a:latin typeface="Cambria Math"/>
                      </a:rPr>
                      <m:t>=</m:t>
                    </m:r>
                    <m:f>
                      <m:fPr>
                        <m:ctrlPr>
                          <a:rPr lang="en-US" sz="3600" b="0" i="1" smtClean="0">
                            <a:latin typeface="Cambria Math" panose="02040503050406030204" pitchFamily="18" charset="0"/>
                          </a:rPr>
                        </m:ctrlPr>
                      </m:fPr>
                      <m:num>
                        <m:r>
                          <a:rPr lang="en-US" sz="3600" b="0" i="1" smtClean="0">
                            <a:latin typeface="Cambria Math"/>
                          </a:rPr>
                          <m:t>9−6</m:t>
                        </m:r>
                      </m:num>
                      <m:den>
                        <m:r>
                          <a:rPr lang="en-US" sz="3600" b="0" i="1" smtClean="0">
                            <a:latin typeface="Cambria Math"/>
                          </a:rPr>
                          <m:t>2.68</m:t>
                        </m:r>
                      </m:den>
                    </m:f>
                    <m:r>
                      <a:rPr lang="en-US" sz="3600" b="0" i="0" smtClean="0">
                        <a:latin typeface="Cambria Math"/>
                      </a:rPr>
                      <m:t>= </m:t>
                    </m:r>
                    <m:f>
                      <m:fPr>
                        <m:ctrlPr>
                          <a:rPr lang="en-US" sz="3600" b="0" i="1" smtClean="0">
                            <a:latin typeface="Cambria Math" panose="02040503050406030204" pitchFamily="18" charset="0"/>
                          </a:rPr>
                        </m:ctrlPr>
                      </m:fPr>
                      <m:num>
                        <m:r>
                          <a:rPr lang="en-US" sz="3600" b="0" i="1" smtClean="0">
                            <a:latin typeface="Cambria Math"/>
                          </a:rPr>
                          <m:t>3</m:t>
                        </m:r>
                      </m:num>
                      <m:den>
                        <m:r>
                          <a:rPr lang="en-US" sz="3600" b="0" i="1" smtClean="0">
                            <a:latin typeface="Cambria Math"/>
                          </a:rPr>
                          <m:t>2.68</m:t>
                        </m:r>
                      </m:den>
                    </m:f>
                    <m:r>
                      <a:rPr lang="en-US" sz="3600" b="0" i="1" smtClean="0">
                        <a:latin typeface="Cambria Math"/>
                      </a:rPr>
                      <m:t>=1.12</m:t>
                    </m:r>
                  </m:oMath>
                </a14:m>
                <a:r>
                  <a:rPr lang="en-US" sz="3600" dirty="0" smtClean="0"/>
                  <a:t> </a:t>
                </a:r>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371600" y="3095904"/>
                <a:ext cx="5943600" cy="888513"/>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9135224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938529"/>
          </a:xfrm>
        </p:spPr>
        <p:txBody>
          <a:bodyPr/>
          <a:lstStyle/>
          <a:p>
            <a:r>
              <a:rPr lang="en-US" dirty="0" smtClean="0"/>
              <a:t>A z-score may also be used to find the location of a score that is a normally distributed variable.</a:t>
            </a:r>
          </a:p>
          <a:p>
            <a:r>
              <a:rPr lang="en-US" dirty="0" smtClean="0"/>
              <a:t>Using an example of a population of IQ test scores where the individual score = 80; population mean = 100; and the population standard deviation = 16…</a:t>
            </a:r>
            <a:endParaRPr lang="en-US" dirty="0"/>
          </a:p>
        </p:txBody>
      </p:sp>
      <p:sp>
        <p:nvSpPr>
          <p:cNvPr id="3" name="Title 2"/>
          <p:cNvSpPr>
            <a:spLocks noGrp="1"/>
          </p:cNvSpPr>
          <p:nvPr>
            <p:ph type="title"/>
          </p:nvPr>
        </p:nvSpPr>
        <p:spPr/>
        <p:txBody>
          <a:bodyPr/>
          <a:lstStyle/>
          <a:p>
            <a:r>
              <a:rPr lang="en-US" dirty="0" smtClean="0"/>
              <a:t>Z-Scores, cont.</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09600" y="3962400"/>
                <a:ext cx="8043677" cy="11330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a:rPr>
                        <m:t>𝑧</m:t>
                      </m:r>
                      <m:r>
                        <a:rPr lang="en-US" sz="3600" b="0" i="1" smtClean="0">
                          <a:latin typeface="Cambria Math"/>
                        </a:rPr>
                        <m:t>= </m:t>
                      </m:r>
                      <m:f>
                        <m:fPr>
                          <m:ctrlPr>
                            <a:rPr lang="en-US" sz="3600" b="0" i="1" smtClean="0">
                              <a:latin typeface="Cambria Math" panose="02040503050406030204" pitchFamily="18" charset="0"/>
                            </a:rPr>
                          </m:ctrlPr>
                        </m:fPr>
                        <m:num>
                          <m:r>
                            <a:rPr lang="en-US" sz="3600" b="0" i="1" smtClean="0">
                              <a:latin typeface="Cambria Math"/>
                            </a:rPr>
                            <m:t>𝑋</m:t>
                          </m:r>
                          <m:r>
                            <a:rPr lang="en-US" sz="3600" b="0" i="1" smtClean="0">
                              <a:latin typeface="Cambria Math"/>
                            </a:rPr>
                            <m:t>−</m:t>
                          </m:r>
                          <m:r>
                            <a:rPr lang="en-US" sz="3600" b="0" i="1" smtClean="0">
                              <a:latin typeface="Cambria Math"/>
                              <a:ea typeface="Cambria Math"/>
                            </a:rPr>
                            <m:t>𝜇</m:t>
                          </m:r>
                        </m:num>
                        <m:den>
                          <m:r>
                            <a:rPr lang="en-US" sz="3600" b="0" i="1" smtClean="0">
                              <a:latin typeface="Cambria Math"/>
                              <a:ea typeface="Cambria Math"/>
                            </a:rPr>
                            <m:t>𝜕</m:t>
                          </m:r>
                        </m:den>
                      </m:f>
                      <m:r>
                        <a:rPr lang="en-US" sz="3600" b="0" i="1" smtClean="0">
                          <a:latin typeface="Cambria Math"/>
                        </a:rPr>
                        <m:t>=</m:t>
                      </m:r>
                      <m:f>
                        <m:fPr>
                          <m:ctrlPr>
                            <a:rPr lang="en-US" sz="3600" b="0" i="1" smtClean="0">
                              <a:latin typeface="Cambria Math" panose="02040503050406030204" pitchFamily="18" charset="0"/>
                            </a:rPr>
                          </m:ctrlPr>
                        </m:fPr>
                        <m:num>
                          <m:r>
                            <a:rPr lang="en-US" sz="3600" b="0" i="1" smtClean="0">
                              <a:latin typeface="Cambria Math"/>
                            </a:rPr>
                            <m:t>80−100</m:t>
                          </m:r>
                        </m:num>
                        <m:den>
                          <m:r>
                            <a:rPr lang="en-US" sz="3600" b="0" i="1" smtClean="0">
                              <a:latin typeface="Cambria Math"/>
                            </a:rPr>
                            <m:t>16</m:t>
                          </m:r>
                        </m:den>
                      </m:f>
                      <m:r>
                        <a:rPr lang="en-US" sz="3600" b="0" i="1" smtClean="0">
                          <a:latin typeface="Cambria Math"/>
                        </a:rPr>
                        <m:t>=</m:t>
                      </m:r>
                      <m:f>
                        <m:fPr>
                          <m:ctrlPr>
                            <a:rPr lang="en-US" sz="3600" b="0" i="1" smtClean="0">
                              <a:latin typeface="Cambria Math" panose="02040503050406030204" pitchFamily="18" charset="0"/>
                            </a:rPr>
                          </m:ctrlPr>
                        </m:fPr>
                        <m:num>
                          <m:r>
                            <a:rPr lang="en-US" sz="3600" b="0" i="1" smtClean="0">
                              <a:latin typeface="Cambria Math"/>
                            </a:rPr>
                            <m:t>−20</m:t>
                          </m:r>
                        </m:num>
                        <m:den>
                          <m:r>
                            <a:rPr lang="en-US" sz="3600" b="0" i="1" smtClean="0">
                              <a:latin typeface="Cambria Math"/>
                            </a:rPr>
                            <m:t>16</m:t>
                          </m:r>
                        </m:den>
                      </m:f>
                      <m:r>
                        <a:rPr lang="en-US" sz="3600" b="0" i="1" smtClean="0">
                          <a:latin typeface="Cambria Math"/>
                        </a:rPr>
                        <m:t>=−1.25</m:t>
                      </m:r>
                    </m:oMath>
                  </m:oMathPara>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3962400"/>
                <a:ext cx="8043677" cy="1133067"/>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3799332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176529"/>
          </a:xfrm>
        </p:spPr>
        <p:txBody>
          <a:bodyPr/>
          <a:lstStyle/>
          <a:p>
            <a:r>
              <a:rPr lang="en-US" dirty="0" smtClean="0"/>
              <a:t>Z-scores allow the researcher to make comparisons between different distributions.</a:t>
            </a:r>
            <a:endParaRPr lang="en-US" dirty="0"/>
          </a:p>
        </p:txBody>
      </p:sp>
      <p:sp>
        <p:nvSpPr>
          <p:cNvPr id="3" name="Title 2"/>
          <p:cNvSpPr>
            <a:spLocks noGrp="1"/>
          </p:cNvSpPr>
          <p:nvPr>
            <p:ph type="title"/>
          </p:nvPr>
        </p:nvSpPr>
        <p:spPr/>
        <p:txBody>
          <a:bodyPr/>
          <a:lstStyle/>
          <a:p>
            <a:r>
              <a:rPr lang="en-US" dirty="0" smtClean="0"/>
              <a:t>Comparing z-scores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40635010"/>
              </p:ext>
            </p:extLst>
          </p:nvPr>
        </p:nvGraphicFramePr>
        <p:xfrm>
          <a:off x="1524000" y="25908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Mathematics</a:t>
                      </a:r>
                      <a:endParaRPr lang="en-US" dirty="0"/>
                    </a:p>
                  </a:txBody>
                  <a:tcPr/>
                </a:tc>
                <a:tc>
                  <a:txBody>
                    <a:bodyPr/>
                    <a:lstStyle/>
                    <a:p>
                      <a:pPr algn="ctr"/>
                      <a:r>
                        <a:rPr lang="en-US" dirty="0" smtClean="0"/>
                        <a:t>Natural Science</a:t>
                      </a:r>
                      <a:endParaRPr lang="en-US" dirty="0"/>
                    </a:p>
                  </a:txBody>
                  <a:tcPr/>
                </a:tc>
                <a:tc>
                  <a:txBody>
                    <a:bodyPr/>
                    <a:lstStyle/>
                    <a:p>
                      <a:pPr algn="ctr"/>
                      <a:r>
                        <a:rPr lang="en-US" dirty="0" smtClean="0"/>
                        <a:t>English</a:t>
                      </a:r>
                      <a:endParaRPr lang="en-US" dirty="0"/>
                    </a:p>
                  </a:txBody>
                  <a:tcPr/>
                </a:tc>
              </a:tr>
              <a:tr h="370840">
                <a:tc>
                  <a:txBody>
                    <a:bodyPr/>
                    <a:lstStyle/>
                    <a:p>
                      <a:r>
                        <a:rPr lang="en-US" dirty="0" smtClean="0"/>
                        <a:t>µ = 75</a:t>
                      </a:r>
                      <a:endParaRPr lang="en-US" dirty="0"/>
                    </a:p>
                  </a:txBody>
                  <a:tcPr/>
                </a:tc>
                <a:tc>
                  <a:txBody>
                    <a:bodyPr/>
                    <a:lstStyle/>
                    <a:p>
                      <a:r>
                        <a:rPr lang="en-US" dirty="0" smtClean="0"/>
                        <a:t>µ = 103</a:t>
                      </a:r>
                      <a:endParaRPr lang="en-US" dirty="0"/>
                    </a:p>
                  </a:txBody>
                  <a:tcPr/>
                </a:tc>
                <a:tc>
                  <a:txBody>
                    <a:bodyPr/>
                    <a:lstStyle/>
                    <a:p>
                      <a:r>
                        <a:rPr lang="en-US" dirty="0" smtClean="0"/>
                        <a:t>µ = 52</a:t>
                      </a:r>
                      <a:endParaRPr lang="en-US" dirty="0"/>
                    </a:p>
                  </a:txBody>
                  <a:tcPr/>
                </a:tc>
              </a:tr>
              <a:tr h="370840">
                <a:tc>
                  <a:txBody>
                    <a:bodyPr/>
                    <a:lstStyle/>
                    <a:p>
                      <a:r>
                        <a:rPr lang="el-GR" dirty="0" smtClean="0"/>
                        <a:t>σ</a:t>
                      </a:r>
                      <a:r>
                        <a:rPr lang="en-US" baseline="0" dirty="0" smtClean="0"/>
                        <a:t> = 6</a:t>
                      </a:r>
                      <a:endParaRPr lang="en-US" dirty="0"/>
                    </a:p>
                  </a:txBody>
                  <a:tcPr/>
                </a:tc>
                <a:tc>
                  <a:txBody>
                    <a:bodyPr/>
                    <a:lstStyle/>
                    <a:p>
                      <a:r>
                        <a:rPr lang="el-GR" dirty="0" smtClean="0"/>
                        <a:t>σ</a:t>
                      </a:r>
                      <a:r>
                        <a:rPr lang="en-US" baseline="0" dirty="0" smtClean="0"/>
                        <a:t> = 14</a:t>
                      </a:r>
                      <a:endParaRPr lang="en-US" dirty="0"/>
                    </a:p>
                  </a:txBody>
                  <a:tcPr/>
                </a:tc>
                <a:tc>
                  <a:txBody>
                    <a:bodyPr/>
                    <a:lstStyle/>
                    <a:p>
                      <a:r>
                        <a:rPr lang="el-GR" dirty="0" smtClean="0"/>
                        <a:t>σ</a:t>
                      </a:r>
                      <a:r>
                        <a:rPr lang="en-US" baseline="0" dirty="0" smtClean="0"/>
                        <a:t> = 4</a:t>
                      </a:r>
                      <a:endParaRPr lang="en-US" dirty="0"/>
                    </a:p>
                  </a:txBody>
                  <a:tcPr/>
                </a:tc>
              </a:tr>
              <a:tr h="370840">
                <a:tc>
                  <a:txBody>
                    <a:bodyPr/>
                    <a:lstStyle/>
                    <a:p>
                      <a:r>
                        <a:rPr lang="en-US" dirty="0" smtClean="0"/>
                        <a:t>X = 78</a:t>
                      </a:r>
                      <a:endParaRPr lang="en-US" dirty="0"/>
                    </a:p>
                  </a:txBody>
                  <a:tcPr/>
                </a:tc>
                <a:tc>
                  <a:txBody>
                    <a:bodyPr/>
                    <a:lstStyle/>
                    <a:p>
                      <a:r>
                        <a:rPr lang="en-US" dirty="0" smtClean="0"/>
                        <a:t>X = 115</a:t>
                      </a:r>
                      <a:endParaRPr lang="en-US" dirty="0"/>
                    </a:p>
                  </a:txBody>
                  <a:tcPr/>
                </a:tc>
                <a:tc>
                  <a:txBody>
                    <a:bodyPr/>
                    <a:lstStyle/>
                    <a:p>
                      <a:r>
                        <a:rPr lang="en-US" dirty="0" smtClean="0"/>
                        <a:t>X = 57</a:t>
                      </a:r>
                      <a:endParaRPr lang="en-US" dirty="0"/>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3581400" y="4343400"/>
                <a:ext cx="3348802"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𝑋</m:t>
                          </m:r>
                          <m:r>
                            <a:rPr lang="en-US" b="0" i="1" smtClean="0">
                              <a:latin typeface="Cambria Math"/>
                            </a:rPr>
                            <m:t>−</m:t>
                          </m:r>
                          <m:r>
                            <a:rPr lang="en-US" b="0" i="1" smtClean="0">
                              <a:latin typeface="Cambria Math"/>
                              <a:ea typeface="Cambria Math"/>
                            </a:rPr>
                            <m:t>𝜇</m:t>
                          </m:r>
                        </m:num>
                        <m:den>
                          <m:r>
                            <a:rPr lang="en-US" b="0" i="1" smtClean="0">
                              <a:latin typeface="Cambria Math"/>
                              <a:ea typeface="Cambria Math"/>
                            </a:rPr>
                            <m:t>𝜎</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78−75</m:t>
                          </m:r>
                        </m:num>
                        <m:den>
                          <m:r>
                            <a:rPr lang="en-US" b="0" i="1" smtClean="0">
                              <a:latin typeface="Cambria Math"/>
                            </a:rPr>
                            <m:t>6</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3</m:t>
                          </m:r>
                        </m:num>
                        <m:den>
                          <m:r>
                            <a:rPr lang="en-US" b="0" i="1" smtClean="0">
                              <a:latin typeface="Cambria Math"/>
                            </a:rPr>
                            <m:t>6</m:t>
                          </m:r>
                        </m:den>
                      </m:f>
                      <m:r>
                        <a:rPr lang="en-US" b="0" i="1" smtClean="0">
                          <a:latin typeface="Cambria Math"/>
                        </a:rPr>
                        <m:t>=0.5</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581400" y="4343400"/>
                <a:ext cx="3348802" cy="61837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81400" y="5111262"/>
                <a:ext cx="2997103"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115−103</m:t>
                          </m:r>
                        </m:num>
                        <m:den>
                          <m:r>
                            <a:rPr lang="en-US" b="0" i="1" smtClean="0">
                              <a:latin typeface="Cambria Math"/>
                            </a:rPr>
                            <m:t>14</m:t>
                          </m:r>
                        </m:den>
                      </m:f>
                      <m:r>
                        <a:rPr lang="en-US" b="0" i="0" smtClean="0">
                          <a:latin typeface="Cambria Math"/>
                        </a:rPr>
                        <m:t>=</m:t>
                      </m:r>
                      <m:f>
                        <m:fPr>
                          <m:ctrlPr>
                            <a:rPr lang="en-US" b="0" i="1" smtClean="0">
                              <a:latin typeface="Cambria Math" panose="02040503050406030204" pitchFamily="18" charset="0"/>
                            </a:rPr>
                          </m:ctrlPr>
                        </m:fPr>
                        <m:num>
                          <m:r>
                            <a:rPr lang="en-US" b="0" i="1" smtClean="0">
                              <a:latin typeface="Cambria Math"/>
                            </a:rPr>
                            <m:t>12</m:t>
                          </m:r>
                        </m:num>
                        <m:den>
                          <m:r>
                            <a:rPr lang="en-US" b="0" i="1" smtClean="0">
                              <a:latin typeface="Cambria Math"/>
                            </a:rPr>
                            <m:t>14</m:t>
                          </m:r>
                        </m:den>
                      </m:f>
                      <m:r>
                        <a:rPr lang="en-US" b="0" i="1" smtClean="0">
                          <a:latin typeface="Cambria Math"/>
                        </a:rPr>
                        <m:t>=0.86</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581400" y="5111262"/>
                <a:ext cx="2997103" cy="61651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81400" y="5943600"/>
                <a:ext cx="2612382" cy="616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𝑧</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57−52</m:t>
                          </m:r>
                        </m:num>
                        <m:den>
                          <m:r>
                            <a:rPr lang="en-US" b="0" i="1" smtClean="0">
                              <a:latin typeface="Cambria Math"/>
                            </a:rPr>
                            <m:t>4</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5</m:t>
                          </m:r>
                        </m:num>
                        <m:den>
                          <m:r>
                            <a:rPr lang="en-US" b="0" i="1" smtClean="0">
                              <a:latin typeface="Cambria Math"/>
                            </a:rPr>
                            <m:t>4</m:t>
                          </m:r>
                        </m:den>
                      </m:f>
                      <m:r>
                        <a:rPr lang="en-US" b="0" i="1" smtClean="0">
                          <a:latin typeface="Cambria Math"/>
                        </a:rPr>
                        <m:t>=1.25</m:t>
                      </m:r>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581400" y="5943600"/>
                <a:ext cx="2612382" cy="616515"/>
              </a:xfrm>
              <a:prstGeom prst="rect">
                <a:avLst/>
              </a:prstGeom>
              <a:blipFill rotWithShape="1">
                <a:blip r:embed="rId4"/>
                <a:stretch>
                  <a:fillRect/>
                </a:stretch>
              </a:blipFill>
            </p:spPr>
            <p:txBody>
              <a:bodyPr/>
              <a:lstStyle/>
              <a:p>
                <a:r>
                  <a:rPr lang="en-US">
                    <a:noFill/>
                  </a:rPr>
                  <a:t> </a:t>
                </a:r>
              </a:p>
            </p:txBody>
          </p:sp>
        </mc:Fallback>
      </mc:AlternateContent>
      <p:sp>
        <p:nvSpPr>
          <p:cNvPr id="8" name="TextBox 7"/>
          <p:cNvSpPr txBox="1"/>
          <p:nvPr/>
        </p:nvSpPr>
        <p:spPr>
          <a:xfrm>
            <a:off x="1752600" y="4462087"/>
            <a:ext cx="1600200" cy="381000"/>
          </a:xfrm>
          <a:prstGeom prst="rect">
            <a:avLst/>
          </a:prstGeom>
          <a:noFill/>
        </p:spPr>
        <p:txBody>
          <a:bodyPr wrap="square" rtlCol="0">
            <a:spAutoFit/>
          </a:bodyPr>
          <a:lstStyle/>
          <a:p>
            <a:r>
              <a:rPr lang="en-US" dirty="0" smtClean="0"/>
              <a:t>Mathematics</a:t>
            </a:r>
            <a:endParaRPr lang="en-US" dirty="0"/>
          </a:p>
        </p:txBody>
      </p:sp>
      <p:sp>
        <p:nvSpPr>
          <p:cNvPr id="9" name="Rectangle 8"/>
          <p:cNvSpPr/>
          <p:nvPr/>
        </p:nvSpPr>
        <p:spPr>
          <a:xfrm>
            <a:off x="1752600" y="5234853"/>
            <a:ext cx="1745991" cy="369332"/>
          </a:xfrm>
          <a:prstGeom prst="rect">
            <a:avLst/>
          </a:prstGeom>
        </p:spPr>
        <p:txBody>
          <a:bodyPr wrap="none">
            <a:spAutoFit/>
          </a:bodyPr>
          <a:lstStyle/>
          <a:p>
            <a:r>
              <a:rPr lang="en-US" dirty="0" smtClean="0"/>
              <a:t>Natural Science</a:t>
            </a:r>
            <a:endParaRPr lang="en-US" dirty="0"/>
          </a:p>
        </p:txBody>
      </p:sp>
      <p:sp>
        <p:nvSpPr>
          <p:cNvPr id="10" name="Rectangle 9"/>
          <p:cNvSpPr/>
          <p:nvPr/>
        </p:nvSpPr>
        <p:spPr>
          <a:xfrm>
            <a:off x="1752600" y="6067191"/>
            <a:ext cx="894797" cy="369332"/>
          </a:xfrm>
          <a:prstGeom prst="rect">
            <a:avLst/>
          </a:prstGeom>
        </p:spPr>
        <p:txBody>
          <a:bodyPr wrap="none">
            <a:spAutoFit/>
          </a:bodyPr>
          <a:lstStyle/>
          <a:p>
            <a:r>
              <a:rPr lang="en-US" dirty="0" smtClean="0"/>
              <a:t>English</a:t>
            </a:r>
            <a:endParaRPr lang="en-US" dirty="0"/>
          </a:p>
        </p:txBody>
      </p:sp>
    </p:spTree>
    <p:extLst>
      <p:ext uri="{BB962C8B-B14F-4D97-AF65-F5344CB8AC3E}">
        <p14:creationId xmlns:p14="http://schemas.microsoft.com/office/powerpoint/2010/main" val="125858517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Area under the normal curve</a:t>
            </a:r>
            <a:endParaRPr lang="en-US" dirty="0"/>
          </a:p>
        </p:txBody>
      </p:sp>
      <p:sp>
        <p:nvSpPr>
          <p:cNvPr id="6" name="Line 5"/>
          <p:cNvSpPr>
            <a:spLocks noChangeShapeType="1"/>
          </p:cNvSpPr>
          <p:nvPr/>
        </p:nvSpPr>
        <p:spPr bwMode="auto">
          <a:xfrm>
            <a:off x="1155700" y="5038726"/>
            <a:ext cx="6729413"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nvGrpSpPr>
          <p:cNvPr id="9" name="Group 22"/>
          <p:cNvGrpSpPr>
            <a:grpSpLocks/>
          </p:cNvGrpSpPr>
          <p:nvPr/>
        </p:nvGrpSpPr>
        <p:grpSpPr bwMode="auto">
          <a:xfrm>
            <a:off x="1582738" y="2816226"/>
            <a:ext cx="5672138" cy="2068513"/>
            <a:chOff x="-1318" y="-2938"/>
            <a:chExt cx="3573" cy="1303"/>
          </a:xfrm>
        </p:grpSpPr>
        <p:sp>
          <p:nvSpPr>
            <p:cNvPr id="26" name="Freeform 23"/>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27" name="Freeform 24"/>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cxnSp>
        <p:nvCxnSpPr>
          <p:cNvPr id="43" name="Straight Connector 42"/>
          <p:cNvCxnSpPr/>
          <p:nvPr/>
        </p:nvCxnSpPr>
        <p:spPr>
          <a:xfrm>
            <a:off x="4419601" y="2816226"/>
            <a:ext cx="20637" cy="2222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29200" y="3352800"/>
            <a:ext cx="20637" cy="1685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10000" y="3363425"/>
            <a:ext cx="20637" cy="1685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221037" y="4267200"/>
            <a:ext cx="0" cy="782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38800" y="4256575"/>
            <a:ext cx="0" cy="782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34408" y="4647650"/>
            <a:ext cx="0" cy="391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07723" y="4658275"/>
            <a:ext cx="0" cy="391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820318" y="5181600"/>
            <a:ext cx="1208882" cy="0"/>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231356" y="5715000"/>
            <a:ext cx="2407444" cy="0"/>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819400" y="6172200"/>
            <a:ext cx="3276600" cy="0"/>
          </a:xfrm>
          <a:prstGeom prst="straightConnector1">
            <a:avLst/>
          </a:prstGeom>
          <a:ln w="285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038600" y="5184531"/>
            <a:ext cx="838200" cy="369332"/>
          </a:xfrm>
          <a:prstGeom prst="rect">
            <a:avLst/>
          </a:prstGeom>
          <a:noFill/>
        </p:spPr>
        <p:txBody>
          <a:bodyPr wrap="square" rtlCol="0">
            <a:spAutoFit/>
          </a:bodyPr>
          <a:lstStyle/>
          <a:p>
            <a:r>
              <a:rPr lang="en-US" dirty="0" smtClean="0"/>
              <a:t>68.2%</a:t>
            </a:r>
            <a:endParaRPr lang="en-US" dirty="0"/>
          </a:p>
        </p:txBody>
      </p:sp>
      <p:sp>
        <p:nvSpPr>
          <p:cNvPr id="62" name="Rectangle 61"/>
          <p:cNvSpPr/>
          <p:nvPr/>
        </p:nvSpPr>
        <p:spPr>
          <a:xfrm>
            <a:off x="4113967" y="5723820"/>
            <a:ext cx="822661" cy="369332"/>
          </a:xfrm>
          <a:prstGeom prst="rect">
            <a:avLst/>
          </a:prstGeom>
        </p:spPr>
        <p:txBody>
          <a:bodyPr wrap="none">
            <a:spAutoFit/>
          </a:bodyPr>
          <a:lstStyle/>
          <a:p>
            <a:r>
              <a:rPr lang="en-US" dirty="0" smtClean="0"/>
              <a:t>95.2%</a:t>
            </a:r>
            <a:endParaRPr lang="en-US" dirty="0"/>
          </a:p>
        </p:txBody>
      </p:sp>
      <p:sp>
        <p:nvSpPr>
          <p:cNvPr id="63" name="Rectangle 62"/>
          <p:cNvSpPr/>
          <p:nvPr/>
        </p:nvSpPr>
        <p:spPr>
          <a:xfrm>
            <a:off x="4113967" y="6181020"/>
            <a:ext cx="822661" cy="369332"/>
          </a:xfrm>
          <a:prstGeom prst="rect">
            <a:avLst/>
          </a:prstGeom>
        </p:spPr>
        <p:txBody>
          <a:bodyPr wrap="none">
            <a:spAutoFit/>
          </a:bodyPr>
          <a:lstStyle/>
          <a:p>
            <a:r>
              <a:rPr lang="en-US" dirty="0" smtClean="0"/>
              <a:t>99.6%</a:t>
            </a:r>
            <a:endParaRPr lang="en-US" dirty="0"/>
          </a:p>
        </p:txBody>
      </p:sp>
      <p:cxnSp>
        <p:nvCxnSpPr>
          <p:cNvPr id="65" name="Straight Arrow Connector 64"/>
          <p:cNvCxnSpPr/>
          <p:nvPr/>
        </p:nvCxnSpPr>
        <p:spPr>
          <a:xfrm>
            <a:off x="4457700" y="3850482"/>
            <a:ext cx="5715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3830637" y="3850482"/>
            <a:ext cx="5715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238500" y="4843188"/>
            <a:ext cx="5715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067300" y="4884739"/>
            <a:ext cx="5715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6019800" y="5080355"/>
            <a:ext cx="381000" cy="254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2638364" y="5131510"/>
            <a:ext cx="192088" cy="407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773487" y="3430442"/>
            <a:ext cx="685800" cy="307777"/>
          </a:xfrm>
          <a:prstGeom prst="rect">
            <a:avLst/>
          </a:prstGeom>
          <a:noFill/>
        </p:spPr>
        <p:txBody>
          <a:bodyPr wrap="square" rtlCol="0">
            <a:spAutoFit/>
          </a:bodyPr>
          <a:lstStyle/>
          <a:p>
            <a:r>
              <a:rPr lang="en-US" sz="1400" dirty="0" smtClean="0"/>
              <a:t>34.1%</a:t>
            </a:r>
            <a:endParaRPr lang="en-US" sz="1400" dirty="0"/>
          </a:p>
        </p:txBody>
      </p:sp>
      <p:sp>
        <p:nvSpPr>
          <p:cNvPr id="77" name="Rectangle 76"/>
          <p:cNvSpPr/>
          <p:nvPr/>
        </p:nvSpPr>
        <p:spPr>
          <a:xfrm>
            <a:off x="4404719" y="3435205"/>
            <a:ext cx="682303" cy="307777"/>
          </a:xfrm>
          <a:prstGeom prst="rect">
            <a:avLst/>
          </a:prstGeom>
        </p:spPr>
        <p:txBody>
          <a:bodyPr wrap="none">
            <a:spAutoFit/>
          </a:bodyPr>
          <a:lstStyle/>
          <a:p>
            <a:r>
              <a:rPr lang="en-US" sz="1400" dirty="0"/>
              <a:t>34.1%</a:t>
            </a:r>
          </a:p>
        </p:txBody>
      </p:sp>
      <p:sp>
        <p:nvSpPr>
          <p:cNvPr id="78" name="Rectangle 77"/>
          <p:cNvSpPr/>
          <p:nvPr/>
        </p:nvSpPr>
        <p:spPr>
          <a:xfrm>
            <a:off x="5010937" y="4493761"/>
            <a:ext cx="684226" cy="307777"/>
          </a:xfrm>
          <a:prstGeom prst="rect">
            <a:avLst/>
          </a:prstGeom>
        </p:spPr>
        <p:txBody>
          <a:bodyPr wrap="none">
            <a:spAutoFit/>
          </a:bodyPr>
          <a:lstStyle/>
          <a:p>
            <a:r>
              <a:rPr lang="en-US" sz="1400" dirty="0" smtClean="0"/>
              <a:t>13.5%</a:t>
            </a:r>
            <a:endParaRPr lang="en-US" sz="1400" dirty="0"/>
          </a:p>
        </p:txBody>
      </p:sp>
      <p:sp>
        <p:nvSpPr>
          <p:cNvPr id="79" name="Rectangle 78"/>
          <p:cNvSpPr/>
          <p:nvPr/>
        </p:nvSpPr>
        <p:spPr>
          <a:xfrm>
            <a:off x="3182137" y="4489732"/>
            <a:ext cx="684226" cy="307777"/>
          </a:xfrm>
          <a:prstGeom prst="rect">
            <a:avLst/>
          </a:prstGeom>
        </p:spPr>
        <p:txBody>
          <a:bodyPr wrap="none">
            <a:spAutoFit/>
          </a:bodyPr>
          <a:lstStyle/>
          <a:p>
            <a:r>
              <a:rPr lang="en-US" sz="1400" dirty="0" smtClean="0"/>
              <a:t>13.5%</a:t>
            </a:r>
            <a:endParaRPr lang="en-US" sz="1400" dirty="0"/>
          </a:p>
        </p:txBody>
      </p:sp>
      <p:sp>
        <p:nvSpPr>
          <p:cNvPr id="80" name="Rectangle 79"/>
          <p:cNvSpPr/>
          <p:nvPr/>
        </p:nvSpPr>
        <p:spPr>
          <a:xfrm>
            <a:off x="5571983" y="4730850"/>
            <a:ext cx="577402" cy="307777"/>
          </a:xfrm>
          <a:prstGeom prst="rect">
            <a:avLst/>
          </a:prstGeom>
        </p:spPr>
        <p:txBody>
          <a:bodyPr wrap="none">
            <a:spAutoFit/>
          </a:bodyPr>
          <a:lstStyle/>
          <a:p>
            <a:r>
              <a:rPr lang="en-US" sz="1400" dirty="0" smtClean="0"/>
              <a:t>2.2%</a:t>
            </a:r>
            <a:endParaRPr lang="en-US" sz="1400" dirty="0"/>
          </a:p>
        </p:txBody>
      </p:sp>
      <p:sp>
        <p:nvSpPr>
          <p:cNvPr id="81" name="Rectangle 80"/>
          <p:cNvSpPr/>
          <p:nvPr/>
        </p:nvSpPr>
        <p:spPr>
          <a:xfrm>
            <a:off x="2693336" y="4741574"/>
            <a:ext cx="577402" cy="307777"/>
          </a:xfrm>
          <a:prstGeom prst="rect">
            <a:avLst/>
          </a:prstGeom>
        </p:spPr>
        <p:txBody>
          <a:bodyPr wrap="none">
            <a:spAutoFit/>
          </a:bodyPr>
          <a:lstStyle/>
          <a:p>
            <a:r>
              <a:rPr lang="en-US" sz="1400" dirty="0" smtClean="0"/>
              <a:t>2.2%</a:t>
            </a:r>
            <a:endParaRPr lang="en-US" sz="1400" dirty="0"/>
          </a:p>
        </p:txBody>
      </p:sp>
      <p:cxnSp>
        <p:nvCxnSpPr>
          <p:cNvPr id="83" name="Straight Arrow Connector 82"/>
          <p:cNvCxnSpPr/>
          <p:nvPr/>
        </p:nvCxnSpPr>
        <p:spPr>
          <a:xfrm flipV="1">
            <a:off x="4424759" y="2628900"/>
            <a:ext cx="2966641"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1700144" y="2667000"/>
            <a:ext cx="26226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87434" y="2242066"/>
            <a:ext cx="696852" cy="369332"/>
          </a:xfrm>
          <a:prstGeom prst="rect">
            <a:avLst/>
          </a:prstGeom>
          <a:noFill/>
        </p:spPr>
        <p:txBody>
          <a:bodyPr wrap="square" rtlCol="0">
            <a:spAutoFit/>
          </a:bodyPr>
          <a:lstStyle/>
          <a:p>
            <a:r>
              <a:rPr lang="en-US" dirty="0" smtClean="0"/>
              <a:t>50%</a:t>
            </a:r>
            <a:endParaRPr lang="en-US" dirty="0"/>
          </a:p>
        </p:txBody>
      </p:sp>
      <p:sp>
        <p:nvSpPr>
          <p:cNvPr id="92" name="Rectangle 91"/>
          <p:cNvSpPr/>
          <p:nvPr/>
        </p:nvSpPr>
        <p:spPr>
          <a:xfrm>
            <a:off x="5387896" y="2233246"/>
            <a:ext cx="631904" cy="369332"/>
          </a:xfrm>
          <a:prstGeom prst="rect">
            <a:avLst/>
          </a:prstGeom>
        </p:spPr>
        <p:txBody>
          <a:bodyPr wrap="none">
            <a:spAutoFit/>
          </a:bodyPr>
          <a:lstStyle/>
          <a:p>
            <a:r>
              <a:rPr lang="en-US" dirty="0"/>
              <a:t>50%</a:t>
            </a:r>
          </a:p>
        </p:txBody>
      </p:sp>
    </p:spTree>
    <p:extLst>
      <p:ext uri="{BB962C8B-B14F-4D97-AF65-F5344CB8AC3E}">
        <p14:creationId xmlns:p14="http://schemas.microsoft.com/office/powerpoint/2010/main" val="11119979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76" grpId="0"/>
      <p:bldP spid="77" grpId="0"/>
      <p:bldP spid="80" grpId="0"/>
      <p:bldP spid="81" grpId="0"/>
      <p:bldP spid="91" grpId="0"/>
      <p:bldP spid="9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1"/>
            <a:ext cx="8407893" cy="1101726"/>
          </a:xfrm>
        </p:spPr>
        <p:txBody>
          <a:bodyPr/>
          <a:lstStyle/>
          <a:p>
            <a:r>
              <a:rPr lang="en-US" dirty="0" smtClean="0"/>
              <a:t>TV viewing is normally distributed with a mean of 2 hours per day and standard deviation of .05. What proportion of the population watches between 2 and 2.5 hours of TV?</a:t>
            </a:r>
            <a:endParaRPr lang="en-US" dirty="0"/>
          </a:p>
        </p:txBody>
      </p:sp>
      <p:sp>
        <p:nvSpPr>
          <p:cNvPr id="3" name="Title 2"/>
          <p:cNvSpPr>
            <a:spLocks noGrp="1"/>
          </p:cNvSpPr>
          <p:nvPr>
            <p:ph type="title"/>
          </p:nvPr>
        </p:nvSpPr>
        <p:spPr/>
        <p:txBody>
          <a:bodyPr/>
          <a:lstStyle/>
          <a:p>
            <a:r>
              <a:rPr lang="en-US" dirty="0" smtClean="0"/>
              <a:t>Area under the normal curve</a:t>
            </a:r>
            <a:endParaRPr lang="en-US" dirty="0"/>
          </a:p>
        </p:txBody>
      </p:sp>
      <p:grpSp>
        <p:nvGrpSpPr>
          <p:cNvPr id="2" name="Group 1"/>
          <p:cNvGrpSpPr/>
          <p:nvPr/>
        </p:nvGrpSpPr>
        <p:grpSpPr>
          <a:xfrm>
            <a:off x="1155700" y="2820797"/>
            <a:ext cx="6845300" cy="2643554"/>
            <a:chOff x="1155700" y="2233246"/>
            <a:chExt cx="6729413" cy="2816105"/>
          </a:xfrm>
        </p:grpSpPr>
        <p:sp>
          <p:nvSpPr>
            <p:cNvPr id="6" name="Line 5"/>
            <p:cNvSpPr>
              <a:spLocks noChangeShapeType="1"/>
            </p:cNvSpPr>
            <p:nvPr/>
          </p:nvSpPr>
          <p:spPr bwMode="auto">
            <a:xfrm>
              <a:off x="1155700" y="5038726"/>
              <a:ext cx="6729413"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nvGrpSpPr>
            <p:cNvPr id="9" name="Group 22"/>
            <p:cNvGrpSpPr>
              <a:grpSpLocks/>
            </p:cNvGrpSpPr>
            <p:nvPr/>
          </p:nvGrpSpPr>
          <p:grpSpPr bwMode="auto">
            <a:xfrm>
              <a:off x="1582738" y="2816226"/>
              <a:ext cx="5672138" cy="2068513"/>
              <a:chOff x="-1318" y="-2938"/>
              <a:chExt cx="3573" cy="1303"/>
            </a:xfrm>
          </p:grpSpPr>
          <p:sp>
            <p:nvSpPr>
              <p:cNvPr id="26" name="Freeform 23"/>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27" name="Freeform 24"/>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cxnSp>
          <p:nvCxnSpPr>
            <p:cNvPr id="43" name="Straight Connector 42"/>
            <p:cNvCxnSpPr/>
            <p:nvPr/>
          </p:nvCxnSpPr>
          <p:spPr>
            <a:xfrm>
              <a:off x="4419601" y="2816226"/>
              <a:ext cx="20637" cy="2222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29200" y="3352800"/>
              <a:ext cx="20637" cy="1685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10000" y="3363425"/>
              <a:ext cx="20637" cy="1685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221037" y="4267200"/>
              <a:ext cx="0" cy="782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38800" y="4256575"/>
              <a:ext cx="0" cy="782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34408" y="4647650"/>
              <a:ext cx="0" cy="391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07723" y="4658275"/>
              <a:ext cx="0" cy="391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773487" y="3430442"/>
              <a:ext cx="685800" cy="307777"/>
            </a:xfrm>
            <a:prstGeom prst="rect">
              <a:avLst/>
            </a:prstGeom>
            <a:noFill/>
          </p:spPr>
          <p:txBody>
            <a:bodyPr wrap="square" rtlCol="0">
              <a:spAutoFit/>
            </a:bodyPr>
            <a:lstStyle/>
            <a:p>
              <a:r>
                <a:rPr lang="en-US" sz="1400" dirty="0" smtClean="0"/>
                <a:t>34.1%</a:t>
              </a:r>
              <a:endParaRPr lang="en-US" sz="1400" dirty="0"/>
            </a:p>
          </p:txBody>
        </p:sp>
        <p:sp>
          <p:nvSpPr>
            <p:cNvPr id="77" name="Rectangle 76"/>
            <p:cNvSpPr/>
            <p:nvPr/>
          </p:nvSpPr>
          <p:spPr>
            <a:xfrm>
              <a:off x="4404719" y="3435205"/>
              <a:ext cx="682303" cy="307777"/>
            </a:xfrm>
            <a:prstGeom prst="rect">
              <a:avLst/>
            </a:prstGeom>
          </p:spPr>
          <p:txBody>
            <a:bodyPr wrap="none">
              <a:spAutoFit/>
            </a:bodyPr>
            <a:lstStyle/>
            <a:p>
              <a:r>
                <a:rPr lang="en-US" sz="1400" dirty="0"/>
                <a:t>34.1%</a:t>
              </a:r>
            </a:p>
          </p:txBody>
        </p:sp>
        <p:sp>
          <p:nvSpPr>
            <p:cNvPr id="78" name="Rectangle 77"/>
            <p:cNvSpPr/>
            <p:nvPr/>
          </p:nvSpPr>
          <p:spPr>
            <a:xfrm>
              <a:off x="5010937" y="4493761"/>
              <a:ext cx="684226" cy="307777"/>
            </a:xfrm>
            <a:prstGeom prst="rect">
              <a:avLst/>
            </a:prstGeom>
          </p:spPr>
          <p:txBody>
            <a:bodyPr wrap="none">
              <a:spAutoFit/>
            </a:bodyPr>
            <a:lstStyle/>
            <a:p>
              <a:r>
                <a:rPr lang="en-US" sz="1400" dirty="0" smtClean="0"/>
                <a:t>13.5%</a:t>
              </a:r>
              <a:endParaRPr lang="en-US" sz="1400" dirty="0"/>
            </a:p>
          </p:txBody>
        </p:sp>
        <p:sp>
          <p:nvSpPr>
            <p:cNvPr id="79" name="Rectangle 78"/>
            <p:cNvSpPr/>
            <p:nvPr/>
          </p:nvSpPr>
          <p:spPr>
            <a:xfrm>
              <a:off x="3182137" y="4489732"/>
              <a:ext cx="684226" cy="307777"/>
            </a:xfrm>
            <a:prstGeom prst="rect">
              <a:avLst/>
            </a:prstGeom>
          </p:spPr>
          <p:txBody>
            <a:bodyPr wrap="none">
              <a:spAutoFit/>
            </a:bodyPr>
            <a:lstStyle/>
            <a:p>
              <a:r>
                <a:rPr lang="en-US" sz="1400" dirty="0" smtClean="0"/>
                <a:t>13.5%</a:t>
              </a:r>
              <a:endParaRPr lang="en-US" sz="1400" dirty="0"/>
            </a:p>
          </p:txBody>
        </p:sp>
        <p:sp>
          <p:nvSpPr>
            <p:cNvPr id="80" name="Rectangle 79"/>
            <p:cNvSpPr/>
            <p:nvPr/>
          </p:nvSpPr>
          <p:spPr>
            <a:xfrm>
              <a:off x="5571983" y="4730850"/>
              <a:ext cx="577402" cy="307777"/>
            </a:xfrm>
            <a:prstGeom prst="rect">
              <a:avLst/>
            </a:prstGeom>
          </p:spPr>
          <p:txBody>
            <a:bodyPr wrap="none">
              <a:spAutoFit/>
            </a:bodyPr>
            <a:lstStyle/>
            <a:p>
              <a:r>
                <a:rPr lang="en-US" sz="1400" dirty="0" smtClean="0"/>
                <a:t>2.2%</a:t>
              </a:r>
              <a:endParaRPr lang="en-US" sz="1400" dirty="0"/>
            </a:p>
          </p:txBody>
        </p:sp>
        <p:sp>
          <p:nvSpPr>
            <p:cNvPr id="81" name="Rectangle 80"/>
            <p:cNvSpPr/>
            <p:nvPr/>
          </p:nvSpPr>
          <p:spPr>
            <a:xfrm>
              <a:off x="2693336" y="4741574"/>
              <a:ext cx="577402" cy="307777"/>
            </a:xfrm>
            <a:prstGeom prst="rect">
              <a:avLst/>
            </a:prstGeom>
          </p:spPr>
          <p:txBody>
            <a:bodyPr wrap="none">
              <a:spAutoFit/>
            </a:bodyPr>
            <a:lstStyle/>
            <a:p>
              <a:r>
                <a:rPr lang="en-US" sz="1400" dirty="0" smtClean="0"/>
                <a:t>2.2%</a:t>
              </a:r>
              <a:endParaRPr lang="en-US" sz="1400" dirty="0"/>
            </a:p>
          </p:txBody>
        </p:sp>
        <p:cxnSp>
          <p:nvCxnSpPr>
            <p:cNvPr id="83" name="Straight Arrow Connector 82"/>
            <p:cNvCxnSpPr/>
            <p:nvPr/>
          </p:nvCxnSpPr>
          <p:spPr>
            <a:xfrm flipV="1">
              <a:off x="4424759" y="2628900"/>
              <a:ext cx="2966641"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1700144" y="2667000"/>
              <a:ext cx="26226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87434" y="2242066"/>
              <a:ext cx="696852" cy="369332"/>
            </a:xfrm>
            <a:prstGeom prst="rect">
              <a:avLst/>
            </a:prstGeom>
            <a:noFill/>
          </p:spPr>
          <p:txBody>
            <a:bodyPr wrap="square" rtlCol="0">
              <a:spAutoFit/>
            </a:bodyPr>
            <a:lstStyle/>
            <a:p>
              <a:r>
                <a:rPr lang="en-US" dirty="0" smtClean="0"/>
                <a:t>50%</a:t>
              </a:r>
              <a:endParaRPr lang="en-US" dirty="0"/>
            </a:p>
          </p:txBody>
        </p:sp>
        <p:sp>
          <p:nvSpPr>
            <p:cNvPr id="92" name="Rectangle 91"/>
            <p:cNvSpPr/>
            <p:nvPr/>
          </p:nvSpPr>
          <p:spPr>
            <a:xfrm>
              <a:off x="5387896" y="2233246"/>
              <a:ext cx="631904" cy="369332"/>
            </a:xfrm>
            <a:prstGeom prst="rect">
              <a:avLst/>
            </a:prstGeom>
          </p:spPr>
          <p:txBody>
            <a:bodyPr wrap="none">
              <a:spAutoFit/>
            </a:bodyPr>
            <a:lstStyle/>
            <a:p>
              <a:r>
                <a:rPr lang="en-US" dirty="0"/>
                <a:t>50%</a:t>
              </a:r>
            </a:p>
          </p:txBody>
        </p:sp>
      </p:grpSp>
      <mc:AlternateContent xmlns:mc="http://schemas.openxmlformats.org/markup-compatibility/2006" xmlns:a14="http://schemas.microsoft.com/office/drawing/2010/main">
        <mc:Choice Requires="a14">
          <p:sp>
            <p:nvSpPr>
              <p:cNvPr id="5" name="TextBox 4"/>
              <p:cNvSpPr txBox="1"/>
              <p:nvPr/>
            </p:nvSpPr>
            <p:spPr>
              <a:xfrm>
                <a:off x="1136122" y="5715000"/>
                <a:ext cx="1204176"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2−2</m:t>
                          </m:r>
                        </m:num>
                        <m:den>
                          <m:r>
                            <a:rPr lang="en-US" b="0" i="1" smtClean="0">
                              <a:latin typeface="Cambria Math"/>
                            </a:rPr>
                            <m:t>.5</m:t>
                          </m:r>
                        </m:den>
                      </m:f>
                      <m:r>
                        <a:rPr lang="en-US" b="0" i="1" smtClean="0">
                          <a:latin typeface="Cambria Math"/>
                        </a:rPr>
                        <m:t>=0</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36122" y="5715000"/>
                <a:ext cx="1204176" cy="61279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235381" y="5715000"/>
                <a:ext cx="1380506" cy="61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a:rPr>
                            <m:t>2</m:t>
                          </m:r>
                          <m:r>
                            <a:rPr lang="en-US" b="0" i="1" smtClean="0">
                              <a:latin typeface="Cambria Math"/>
                            </a:rPr>
                            <m:t>.5</m:t>
                          </m:r>
                          <m:r>
                            <a:rPr lang="en-US" i="1">
                              <a:latin typeface="Cambria Math"/>
                            </a:rPr>
                            <m:t>−2</m:t>
                          </m:r>
                        </m:num>
                        <m:den>
                          <m:r>
                            <a:rPr lang="en-US" i="1">
                              <a:latin typeface="Cambria Math"/>
                            </a:rPr>
                            <m:t>.5</m:t>
                          </m:r>
                        </m:den>
                      </m:f>
                      <m:r>
                        <a:rPr lang="en-US" i="1">
                          <a:latin typeface="Cambria Math"/>
                        </a:rPr>
                        <m:t>=</m:t>
                      </m:r>
                      <m:r>
                        <a:rPr lang="en-US" b="0" i="1" smtClean="0">
                          <a:latin typeface="Cambria Math"/>
                        </a:rPr>
                        <m:t>1</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235381" y="5715000"/>
                <a:ext cx="1380506" cy="618374"/>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4367879" y="5527431"/>
            <a:ext cx="263730" cy="381000"/>
          </a:xfrm>
          <a:prstGeom prst="rect">
            <a:avLst/>
          </a:prstGeom>
          <a:noFill/>
        </p:spPr>
        <p:txBody>
          <a:bodyPr wrap="square" rtlCol="0">
            <a:spAutoFit/>
          </a:bodyPr>
          <a:lstStyle/>
          <a:p>
            <a:r>
              <a:rPr lang="en-US" dirty="0" smtClean="0">
                <a:solidFill>
                  <a:srgbClr val="FF0000"/>
                </a:solidFill>
              </a:rPr>
              <a:t>0</a:t>
            </a:r>
            <a:endParaRPr lang="en-US" dirty="0">
              <a:solidFill>
                <a:srgbClr val="FF0000"/>
              </a:solidFill>
            </a:endParaRPr>
          </a:p>
        </p:txBody>
      </p:sp>
      <p:sp>
        <p:nvSpPr>
          <p:cNvPr id="41" name="TextBox 40"/>
          <p:cNvSpPr txBox="1"/>
          <p:nvPr/>
        </p:nvSpPr>
        <p:spPr>
          <a:xfrm>
            <a:off x="4985032" y="5527431"/>
            <a:ext cx="263730" cy="381000"/>
          </a:xfrm>
          <a:prstGeom prst="rect">
            <a:avLst/>
          </a:prstGeom>
          <a:noFill/>
        </p:spPr>
        <p:txBody>
          <a:bodyPr wrap="square" rtlCol="0">
            <a:spAutoFit/>
          </a:bodyPr>
          <a:lstStyle/>
          <a:p>
            <a:r>
              <a:rPr lang="en-US" dirty="0" smtClean="0">
                <a:solidFill>
                  <a:srgbClr val="FF0000"/>
                </a:solidFill>
              </a:rPr>
              <a:t>1</a:t>
            </a:r>
            <a:endParaRPr lang="en-US" dirty="0">
              <a:solidFill>
                <a:srgbClr val="FF0000"/>
              </a:solidFill>
            </a:endParaRPr>
          </a:p>
        </p:txBody>
      </p:sp>
      <p:sp>
        <p:nvSpPr>
          <p:cNvPr id="10" name="TextBox 9"/>
          <p:cNvSpPr txBox="1"/>
          <p:nvPr/>
        </p:nvSpPr>
        <p:spPr>
          <a:xfrm>
            <a:off x="3602306" y="6148708"/>
            <a:ext cx="1767998" cy="369332"/>
          </a:xfrm>
          <a:prstGeom prst="rect">
            <a:avLst/>
          </a:prstGeom>
          <a:noFill/>
        </p:spPr>
        <p:txBody>
          <a:bodyPr wrap="square" rtlCol="0">
            <a:spAutoFit/>
          </a:bodyPr>
          <a:lstStyle/>
          <a:p>
            <a:r>
              <a:rPr lang="en-US" dirty="0" smtClean="0"/>
              <a:t>Answer = 34%</a:t>
            </a:r>
            <a:endParaRPr lang="en-US" dirty="0"/>
          </a:p>
        </p:txBody>
      </p:sp>
    </p:spTree>
    <p:extLst>
      <p:ext uri="{BB962C8B-B14F-4D97-AF65-F5344CB8AC3E}">
        <p14:creationId xmlns:p14="http://schemas.microsoft.com/office/powerpoint/2010/main" val="428511421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41"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4" name="Rectangle 6"/>
          <p:cNvSpPr>
            <a:spLocks noGrp="1" noChangeArrowheads="1"/>
          </p:cNvSpPr>
          <p:nvPr>
            <p:ph idx="1"/>
          </p:nvPr>
        </p:nvSpPr>
        <p:spPr/>
        <p:txBody>
          <a:bodyPr>
            <a:normAutofit/>
          </a:bodyPr>
          <a:lstStyle/>
          <a:p>
            <a:r>
              <a:rPr lang="en-US" dirty="0"/>
              <a:t>Scientific Method</a:t>
            </a:r>
          </a:p>
          <a:p>
            <a:pPr lvl="1"/>
            <a:r>
              <a:rPr lang="en-US" dirty="0"/>
              <a:t>The way researchers go about using knowledge and evidence to reach objective conclusions about the real world.</a:t>
            </a:r>
          </a:p>
          <a:p>
            <a:pPr lvl="1"/>
            <a:r>
              <a:rPr lang="en-US" dirty="0"/>
              <a:t>The analysis and interpretation of </a:t>
            </a:r>
            <a:r>
              <a:rPr lang="en-US" dirty="0">
                <a:solidFill>
                  <a:srgbClr val="C00000"/>
                </a:solidFill>
              </a:rPr>
              <a:t>empirical evidence </a:t>
            </a:r>
            <a:r>
              <a:rPr lang="en-US" dirty="0"/>
              <a:t>(facts from observation or experimentation) to confirm or disprove prior conceptions</a:t>
            </a:r>
          </a:p>
        </p:txBody>
      </p:sp>
      <p:sp>
        <p:nvSpPr>
          <p:cNvPr id="370693" name="Rectangle 5"/>
          <p:cNvSpPr>
            <a:spLocks noGrp="1" noChangeArrowheads="1"/>
          </p:cNvSpPr>
          <p:nvPr>
            <p:ph type="title"/>
          </p:nvPr>
        </p:nvSpPr>
        <p:spPr/>
        <p:txBody>
          <a:bodyPr/>
          <a:lstStyle/>
          <a:p>
            <a:r>
              <a:rPr lang="en-US" dirty="0"/>
              <a:t>The Scientific Method</a:t>
            </a:r>
          </a:p>
        </p:txBody>
      </p:sp>
      <p:sp>
        <p:nvSpPr>
          <p:cNvPr id="370695" name="AutoShape 7"/>
          <p:cNvSpPr>
            <a:spLocks noChangeArrowheads="1"/>
          </p:cNvSpPr>
          <p:nvPr/>
        </p:nvSpPr>
        <p:spPr bwMode="auto">
          <a:xfrm>
            <a:off x="822325" y="5165725"/>
            <a:ext cx="914400" cy="914400"/>
          </a:xfrm>
          <a:prstGeom prst="roundRect">
            <a:avLst>
              <a:gd name="adj" fmla="val 16667"/>
            </a:avLst>
          </a:prstGeom>
          <a:noFill/>
          <a:ln w="9525">
            <a:noFill/>
            <a:round/>
            <a:headEnd/>
            <a:tailEnd/>
          </a:ln>
          <a:effectLst/>
        </p:spPr>
        <p:txBody>
          <a:bodyPr wrap="none" anchor="ctr"/>
          <a:lstStyle/>
          <a:p>
            <a:endParaRPr lang="en-US"/>
          </a:p>
        </p:txBody>
      </p:sp>
      <p:sp>
        <p:nvSpPr>
          <p:cNvPr id="370696" name="AutoShape 8"/>
          <p:cNvSpPr>
            <a:spLocks noChangeArrowheads="1"/>
          </p:cNvSpPr>
          <p:nvPr/>
        </p:nvSpPr>
        <p:spPr bwMode="auto">
          <a:xfrm>
            <a:off x="731838" y="5075238"/>
            <a:ext cx="2376487" cy="1462087"/>
          </a:xfrm>
          <a:prstGeom prst="roundRect">
            <a:avLst>
              <a:gd name="adj" fmla="val 16667"/>
            </a:avLst>
          </a:prstGeom>
          <a:noFill/>
          <a:ln w="9525">
            <a:noFill/>
            <a:round/>
            <a:headEnd/>
            <a:tailEnd/>
          </a:ln>
          <a:effectLst/>
        </p:spPr>
        <p:txBody>
          <a:bodyPr wrap="none" anchor="ctr"/>
          <a:lstStyle/>
          <a:p>
            <a:endParaRPr lang="en-US"/>
          </a:p>
        </p:txBody>
      </p:sp>
      <p:sp>
        <p:nvSpPr>
          <p:cNvPr id="370697" name="AutoShape 9"/>
          <p:cNvSpPr>
            <a:spLocks noChangeArrowheads="1"/>
          </p:cNvSpPr>
          <p:nvPr/>
        </p:nvSpPr>
        <p:spPr bwMode="auto">
          <a:xfrm>
            <a:off x="1920875" y="5165725"/>
            <a:ext cx="914400" cy="914400"/>
          </a:xfrm>
          <a:prstGeom prst="roundRect">
            <a:avLst>
              <a:gd name="adj" fmla="val 16667"/>
            </a:avLst>
          </a:prstGeom>
          <a:noFill/>
          <a:ln w="9525">
            <a:noFill/>
            <a:round/>
            <a:headEnd/>
            <a:tailEnd/>
          </a:ln>
          <a:effectLst/>
        </p:spPr>
        <p:txBody>
          <a:bodyPr wrap="none" anchor="ctr"/>
          <a:lstStyle/>
          <a:p>
            <a:endParaRPr lang="en-US"/>
          </a:p>
        </p:txBody>
      </p:sp>
    </p:spTree>
    <p:extLst>
      <p:ext uri="{BB962C8B-B14F-4D97-AF65-F5344CB8AC3E}">
        <p14:creationId xmlns:p14="http://schemas.microsoft.com/office/powerpoint/2010/main" val="422335012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06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069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06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1"/>
            <a:ext cx="8407893" cy="1101726"/>
          </a:xfrm>
        </p:spPr>
        <p:txBody>
          <a:bodyPr/>
          <a:lstStyle/>
          <a:p>
            <a:r>
              <a:rPr lang="en-US" dirty="0" smtClean="0"/>
              <a:t>How many watches more than 3 hours per day?</a:t>
            </a:r>
            <a:endParaRPr lang="en-US" dirty="0"/>
          </a:p>
        </p:txBody>
      </p:sp>
      <p:sp>
        <p:nvSpPr>
          <p:cNvPr id="3" name="Title 2"/>
          <p:cNvSpPr>
            <a:spLocks noGrp="1"/>
          </p:cNvSpPr>
          <p:nvPr>
            <p:ph type="title"/>
          </p:nvPr>
        </p:nvSpPr>
        <p:spPr/>
        <p:txBody>
          <a:bodyPr/>
          <a:lstStyle/>
          <a:p>
            <a:r>
              <a:rPr lang="en-US" dirty="0" smtClean="0"/>
              <a:t>Area under the normal curve</a:t>
            </a:r>
            <a:endParaRPr lang="en-US" dirty="0"/>
          </a:p>
        </p:txBody>
      </p:sp>
      <p:grpSp>
        <p:nvGrpSpPr>
          <p:cNvPr id="2" name="Group 1"/>
          <p:cNvGrpSpPr/>
          <p:nvPr/>
        </p:nvGrpSpPr>
        <p:grpSpPr>
          <a:xfrm>
            <a:off x="1155700" y="2820797"/>
            <a:ext cx="6845300" cy="2643554"/>
            <a:chOff x="1155700" y="2233246"/>
            <a:chExt cx="6729413" cy="2816105"/>
          </a:xfrm>
        </p:grpSpPr>
        <p:sp>
          <p:nvSpPr>
            <p:cNvPr id="6" name="Line 5"/>
            <p:cNvSpPr>
              <a:spLocks noChangeShapeType="1"/>
            </p:cNvSpPr>
            <p:nvPr/>
          </p:nvSpPr>
          <p:spPr bwMode="auto">
            <a:xfrm>
              <a:off x="1155700" y="5038726"/>
              <a:ext cx="6729413"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nvGrpSpPr>
            <p:cNvPr id="9" name="Group 22"/>
            <p:cNvGrpSpPr>
              <a:grpSpLocks/>
            </p:cNvGrpSpPr>
            <p:nvPr/>
          </p:nvGrpSpPr>
          <p:grpSpPr bwMode="auto">
            <a:xfrm>
              <a:off x="1582738" y="2816226"/>
              <a:ext cx="5672138" cy="2068513"/>
              <a:chOff x="-1318" y="-2938"/>
              <a:chExt cx="3573" cy="1303"/>
            </a:xfrm>
          </p:grpSpPr>
          <p:sp>
            <p:nvSpPr>
              <p:cNvPr id="26" name="Freeform 23"/>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27" name="Freeform 24"/>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cxnSp>
          <p:nvCxnSpPr>
            <p:cNvPr id="43" name="Straight Connector 42"/>
            <p:cNvCxnSpPr/>
            <p:nvPr/>
          </p:nvCxnSpPr>
          <p:spPr>
            <a:xfrm>
              <a:off x="4419601" y="2816226"/>
              <a:ext cx="20637" cy="2222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29200" y="3352800"/>
              <a:ext cx="20637" cy="1685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10000" y="3363425"/>
              <a:ext cx="20637" cy="1685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221037" y="4267200"/>
              <a:ext cx="0" cy="782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38800" y="4256575"/>
              <a:ext cx="0" cy="782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34408" y="4647650"/>
              <a:ext cx="0" cy="391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107723" y="4658275"/>
              <a:ext cx="0" cy="391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773487" y="3430442"/>
              <a:ext cx="685800" cy="307777"/>
            </a:xfrm>
            <a:prstGeom prst="rect">
              <a:avLst/>
            </a:prstGeom>
            <a:noFill/>
          </p:spPr>
          <p:txBody>
            <a:bodyPr wrap="square" rtlCol="0">
              <a:spAutoFit/>
            </a:bodyPr>
            <a:lstStyle/>
            <a:p>
              <a:r>
                <a:rPr lang="en-US" sz="1400" dirty="0" smtClean="0"/>
                <a:t>34.1%</a:t>
              </a:r>
              <a:endParaRPr lang="en-US" sz="1400" dirty="0"/>
            </a:p>
          </p:txBody>
        </p:sp>
        <p:sp>
          <p:nvSpPr>
            <p:cNvPr id="77" name="Rectangle 76"/>
            <p:cNvSpPr/>
            <p:nvPr/>
          </p:nvSpPr>
          <p:spPr>
            <a:xfrm>
              <a:off x="4404719" y="3435205"/>
              <a:ext cx="682303" cy="307777"/>
            </a:xfrm>
            <a:prstGeom prst="rect">
              <a:avLst/>
            </a:prstGeom>
          </p:spPr>
          <p:txBody>
            <a:bodyPr wrap="none">
              <a:spAutoFit/>
            </a:bodyPr>
            <a:lstStyle/>
            <a:p>
              <a:r>
                <a:rPr lang="en-US" sz="1400" dirty="0"/>
                <a:t>34.1%</a:t>
              </a:r>
            </a:p>
          </p:txBody>
        </p:sp>
        <p:sp>
          <p:nvSpPr>
            <p:cNvPr id="78" name="Rectangle 77"/>
            <p:cNvSpPr/>
            <p:nvPr/>
          </p:nvSpPr>
          <p:spPr>
            <a:xfrm>
              <a:off x="5010937" y="4493761"/>
              <a:ext cx="684226" cy="307777"/>
            </a:xfrm>
            <a:prstGeom prst="rect">
              <a:avLst/>
            </a:prstGeom>
          </p:spPr>
          <p:txBody>
            <a:bodyPr wrap="none">
              <a:spAutoFit/>
            </a:bodyPr>
            <a:lstStyle/>
            <a:p>
              <a:r>
                <a:rPr lang="en-US" sz="1400" dirty="0" smtClean="0"/>
                <a:t>13.5%</a:t>
              </a:r>
              <a:endParaRPr lang="en-US" sz="1400" dirty="0"/>
            </a:p>
          </p:txBody>
        </p:sp>
        <p:sp>
          <p:nvSpPr>
            <p:cNvPr id="79" name="Rectangle 78"/>
            <p:cNvSpPr/>
            <p:nvPr/>
          </p:nvSpPr>
          <p:spPr>
            <a:xfrm>
              <a:off x="3182137" y="4489732"/>
              <a:ext cx="684226" cy="307777"/>
            </a:xfrm>
            <a:prstGeom prst="rect">
              <a:avLst/>
            </a:prstGeom>
          </p:spPr>
          <p:txBody>
            <a:bodyPr wrap="none">
              <a:spAutoFit/>
            </a:bodyPr>
            <a:lstStyle/>
            <a:p>
              <a:r>
                <a:rPr lang="en-US" sz="1400" dirty="0" smtClean="0"/>
                <a:t>13.5%</a:t>
              </a:r>
              <a:endParaRPr lang="en-US" sz="1400" dirty="0"/>
            </a:p>
          </p:txBody>
        </p:sp>
        <p:sp>
          <p:nvSpPr>
            <p:cNvPr id="80" name="Rectangle 79"/>
            <p:cNvSpPr/>
            <p:nvPr/>
          </p:nvSpPr>
          <p:spPr>
            <a:xfrm>
              <a:off x="5571983" y="4730850"/>
              <a:ext cx="577402" cy="307777"/>
            </a:xfrm>
            <a:prstGeom prst="rect">
              <a:avLst/>
            </a:prstGeom>
          </p:spPr>
          <p:txBody>
            <a:bodyPr wrap="none">
              <a:spAutoFit/>
            </a:bodyPr>
            <a:lstStyle/>
            <a:p>
              <a:r>
                <a:rPr lang="en-US" sz="1400" dirty="0" smtClean="0"/>
                <a:t>2.2%</a:t>
              </a:r>
              <a:endParaRPr lang="en-US" sz="1400" dirty="0"/>
            </a:p>
          </p:txBody>
        </p:sp>
        <p:sp>
          <p:nvSpPr>
            <p:cNvPr id="81" name="Rectangle 80"/>
            <p:cNvSpPr/>
            <p:nvPr/>
          </p:nvSpPr>
          <p:spPr>
            <a:xfrm>
              <a:off x="2693336" y="4741574"/>
              <a:ext cx="577402" cy="307777"/>
            </a:xfrm>
            <a:prstGeom prst="rect">
              <a:avLst/>
            </a:prstGeom>
          </p:spPr>
          <p:txBody>
            <a:bodyPr wrap="none">
              <a:spAutoFit/>
            </a:bodyPr>
            <a:lstStyle/>
            <a:p>
              <a:r>
                <a:rPr lang="en-US" sz="1400" dirty="0" smtClean="0"/>
                <a:t>2.2%</a:t>
              </a:r>
              <a:endParaRPr lang="en-US" sz="1400" dirty="0"/>
            </a:p>
          </p:txBody>
        </p:sp>
        <p:cxnSp>
          <p:nvCxnSpPr>
            <p:cNvPr id="83" name="Straight Arrow Connector 82"/>
            <p:cNvCxnSpPr/>
            <p:nvPr/>
          </p:nvCxnSpPr>
          <p:spPr>
            <a:xfrm flipV="1">
              <a:off x="4424759" y="2628900"/>
              <a:ext cx="2966641"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1700144" y="2667000"/>
              <a:ext cx="26226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2687434" y="2242066"/>
              <a:ext cx="696852" cy="369332"/>
            </a:xfrm>
            <a:prstGeom prst="rect">
              <a:avLst/>
            </a:prstGeom>
            <a:noFill/>
          </p:spPr>
          <p:txBody>
            <a:bodyPr wrap="square" rtlCol="0">
              <a:spAutoFit/>
            </a:bodyPr>
            <a:lstStyle/>
            <a:p>
              <a:r>
                <a:rPr lang="en-US" dirty="0" smtClean="0"/>
                <a:t>50%</a:t>
              </a:r>
              <a:endParaRPr lang="en-US" dirty="0"/>
            </a:p>
          </p:txBody>
        </p:sp>
        <p:sp>
          <p:nvSpPr>
            <p:cNvPr id="92" name="Rectangle 91"/>
            <p:cNvSpPr/>
            <p:nvPr/>
          </p:nvSpPr>
          <p:spPr>
            <a:xfrm>
              <a:off x="5387896" y="2233246"/>
              <a:ext cx="631904" cy="369332"/>
            </a:xfrm>
            <a:prstGeom prst="rect">
              <a:avLst/>
            </a:prstGeom>
          </p:spPr>
          <p:txBody>
            <a:bodyPr wrap="none">
              <a:spAutoFit/>
            </a:bodyPr>
            <a:lstStyle/>
            <a:p>
              <a:r>
                <a:rPr lang="en-US" dirty="0"/>
                <a:t>50%</a:t>
              </a:r>
            </a:p>
          </p:txBody>
        </p:sp>
      </p:grpSp>
      <mc:AlternateContent xmlns:mc="http://schemas.openxmlformats.org/markup-compatibility/2006" xmlns:a14="http://schemas.microsoft.com/office/drawing/2010/main">
        <mc:Choice Requires="a14">
          <p:sp>
            <p:nvSpPr>
              <p:cNvPr id="5" name="TextBox 4"/>
              <p:cNvSpPr txBox="1"/>
              <p:nvPr/>
            </p:nvSpPr>
            <p:spPr>
              <a:xfrm>
                <a:off x="1136122" y="5715000"/>
                <a:ext cx="1204176"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3−2</m:t>
                          </m:r>
                        </m:num>
                        <m:den>
                          <m:r>
                            <a:rPr lang="en-US" b="0" i="1" smtClean="0">
                              <a:latin typeface="Cambria Math"/>
                            </a:rPr>
                            <m:t>.5</m:t>
                          </m:r>
                        </m:den>
                      </m:f>
                      <m:r>
                        <a:rPr lang="en-US" b="0" i="1" smtClean="0">
                          <a:latin typeface="Cambria Math"/>
                        </a:rPr>
                        <m:t>=2</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136122" y="5715000"/>
                <a:ext cx="1204176" cy="612796"/>
              </a:xfrm>
              <a:prstGeom prst="rect">
                <a:avLst/>
              </a:prstGeom>
              <a:blipFill rotWithShape="1">
                <a:blip r:embed="rId2"/>
                <a:stretch>
                  <a:fillRect/>
                </a:stretch>
              </a:blipFill>
            </p:spPr>
            <p:txBody>
              <a:bodyPr/>
              <a:lstStyle/>
              <a:p>
                <a:r>
                  <a:rPr lang="en-US">
                    <a:noFill/>
                  </a:rPr>
                  <a:t> </a:t>
                </a:r>
              </a:p>
            </p:txBody>
          </p:sp>
        </mc:Fallback>
      </mc:AlternateContent>
      <p:sp>
        <p:nvSpPr>
          <p:cNvPr id="8" name="TextBox 7"/>
          <p:cNvSpPr txBox="1"/>
          <p:nvPr/>
        </p:nvSpPr>
        <p:spPr>
          <a:xfrm>
            <a:off x="5584138" y="5542085"/>
            <a:ext cx="263730" cy="381000"/>
          </a:xfrm>
          <a:prstGeom prst="rect">
            <a:avLst/>
          </a:prstGeom>
          <a:noFill/>
        </p:spPr>
        <p:txBody>
          <a:bodyPr wrap="square" rtlCol="0">
            <a:spAutoFit/>
          </a:bodyPr>
          <a:lstStyle/>
          <a:p>
            <a:r>
              <a:rPr lang="en-US" dirty="0" smtClean="0">
                <a:solidFill>
                  <a:srgbClr val="FF0000"/>
                </a:solidFill>
              </a:rPr>
              <a:t>2</a:t>
            </a:r>
            <a:endParaRPr lang="en-US" dirty="0">
              <a:solidFill>
                <a:srgbClr val="FF0000"/>
              </a:solidFill>
            </a:endParaRPr>
          </a:p>
        </p:txBody>
      </p:sp>
      <p:sp>
        <p:nvSpPr>
          <p:cNvPr id="10" name="TextBox 9"/>
          <p:cNvSpPr txBox="1"/>
          <p:nvPr/>
        </p:nvSpPr>
        <p:spPr>
          <a:xfrm>
            <a:off x="3602306" y="6148708"/>
            <a:ext cx="1767998" cy="369332"/>
          </a:xfrm>
          <a:prstGeom prst="rect">
            <a:avLst/>
          </a:prstGeom>
          <a:noFill/>
        </p:spPr>
        <p:txBody>
          <a:bodyPr wrap="square" rtlCol="0">
            <a:spAutoFit/>
          </a:bodyPr>
          <a:lstStyle/>
          <a:p>
            <a:r>
              <a:rPr lang="en-US" dirty="0" smtClean="0"/>
              <a:t>Answer = 2.2%</a:t>
            </a:r>
            <a:endParaRPr lang="en-US" dirty="0"/>
          </a:p>
        </p:txBody>
      </p:sp>
      <p:cxnSp>
        <p:nvCxnSpPr>
          <p:cNvPr id="12" name="Straight Arrow Connector 11"/>
          <p:cNvCxnSpPr/>
          <p:nvPr/>
        </p:nvCxnSpPr>
        <p:spPr>
          <a:xfrm>
            <a:off x="2761595" y="5638800"/>
            <a:ext cx="2822543"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46852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Go to z-score table on-line</a:t>
            </a:r>
          </a:p>
          <a:p>
            <a:r>
              <a:rPr lang="en-US" dirty="0" smtClean="0"/>
              <a:t>Assume the z-score of a normally distributed variable is 1.79</a:t>
            </a:r>
          </a:p>
          <a:p>
            <a:r>
              <a:rPr lang="en-US" dirty="0"/>
              <a:t>F</a:t>
            </a:r>
            <a:r>
              <a:rPr lang="en-US" dirty="0" smtClean="0"/>
              <a:t>irst find the row with 1.7, then go to the column of .09 (second decimal place in z).</a:t>
            </a:r>
          </a:p>
          <a:p>
            <a:r>
              <a:rPr lang="en-US" dirty="0" smtClean="0"/>
              <a:t>At the intersection of the 1.7 row and the .09 column is the number .4633.</a:t>
            </a:r>
          </a:p>
          <a:p>
            <a:r>
              <a:rPr lang="en-US" dirty="0" smtClean="0"/>
              <a:t>Therefore, the area between the mean of the curve (midpoint) and a z-score of 1.79, is .4633 or approximately 46%</a:t>
            </a:r>
            <a:endParaRPr lang="en-US" dirty="0"/>
          </a:p>
        </p:txBody>
      </p:sp>
      <p:sp>
        <p:nvSpPr>
          <p:cNvPr id="2" name="Title 1"/>
          <p:cNvSpPr>
            <a:spLocks noGrp="1"/>
          </p:cNvSpPr>
          <p:nvPr>
            <p:ph type="title"/>
          </p:nvPr>
        </p:nvSpPr>
        <p:spPr/>
        <p:txBody>
          <a:bodyPr/>
          <a:lstStyle/>
          <a:p>
            <a:r>
              <a:rPr lang="en-US" dirty="0" smtClean="0"/>
              <a:t>Area under the normal curve</a:t>
            </a:r>
            <a:endParaRPr lang="en-US" dirty="0"/>
          </a:p>
        </p:txBody>
      </p:sp>
    </p:spTree>
    <p:extLst>
      <p:ext uri="{BB962C8B-B14F-4D97-AF65-F5344CB8AC3E}">
        <p14:creationId xmlns:p14="http://schemas.microsoft.com/office/powerpoint/2010/main" val="440788250"/>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the distance from the midpoint of a curve to the z-score of -1.32?</a:t>
            </a:r>
          </a:p>
          <a:p>
            <a:r>
              <a:rPr lang="en-US" dirty="0"/>
              <a:t>F</a:t>
            </a:r>
            <a:r>
              <a:rPr lang="en-US" dirty="0" smtClean="0"/>
              <a:t>ind the row 1.3</a:t>
            </a:r>
          </a:p>
          <a:p>
            <a:r>
              <a:rPr lang="en-US" dirty="0" smtClean="0"/>
              <a:t>Then find the column .02</a:t>
            </a:r>
          </a:p>
          <a:p>
            <a:r>
              <a:rPr lang="en-US" dirty="0" smtClean="0"/>
              <a:t>At the intersection of the row 1.3 and the column of .02 is .4066.</a:t>
            </a:r>
          </a:p>
          <a:p>
            <a:r>
              <a:rPr lang="en-US" dirty="0" smtClean="0"/>
              <a:t>The distance from the midpoint of a curve to the z-score of -1.32 is 40.66%</a:t>
            </a:r>
          </a:p>
          <a:p>
            <a:r>
              <a:rPr lang="en-US" dirty="0" smtClean="0"/>
              <a:t>No matter if the z-score is negative or positive, the area is always positive.</a:t>
            </a:r>
            <a:endParaRPr lang="en-US" dirty="0"/>
          </a:p>
        </p:txBody>
      </p:sp>
      <p:sp>
        <p:nvSpPr>
          <p:cNvPr id="3" name="Title 2"/>
          <p:cNvSpPr>
            <a:spLocks noGrp="1"/>
          </p:cNvSpPr>
          <p:nvPr>
            <p:ph type="title"/>
          </p:nvPr>
        </p:nvSpPr>
        <p:spPr/>
        <p:txBody>
          <a:bodyPr/>
          <a:lstStyle/>
          <a:p>
            <a:r>
              <a:rPr lang="en-US" dirty="0" smtClean="0"/>
              <a:t>Final example</a:t>
            </a:r>
            <a:endParaRPr lang="en-US" dirty="0"/>
          </a:p>
        </p:txBody>
      </p:sp>
    </p:spTree>
    <p:extLst>
      <p:ext uri="{BB962C8B-B14F-4D97-AF65-F5344CB8AC3E}">
        <p14:creationId xmlns:p14="http://schemas.microsoft.com/office/powerpoint/2010/main" val="349636470"/>
      </p:ext>
    </p:extLst>
  </p:cSld>
  <p:clrMapOvr>
    <a:masterClrMapping/>
  </p:clrMapOvr>
  <p:transition spd="med">
    <p:fade thruBlk="1"/>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normal curve</a:t>
            </a:r>
            <a:endParaRPr lang="en-US" dirty="0"/>
          </a:p>
        </p:txBody>
      </p:sp>
      <p:grpSp>
        <p:nvGrpSpPr>
          <p:cNvPr id="4" name="Group 3"/>
          <p:cNvGrpSpPr/>
          <p:nvPr/>
        </p:nvGrpSpPr>
        <p:grpSpPr>
          <a:xfrm>
            <a:off x="1152198" y="2046279"/>
            <a:ext cx="6845300" cy="2643554"/>
            <a:chOff x="1155700" y="2233246"/>
            <a:chExt cx="6729413" cy="2816105"/>
          </a:xfrm>
        </p:grpSpPr>
        <p:sp>
          <p:nvSpPr>
            <p:cNvPr id="5" name="Line 5"/>
            <p:cNvSpPr>
              <a:spLocks noChangeShapeType="1"/>
            </p:cNvSpPr>
            <p:nvPr/>
          </p:nvSpPr>
          <p:spPr bwMode="auto">
            <a:xfrm>
              <a:off x="1155700" y="5038726"/>
              <a:ext cx="6729413" cy="0"/>
            </a:xfrm>
            <a:prstGeom prst="line">
              <a:avLst/>
            </a:prstGeom>
            <a:noFill/>
            <a:ln w="12700">
              <a:solidFill>
                <a:schemeClr val="tx1"/>
              </a:solidFill>
              <a:round/>
              <a:headEnd type="none" w="sm" len="sm"/>
              <a:tailEnd type="none" w="sm" len="sm"/>
            </a:ln>
            <a:effectLst/>
          </p:spPr>
          <p:txBody>
            <a:bodyPr wrap="none" anchor="ctr"/>
            <a:lstStyle/>
            <a:p>
              <a:endParaRPr lang="en-US"/>
            </a:p>
          </p:txBody>
        </p:sp>
        <p:grpSp>
          <p:nvGrpSpPr>
            <p:cNvPr id="6" name="Group 22"/>
            <p:cNvGrpSpPr>
              <a:grpSpLocks/>
            </p:cNvGrpSpPr>
            <p:nvPr/>
          </p:nvGrpSpPr>
          <p:grpSpPr bwMode="auto">
            <a:xfrm>
              <a:off x="1582738" y="2816226"/>
              <a:ext cx="5672138" cy="2068513"/>
              <a:chOff x="-1318" y="-2938"/>
              <a:chExt cx="3573" cy="1303"/>
            </a:xfrm>
          </p:grpSpPr>
          <p:sp>
            <p:nvSpPr>
              <p:cNvPr id="24" name="Freeform 23"/>
              <p:cNvSpPr>
                <a:spLocks/>
              </p:cNvSpPr>
              <p:nvPr/>
            </p:nvSpPr>
            <p:spPr bwMode="auto">
              <a:xfrm>
                <a:off x="469" y="-2938"/>
                <a:ext cx="1786" cy="1303"/>
              </a:xfrm>
              <a:custGeom>
                <a:avLst/>
                <a:gdLst/>
                <a:ahLst/>
                <a:cxnLst>
                  <a:cxn ang="0">
                    <a:pos x="1785" y="1302"/>
                  </a:cxn>
                  <a:cxn ang="0">
                    <a:pos x="1736" y="1297"/>
                  </a:cxn>
                  <a:cxn ang="0">
                    <a:pos x="1656" y="1289"/>
                  </a:cxn>
                  <a:cxn ang="0">
                    <a:pos x="1592" y="1284"/>
                  </a:cxn>
                  <a:cxn ang="0">
                    <a:pos x="1519" y="1276"/>
                  </a:cxn>
                  <a:cxn ang="0">
                    <a:pos x="1439" y="1263"/>
                  </a:cxn>
                  <a:cxn ang="0">
                    <a:pos x="1374" y="1254"/>
                  </a:cxn>
                  <a:cxn ang="0">
                    <a:pos x="1326" y="1246"/>
                  </a:cxn>
                  <a:cxn ang="0">
                    <a:pos x="1262" y="1233"/>
                  </a:cxn>
                  <a:cxn ang="0">
                    <a:pos x="1221" y="1224"/>
                  </a:cxn>
                  <a:cxn ang="0">
                    <a:pos x="1173" y="1211"/>
                  </a:cxn>
                  <a:cxn ang="0">
                    <a:pos x="1116" y="1199"/>
                  </a:cxn>
                  <a:cxn ang="0">
                    <a:pos x="1077" y="1186"/>
                  </a:cxn>
                  <a:cxn ang="0">
                    <a:pos x="1052" y="1173"/>
                  </a:cxn>
                  <a:cxn ang="0">
                    <a:pos x="1021" y="1160"/>
                  </a:cxn>
                  <a:cxn ang="0">
                    <a:pos x="990" y="1145"/>
                  </a:cxn>
                  <a:cxn ang="0">
                    <a:pos x="965" y="1128"/>
                  </a:cxn>
                  <a:cxn ang="0">
                    <a:pos x="957" y="1123"/>
                  </a:cxn>
                  <a:cxn ang="0">
                    <a:pos x="941" y="1111"/>
                  </a:cxn>
                  <a:cxn ang="0">
                    <a:pos x="900" y="1076"/>
                  </a:cxn>
                  <a:cxn ang="0">
                    <a:pos x="868" y="1042"/>
                  </a:cxn>
                  <a:cxn ang="0">
                    <a:pos x="837" y="1012"/>
                  </a:cxn>
                  <a:cxn ang="0">
                    <a:pos x="804" y="973"/>
                  </a:cxn>
                  <a:cxn ang="0">
                    <a:pos x="772" y="937"/>
                  </a:cxn>
                  <a:cxn ang="0">
                    <a:pos x="740" y="894"/>
                  </a:cxn>
                  <a:cxn ang="0">
                    <a:pos x="707" y="855"/>
                  </a:cxn>
                  <a:cxn ang="0">
                    <a:pos x="691" y="830"/>
                  </a:cxn>
                  <a:cxn ang="0">
                    <a:pos x="635" y="744"/>
                  </a:cxn>
                  <a:cxn ang="0">
                    <a:pos x="522" y="566"/>
                  </a:cxn>
                  <a:cxn ang="0">
                    <a:pos x="466" y="476"/>
                  </a:cxn>
                  <a:cxn ang="0">
                    <a:pos x="450" y="450"/>
                  </a:cxn>
                  <a:cxn ang="0">
                    <a:pos x="426" y="411"/>
                  </a:cxn>
                  <a:cxn ang="0">
                    <a:pos x="402" y="368"/>
                  </a:cxn>
                  <a:cxn ang="0">
                    <a:pos x="369" y="328"/>
                  </a:cxn>
                  <a:cxn ang="0">
                    <a:pos x="345" y="289"/>
                  </a:cxn>
                  <a:cxn ang="0">
                    <a:pos x="322" y="255"/>
                  </a:cxn>
                  <a:cxn ang="0">
                    <a:pos x="297" y="220"/>
                  </a:cxn>
                  <a:cxn ang="0">
                    <a:pos x="273" y="190"/>
                  </a:cxn>
                  <a:cxn ang="0">
                    <a:pos x="265" y="178"/>
                  </a:cxn>
                  <a:cxn ang="0">
                    <a:pos x="257" y="165"/>
                  </a:cxn>
                  <a:cxn ang="0">
                    <a:pos x="233" y="141"/>
                  </a:cxn>
                  <a:cxn ang="0">
                    <a:pos x="208" y="115"/>
                  </a:cxn>
                  <a:cxn ang="0">
                    <a:pos x="184" y="90"/>
                  </a:cxn>
                  <a:cxn ang="0">
                    <a:pos x="168" y="72"/>
                  </a:cxn>
                  <a:cxn ang="0">
                    <a:pos x="153" y="60"/>
                  </a:cxn>
                  <a:cxn ang="0">
                    <a:pos x="137" y="47"/>
                  </a:cxn>
                  <a:cxn ang="0">
                    <a:pos x="120" y="34"/>
                  </a:cxn>
                  <a:cxn ang="0">
                    <a:pos x="112" y="30"/>
                  </a:cxn>
                  <a:cxn ang="0">
                    <a:pos x="96" y="21"/>
                  </a:cxn>
                  <a:cxn ang="0">
                    <a:pos x="72" y="12"/>
                  </a:cxn>
                  <a:cxn ang="0">
                    <a:pos x="48" y="4"/>
                  </a:cxn>
                  <a:cxn ang="0">
                    <a:pos x="15" y="0"/>
                  </a:cxn>
                  <a:cxn ang="0">
                    <a:pos x="0" y="0"/>
                  </a:cxn>
                </a:cxnLst>
                <a:rect l="0" t="0" r="r" b="b"/>
                <a:pathLst>
                  <a:path w="1786" h="1303">
                    <a:moveTo>
                      <a:pt x="1785" y="1302"/>
                    </a:moveTo>
                    <a:lnTo>
                      <a:pt x="1736" y="1297"/>
                    </a:lnTo>
                    <a:lnTo>
                      <a:pt x="1656" y="1289"/>
                    </a:lnTo>
                    <a:lnTo>
                      <a:pt x="1592" y="1284"/>
                    </a:lnTo>
                    <a:lnTo>
                      <a:pt x="1519" y="1276"/>
                    </a:lnTo>
                    <a:lnTo>
                      <a:pt x="1439" y="1263"/>
                    </a:lnTo>
                    <a:lnTo>
                      <a:pt x="1374" y="1254"/>
                    </a:lnTo>
                    <a:lnTo>
                      <a:pt x="1326" y="1246"/>
                    </a:lnTo>
                    <a:lnTo>
                      <a:pt x="1262" y="1233"/>
                    </a:lnTo>
                    <a:lnTo>
                      <a:pt x="1221" y="1224"/>
                    </a:lnTo>
                    <a:lnTo>
                      <a:pt x="1173" y="1211"/>
                    </a:lnTo>
                    <a:lnTo>
                      <a:pt x="1116" y="1199"/>
                    </a:lnTo>
                    <a:lnTo>
                      <a:pt x="1077" y="1186"/>
                    </a:lnTo>
                    <a:lnTo>
                      <a:pt x="1052" y="1173"/>
                    </a:lnTo>
                    <a:lnTo>
                      <a:pt x="1021" y="1160"/>
                    </a:lnTo>
                    <a:lnTo>
                      <a:pt x="990" y="1145"/>
                    </a:lnTo>
                    <a:lnTo>
                      <a:pt x="965" y="1128"/>
                    </a:lnTo>
                    <a:lnTo>
                      <a:pt x="957" y="1123"/>
                    </a:lnTo>
                    <a:lnTo>
                      <a:pt x="941" y="1111"/>
                    </a:lnTo>
                    <a:lnTo>
                      <a:pt x="900" y="1076"/>
                    </a:lnTo>
                    <a:lnTo>
                      <a:pt x="868" y="1042"/>
                    </a:lnTo>
                    <a:lnTo>
                      <a:pt x="837" y="1012"/>
                    </a:lnTo>
                    <a:lnTo>
                      <a:pt x="804" y="973"/>
                    </a:lnTo>
                    <a:lnTo>
                      <a:pt x="772" y="937"/>
                    </a:lnTo>
                    <a:lnTo>
                      <a:pt x="740" y="894"/>
                    </a:lnTo>
                    <a:lnTo>
                      <a:pt x="707" y="855"/>
                    </a:lnTo>
                    <a:lnTo>
                      <a:pt x="691" y="830"/>
                    </a:lnTo>
                    <a:lnTo>
                      <a:pt x="635" y="744"/>
                    </a:lnTo>
                    <a:lnTo>
                      <a:pt x="522" y="566"/>
                    </a:lnTo>
                    <a:lnTo>
                      <a:pt x="466" y="476"/>
                    </a:lnTo>
                    <a:lnTo>
                      <a:pt x="450" y="450"/>
                    </a:lnTo>
                    <a:lnTo>
                      <a:pt x="426" y="411"/>
                    </a:lnTo>
                    <a:lnTo>
                      <a:pt x="402" y="368"/>
                    </a:lnTo>
                    <a:lnTo>
                      <a:pt x="369" y="328"/>
                    </a:lnTo>
                    <a:lnTo>
                      <a:pt x="345" y="289"/>
                    </a:lnTo>
                    <a:lnTo>
                      <a:pt x="322" y="255"/>
                    </a:lnTo>
                    <a:lnTo>
                      <a:pt x="297" y="220"/>
                    </a:lnTo>
                    <a:lnTo>
                      <a:pt x="273" y="190"/>
                    </a:lnTo>
                    <a:lnTo>
                      <a:pt x="265" y="178"/>
                    </a:lnTo>
                    <a:lnTo>
                      <a:pt x="257" y="165"/>
                    </a:lnTo>
                    <a:lnTo>
                      <a:pt x="233" y="141"/>
                    </a:lnTo>
                    <a:lnTo>
                      <a:pt x="208" y="115"/>
                    </a:lnTo>
                    <a:lnTo>
                      <a:pt x="184" y="90"/>
                    </a:lnTo>
                    <a:lnTo>
                      <a:pt x="168" y="72"/>
                    </a:lnTo>
                    <a:lnTo>
                      <a:pt x="153" y="60"/>
                    </a:lnTo>
                    <a:lnTo>
                      <a:pt x="137" y="47"/>
                    </a:lnTo>
                    <a:lnTo>
                      <a:pt x="120" y="34"/>
                    </a:lnTo>
                    <a:lnTo>
                      <a:pt x="112" y="30"/>
                    </a:lnTo>
                    <a:lnTo>
                      <a:pt x="96" y="21"/>
                    </a:lnTo>
                    <a:lnTo>
                      <a:pt x="72" y="12"/>
                    </a:lnTo>
                    <a:lnTo>
                      <a:pt x="48" y="4"/>
                    </a:lnTo>
                    <a:lnTo>
                      <a:pt x="15" y="0"/>
                    </a:lnTo>
                    <a:lnTo>
                      <a:pt x="0" y="0"/>
                    </a:lnTo>
                  </a:path>
                </a:pathLst>
              </a:custGeom>
              <a:noFill/>
              <a:ln w="50800" cap="rnd" cmpd="sng">
                <a:solidFill>
                  <a:srgbClr val="CC0000"/>
                </a:solidFill>
                <a:prstDash val="solid"/>
                <a:round/>
                <a:headEnd type="none" w="sm" len="sm"/>
                <a:tailEnd type="none" w="sm" len="sm"/>
              </a:ln>
              <a:effectLst/>
            </p:spPr>
            <p:txBody>
              <a:bodyPr/>
              <a:lstStyle/>
              <a:p>
                <a:endParaRPr lang="en-US"/>
              </a:p>
            </p:txBody>
          </p:sp>
          <p:sp>
            <p:nvSpPr>
              <p:cNvPr id="25" name="Freeform 24"/>
              <p:cNvSpPr>
                <a:spLocks/>
              </p:cNvSpPr>
              <p:nvPr/>
            </p:nvSpPr>
            <p:spPr bwMode="auto">
              <a:xfrm>
                <a:off x="-1318" y="-2938"/>
                <a:ext cx="1800" cy="1303"/>
              </a:xfrm>
              <a:custGeom>
                <a:avLst/>
                <a:gdLst/>
                <a:ahLst/>
                <a:cxnLst>
                  <a:cxn ang="0">
                    <a:pos x="0" y="1302"/>
                  </a:cxn>
                  <a:cxn ang="0">
                    <a:pos x="48" y="1297"/>
                  </a:cxn>
                  <a:cxn ang="0">
                    <a:pos x="129" y="1289"/>
                  </a:cxn>
                  <a:cxn ang="0">
                    <a:pos x="193" y="1284"/>
                  </a:cxn>
                  <a:cxn ang="0">
                    <a:pos x="265" y="1276"/>
                  </a:cxn>
                  <a:cxn ang="0">
                    <a:pos x="346" y="1263"/>
                  </a:cxn>
                  <a:cxn ang="0">
                    <a:pos x="411" y="1254"/>
                  </a:cxn>
                  <a:cxn ang="0">
                    <a:pos x="460" y="1246"/>
                  </a:cxn>
                  <a:cxn ang="0">
                    <a:pos x="525" y="1233"/>
                  </a:cxn>
                  <a:cxn ang="0">
                    <a:pos x="564" y="1224"/>
                  </a:cxn>
                  <a:cxn ang="0">
                    <a:pos x="613" y="1211"/>
                  </a:cxn>
                  <a:cxn ang="0">
                    <a:pos x="669" y="1199"/>
                  </a:cxn>
                  <a:cxn ang="0">
                    <a:pos x="710" y="1186"/>
                  </a:cxn>
                  <a:cxn ang="0">
                    <a:pos x="734" y="1173"/>
                  </a:cxn>
                  <a:cxn ang="0">
                    <a:pos x="765" y="1160"/>
                  </a:cxn>
                  <a:cxn ang="0">
                    <a:pos x="797" y="1145"/>
                  </a:cxn>
                  <a:cxn ang="0">
                    <a:pos x="822" y="1128"/>
                  </a:cxn>
                  <a:cxn ang="0">
                    <a:pos x="830" y="1123"/>
                  </a:cxn>
                  <a:cxn ang="0">
                    <a:pos x="846" y="1111"/>
                  </a:cxn>
                  <a:cxn ang="0">
                    <a:pos x="886" y="1076"/>
                  </a:cxn>
                  <a:cxn ang="0">
                    <a:pos x="919" y="1042"/>
                  </a:cxn>
                  <a:cxn ang="0">
                    <a:pos x="951" y="1008"/>
                  </a:cxn>
                  <a:cxn ang="0">
                    <a:pos x="984" y="969"/>
                  </a:cxn>
                  <a:cxn ang="0">
                    <a:pos x="1015" y="933"/>
                  </a:cxn>
                  <a:cxn ang="0">
                    <a:pos x="1048" y="890"/>
                  </a:cxn>
                  <a:cxn ang="0">
                    <a:pos x="1072" y="855"/>
                  </a:cxn>
                  <a:cxn ang="0">
                    <a:pos x="1088" y="830"/>
                  </a:cxn>
                  <a:cxn ang="0">
                    <a:pos x="1145" y="744"/>
                  </a:cxn>
                  <a:cxn ang="0">
                    <a:pos x="1257" y="566"/>
                  </a:cxn>
                  <a:cxn ang="0">
                    <a:pos x="1314" y="476"/>
                  </a:cxn>
                  <a:cxn ang="0">
                    <a:pos x="1330" y="450"/>
                  </a:cxn>
                  <a:cxn ang="0">
                    <a:pos x="1362" y="407"/>
                  </a:cxn>
                  <a:cxn ang="0">
                    <a:pos x="1387" y="368"/>
                  </a:cxn>
                  <a:cxn ang="0">
                    <a:pos x="1411" y="332"/>
                  </a:cxn>
                  <a:cxn ang="0">
                    <a:pos x="1444" y="289"/>
                  </a:cxn>
                  <a:cxn ang="0">
                    <a:pos x="1468" y="255"/>
                  </a:cxn>
                  <a:cxn ang="0">
                    <a:pos x="1492" y="220"/>
                  </a:cxn>
                  <a:cxn ang="0">
                    <a:pos x="1515" y="190"/>
                  </a:cxn>
                  <a:cxn ang="0">
                    <a:pos x="1525" y="178"/>
                  </a:cxn>
                  <a:cxn ang="0">
                    <a:pos x="1533" y="165"/>
                  </a:cxn>
                  <a:cxn ang="0">
                    <a:pos x="1556" y="137"/>
                  </a:cxn>
                  <a:cxn ang="0">
                    <a:pos x="1572" y="115"/>
                  </a:cxn>
                  <a:cxn ang="0">
                    <a:pos x="1588" y="94"/>
                  </a:cxn>
                  <a:cxn ang="0">
                    <a:pos x="1613" y="72"/>
                  </a:cxn>
                  <a:cxn ang="0">
                    <a:pos x="1629" y="55"/>
                  </a:cxn>
                  <a:cxn ang="0">
                    <a:pos x="1645" y="42"/>
                  </a:cxn>
                  <a:cxn ang="0">
                    <a:pos x="1661" y="34"/>
                  </a:cxn>
                  <a:cxn ang="0">
                    <a:pos x="1669" y="30"/>
                  </a:cxn>
                  <a:cxn ang="0">
                    <a:pos x="1686" y="21"/>
                  </a:cxn>
                  <a:cxn ang="0">
                    <a:pos x="1718" y="12"/>
                  </a:cxn>
                  <a:cxn ang="0">
                    <a:pos x="1750" y="4"/>
                  </a:cxn>
                  <a:cxn ang="0">
                    <a:pos x="1783" y="0"/>
                  </a:cxn>
                  <a:cxn ang="0">
                    <a:pos x="1799" y="0"/>
                  </a:cxn>
                </a:cxnLst>
                <a:rect l="0" t="0" r="r" b="b"/>
                <a:pathLst>
                  <a:path w="1800" h="1303">
                    <a:moveTo>
                      <a:pt x="0" y="1302"/>
                    </a:moveTo>
                    <a:lnTo>
                      <a:pt x="48" y="1297"/>
                    </a:lnTo>
                    <a:lnTo>
                      <a:pt x="129" y="1289"/>
                    </a:lnTo>
                    <a:lnTo>
                      <a:pt x="193" y="1284"/>
                    </a:lnTo>
                    <a:lnTo>
                      <a:pt x="265" y="1276"/>
                    </a:lnTo>
                    <a:lnTo>
                      <a:pt x="346" y="1263"/>
                    </a:lnTo>
                    <a:lnTo>
                      <a:pt x="411" y="1254"/>
                    </a:lnTo>
                    <a:lnTo>
                      <a:pt x="460" y="1246"/>
                    </a:lnTo>
                    <a:lnTo>
                      <a:pt x="525" y="1233"/>
                    </a:lnTo>
                    <a:lnTo>
                      <a:pt x="564" y="1224"/>
                    </a:lnTo>
                    <a:lnTo>
                      <a:pt x="613" y="1211"/>
                    </a:lnTo>
                    <a:lnTo>
                      <a:pt x="669" y="1199"/>
                    </a:lnTo>
                    <a:lnTo>
                      <a:pt x="710" y="1186"/>
                    </a:lnTo>
                    <a:lnTo>
                      <a:pt x="734" y="1173"/>
                    </a:lnTo>
                    <a:lnTo>
                      <a:pt x="765" y="1160"/>
                    </a:lnTo>
                    <a:lnTo>
                      <a:pt x="797" y="1145"/>
                    </a:lnTo>
                    <a:lnTo>
                      <a:pt x="822" y="1128"/>
                    </a:lnTo>
                    <a:lnTo>
                      <a:pt x="830" y="1123"/>
                    </a:lnTo>
                    <a:lnTo>
                      <a:pt x="846" y="1111"/>
                    </a:lnTo>
                    <a:lnTo>
                      <a:pt x="886" y="1076"/>
                    </a:lnTo>
                    <a:lnTo>
                      <a:pt x="919" y="1042"/>
                    </a:lnTo>
                    <a:lnTo>
                      <a:pt x="951" y="1008"/>
                    </a:lnTo>
                    <a:lnTo>
                      <a:pt x="984" y="969"/>
                    </a:lnTo>
                    <a:lnTo>
                      <a:pt x="1015" y="933"/>
                    </a:lnTo>
                    <a:lnTo>
                      <a:pt x="1048" y="890"/>
                    </a:lnTo>
                    <a:lnTo>
                      <a:pt x="1072" y="855"/>
                    </a:lnTo>
                    <a:lnTo>
                      <a:pt x="1088" y="830"/>
                    </a:lnTo>
                    <a:lnTo>
                      <a:pt x="1145" y="744"/>
                    </a:lnTo>
                    <a:lnTo>
                      <a:pt x="1257" y="566"/>
                    </a:lnTo>
                    <a:lnTo>
                      <a:pt x="1314" y="476"/>
                    </a:lnTo>
                    <a:lnTo>
                      <a:pt x="1330" y="450"/>
                    </a:lnTo>
                    <a:lnTo>
                      <a:pt x="1362" y="407"/>
                    </a:lnTo>
                    <a:lnTo>
                      <a:pt x="1387" y="368"/>
                    </a:lnTo>
                    <a:lnTo>
                      <a:pt x="1411" y="332"/>
                    </a:lnTo>
                    <a:lnTo>
                      <a:pt x="1444" y="289"/>
                    </a:lnTo>
                    <a:lnTo>
                      <a:pt x="1468" y="255"/>
                    </a:lnTo>
                    <a:lnTo>
                      <a:pt x="1492" y="220"/>
                    </a:lnTo>
                    <a:lnTo>
                      <a:pt x="1515" y="190"/>
                    </a:lnTo>
                    <a:lnTo>
                      <a:pt x="1525" y="178"/>
                    </a:lnTo>
                    <a:lnTo>
                      <a:pt x="1533" y="165"/>
                    </a:lnTo>
                    <a:lnTo>
                      <a:pt x="1556" y="137"/>
                    </a:lnTo>
                    <a:lnTo>
                      <a:pt x="1572" y="115"/>
                    </a:lnTo>
                    <a:lnTo>
                      <a:pt x="1588" y="94"/>
                    </a:lnTo>
                    <a:lnTo>
                      <a:pt x="1613" y="72"/>
                    </a:lnTo>
                    <a:lnTo>
                      <a:pt x="1629" y="55"/>
                    </a:lnTo>
                    <a:lnTo>
                      <a:pt x="1645" y="42"/>
                    </a:lnTo>
                    <a:lnTo>
                      <a:pt x="1661" y="34"/>
                    </a:lnTo>
                    <a:lnTo>
                      <a:pt x="1669" y="30"/>
                    </a:lnTo>
                    <a:lnTo>
                      <a:pt x="1686" y="21"/>
                    </a:lnTo>
                    <a:lnTo>
                      <a:pt x="1718" y="12"/>
                    </a:lnTo>
                    <a:lnTo>
                      <a:pt x="1750" y="4"/>
                    </a:lnTo>
                    <a:lnTo>
                      <a:pt x="1783" y="0"/>
                    </a:lnTo>
                    <a:lnTo>
                      <a:pt x="1799" y="0"/>
                    </a:lnTo>
                  </a:path>
                </a:pathLst>
              </a:custGeom>
              <a:noFill/>
              <a:ln w="50800" cap="rnd" cmpd="sng">
                <a:solidFill>
                  <a:srgbClr val="CC0000"/>
                </a:solidFill>
                <a:prstDash val="solid"/>
                <a:round/>
                <a:headEnd type="none" w="sm" len="sm"/>
                <a:tailEnd type="none" w="sm" len="sm"/>
              </a:ln>
              <a:effectLst/>
            </p:spPr>
            <p:txBody>
              <a:bodyPr/>
              <a:lstStyle/>
              <a:p>
                <a:endParaRPr lang="en-US"/>
              </a:p>
            </p:txBody>
          </p:sp>
        </p:grpSp>
        <p:cxnSp>
          <p:nvCxnSpPr>
            <p:cNvPr id="7" name="Straight Connector 6"/>
            <p:cNvCxnSpPr/>
            <p:nvPr/>
          </p:nvCxnSpPr>
          <p:spPr>
            <a:xfrm>
              <a:off x="4419601" y="2816226"/>
              <a:ext cx="20637" cy="2222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29200" y="3352800"/>
              <a:ext cx="20637" cy="1685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0" y="3363425"/>
              <a:ext cx="20637" cy="16859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21037" y="4267200"/>
              <a:ext cx="0" cy="782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38800" y="4256575"/>
              <a:ext cx="0" cy="7821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34408" y="4647650"/>
              <a:ext cx="0" cy="391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07723" y="4658275"/>
              <a:ext cx="0" cy="3910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73487" y="3430442"/>
              <a:ext cx="685800" cy="307777"/>
            </a:xfrm>
            <a:prstGeom prst="rect">
              <a:avLst/>
            </a:prstGeom>
            <a:noFill/>
          </p:spPr>
          <p:txBody>
            <a:bodyPr wrap="square" rtlCol="0">
              <a:spAutoFit/>
            </a:bodyPr>
            <a:lstStyle/>
            <a:p>
              <a:r>
                <a:rPr lang="en-US" sz="1400" dirty="0" smtClean="0"/>
                <a:t>34.1%</a:t>
              </a:r>
              <a:endParaRPr lang="en-US" sz="1400" dirty="0"/>
            </a:p>
          </p:txBody>
        </p:sp>
        <p:sp>
          <p:nvSpPr>
            <p:cNvPr id="15" name="Rectangle 14"/>
            <p:cNvSpPr/>
            <p:nvPr/>
          </p:nvSpPr>
          <p:spPr>
            <a:xfrm>
              <a:off x="4404719" y="3435205"/>
              <a:ext cx="682303" cy="307777"/>
            </a:xfrm>
            <a:prstGeom prst="rect">
              <a:avLst/>
            </a:prstGeom>
          </p:spPr>
          <p:txBody>
            <a:bodyPr wrap="none">
              <a:spAutoFit/>
            </a:bodyPr>
            <a:lstStyle/>
            <a:p>
              <a:r>
                <a:rPr lang="en-US" sz="1400" dirty="0"/>
                <a:t>34.1%</a:t>
              </a:r>
            </a:p>
          </p:txBody>
        </p:sp>
        <p:sp>
          <p:nvSpPr>
            <p:cNvPr id="16" name="Rectangle 15"/>
            <p:cNvSpPr/>
            <p:nvPr/>
          </p:nvSpPr>
          <p:spPr>
            <a:xfrm>
              <a:off x="5010937" y="4493761"/>
              <a:ext cx="684226" cy="307777"/>
            </a:xfrm>
            <a:prstGeom prst="rect">
              <a:avLst/>
            </a:prstGeom>
          </p:spPr>
          <p:txBody>
            <a:bodyPr wrap="none">
              <a:spAutoFit/>
            </a:bodyPr>
            <a:lstStyle/>
            <a:p>
              <a:r>
                <a:rPr lang="en-US" sz="1400" dirty="0" smtClean="0"/>
                <a:t>13.5%</a:t>
              </a:r>
              <a:endParaRPr lang="en-US" sz="1400" dirty="0"/>
            </a:p>
          </p:txBody>
        </p:sp>
        <p:sp>
          <p:nvSpPr>
            <p:cNvPr id="17" name="Rectangle 16"/>
            <p:cNvSpPr/>
            <p:nvPr/>
          </p:nvSpPr>
          <p:spPr>
            <a:xfrm>
              <a:off x="3182137" y="4489732"/>
              <a:ext cx="684226" cy="307777"/>
            </a:xfrm>
            <a:prstGeom prst="rect">
              <a:avLst/>
            </a:prstGeom>
          </p:spPr>
          <p:txBody>
            <a:bodyPr wrap="none">
              <a:spAutoFit/>
            </a:bodyPr>
            <a:lstStyle/>
            <a:p>
              <a:r>
                <a:rPr lang="en-US" sz="1400" dirty="0" smtClean="0"/>
                <a:t>13.5%</a:t>
              </a:r>
              <a:endParaRPr lang="en-US" sz="1400" dirty="0"/>
            </a:p>
          </p:txBody>
        </p:sp>
        <p:sp>
          <p:nvSpPr>
            <p:cNvPr id="18" name="Rectangle 17"/>
            <p:cNvSpPr/>
            <p:nvPr/>
          </p:nvSpPr>
          <p:spPr>
            <a:xfrm>
              <a:off x="5571983" y="4730850"/>
              <a:ext cx="577402" cy="307777"/>
            </a:xfrm>
            <a:prstGeom prst="rect">
              <a:avLst/>
            </a:prstGeom>
          </p:spPr>
          <p:txBody>
            <a:bodyPr wrap="none">
              <a:spAutoFit/>
            </a:bodyPr>
            <a:lstStyle/>
            <a:p>
              <a:r>
                <a:rPr lang="en-US" sz="1400" dirty="0" smtClean="0"/>
                <a:t>2.2%</a:t>
              </a:r>
              <a:endParaRPr lang="en-US" sz="1400" dirty="0"/>
            </a:p>
          </p:txBody>
        </p:sp>
        <p:sp>
          <p:nvSpPr>
            <p:cNvPr id="19" name="Rectangle 18"/>
            <p:cNvSpPr/>
            <p:nvPr/>
          </p:nvSpPr>
          <p:spPr>
            <a:xfrm>
              <a:off x="2693336" y="4741574"/>
              <a:ext cx="577402" cy="307777"/>
            </a:xfrm>
            <a:prstGeom prst="rect">
              <a:avLst/>
            </a:prstGeom>
          </p:spPr>
          <p:txBody>
            <a:bodyPr wrap="none">
              <a:spAutoFit/>
            </a:bodyPr>
            <a:lstStyle/>
            <a:p>
              <a:r>
                <a:rPr lang="en-US" sz="1400" dirty="0" smtClean="0"/>
                <a:t>2.2%</a:t>
              </a:r>
              <a:endParaRPr lang="en-US" sz="1400" dirty="0"/>
            </a:p>
          </p:txBody>
        </p:sp>
        <p:cxnSp>
          <p:nvCxnSpPr>
            <p:cNvPr id="20" name="Straight Arrow Connector 19"/>
            <p:cNvCxnSpPr/>
            <p:nvPr/>
          </p:nvCxnSpPr>
          <p:spPr>
            <a:xfrm flipV="1">
              <a:off x="4424759" y="2628900"/>
              <a:ext cx="2966641" cy="3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700144" y="2667000"/>
              <a:ext cx="262268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87434" y="2242066"/>
              <a:ext cx="696852" cy="369332"/>
            </a:xfrm>
            <a:prstGeom prst="rect">
              <a:avLst/>
            </a:prstGeom>
            <a:noFill/>
          </p:spPr>
          <p:txBody>
            <a:bodyPr wrap="square" rtlCol="0">
              <a:spAutoFit/>
            </a:bodyPr>
            <a:lstStyle/>
            <a:p>
              <a:r>
                <a:rPr lang="en-US" dirty="0" smtClean="0"/>
                <a:t>50%</a:t>
              </a:r>
              <a:endParaRPr lang="en-US" dirty="0"/>
            </a:p>
          </p:txBody>
        </p:sp>
        <p:sp>
          <p:nvSpPr>
            <p:cNvPr id="23" name="Rectangle 22"/>
            <p:cNvSpPr/>
            <p:nvPr/>
          </p:nvSpPr>
          <p:spPr>
            <a:xfrm>
              <a:off x="5387896" y="2233246"/>
              <a:ext cx="631904" cy="369332"/>
            </a:xfrm>
            <a:prstGeom prst="rect">
              <a:avLst/>
            </a:prstGeom>
          </p:spPr>
          <p:txBody>
            <a:bodyPr wrap="none">
              <a:spAutoFit/>
            </a:bodyPr>
            <a:lstStyle/>
            <a:p>
              <a:r>
                <a:rPr lang="en-US" dirty="0"/>
                <a:t>50%</a:t>
              </a:r>
            </a:p>
          </p:txBody>
        </p:sp>
      </p:grpSp>
    </p:spTree>
    <p:extLst>
      <p:ext uri="{BB962C8B-B14F-4D97-AF65-F5344CB8AC3E}">
        <p14:creationId xmlns:p14="http://schemas.microsoft.com/office/powerpoint/2010/main" val="846731731"/>
      </p:ext>
    </p:extLst>
  </p:cSld>
  <p:clrMapOvr>
    <a:masterClrMapping/>
  </p:clrMapOvr>
  <p:transition spd="med">
    <p:fade thruBlk="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p:txBody>
          <a:bodyPr/>
          <a:lstStyle/>
          <a:p>
            <a:pPr eaLnBrk="1" hangingPunct="1">
              <a:defRPr/>
            </a:pPr>
            <a:r>
              <a:rPr lang="en-US" smtClean="0"/>
              <a:t>Interpretation</a:t>
            </a:r>
          </a:p>
        </p:txBody>
      </p:sp>
      <p:sp>
        <p:nvSpPr>
          <p:cNvPr id="577539" name="Rectangle 3"/>
          <p:cNvSpPr>
            <a:spLocks noGrp="1" noChangeArrowheads="1"/>
          </p:cNvSpPr>
          <p:nvPr>
            <p:ph type="body" idx="1"/>
          </p:nvPr>
        </p:nvSpPr>
        <p:spPr/>
        <p:txBody>
          <a:bodyPr/>
          <a:lstStyle/>
          <a:p>
            <a:pPr eaLnBrk="1" hangingPunct="1">
              <a:spcBef>
                <a:spcPct val="50000"/>
              </a:spcBef>
              <a:defRPr/>
            </a:pPr>
            <a:r>
              <a:rPr lang="en-US" smtClean="0"/>
              <a:t>Interpretation</a:t>
            </a:r>
          </a:p>
          <a:p>
            <a:pPr lvl="1" eaLnBrk="1" hangingPunct="1">
              <a:spcBef>
                <a:spcPct val="50000"/>
              </a:spcBef>
              <a:defRPr/>
            </a:pPr>
            <a:r>
              <a:rPr lang="en-US" smtClean="0"/>
              <a:t>The process of drawing inferences from the analysis results.</a:t>
            </a:r>
          </a:p>
          <a:p>
            <a:pPr lvl="1" eaLnBrk="1" hangingPunct="1">
              <a:spcBef>
                <a:spcPct val="50000"/>
              </a:spcBef>
              <a:defRPr/>
            </a:pPr>
            <a:r>
              <a:rPr lang="en-US" smtClean="0"/>
              <a:t>Inferences drawn from interpretations lead to managerial implications and decisions.</a:t>
            </a:r>
          </a:p>
          <a:p>
            <a:pPr lvl="1" eaLnBrk="1" hangingPunct="1">
              <a:spcBef>
                <a:spcPct val="50000"/>
              </a:spcBef>
              <a:defRPr/>
            </a:pPr>
            <a:r>
              <a:rPr lang="en-US" smtClean="0"/>
              <a:t>From a management perspective, the qualitative meaning of the data and their managerial implications are an important aspect of the interpretation.</a:t>
            </a:r>
          </a:p>
        </p:txBody>
      </p:sp>
    </p:spTree>
    <p:extLst>
      <p:ext uri="{BB962C8B-B14F-4D97-AF65-F5344CB8AC3E}">
        <p14:creationId xmlns:p14="http://schemas.microsoft.com/office/powerpoint/2010/main" val="2226355082"/>
      </p:ext>
    </p:extLst>
  </p:cSld>
  <p:clrMapOvr>
    <a:masterClrMapping/>
  </p:clrMapOvr>
  <p:transition spd="med">
    <p:fade thruBlk="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57200"/>
            <a:ext cx="8077200" cy="1077218"/>
          </a:xfrm>
        </p:spPr>
        <p:txBody>
          <a:bodyPr/>
          <a:lstStyle/>
          <a:p>
            <a:r>
              <a:rPr lang="en-US" dirty="0" smtClean="0"/>
              <a:t>Inferential Statistics Provide Two Environments:</a:t>
            </a:r>
            <a:endParaRPr lang="en-US" dirty="0"/>
          </a:p>
        </p:txBody>
      </p:sp>
      <p:sp>
        <p:nvSpPr>
          <p:cNvPr id="3" name="Content Placeholder 2"/>
          <p:cNvSpPr>
            <a:spLocks noGrp="1"/>
          </p:cNvSpPr>
          <p:nvPr>
            <p:ph idx="1"/>
          </p:nvPr>
        </p:nvSpPr>
        <p:spPr>
          <a:xfrm>
            <a:off x="514350" y="1676400"/>
            <a:ext cx="8102600" cy="4495800"/>
          </a:xfrm>
        </p:spPr>
        <p:txBody>
          <a:bodyPr/>
          <a:lstStyle/>
          <a:p>
            <a:r>
              <a:rPr lang="en-US" dirty="0" smtClean="0"/>
              <a:t>Test for Difference – To test whether a significant difference exists between groups</a:t>
            </a:r>
          </a:p>
          <a:p>
            <a:r>
              <a:rPr lang="en-US" dirty="0" smtClean="0"/>
              <a:t>Tests for relationship – To test whether a significant relationship exist between a dependent (Y) and independent (X) variable/s</a:t>
            </a:r>
          </a:p>
          <a:p>
            <a:pPr lvl="1"/>
            <a:r>
              <a:rPr lang="en-US" dirty="0" smtClean="0"/>
              <a:t>Relationship may also be predictive</a:t>
            </a:r>
            <a:endParaRPr lang="en-US" dirty="0"/>
          </a:p>
        </p:txBody>
      </p:sp>
    </p:spTree>
    <p:extLst>
      <p:ext uri="{BB962C8B-B14F-4D97-AF65-F5344CB8AC3E}">
        <p14:creationId xmlns:p14="http://schemas.microsoft.com/office/powerpoint/2010/main" val="864702843"/>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eaLnBrk="1" hangingPunct="1">
              <a:defRPr/>
            </a:pPr>
            <a:r>
              <a:rPr lang="en-US" smtClean="0"/>
              <a:t>Hypothesis Testing Using Basic Statistics</a:t>
            </a:r>
          </a:p>
        </p:txBody>
      </p:sp>
      <p:sp>
        <p:nvSpPr>
          <p:cNvPr id="590851" name="Rectangle 3"/>
          <p:cNvSpPr>
            <a:spLocks noGrp="1" noChangeArrowheads="1"/>
          </p:cNvSpPr>
          <p:nvPr>
            <p:ph type="body" idx="1"/>
          </p:nvPr>
        </p:nvSpPr>
        <p:spPr/>
        <p:txBody>
          <a:bodyPr/>
          <a:lstStyle/>
          <a:p>
            <a:pPr eaLnBrk="1" hangingPunct="1">
              <a:defRPr/>
            </a:pPr>
            <a:r>
              <a:rPr lang="en-US" dirty="0" err="1" smtClean="0"/>
              <a:t>Univariate</a:t>
            </a:r>
            <a:r>
              <a:rPr lang="en-US" dirty="0" smtClean="0"/>
              <a:t> Statistical Analysis</a:t>
            </a:r>
          </a:p>
          <a:p>
            <a:pPr lvl="1" eaLnBrk="1" hangingPunct="1">
              <a:defRPr/>
            </a:pPr>
            <a:r>
              <a:rPr lang="en-US" dirty="0" smtClean="0"/>
              <a:t>Tests of hypotheses involving only one variable.</a:t>
            </a:r>
          </a:p>
          <a:p>
            <a:pPr eaLnBrk="1" hangingPunct="1">
              <a:defRPr/>
            </a:pPr>
            <a:r>
              <a:rPr lang="en-US" dirty="0" smtClean="0"/>
              <a:t>Bivariate Statistical Analysis</a:t>
            </a:r>
          </a:p>
          <a:p>
            <a:pPr lvl="1" eaLnBrk="1" hangingPunct="1">
              <a:defRPr/>
            </a:pPr>
            <a:r>
              <a:rPr lang="en-US" dirty="0" smtClean="0"/>
              <a:t>Tests of hypotheses involving two variables.</a:t>
            </a:r>
          </a:p>
          <a:p>
            <a:pPr eaLnBrk="1" hangingPunct="1">
              <a:defRPr/>
            </a:pPr>
            <a:r>
              <a:rPr lang="en-US" dirty="0" smtClean="0"/>
              <a:t>Multivariate Statistical Analysis</a:t>
            </a:r>
          </a:p>
          <a:p>
            <a:pPr lvl="1" eaLnBrk="1" hangingPunct="1">
              <a:defRPr/>
            </a:pPr>
            <a:r>
              <a:rPr lang="en-US" dirty="0" smtClean="0"/>
              <a:t>Statistical analysis involving three or more variables or sets of variables.</a:t>
            </a:r>
          </a:p>
        </p:txBody>
      </p:sp>
    </p:spTree>
    <p:extLst>
      <p:ext uri="{BB962C8B-B14F-4D97-AF65-F5344CB8AC3E}">
        <p14:creationId xmlns:p14="http://schemas.microsoft.com/office/powerpoint/2010/main" val="35394981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0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08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08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08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08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08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pPr eaLnBrk="1" hangingPunct="1">
              <a:defRPr/>
            </a:pPr>
            <a:r>
              <a:rPr lang="en-US" dirty="0" smtClean="0"/>
              <a:t>Hypothesis Testing Procedure</a:t>
            </a:r>
          </a:p>
        </p:txBody>
      </p:sp>
      <p:sp>
        <p:nvSpPr>
          <p:cNvPr id="592899" name="Rectangle 3"/>
          <p:cNvSpPr>
            <a:spLocks noGrp="1" noChangeArrowheads="1"/>
          </p:cNvSpPr>
          <p:nvPr>
            <p:ph type="body" idx="1"/>
          </p:nvPr>
        </p:nvSpPr>
        <p:spPr/>
        <p:txBody>
          <a:bodyPr/>
          <a:lstStyle/>
          <a:p>
            <a:pPr eaLnBrk="1" hangingPunct="1">
              <a:defRPr/>
            </a:pPr>
            <a:r>
              <a:rPr lang="en-US" smtClean="0"/>
              <a:t>Process</a:t>
            </a:r>
          </a:p>
          <a:p>
            <a:pPr lvl="1" eaLnBrk="1" hangingPunct="1">
              <a:defRPr/>
            </a:pPr>
            <a:r>
              <a:rPr lang="en-US" smtClean="0"/>
              <a:t>The specifically stated hypothesis is derived from the research objectives.</a:t>
            </a:r>
          </a:p>
          <a:p>
            <a:pPr lvl="1" eaLnBrk="1" hangingPunct="1">
              <a:defRPr/>
            </a:pPr>
            <a:r>
              <a:rPr lang="en-US" smtClean="0"/>
              <a:t>A sample is obtained and the relevant variable is measured. </a:t>
            </a:r>
          </a:p>
          <a:p>
            <a:pPr lvl="1" eaLnBrk="1" hangingPunct="1">
              <a:defRPr/>
            </a:pPr>
            <a:r>
              <a:rPr lang="en-US" smtClean="0"/>
              <a:t>The measured sample value is compared to the value either stated explicitly or implied in the hypothesis.</a:t>
            </a:r>
          </a:p>
          <a:p>
            <a:pPr lvl="2" eaLnBrk="1" hangingPunct="1">
              <a:defRPr/>
            </a:pPr>
            <a:r>
              <a:rPr lang="en-US" smtClean="0"/>
              <a:t>If the value is consistent with the hypothesis, the hypothesis is supported.</a:t>
            </a:r>
          </a:p>
          <a:p>
            <a:pPr lvl="2" eaLnBrk="1" hangingPunct="1">
              <a:defRPr/>
            </a:pPr>
            <a:r>
              <a:rPr lang="en-US" smtClean="0"/>
              <a:t>If the value is not consistent with the hypothesis, the hypothesis is not supported.</a:t>
            </a:r>
          </a:p>
        </p:txBody>
      </p:sp>
    </p:spTree>
    <p:extLst>
      <p:ext uri="{BB962C8B-B14F-4D97-AF65-F5344CB8AC3E}">
        <p14:creationId xmlns:p14="http://schemas.microsoft.com/office/powerpoint/2010/main" val="1640006545"/>
      </p:ext>
    </p:extLst>
  </p:cSld>
  <p:clrMapOvr>
    <a:masterClrMapping/>
  </p:clrMapOvr>
  <p:transition spd="med">
    <p:fade thruBlk="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 Testing </a:t>
            </a:r>
            <a:r>
              <a:rPr lang="en-US" dirty="0" smtClean="0"/>
              <a:t>Procedure, Cont.</a:t>
            </a:r>
            <a:endParaRPr lang="en-US" dirty="0"/>
          </a:p>
        </p:txBody>
      </p:sp>
      <p:sp>
        <p:nvSpPr>
          <p:cNvPr id="3" name="Content Placeholder 2"/>
          <p:cNvSpPr>
            <a:spLocks noGrp="1"/>
          </p:cNvSpPr>
          <p:nvPr>
            <p:ph idx="1"/>
          </p:nvPr>
        </p:nvSpPr>
        <p:spPr/>
        <p:txBody>
          <a:bodyPr/>
          <a:lstStyle/>
          <a:p>
            <a:r>
              <a:rPr lang="en-US" dirty="0" smtClean="0"/>
              <a:t>H</a:t>
            </a:r>
            <a:r>
              <a:rPr lang="en-US" baseline="-25000" dirty="0" smtClean="0"/>
              <a:t>0</a:t>
            </a:r>
            <a:r>
              <a:rPr lang="en-US" dirty="0" smtClean="0"/>
              <a:t> – Null Hypothesis</a:t>
            </a:r>
          </a:p>
          <a:p>
            <a:pPr lvl="1"/>
            <a:r>
              <a:rPr lang="en-US" dirty="0" smtClean="0"/>
              <a:t>“There is no significant difference/relationship between groups”</a:t>
            </a:r>
          </a:p>
          <a:p>
            <a:r>
              <a:rPr lang="en-US" dirty="0" smtClean="0"/>
              <a:t>H</a:t>
            </a:r>
            <a:r>
              <a:rPr lang="en-US" baseline="-25000" dirty="0" smtClean="0"/>
              <a:t>a</a:t>
            </a:r>
            <a:r>
              <a:rPr lang="en-US" dirty="0" smtClean="0"/>
              <a:t> – Alternative Hypothesis</a:t>
            </a:r>
          </a:p>
          <a:p>
            <a:pPr lvl="1"/>
            <a:r>
              <a:rPr lang="en-US" dirty="0" smtClean="0"/>
              <a:t>“There is a significant difference/relationship between groups”</a:t>
            </a:r>
          </a:p>
          <a:p>
            <a:r>
              <a:rPr lang="en-US" dirty="0" smtClean="0"/>
              <a:t>Always state your Hypothesis/</a:t>
            </a:r>
            <a:r>
              <a:rPr lang="en-US" dirty="0" err="1" smtClean="0"/>
              <a:t>es</a:t>
            </a:r>
            <a:r>
              <a:rPr lang="en-US" dirty="0" smtClean="0"/>
              <a:t> in the Null form</a:t>
            </a:r>
          </a:p>
          <a:p>
            <a:r>
              <a:rPr lang="en-US" dirty="0" smtClean="0"/>
              <a:t>The object of the research is to either reject or accept the Null Hypothesis/</a:t>
            </a:r>
            <a:r>
              <a:rPr lang="en-US" dirty="0" err="1" smtClean="0"/>
              <a:t>es</a:t>
            </a:r>
            <a:endParaRPr lang="en-US" dirty="0"/>
          </a:p>
        </p:txBody>
      </p:sp>
    </p:spTree>
    <p:extLst>
      <p:ext uri="{BB962C8B-B14F-4D97-AF65-F5344CB8AC3E}">
        <p14:creationId xmlns:p14="http://schemas.microsoft.com/office/powerpoint/2010/main" val="1241587611"/>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p:txBody>
          <a:bodyPr/>
          <a:lstStyle/>
          <a:p>
            <a:pPr eaLnBrk="1" hangingPunct="1">
              <a:defRPr/>
            </a:pPr>
            <a:r>
              <a:rPr lang="en-US" smtClean="0"/>
              <a:t>Significance Levels and p-values</a:t>
            </a:r>
          </a:p>
        </p:txBody>
      </p:sp>
      <p:sp>
        <p:nvSpPr>
          <p:cNvPr id="594947" name="Rectangle 3"/>
          <p:cNvSpPr>
            <a:spLocks noGrp="1" noChangeArrowheads="1"/>
          </p:cNvSpPr>
          <p:nvPr>
            <p:ph type="body" idx="1"/>
          </p:nvPr>
        </p:nvSpPr>
        <p:spPr/>
        <p:txBody>
          <a:bodyPr/>
          <a:lstStyle/>
          <a:p>
            <a:pPr eaLnBrk="1" hangingPunct="1">
              <a:defRPr/>
            </a:pPr>
            <a:r>
              <a:rPr lang="en-US" dirty="0" smtClean="0"/>
              <a:t>Significance Level</a:t>
            </a:r>
          </a:p>
          <a:p>
            <a:pPr lvl="1" eaLnBrk="1" hangingPunct="1">
              <a:defRPr/>
            </a:pPr>
            <a:r>
              <a:rPr lang="en-US" dirty="0" smtClean="0"/>
              <a:t>A critical probability associated with a statistical hypothesis test that indicates how likely an inference supporting a difference between an observed value and some statistical expectation is true.</a:t>
            </a:r>
          </a:p>
          <a:p>
            <a:pPr lvl="1" eaLnBrk="1" hangingPunct="1">
              <a:defRPr/>
            </a:pPr>
            <a:r>
              <a:rPr lang="en-US" dirty="0" smtClean="0"/>
              <a:t>The acceptable level of Type I error.</a:t>
            </a:r>
          </a:p>
          <a:p>
            <a:pPr eaLnBrk="1" hangingPunct="1">
              <a:defRPr/>
            </a:pPr>
            <a:r>
              <a:rPr lang="en-US" dirty="0" smtClean="0"/>
              <a:t>p-value</a:t>
            </a:r>
          </a:p>
          <a:p>
            <a:pPr lvl="1" eaLnBrk="1" hangingPunct="1">
              <a:defRPr/>
            </a:pPr>
            <a:r>
              <a:rPr lang="en-US" dirty="0" smtClean="0"/>
              <a:t>Probability value, or the observed or computed significance level.</a:t>
            </a:r>
          </a:p>
          <a:p>
            <a:pPr lvl="2" eaLnBrk="1" hangingPunct="1">
              <a:defRPr/>
            </a:pPr>
            <a:r>
              <a:rPr lang="en-US" dirty="0" smtClean="0"/>
              <a:t>p-values are compared to significance levels to test hypotheses.</a:t>
            </a:r>
          </a:p>
        </p:txBody>
      </p:sp>
    </p:spTree>
    <p:extLst>
      <p:ext uri="{BB962C8B-B14F-4D97-AF65-F5344CB8AC3E}">
        <p14:creationId xmlns:p14="http://schemas.microsoft.com/office/powerpoint/2010/main" val="159536824"/>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4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49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4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4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1501</TotalTime>
  <Words>8531</Words>
  <Application>Microsoft Office PowerPoint</Application>
  <PresentationFormat>On-screen Show (4:3)</PresentationFormat>
  <Paragraphs>1915</Paragraphs>
  <Slides>171</Slides>
  <Notes>26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171</vt:i4>
      </vt:variant>
    </vt:vector>
  </HeadingPairs>
  <TitlesOfParts>
    <vt:vector size="184" baseType="lpstr">
      <vt:lpstr>Arial</vt:lpstr>
      <vt:lpstr>Calibri</vt:lpstr>
      <vt:lpstr>Cambria Math</vt:lpstr>
      <vt:lpstr>Franklin Gothic Medium</vt:lpstr>
      <vt:lpstr>Tempus Sans ITC</vt:lpstr>
      <vt:lpstr>Times New Roman</vt:lpstr>
      <vt:lpstr>Verdana</vt:lpstr>
      <vt:lpstr>Wingdings</vt:lpstr>
      <vt:lpstr>Wingdings 2</vt:lpstr>
      <vt:lpstr>Grid</vt:lpstr>
      <vt:lpstr>Clip</vt:lpstr>
      <vt:lpstr>Picture (32-bit)</vt:lpstr>
      <vt:lpstr>Equation</vt:lpstr>
      <vt:lpstr>PowerPoint Presentation</vt:lpstr>
      <vt:lpstr>Contact information</vt:lpstr>
      <vt:lpstr>Course outline</vt:lpstr>
      <vt:lpstr>Connection?</vt:lpstr>
      <vt:lpstr>PowerPoint Presentation</vt:lpstr>
      <vt:lpstr>The Crimean War</vt:lpstr>
      <vt:lpstr>Florence Nightingale “Lady with the Lamp”</vt:lpstr>
      <vt:lpstr>PowerPoint Presentation</vt:lpstr>
      <vt:lpstr>The Scientific Method</vt:lpstr>
      <vt:lpstr>Characteristics of the scientific method</vt:lpstr>
      <vt:lpstr>Characteristics of the scientific method, cont.</vt:lpstr>
      <vt:lpstr>Flow chart of the scientific method</vt:lpstr>
      <vt:lpstr>Two basic types of research</vt:lpstr>
      <vt:lpstr>Stating a hypothesis or research question</vt:lpstr>
      <vt:lpstr>Hypothesis vs. research question</vt:lpstr>
      <vt:lpstr>Data analysis and interpretation</vt:lpstr>
      <vt:lpstr>Internal validity</vt:lpstr>
      <vt:lpstr>What affects Internal validity</vt:lpstr>
      <vt:lpstr>What affects internal validity, cont.</vt:lpstr>
      <vt:lpstr>What affects internal validity, cont.</vt:lpstr>
      <vt:lpstr>External validity</vt:lpstr>
      <vt:lpstr>PowerPoint Presentation</vt:lpstr>
      <vt:lpstr>Probability versus Nonprobability Sampling</vt:lpstr>
      <vt:lpstr>Replication</vt:lpstr>
      <vt:lpstr>concepts</vt:lpstr>
      <vt:lpstr>Theory</vt:lpstr>
      <vt:lpstr>constructs</vt:lpstr>
      <vt:lpstr>Variables</vt:lpstr>
      <vt:lpstr>Types and forms of variables</vt:lpstr>
      <vt:lpstr>Scales: Concept</vt:lpstr>
      <vt:lpstr>Scales: Operational Definition</vt:lpstr>
      <vt:lpstr>Media skepticism: conceptual definition</vt:lpstr>
      <vt:lpstr>Media skepticism: operational definition</vt:lpstr>
      <vt:lpstr>Numbers, numbers everywhere</vt:lpstr>
      <vt:lpstr>Scales</vt:lpstr>
      <vt:lpstr>Nominal Scale</vt:lpstr>
      <vt:lpstr>Ordinal Scale</vt:lpstr>
      <vt:lpstr>Interval Scale</vt:lpstr>
      <vt:lpstr>Ratio Scale</vt:lpstr>
      <vt:lpstr>Discussion/Test: Identify the Scale</vt:lpstr>
      <vt:lpstr>Things are not always what they seem to be…</vt:lpstr>
      <vt:lpstr>Operational definitions: classroom project</vt:lpstr>
      <vt:lpstr>PowerPoint Presentation</vt:lpstr>
      <vt:lpstr>Two sets of scores…</vt:lpstr>
      <vt:lpstr>Choosing one of the groups… Descriptive statistics</vt:lpstr>
      <vt:lpstr>PowerPoint Presentation</vt:lpstr>
      <vt:lpstr>Creating a histogram (bar chart)</vt:lpstr>
      <vt:lpstr>Creating a Frequency polygon</vt:lpstr>
      <vt:lpstr>Normal Distribution</vt:lpstr>
      <vt:lpstr>The Bell Curve</vt:lpstr>
      <vt:lpstr>Central limit theorem</vt:lpstr>
      <vt:lpstr>Central Tendency</vt:lpstr>
      <vt:lpstr>Measures of Central Tendency</vt:lpstr>
      <vt:lpstr>Mode Example</vt:lpstr>
      <vt:lpstr>Median Example</vt:lpstr>
      <vt:lpstr>Different means</vt:lpstr>
      <vt:lpstr>Arithmetic Mean Example</vt:lpstr>
      <vt:lpstr>Normal Distribution</vt:lpstr>
      <vt:lpstr>Frequency polygon of test score data</vt:lpstr>
      <vt:lpstr>Skewness</vt:lpstr>
      <vt:lpstr>Skewness</vt:lpstr>
      <vt:lpstr>Normal Distribution</vt:lpstr>
      <vt:lpstr>When the Distribution may not be normal</vt:lpstr>
      <vt:lpstr>Measures of Dispersion  or Spread</vt:lpstr>
      <vt:lpstr>The Range  as a Measure of Spread</vt:lpstr>
      <vt:lpstr>population Variance</vt:lpstr>
      <vt:lpstr>Sample Variance</vt:lpstr>
      <vt:lpstr>Variance</vt:lpstr>
      <vt:lpstr>Variance Example</vt:lpstr>
      <vt:lpstr>Uses of the variance</vt:lpstr>
      <vt:lpstr>Standard Deviation</vt:lpstr>
      <vt:lpstr>Sample Standard Deviation</vt:lpstr>
      <vt:lpstr>Standard Deviation Example</vt:lpstr>
      <vt:lpstr>Class assignment</vt:lpstr>
      <vt:lpstr>Group one (females)</vt:lpstr>
      <vt:lpstr>Group Two (Males)</vt:lpstr>
      <vt:lpstr>Results</vt:lpstr>
      <vt:lpstr>Standard Deviation on Bell Curve</vt:lpstr>
      <vt:lpstr>How Variability and Standard Deviation Work… </vt:lpstr>
      <vt:lpstr>How Do We Use This Stuff?</vt:lpstr>
      <vt:lpstr>When scores don’t compare</vt:lpstr>
      <vt:lpstr>Z-Scores</vt:lpstr>
      <vt:lpstr>Z-score formula</vt:lpstr>
      <vt:lpstr>Z-scores, cont.</vt:lpstr>
      <vt:lpstr>Calculating the z-score</vt:lpstr>
      <vt:lpstr>Z-Scores, cont.</vt:lpstr>
      <vt:lpstr>Comparing z-scores</vt:lpstr>
      <vt:lpstr>Area under the normal curve</vt:lpstr>
      <vt:lpstr>Area under the normal curve</vt:lpstr>
      <vt:lpstr>Area under the normal curve</vt:lpstr>
      <vt:lpstr>Area under the normal curve</vt:lpstr>
      <vt:lpstr>Final example</vt:lpstr>
      <vt:lpstr>The normal curve</vt:lpstr>
      <vt:lpstr>Interpretation</vt:lpstr>
      <vt:lpstr>Inferential Statistics Provide Two Environments:</vt:lpstr>
      <vt:lpstr>Hypothesis Testing Using Basic Statistics</vt:lpstr>
      <vt:lpstr>Hypothesis Testing Procedure</vt:lpstr>
      <vt:lpstr>Hypothesis Testing Procedure, Cont.</vt:lpstr>
      <vt:lpstr>Significance Levels and p-values</vt:lpstr>
      <vt:lpstr>PowerPoint Presentation</vt:lpstr>
      <vt:lpstr>Experimental Research: What happens?</vt:lpstr>
      <vt:lpstr>Type I and Type II Errors</vt:lpstr>
      <vt:lpstr>Type I and Type II Errors (cont’d)</vt:lpstr>
      <vt:lpstr>Type I and II Errors and Fire Alarms?</vt:lpstr>
      <vt:lpstr>Type I and Type II Errors - Sensitivity</vt:lpstr>
      <vt:lpstr>Normal Distribution</vt:lpstr>
      <vt:lpstr>Recapitulation of the Research Process</vt:lpstr>
      <vt:lpstr>Data Type v. Statistics Used</vt:lpstr>
      <vt:lpstr>Pearson R Correlation Coefficient</vt:lpstr>
      <vt:lpstr>Pearson R Correlation Coefficient</vt:lpstr>
      <vt:lpstr>Calculation of Pearson R</vt:lpstr>
      <vt:lpstr>Alternative Formula</vt:lpstr>
      <vt:lpstr>How Can R’s Be Used?</vt:lpstr>
      <vt:lpstr>Concept of degrees of freedom</vt:lpstr>
      <vt:lpstr>Degrees of Freedom</vt:lpstr>
      <vt:lpstr>Testing for Significant Difference</vt:lpstr>
      <vt:lpstr>Testing Difference</vt:lpstr>
      <vt:lpstr>What is a Null Hypothesis?</vt:lpstr>
      <vt:lpstr>Examples</vt:lpstr>
      <vt:lpstr>Chi Square</vt:lpstr>
      <vt:lpstr>General Notation for a chi square 2x2 Contingency Table</vt:lpstr>
      <vt:lpstr>Chi square Steps</vt:lpstr>
      <vt:lpstr>Two questions from a questionnaire…</vt:lpstr>
      <vt:lpstr>Gender and Choice Preference</vt:lpstr>
      <vt:lpstr>Chi square</vt:lpstr>
      <vt:lpstr>Chi square Calculations</vt:lpstr>
      <vt:lpstr>Chi square</vt:lpstr>
      <vt:lpstr>Results of Chi square Test</vt:lpstr>
      <vt:lpstr>Chi square Test for Independence</vt:lpstr>
      <vt:lpstr>Two Questions…</vt:lpstr>
      <vt:lpstr>Chi Square</vt:lpstr>
      <vt:lpstr>Chi Square</vt:lpstr>
      <vt:lpstr>Chi Square Calculations</vt:lpstr>
      <vt:lpstr>Chi Square Calculations, cont.</vt:lpstr>
      <vt:lpstr>Chi square Test Results</vt:lpstr>
      <vt:lpstr>What’s the Connection?</vt:lpstr>
      <vt:lpstr>Gosset, Beer, and Statistics…</vt:lpstr>
      <vt:lpstr>The t test</vt:lpstr>
      <vt:lpstr>Uses of the t test</vt:lpstr>
      <vt:lpstr>Sample Data</vt:lpstr>
      <vt:lpstr>Step 1: Pooled Estimate of the Standard Error</vt:lpstr>
      <vt:lpstr>Step 1: Calculating the Pooled Estimate of the Standard Error</vt:lpstr>
      <vt:lpstr>Step 2: Calculate the t-statistic</vt:lpstr>
      <vt:lpstr>Step 3: Calculate Degrees of Freedom</vt:lpstr>
      <vt:lpstr>Step 3: Compare Critical Value to Observed Value</vt:lpstr>
      <vt:lpstr>So What Does Rejecting the Null Tell Us?</vt:lpstr>
      <vt:lpstr>PowerPoint Presentation</vt:lpstr>
      <vt:lpstr>ANOVA Definition</vt:lpstr>
      <vt:lpstr>Variability is the Key to ANOVA</vt:lpstr>
      <vt:lpstr>Visual of Between and Within Group Variability</vt:lpstr>
      <vt:lpstr>ANOVA Hypothesis Testing</vt:lpstr>
      <vt:lpstr>ANOVA Assumptions</vt:lpstr>
      <vt:lpstr>ANOVA Computations Table</vt:lpstr>
      <vt:lpstr>ANOVA Data</vt:lpstr>
      <vt:lpstr>Calculating Total Sum of Squares</vt:lpstr>
      <vt:lpstr>Calculating Sum of Squares Within</vt:lpstr>
      <vt:lpstr>Calculating Sum of Squares Between</vt:lpstr>
      <vt:lpstr>Complete the ANOVA Table</vt:lpstr>
      <vt:lpstr>PowerPoint Presentation</vt:lpstr>
      <vt:lpstr>You Are Not Done Yet!!!</vt:lpstr>
      <vt:lpstr>Running the Tukey Test</vt:lpstr>
      <vt:lpstr>PowerPoint Presentation</vt:lpstr>
      <vt:lpstr>Results of the ANOVA and Follow-Up Tests</vt:lpstr>
      <vt:lpstr>Regression Analysis</vt:lpstr>
      <vt:lpstr>Regression Analysis</vt:lpstr>
      <vt:lpstr>Predictive Versus Explanatory Regression Analysis</vt:lpstr>
      <vt:lpstr>Problem Statement</vt:lpstr>
      <vt:lpstr>Simple Regression Model</vt:lpstr>
      <vt:lpstr>Simple regression model</vt:lpstr>
      <vt:lpstr>Simple vs. Multiple Regression</vt:lpstr>
      <vt:lpstr>Multiple regression model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Luna</dc:creator>
  <cp:lastModifiedBy>Adkison, Victoria B.</cp:lastModifiedBy>
  <cp:revision>78</cp:revision>
  <cp:lastPrinted>2014-06-23T03:41:27Z</cp:lastPrinted>
  <dcterms:created xsi:type="dcterms:W3CDTF">2013-12-24T02:19:04Z</dcterms:created>
  <dcterms:modified xsi:type="dcterms:W3CDTF">2015-04-01T13:37:20Z</dcterms:modified>
</cp:coreProperties>
</file>