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48" r:id="rId3"/>
    <p:sldId id="288" r:id="rId4"/>
    <p:sldId id="337" r:id="rId5"/>
    <p:sldId id="338" r:id="rId6"/>
    <p:sldId id="346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06" r:id="rId15"/>
    <p:sldId id="307" r:id="rId16"/>
    <p:sldId id="331" r:id="rId17"/>
    <p:sldId id="347" r:id="rId18"/>
    <p:sldId id="334" r:id="rId19"/>
    <p:sldId id="271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04" autoAdjust="0"/>
    <p:restoredTop sz="91047" autoAdjust="0"/>
  </p:normalViewPr>
  <p:slideViewPr>
    <p:cSldViewPr snapToGrid="0">
      <p:cViewPr varScale="1">
        <p:scale>
          <a:sx n="54" d="100"/>
          <a:sy n="54" d="100"/>
        </p:scale>
        <p:origin x="954" y="78"/>
      </p:cViewPr>
      <p:guideLst>
        <p:guide orient="horz" pos="2160"/>
        <p:guide pos="432"/>
      </p:guideLst>
    </p:cSldViewPr>
  </p:slideViewPr>
  <p:outlineViewPr>
    <p:cViewPr>
      <p:scale>
        <a:sx n="33" d="100"/>
        <a:sy n="33" d="100"/>
      </p:scale>
      <p:origin x="0" y="56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698" y="-4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A606D82B-5013-4889-AD07-56EEBDD78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68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A31114B9-4E22-4A54-BE8D-061C12BA4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35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en-US">
              <a:latin typeface="Times New Roman" charset="0"/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5800" y="2438400"/>
            <a:ext cx="84566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en-US">
              <a:latin typeface="Times New Roman" charset="0"/>
              <a:cs typeface="+mn-cs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en-US">
              <a:latin typeface="Times New Roman" charset="0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>
                <a:latin typeface="Times New Roman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5149D-829D-4153-843F-CEE2A6AED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24D66-2C9D-4B67-8AC5-342DD990A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C9BBE-7531-4747-81C8-AD1E00BC9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6310-9713-4656-A348-A2B39318F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5280-4FA7-4861-8225-7A002956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2CD76-18A8-4CD8-96BD-31199875C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032B4-56FB-4C32-AE20-72EFED431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A7655-AF0E-4490-BC14-D71387EFF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F9288-D457-4F4A-8879-888DEFA85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0CCDD-2658-4198-AF81-EBBE78C51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F8F9F-1831-4AE3-90EB-A863EE050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23A7F-4FBF-406D-843C-249AD4C22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en-US">
              <a:latin typeface="Times New Roman" charset="0"/>
              <a:cs typeface="+mn-cs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en-US">
              <a:latin typeface="Times New Roman" charset="0"/>
              <a:cs typeface="+mn-cs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en-US">
              <a:latin typeface="Times New Roman" charset="0"/>
              <a:cs typeface="+mn-cs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en-US">
              <a:latin typeface="Times New Roman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7E99DACA-A9B6-451D-BD76-14AF1C7E6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Learning Outcomes at the University of North Alabama</a:t>
            </a:r>
            <a:endParaRPr lang="en-US" dirty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Times New Roman" pitchFamily="18" charset="0"/>
              </a:rPr>
              <a:t>Dr. Andrew L. Luna</a:t>
            </a:r>
          </a:p>
          <a:p>
            <a:pPr eaLnBrk="1" hangingPunct="1"/>
            <a:r>
              <a:rPr lang="en-US" sz="2400" smtClean="0">
                <a:solidFill>
                  <a:schemeClr val="bg2"/>
                </a:solidFill>
                <a:latin typeface="Times New Roman" pitchFamily="18" charset="0"/>
              </a:rPr>
              <a:t>Institutional Research, Planning, and Assessment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An </a:t>
            </a:r>
            <a:r>
              <a:rPr lang="en-US" sz="3600" dirty="0" smtClean="0">
                <a:solidFill>
                  <a:srgbClr val="FFC000"/>
                </a:solidFill>
              </a:rPr>
              <a:t>Actionable</a:t>
            </a:r>
            <a:r>
              <a:rPr lang="en-US" sz="3600" dirty="0" smtClean="0"/>
              <a:t> Outcome is one that can be Demonstrated with Evidence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latin typeface="+mj-lt"/>
              </a:rPr>
              <a:t>“The student will know the function of a cell wall”</a:t>
            </a:r>
          </a:p>
          <a:p>
            <a:pPr algn="ctr">
              <a:buNone/>
            </a:pPr>
            <a:r>
              <a:rPr lang="en-US" b="0" dirty="0" smtClean="0">
                <a:solidFill>
                  <a:srgbClr val="FFC000"/>
                </a:solidFill>
                <a:latin typeface="+mj-lt"/>
              </a:rPr>
              <a:t>Better</a:t>
            </a:r>
          </a:p>
          <a:p>
            <a:r>
              <a:rPr lang="en-US" b="0" dirty="0" smtClean="0">
                <a:latin typeface="+mj-lt"/>
              </a:rPr>
              <a:t>“The student will be able to describe the two most important functions of a cell wall”</a:t>
            </a:r>
            <a:endParaRPr lang="en-US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</a:t>
            </a:r>
            <a:r>
              <a:rPr lang="en-US" sz="3600" dirty="0" smtClean="0">
                <a:solidFill>
                  <a:srgbClr val="FFC000"/>
                </a:solidFill>
              </a:rPr>
              <a:t>Relevant</a:t>
            </a:r>
            <a:r>
              <a:rPr lang="en-US" sz="3600" dirty="0" smtClean="0"/>
              <a:t> Outcome is One that Prepares Students for Future Experiences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latin typeface="+mj-lt"/>
              </a:rPr>
              <a:t>“Identify the primary components of Virginia Tort law” may not be applicable to law students preparing to take the Alabama Bar exam</a:t>
            </a:r>
            <a:endParaRPr lang="en-US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</a:t>
            </a:r>
            <a:r>
              <a:rPr lang="en-US" sz="3600" dirty="0" smtClean="0">
                <a:solidFill>
                  <a:srgbClr val="FFC000"/>
                </a:solidFill>
              </a:rPr>
              <a:t>Timed</a:t>
            </a:r>
            <a:r>
              <a:rPr lang="en-US" sz="3600" dirty="0" smtClean="0"/>
              <a:t> Outcome Requires Proficiency within Certain Time Constraints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latin typeface="+mj-lt"/>
              </a:rPr>
              <a:t>“The student will be able to play a new musical piece, demonstrating both technical and musical ability, with little time preparation.”</a:t>
            </a:r>
            <a:endParaRPr lang="en-US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Steps To Creating Learning Outcomes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 smtClean="0">
                <a:latin typeface="+mj-lt"/>
              </a:rPr>
              <a:t>Identify the major topics of the discipline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Classify learning outcomes into domains – (Cognitive, Psychomotor, Affective)</a:t>
            </a:r>
          </a:p>
          <a:p>
            <a:r>
              <a:rPr lang="en-US" sz="2800" b="0" dirty="0" smtClean="0">
                <a:latin typeface="+mj-lt"/>
              </a:rPr>
              <a:t>Within each domain, identify the level of learning required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Choose the specific action verb for that level of domain (Bloom’s Taxonomy)</a:t>
            </a:r>
          </a:p>
          <a:p>
            <a:r>
              <a:rPr lang="en-US" sz="2800" b="0" dirty="0" smtClean="0">
                <a:latin typeface="+mj-lt"/>
              </a:rPr>
              <a:t>Decide how you will measure the achievement of that outcome</a:t>
            </a:r>
            <a:endParaRPr lang="en-US" sz="2800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Bloom’s Taxonomy of Learning Outcomes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2133600"/>
          <a:ext cx="8686800" cy="3977640"/>
        </p:xfrm>
        <a:graphic>
          <a:graphicData uri="http://schemas.openxmlformats.org/drawingml/2006/table">
            <a:tbl>
              <a:tblPr/>
              <a:tblGrid>
                <a:gridCol w="1650492"/>
                <a:gridCol w="3387852"/>
                <a:gridCol w="3648456"/>
              </a:tblGrid>
              <a:tr h="24130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Verdana"/>
                        </a:rPr>
                        <a:t>Category</a:t>
                      </a:r>
                      <a:endParaRPr lang="en-US" sz="16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latin typeface="Verdana"/>
                        </a:rPr>
                        <a:t>Definition</a:t>
                      </a:r>
                      <a:endParaRPr lang="en-US" sz="16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Verdana"/>
                        </a:rPr>
                        <a:t>Related Behaviors</a:t>
                      </a:r>
                      <a:endParaRPr lang="en-US" sz="16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0278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C000"/>
                          </a:solidFill>
                          <a:latin typeface="Verdana"/>
                        </a:rPr>
                        <a:t>Knowledge</a:t>
                      </a:r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recalling or remembering something without necessarily understanding, using, or changing it</a:t>
                      </a:r>
                      <a:endParaRPr lang="en-US" sz="16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Verdana"/>
                        </a:rPr>
                        <a:t>define, describe, identify, label, list, match, memorize, point to, recall, select, state</a:t>
                      </a:r>
                      <a:endParaRPr lang="en-US" sz="16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925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C000"/>
                          </a:solidFill>
                          <a:latin typeface="Verdana"/>
                        </a:rPr>
                        <a:t>Comprehension</a:t>
                      </a:r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understanding something that has been communicated without necessarily relating it to anything else</a:t>
                      </a:r>
                      <a:endParaRPr lang="en-US" sz="16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Verdana"/>
                        </a:rPr>
                        <a:t>alter, account for, annotate, calculate, change, convert, group, explain, generalize, give examples, infer, interpret, paraphrase, predict, review, summarize, translate</a:t>
                      </a:r>
                      <a:endParaRPr lang="en-US" sz="16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476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C000"/>
                          </a:solidFill>
                          <a:latin typeface="Verdana"/>
                        </a:rPr>
                        <a:t>Application</a:t>
                      </a:r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using a general concept to solve problems in a particular situation; using learned material in new and concrete situations</a:t>
                      </a:r>
                      <a:endParaRPr lang="en-US" sz="16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apply, adopt, collect, construct, demonstrate, discover, illustrate, interview, make use of, manipulate, relate, show, solve, use</a:t>
                      </a:r>
                      <a:endParaRPr lang="en-US" sz="16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26640" name="Straight Connector 6"/>
          <p:cNvCxnSpPr>
            <a:cxnSpLocks noChangeShapeType="1"/>
          </p:cNvCxnSpPr>
          <p:nvPr/>
        </p:nvCxnSpPr>
        <p:spPr bwMode="auto">
          <a:xfrm>
            <a:off x="152400" y="2362200"/>
            <a:ext cx="8763000" cy="1588"/>
          </a:xfrm>
          <a:prstGeom prst="line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26641" name="Straight Connector 15"/>
          <p:cNvCxnSpPr>
            <a:cxnSpLocks noChangeShapeType="1"/>
          </p:cNvCxnSpPr>
          <p:nvPr/>
        </p:nvCxnSpPr>
        <p:spPr bwMode="auto">
          <a:xfrm>
            <a:off x="152400" y="6172200"/>
            <a:ext cx="8763000" cy="1588"/>
          </a:xfrm>
          <a:prstGeom prst="line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grpSp>
        <p:nvGrpSpPr>
          <p:cNvPr id="26642" name="Group 34"/>
          <p:cNvGrpSpPr>
            <a:grpSpLocks/>
          </p:cNvGrpSpPr>
          <p:nvPr/>
        </p:nvGrpSpPr>
        <p:grpSpPr bwMode="auto">
          <a:xfrm>
            <a:off x="150813" y="2057400"/>
            <a:ext cx="8766175" cy="4116388"/>
            <a:chOff x="151606" y="2057400"/>
            <a:chExt cx="8764588" cy="4115594"/>
          </a:xfrm>
        </p:grpSpPr>
        <p:cxnSp>
          <p:nvCxnSpPr>
            <p:cNvPr id="26645" name="Straight Connector 11"/>
            <p:cNvCxnSpPr>
              <a:cxnSpLocks noChangeShapeType="1"/>
            </p:cNvCxnSpPr>
            <p:nvPr/>
          </p:nvCxnSpPr>
          <p:spPr bwMode="auto">
            <a:xfrm rot="5400000">
              <a:off x="-1752600" y="4267200"/>
              <a:ext cx="3810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46" name="Straight Connector 13"/>
            <p:cNvCxnSpPr>
              <a:cxnSpLocks noChangeShapeType="1"/>
            </p:cNvCxnSpPr>
            <p:nvPr/>
          </p:nvCxnSpPr>
          <p:spPr bwMode="auto">
            <a:xfrm rot="5400000">
              <a:off x="7011194" y="4267200"/>
              <a:ext cx="3809206" cy="794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47" name="Straight Connector 23"/>
            <p:cNvCxnSpPr>
              <a:cxnSpLocks noChangeShapeType="1"/>
            </p:cNvCxnSpPr>
            <p:nvPr/>
          </p:nvCxnSpPr>
          <p:spPr bwMode="auto">
            <a:xfrm>
              <a:off x="152400" y="3429000"/>
              <a:ext cx="8763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48" name="Straight Connector 24"/>
            <p:cNvCxnSpPr>
              <a:cxnSpLocks noChangeShapeType="1"/>
            </p:cNvCxnSpPr>
            <p:nvPr/>
          </p:nvCxnSpPr>
          <p:spPr bwMode="auto">
            <a:xfrm>
              <a:off x="152400" y="4876800"/>
              <a:ext cx="8763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49" name="Straight Connector 26"/>
            <p:cNvCxnSpPr>
              <a:cxnSpLocks noChangeShapeType="1"/>
            </p:cNvCxnSpPr>
            <p:nvPr/>
          </p:nvCxnSpPr>
          <p:spPr bwMode="auto">
            <a:xfrm rot="5400000">
              <a:off x="-152400" y="4267200"/>
              <a:ext cx="3810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50" name="Straight Connector 27"/>
            <p:cNvCxnSpPr>
              <a:cxnSpLocks noChangeShapeType="1"/>
            </p:cNvCxnSpPr>
            <p:nvPr/>
          </p:nvCxnSpPr>
          <p:spPr bwMode="auto">
            <a:xfrm rot="5400000">
              <a:off x="3277394" y="4266406"/>
              <a:ext cx="3810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51" name="Straight Connector 29"/>
            <p:cNvCxnSpPr>
              <a:cxnSpLocks noChangeShapeType="1"/>
            </p:cNvCxnSpPr>
            <p:nvPr/>
          </p:nvCxnSpPr>
          <p:spPr bwMode="auto">
            <a:xfrm>
              <a:off x="152400" y="2057400"/>
              <a:ext cx="8763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52" name="Straight Connector 31"/>
            <p:cNvCxnSpPr>
              <a:cxnSpLocks noChangeShapeType="1"/>
            </p:cNvCxnSpPr>
            <p:nvPr/>
          </p:nvCxnSpPr>
          <p:spPr bwMode="auto">
            <a:xfrm rot="5400000">
              <a:off x="0" y="2209800"/>
              <a:ext cx="3048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6653" name="Straight Connector 33"/>
            <p:cNvCxnSpPr>
              <a:cxnSpLocks noChangeShapeType="1"/>
            </p:cNvCxnSpPr>
            <p:nvPr/>
          </p:nvCxnSpPr>
          <p:spPr bwMode="auto">
            <a:xfrm rot="5400000">
              <a:off x="8763000" y="2209800"/>
              <a:ext cx="3048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cxnSp>
        <p:nvCxnSpPr>
          <p:cNvPr id="26643" name="Straight Connector 36"/>
          <p:cNvCxnSpPr>
            <a:cxnSpLocks noChangeShapeType="1"/>
          </p:cNvCxnSpPr>
          <p:nvPr/>
        </p:nvCxnSpPr>
        <p:spPr bwMode="auto">
          <a:xfrm rot="5400000" flipH="1" flipV="1">
            <a:off x="1600201" y="2209800"/>
            <a:ext cx="304800" cy="3175"/>
          </a:xfrm>
          <a:prstGeom prst="line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26644" name="Straight Connector 38"/>
          <p:cNvCxnSpPr>
            <a:cxnSpLocks noChangeShapeType="1"/>
          </p:cNvCxnSpPr>
          <p:nvPr/>
        </p:nvCxnSpPr>
        <p:spPr bwMode="auto">
          <a:xfrm rot="5400000" flipH="1" flipV="1">
            <a:off x="5029201" y="2209800"/>
            <a:ext cx="304800" cy="3175"/>
          </a:xfrm>
          <a:prstGeom prst="line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Bloom’s Taxonomy, Cont.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905000"/>
          <a:ext cx="8153400" cy="4459496"/>
        </p:xfrm>
        <a:graphic>
          <a:graphicData uri="http://schemas.openxmlformats.org/drawingml/2006/table">
            <a:tbl>
              <a:tblPr/>
              <a:tblGrid>
                <a:gridCol w="1801121"/>
                <a:gridCol w="3058504"/>
                <a:gridCol w="3293775"/>
              </a:tblGrid>
              <a:tr h="158338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Verdana"/>
                        </a:rPr>
                        <a:t>Category</a:t>
                      </a:r>
                      <a:endParaRPr lang="en-US" sz="1600" dirty="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latin typeface="Verdana"/>
                        </a:rPr>
                        <a:t>Definition</a:t>
                      </a:r>
                      <a:endParaRPr lang="en-US" sz="160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latin typeface="Verdana"/>
                        </a:rPr>
                        <a:t>Related Behaviors</a:t>
                      </a:r>
                      <a:endParaRPr lang="en-US" sz="160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131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C000"/>
                          </a:solidFill>
                          <a:latin typeface="Verdana"/>
                        </a:rPr>
                        <a:t>Analysis</a:t>
                      </a:r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breaking something down into its parts; may focus on identification of parts or analysis of relationships between parts, or recognition of organizational principles</a:t>
                      </a:r>
                      <a:endParaRPr lang="en-US" sz="1600" dirty="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analyze, compare, contrast, diagram, differentiate, dissect, distinguish, identify, illustrate, infer, outline, point out, select, separate, sort, subdivide</a:t>
                      </a:r>
                      <a:endParaRPr lang="en-US" sz="1600" dirty="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131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C000"/>
                          </a:solidFill>
                          <a:latin typeface="Verdana"/>
                        </a:rPr>
                        <a:t>Synthesis</a:t>
                      </a:r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Verdana"/>
                        </a:rPr>
                        <a:t>relating </a:t>
                      </a:r>
                      <a:r>
                        <a:rPr lang="en-US" sz="1600" dirty="0">
                          <a:latin typeface="Verdana"/>
                        </a:rPr>
                        <a:t>something new by putting parts of different ideas together to make a </a:t>
                      </a:r>
                      <a:r>
                        <a:rPr lang="en-US" sz="1600" dirty="0" smtClean="0">
                          <a:latin typeface="Verdana"/>
                        </a:rPr>
                        <a:t>whole</a:t>
                      </a:r>
                      <a:endParaRPr lang="en-US" sz="1600" dirty="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blend, build, change, combine, compile, compose, conceive, create, design, formulate, generate, hypothesize, plan, predict, produce, reorder, revise, tell, write</a:t>
                      </a:r>
                      <a:endParaRPr lang="en-US" sz="1600" dirty="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131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C000"/>
                          </a:solidFill>
                          <a:latin typeface="Verdana"/>
                        </a:rPr>
                        <a:t>Evaluation</a:t>
                      </a:r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judging the value of material or methods as they might be applied in a particular situation; judging with the use of definite criteria</a:t>
                      </a:r>
                      <a:endParaRPr lang="en-US" sz="1600" dirty="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Verdana"/>
                        </a:rPr>
                        <a:t>accept, appraise, assess, arbitrate, award, choose, conclude, criticize</a:t>
                      </a:r>
                      <a:r>
                        <a:rPr lang="en-US" sz="1600" dirty="0" smtClean="0">
                          <a:latin typeface="Verdana"/>
                        </a:rPr>
                        <a:t>, grade</a:t>
                      </a:r>
                      <a:r>
                        <a:rPr lang="en-US" sz="1600" dirty="0">
                          <a:latin typeface="Verdana"/>
                        </a:rPr>
                        <a:t>, judge, prioritize, recommend, referee, </a:t>
                      </a:r>
                      <a:r>
                        <a:rPr lang="en-US" sz="1600" dirty="0" smtClean="0">
                          <a:latin typeface="Verdana"/>
                        </a:rPr>
                        <a:t>select</a:t>
                      </a:r>
                      <a:r>
                        <a:rPr lang="en-US" sz="1600" dirty="0">
                          <a:latin typeface="Verdana"/>
                        </a:rPr>
                        <a:t>, support</a:t>
                      </a:r>
                      <a:endParaRPr lang="en-US" sz="1600" dirty="0"/>
                    </a:p>
                  </a:txBody>
                  <a:tcPr marL="8797" marR="8797" marT="8797" marB="87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7664" name="Rectangle 1"/>
          <p:cNvSpPr>
            <a:spLocks noChangeArrowheads="1"/>
          </p:cNvSpPr>
          <p:nvPr/>
        </p:nvSpPr>
        <p:spPr bwMode="auto">
          <a:xfrm>
            <a:off x="0" y="0"/>
            <a:ext cx="249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800">
                <a:latin typeface="Arial" charset="0"/>
              </a:rPr>
              <a:t> </a:t>
            </a:r>
          </a:p>
        </p:txBody>
      </p:sp>
      <p:cxnSp>
        <p:nvCxnSpPr>
          <p:cNvPr id="27665" name="Straight Connector 11"/>
          <p:cNvCxnSpPr>
            <a:cxnSpLocks noChangeShapeType="1"/>
          </p:cNvCxnSpPr>
          <p:nvPr/>
        </p:nvCxnSpPr>
        <p:spPr bwMode="auto">
          <a:xfrm>
            <a:off x="228600" y="6400800"/>
            <a:ext cx="8382000" cy="1588"/>
          </a:xfrm>
          <a:prstGeom prst="line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27666" name="Straight Connector 20"/>
          <p:cNvCxnSpPr>
            <a:cxnSpLocks noChangeShapeType="1"/>
          </p:cNvCxnSpPr>
          <p:nvPr/>
        </p:nvCxnSpPr>
        <p:spPr bwMode="auto">
          <a:xfrm rot="5400000">
            <a:off x="3009901" y="4305300"/>
            <a:ext cx="4191000" cy="3175"/>
          </a:xfrm>
          <a:prstGeom prst="line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grpSp>
        <p:nvGrpSpPr>
          <p:cNvPr id="27667" name="Group 31"/>
          <p:cNvGrpSpPr>
            <a:grpSpLocks/>
          </p:cNvGrpSpPr>
          <p:nvPr/>
        </p:nvGrpSpPr>
        <p:grpSpPr bwMode="auto">
          <a:xfrm>
            <a:off x="227013" y="1905000"/>
            <a:ext cx="8385175" cy="4497388"/>
            <a:chOff x="227806" y="1905000"/>
            <a:chExt cx="8383588" cy="4496594"/>
          </a:xfrm>
        </p:grpSpPr>
        <p:cxnSp>
          <p:nvCxnSpPr>
            <p:cNvPr id="27668" name="Straight Connector 5"/>
            <p:cNvCxnSpPr>
              <a:cxnSpLocks noChangeShapeType="1"/>
            </p:cNvCxnSpPr>
            <p:nvPr/>
          </p:nvCxnSpPr>
          <p:spPr bwMode="auto">
            <a:xfrm>
              <a:off x="228600" y="2209800"/>
              <a:ext cx="8382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69" name="Straight Connector 7"/>
            <p:cNvCxnSpPr>
              <a:cxnSpLocks noChangeShapeType="1"/>
            </p:cNvCxnSpPr>
            <p:nvPr/>
          </p:nvCxnSpPr>
          <p:spPr bwMode="auto">
            <a:xfrm rot="5400000">
              <a:off x="-1866900" y="4305300"/>
              <a:ext cx="4191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0" name="Straight Connector 9"/>
            <p:cNvCxnSpPr>
              <a:cxnSpLocks noChangeShapeType="1"/>
            </p:cNvCxnSpPr>
            <p:nvPr/>
          </p:nvCxnSpPr>
          <p:spPr bwMode="auto">
            <a:xfrm rot="5400000">
              <a:off x="6515894" y="4305300"/>
              <a:ext cx="4190206" cy="794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1" name="Straight Connector 14"/>
            <p:cNvCxnSpPr>
              <a:cxnSpLocks noChangeShapeType="1"/>
            </p:cNvCxnSpPr>
            <p:nvPr/>
          </p:nvCxnSpPr>
          <p:spPr bwMode="auto">
            <a:xfrm>
              <a:off x="228600" y="3657600"/>
              <a:ext cx="8382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2" name="Straight Connector 16"/>
            <p:cNvCxnSpPr>
              <a:cxnSpLocks noChangeShapeType="1"/>
            </p:cNvCxnSpPr>
            <p:nvPr/>
          </p:nvCxnSpPr>
          <p:spPr bwMode="auto">
            <a:xfrm>
              <a:off x="228600" y="5105400"/>
              <a:ext cx="8382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3" name="Straight Connector 18"/>
            <p:cNvCxnSpPr>
              <a:cxnSpLocks noChangeShapeType="1"/>
            </p:cNvCxnSpPr>
            <p:nvPr/>
          </p:nvCxnSpPr>
          <p:spPr bwMode="auto">
            <a:xfrm rot="5400000">
              <a:off x="-266700" y="4305300"/>
              <a:ext cx="4191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4" name="Straight Connector 22"/>
            <p:cNvCxnSpPr>
              <a:cxnSpLocks noChangeShapeType="1"/>
            </p:cNvCxnSpPr>
            <p:nvPr/>
          </p:nvCxnSpPr>
          <p:spPr bwMode="auto">
            <a:xfrm rot="5400000" flipH="1" flipV="1">
              <a:off x="76200" y="2057400"/>
              <a:ext cx="3048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5" name="Straight Connector 24"/>
            <p:cNvCxnSpPr>
              <a:cxnSpLocks noChangeShapeType="1"/>
            </p:cNvCxnSpPr>
            <p:nvPr/>
          </p:nvCxnSpPr>
          <p:spPr bwMode="auto">
            <a:xfrm>
              <a:off x="228600" y="1905000"/>
              <a:ext cx="83820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6" name="Straight Connector 26"/>
            <p:cNvCxnSpPr>
              <a:cxnSpLocks noChangeShapeType="1"/>
            </p:cNvCxnSpPr>
            <p:nvPr/>
          </p:nvCxnSpPr>
          <p:spPr bwMode="auto">
            <a:xfrm rot="5400000">
              <a:off x="8458200" y="2057400"/>
              <a:ext cx="3048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7" name="Straight Connector 28"/>
            <p:cNvCxnSpPr>
              <a:cxnSpLocks noChangeShapeType="1"/>
            </p:cNvCxnSpPr>
            <p:nvPr/>
          </p:nvCxnSpPr>
          <p:spPr bwMode="auto">
            <a:xfrm rot="5400000">
              <a:off x="1676400" y="2057400"/>
              <a:ext cx="3048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7678" name="Straight Connector 30"/>
            <p:cNvCxnSpPr>
              <a:cxnSpLocks noChangeShapeType="1"/>
            </p:cNvCxnSpPr>
            <p:nvPr/>
          </p:nvCxnSpPr>
          <p:spPr bwMode="auto">
            <a:xfrm rot="5400000">
              <a:off x="4953000" y="2057400"/>
              <a:ext cx="304800" cy="1588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Types of Assessment – Direct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Comprehensive Exams</a:t>
            </a:r>
          </a:p>
          <a:p>
            <a:pPr eaLnBrk="1" hangingPunct="1">
              <a:defRPr/>
            </a:pPr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Nationally </a:t>
            </a:r>
            <a:r>
              <a:rPr lang="en-US" sz="2800" b="0" dirty="0" err="1" smtClean="0">
                <a:solidFill>
                  <a:schemeClr val="accent2"/>
                </a:solidFill>
                <a:latin typeface="+mj-lt"/>
              </a:rPr>
              <a:t>Normed</a:t>
            </a:r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 Exams</a:t>
            </a:r>
          </a:p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Certification/Licensure Exams</a:t>
            </a:r>
          </a:p>
          <a:p>
            <a:pPr eaLnBrk="1" hangingPunct="1">
              <a:defRPr/>
            </a:pPr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Locally developed pre-test/post-test</a:t>
            </a:r>
          </a:p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Performance/Project Assessment</a:t>
            </a:r>
          </a:p>
          <a:p>
            <a:pPr eaLnBrk="1" hangingPunct="1">
              <a:defRPr/>
            </a:pPr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Portfolio Evaluation</a:t>
            </a:r>
            <a:endParaRPr lang="en-US" sz="2800" b="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95" y="5285678"/>
            <a:ext cx="7025268" cy="707886"/>
          </a:xfrm>
          <a:prstGeom prst="rect">
            <a:avLst/>
          </a:prstGeom>
          <a:solidFill>
            <a:srgbClr val="FF0000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n-lt"/>
              </a:rPr>
              <a:t>Important: SACS requires at least one Direct form of assessment for every learning outcome</a:t>
            </a:r>
            <a:endParaRPr lang="en-US" sz="2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Types of Assessment - Indirect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 smtClean="0">
                <a:latin typeface="+mj-lt"/>
              </a:rPr>
              <a:t>Student Exit/Evaluation Surveys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Employer Surveys</a:t>
            </a:r>
          </a:p>
          <a:p>
            <a:r>
              <a:rPr lang="en-US" sz="2800" b="0" dirty="0" smtClean="0">
                <a:latin typeface="+mj-lt"/>
              </a:rPr>
              <a:t>Alumni Surveys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Graduate Tracking</a:t>
            </a:r>
          </a:p>
          <a:p>
            <a:r>
              <a:rPr lang="en-US" sz="2800" b="0" dirty="0" smtClean="0">
                <a:latin typeface="+mj-lt"/>
              </a:rPr>
              <a:t>Quantitative Data (retention rates, graduation rates, observation, etc)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Qualitative Data (focus groups, syllabus review, observation, etc.)</a:t>
            </a:r>
            <a:endParaRPr lang="en-US" sz="2800" b="0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How Can OIRPA Assist?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Create university wide reports – Five-year departmental reports</a:t>
            </a:r>
          </a:p>
          <a:p>
            <a:pPr eaLnBrk="1" hangingPunct="1">
              <a:defRPr/>
            </a:pPr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Analyze university-wide assessment data – NSSE, CAAP</a:t>
            </a:r>
          </a:p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Hold workshops on assessment and IE</a:t>
            </a:r>
          </a:p>
          <a:p>
            <a:pPr eaLnBrk="1" hangingPunct="1">
              <a:defRPr/>
            </a:pPr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Work with individual departments on annual reports, program review, and outcomes assessment</a:t>
            </a:r>
          </a:p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Provide ad hoc data reports for departments</a:t>
            </a:r>
          </a:p>
          <a:p>
            <a:pPr eaLnBrk="1" hangingPunct="1">
              <a:defRPr/>
            </a:pPr>
            <a:endParaRPr lang="en-US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Questions or Comments?</a:t>
            </a:r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Topics of Workshop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 smtClean="0">
                <a:latin typeface="+mj-lt"/>
              </a:rPr>
              <a:t>What are Learning Outcomes?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Required components for Learning Outcomes</a:t>
            </a:r>
          </a:p>
          <a:p>
            <a:r>
              <a:rPr lang="en-US" sz="2800" b="0" dirty="0" smtClean="0">
                <a:latin typeface="+mj-lt"/>
              </a:rPr>
              <a:t> Problems with Learning Outcomes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Characteristics of Learning Outcomes</a:t>
            </a:r>
          </a:p>
          <a:p>
            <a:r>
              <a:rPr lang="en-US" sz="2800" b="0" dirty="0" smtClean="0">
                <a:latin typeface="+mj-lt"/>
              </a:rPr>
              <a:t>Types of Assessment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Address specific issues with the Annual Planning and Assessment Report</a:t>
            </a:r>
          </a:p>
          <a:p>
            <a:endParaRPr lang="en-US" b="0" dirty="0" smtClean="0">
              <a:latin typeface="+mj-lt"/>
            </a:endParaRPr>
          </a:p>
          <a:p>
            <a:endParaRPr lang="en-US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What are Learning Outcomes?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Learning Outcomes </a:t>
            </a:r>
            <a:r>
              <a:rPr lang="en-US" sz="2800" b="0" dirty="0" smtClean="0">
                <a:latin typeface="+mj-lt"/>
              </a:rPr>
              <a:t>- statements of the knowledge, skills, and abilities the individual student possesses and can demonstrate upon completion of a learning experience or sequence of learning experiences (e.g., course, program, degree).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Many Learning Outcomes Should There Be?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 smtClean="0">
                <a:latin typeface="+mj-lt"/>
              </a:rPr>
              <a:t>There should be as many outcomes as are needed to clearly reflect what students will learn from a program</a:t>
            </a:r>
          </a:p>
          <a:p>
            <a:r>
              <a:rPr lang="en-US" sz="2800" b="0" dirty="0" smtClean="0">
                <a:solidFill>
                  <a:schemeClr val="accent2"/>
                </a:solidFill>
                <a:latin typeface="+mj-lt"/>
              </a:rPr>
              <a:t>Average number of learning outcomes for UNA programs is five</a:t>
            </a:r>
          </a:p>
          <a:p>
            <a:r>
              <a:rPr lang="en-US" sz="2800" b="0" dirty="0" smtClean="0">
                <a:latin typeface="+mj-lt"/>
              </a:rPr>
              <a:t>The new Annual Planning and Assessment Report allows for up to seven learning outcomes per program</a:t>
            </a:r>
            <a:endParaRPr lang="en-US" sz="2800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Required Components of a Learning Outcome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solidFill>
                  <a:srgbClr val="FFC000"/>
                </a:solidFill>
                <a:latin typeface="+mj-lt"/>
              </a:rPr>
              <a:t>Student learning behaviors</a:t>
            </a:r>
            <a:r>
              <a:rPr lang="en-US" b="0" dirty="0" smtClean="0">
                <a:latin typeface="+mj-lt"/>
              </a:rPr>
              <a:t> – knowledge, skill, or attitude to be gained</a:t>
            </a:r>
          </a:p>
          <a:p>
            <a:r>
              <a:rPr lang="en-US" b="0" dirty="0" smtClean="0">
                <a:solidFill>
                  <a:srgbClr val="FFC000"/>
                </a:solidFill>
                <a:latin typeface="+mj-lt"/>
              </a:rPr>
              <a:t>The method of assessment </a:t>
            </a:r>
            <a:r>
              <a:rPr lang="en-US" b="0" dirty="0" smtClean="0">
                <a:latin typeface="+mj-lt"/>
              </a:rPr>
              <a:t>– conditions of performance</a:t>
            </a:r>
          </a:p>
          <a:p>
            <a:r>
              <a:rPr lang="en-US" b="0" dirty="0" smtClean="0">
                <a:solidFill>
                  <a:srgbClr val="FFC000"/>
                </a:solidFill>
                <a:latin typeface="+mj-lt"/>
              </a:rPr>
              <a:t>Criteria for achievement </a:t>
            </a:r>
            <a:r>
              <a:rPr lang="en-US" b="0" dirty="0" smtClean="0">
                <a:latin typeface="+mj-lt"/>
              </a:rPr>
              <a:t>– the levels of acceptable performance</a:t>
            </a:r>
            <a:endParaRPr lang="en-US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Problems with Outcomes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Outcomes are too broad</a:t>
            </a:r>
          </a:p>
          <a:p>
            <a:pPr eaLnBrk="1" hangingPunct="1">
              <a:defRPr/>
            </a:pPr>
            <a:r>
              <a:rPr lang="en-US" sz="2800" b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Outcomes do not address core requirements/competencies or mission</a:t>
            </a:r>
          </a:p>
          <a:p>
            <a:pPr eaLnBrk="1" hangingPunct="1">
              <a:defRPr/>
            </a:pPr>
            <a:r>
              <a:rPr lang="en-US" sz="2800" b="0" dirty="0" smtClean="0">
                <a:latin typeface="+mj-lt"/>
              </a:rPr>
              <a:t>Outcomes are not measurable</a:t>
            </a:r>
            <a:endParaRPr lang="en-US" sz="2800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Characteristics of a Good Student Learning Outcome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latin typeface="+mj-lt"/>
              </a:rPr>
              <a:t>It is </a:t>
            </a:r>
            <a:r>
              <a:rPr lang="en-US" b="0" dirty="0" smtClean="0">
                <a:solidFill>
                  <a:srgbClr val="FFC000"/>
                </a:solidFill>
                <a:latin typeface="+mj-lt"/>
              </a:rPr>
              <a:t>S</a:t>
            </a:r>
            <a:r>
              <a:rPr lang="en-US" b="0" dirty="0" smtClean="0">
                <a:latin typeface="+mj-lt"/>
              </a:rPr>
              <a:t>pecific</a:t>
            </a:r>
          </a:p>
          <a:p>
            <a:r>
              <a:rPr lang="en-US" b="0" dirty="0" smtClean="0">
                <a:latin typeface="+mj-lt"/>
              </a:rPr>
              <a:t>It is </a:t>
            </a:r>
            <a:r>
              <a:rPr lang="en-US" b="0" dirty="0" smtClean="0">
                <a:solidFill>
                  <a:srgbClr val="FFC000"/>
                </a:solidFill>
                <a:latin typeface="+mj-lt"/>
              </a:rPr>
              <a:t>M</a:t>
            </a:r>
            <a:r>
              <a:rPr lang="en-US" b="0" dirty="0" smtClean="0">
                <a:latin typeface="+mj-lt"/>
              </a:rPr>
              <a:t>easurable</a:t>
            </a:r>
          </a:p>
          <a:p>
            <a:r>
              <a:rPr lang="en-US" b="0" dirty="0" smtClean="0">
                <a:latin typeface="+mj-lt"/>
              </a:rPr>
              <a:t>It is </a:t>
            </a:r>
            <a:r>
              <a:rPr lang="en-US" b="0" dirty="0" smtClean="0">
                <a:solidFill>
                  <a:srgbClr val="FFC000"/>
                </a:solidFill>
                <a:latin typeface="+mj-lt"/>
              </a:rPr>
              <a:t>A</a:t>
            </a:r>
            <a:r>
              <a:rPr lang="en-US" b="0" dirty="0" smtClean="0">
                <a:latin typeface="+mj-lt"/>
              </a:rPr>
              <a:t>ctionable</a:t>
            </a:r>
          </a:p>
          <a:p>
            <a:r>
              <a:rPr lang="en-US" b="0" dirty="0" smtClean="0">
                <a:latin typeface="+mj-lt"/>
              </a:rPr>
              <a:t>It is </a:t>
            </a:r>
            <a:r>
              <a:rPr lang="en-US" b="0" dirty="0" smtClean="0">
                <a:solidFill>
                  <a:srgbClr val="FFC000"/>
                </a:solidFill>
                <a:latin typeface="+mj-lt"/>
              </a:rPr>
              <a:t>R</a:t>
            </a:r>
            <a:r>
              <a:rPr lang="en-US" b="0" dirty="0" smtClean="0">
                <a:latin typeface="+mj-lt"/>
              </a:rPr>
              <a:t>elevant</a:t>
            </a:r>
          </a:p>
          <a:p>
            <a:r>
              <a:rPr lang="en-US" b="0" dirty="0" smtClean="0">
                <a:latin typeface="+mj-lt"/>
              </a:rPr>
              <a:t>It is </a:t>
            </a:r>
            <a:r>
              <a:rPr lang="en-US" b="0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b="0" dirty="0" smtClean="0">
                <a:latin typeface="+mj-lt"/>
              </a:rPr>
              <a:t>imed</a:t>
            </a:r>
            <a:endParaRPr lang="en-US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</a:t>
            </a:r>
            <a:r>
              <a:rPr lang="en-US" sz="3600" dirty="0" smtClean="0">
                <a:solidFill>
                  <a:srgbClr val="FFC000"/>
                </a:solidFill>
              </a:rPr>
              <a:t>Specific</a:t>
            </a:r>
            <a:r>
              <a:rPr lang="en-US" sz="3600" dirty="0" smtClean="0"/>
              <a:t> Outcome Refers to One Learning Behavior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 smtClean="0">
                <a:latin typeface="+mj-lt"/>
              </a:rPr>
              <a:t>“Identify potential sources of patient stress and create an intervention plan for each one”</a:t>
            </a:r>
          </a:p>
          <a:p>
            <a:pPr algn="ctr">
              <a:buNone/>
            </a:pPr>
            <a:r>
              <a:rPr lang="en-US" sz="2800" b="0" u="sng" dirty="0" smtClean="0">
                <a:solidFill>
                  <a:srgbClr val="FFC000"/>
                </a:solidFill>
                <a:latin typeface="+mj-lt"/>
              </a:rPr>
              <a:t>Better</a:t>
            </a:r>
          </a:p>
          <a:p>
            <a:r>
              <a:rPr lang="en-US" sz="2800" b="0" dirty="0" smtClean="0">
                <a:latin typeface="+mj-lt"/>
              </a:rPr>
              <a:t>“Identify the five most common sources of patient stress on a post-surgical wound”</a:t>
            </a:r>
          </a:p>
          <a:p>
            <a:r>
              <a:rPr lang="en-US" sz="2800" b="0" dirty="0" smtClean="0">
                <a:latin typeface="+mj-lt"/>
              </a:rPr>
              <a:t>“Create an intervention plan with at least three strategies for one major post-surgical patient stressor”</a:t>
            </a:r>
            <a:endParaRPr lang="en-US" sz="2800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</a:t>
            </a:r>
            <a:r>
              <a:rPr lang="en-US" sz="3600" dirty="0" smtClean="0">
                <a:solidFill>
                  <a:srgbClr val="FFC000"/>
                </a:solidFill>
              </a:rPr>
              <a:t>Measurable</a:t>
            </a:r>
            <a:r>
              <a:rPr lang="en-US" sz="3600" dirty="0" smtClean="0"/>
              <a:t> Outcome Includes the Criteria for Success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latin typeface="+mj-lt"/>
              </a:rPr>
              <a:t>“The student will be able to identify a heart attack”</a:t>
            </a:r>
          </a:p>
          <a:p>
            <a:pPr algn="ctr">
              <a:buNone/>
            </a:pPr>
            <a:r>
              <a:rPr lang="en-US" b="0" dirty="0" smtClean="0">
                <a:solidFill>
                  <a:srgbClr val="FFC000"/>
                </a:solidFill>
                <a:latin typeface="+mj-lt"/>
              </a:rPr>
              <a:t>Better</a:t>
            </a:r>
          </a:p>
          <a:p>
            <a:r>
              <a:rPr lang="en-US" b="0" dirty="0" smtClean="0">
                <a:latin typeface="+mj-lt"/>
              </a:rPr>
              <a:t>“A student will be able to describe the five signs of heart attack”</a:t>
            </a:r>
            <a:endParaRPr lang="en-US" b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ct Overview">
  <a:themeElements>
    <a:clrScheme name="Project Overview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Project Overview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Office\Templates\1033\Project Overview.pot</Template>
  <TotalTime>5639</TotalTime>
  <Words>936</Words>
  <Application>Microsoft Office PowerPoint</Application>
  <PresentationFormat>On-screen Show (4:3)</PresentationFormat>
  <Paragraphs>102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Times New Roman</vt:lpstr>
      <vt:lpstr>Verdana</vt:lpstr>
      <vt:lpstr>Wingdings</vt:lpstr>
      <vt:lpstr>Project Overview</vt:lpstr>
      <vt:lpstr>Learning Outcomes at the University of North Alabama</vt:lpstr>
      <vt:lpstr>Topics of Workshop</vt:lpstr>
      <vt:lpstr>What are Learning Outcomes?</vt:lpstr>
      <vt:lpstr>How Many Learning Outcomes Should There Be?</vt:lpstr>
      <vt:lpstr>Required Components of a Learning Outcome</vt:lpstr>
      <vt:lpstr>Problems with Outcomes</vt:lpstr>
      <vt:lpstr>Characteristics of a Good Student Learning Outcome</vt:lpstr>
      <vt:lpstr>A Specific Outcome Refers to One Learning Behavior</vt:lpstr>
      <vt:lpstr>A Measurable Outcome Includes the Criteria for Success</vt:lpstr>
      <vt:lpstr>An Actionable Outcome is one that can be Demonstrated with Evidence</vt:lpstr>
      <vt:lpstr>A Relevant Outcome is One that Prepares Students for Future Experiences</vt:lpstr>
      <vt:lpstr>A Timed Outcome Requires Proficiency within Certain Time Constraints</vt:lpstr>
      <vt:lpstr>Steps To Creating Learning Outcomes</vt:lpstr>
      <vt:lpstr>Bloom’s Taxonomy of Learning Outcomes</vt:lpstr>
      <vt:lpstr>Bloom’s Taxonomy, Cont.</vt:lpstr>
      <vt:lpstr>Types of Assessment – Direct </vt:lpstr>
      <vt:lpstr>Types of Assessment - Indirect</vt:lpstr>
      <vt:lpstr>How Can OIRPA Assist?</vt:lpstr>
      <vt:lpstr>Questions or Comments?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Measures Used In U.S. News &amp; World Report</dc:title>
  <dc:creator>Andrew L. Luna</dc:creator>
  <cp:lastModifiedBy>Adkison, Victoria B.</cp:lastModifiedBy>
  <cp:revision>443</cp:revision>
  <cp:lastPrinted>1601-01-01T00:00:00Z</cp:lastPrinted>
  <dcterms:created xsi:type="dcterms:W3CDTF">2002-07-30T00:41:06Z</dcterms:created>
  <dcterms:modified xsi:type="dcterms:W3CDTF">2015-04-01T13:38:05Z</dcterms:modified>
</cp:coreProperties>
</file>