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348" r:id="rId3"/>
    <p:sldId id="349" r:id="rId4"/>
    <p:sldId id="350" r:id="rId5"/>
    <p:sldId id="288" r:id="rId6"/>
    <p:sldId id="337" r:id="rId7"/>
    <p:sldId id="338" r:id="rId8"/>
    <p:sldId id="346" r:id="rId9"/>
    <p:sldId id="339" r:id="rId10"/>
    <p:sldId id="340" r:id="rId11"/>
    <p:sldId id="363" r:id="rId12"/>
    <p:sldId id="351" r:id="rId13"/>
    <p:sldId id="352" r:id="rId14"/>
    <p:sldId id="361" r:id="rId15"/>
    <p:sldId id="353" r:id="rId16"/>
    <p:sldId id="354" r:id="rId17"/>
    <p:sldId id="355" r:id="rId18"/>
    <p:sldId id="356" r:id="rId19"/>
    <p:sldId id="357" r:id="rId20"/>
    <p:sldId id="358" r:id="rId21"/>
    <p:sldId id="359" r:id="rId22"/>
    <p:sldId id="360" r:id="rId23"/>
    <p:sldId id="271" r:id="rId2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43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204" autoAdjust="0"/>
    <p:restoredTop sz="91047" autoAdjust="0"/>
  </p:normalViewPr>
  <p:slideViewPr>
    <p:cSldViewPr snapToGrid="0">
      <p:cViewPr varScale="1">
        <p:scale>
          <a:sx n="54" d="100"/>
          <a:sy n="54" d="100"/>
        </p:scale>
        <p:origin x="954" y="78"/>
      </p:cViewPr>
      <p:guideLst>
        <p:guide orient="horz" pos="2160"/>
        <p:guide pos="432"/>
      </p:guideLst>
    </p:cSldViewPr>
  </p:slideViewPr>
  <p:outlineViewPr>
    <p:cViewPr>
      <p:scale>
        <a:sx n="33" d="100"/>
        <a:sy n="33" d="100"/>
      </p:scale>
      <p:origin x="0" y="5688"/>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1698" y="-4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Freshman to Sophomore Retention Rate</a:t>
            </a:r>
          </a:p>
        </c:rich>
      </c:tx>
      <c:overlay val="0"/>
    </c:title>
    <c:autoTitleDeleted val="0"/>
    <c:plotArea>
      <c:layout/>
      <c:lineChart>
        <c:grouping val="standard"/>
        <c:varyColors val="0"/>
        <c:ser>
          <c:idx val="0"/>
          <c:order val="0"/>
          <c:tx>
            <c:v>Cohort</c:v>
          </c:tx>
          <c:spPr>
            <a:ln>
              <a:solidFill>
                <a:srgbClr val="7030A0"/>
              </a:solidFill>
            </a:ln>
          </c:spPr>
          <c:marker>
            <c:symbol val="none"/>
          </c:marker>
          <c:cat>
            <c:strRef>
              <c:f>RATIOS!$A$3:$E$3</c:f>
              <c:strCache>
                <c:ptCount val="5"/>
                <c:pt idx="0">
                  <c:v>FALL 2006</c:v>
                </c:pt>
                <c:pt idx="1">
                  <c:v>FALL 2007</c:v>
                </c:pt>
                <c:pt idx="2">
                  <c:v>FALL 2008</c:v>
                </c:pt>
                <c:pt idx="3">
                  <c:v>FALL 2009</c:v>
                </c:pt>
                <c:pt idx="4">
                  <c:v>FALL 2010</c:v>
                </c:pt>
              </c:strCache>
            </c:strRef>
          </c:cat>
          <c:val>
            <c:numRef>
              <c:f>RATIOS!$A$4:$E$4</c:f>
              <c:numCache>
                <c:formatCode>0.0%</c:formatCode>
                <c:ptCount val="5"/>
                <c:pt idx="0">
                  <c:v>0.63500000000000001</c:v>
                </c:pt>
                <c:pt idx="1">
                  <c:v>0.63300000000000001</c:v>
                </c:pt>
                <c:pt idx="2">
                  <c:v>0.71399999999999997</c:v>
                </c:pt>
                <c:pt idx="3">
                  <c:v>0.65200000000000002</c:v>
                </c:pt>
                <c:pt idx="4">
                  <c:v>0.70899999999999996</c:v>
                </c:pt>
              </c:numCache>
            </c:numRef>
          </c:val>
          <c:smooth val="0"/>
        </c:ser>
        <c:dLbls>
          <c:showLegendKey val="0"/>
          <c:showVal val="0"/>
          <c:showCatName val="0"/>
          <c:showSerName val="0"/>
          <c:showPercent val="0"/>
          <c:showBubbleSize val="0"/>
        </c:dLbls>
        <c:smooth val="0"/>
        <c:axId val="275038480"/>
        <c:axId val="275038872"/>
      </c:lineChart>
      <c:catAx>
        <c:axId val="275038480"/>
        <c:scaling>
          <c:orientation val="minMax"/>
        </c:scaling>
        <c:delete val="0"/>
        <c:axPos val="b"/>
        <c:numFmt formatCode="General" sourceLinked="0"/>
        <c:majorTickMark val="none"/>
        <c:minorTickMark val="none"/>
        <c:tickLblPos val="nextTo"/>
        <c:crossAx val="275038872"/>
        <c:crosses val="autoZero"/>
        <c:auto val="1"/>
        <c:lblAlgn val="ctr"/>
        <c:lblOffset val="100"/>
        <c:noMultiLvlLbl val="0"/>
      </c:catAx>
      <c:valAx>
        <c:axId val="275038872"/>
        <c:scaling>
          <c:orientation val="minMax"/>
          <c:max val="1"/>
          <c:min val="0"/>
        </c:scaling>
        <c:delete val="0"/>
        <c:axPos val="l"/>
        <c:majorGridlines/>
        <c:title>
          <c:tx>
            <c:rich>
              <a:bodyPr/>
              <a:lstStyle/>
              <a:p>
                <a:pPr>
                  <a:defRPr>
                    <a:solidFill>
                      <a:schemeClr val="dk1"/>
                    </a:solidFill>
                    <a:latin typeface="+mn-lt"/>
                    <a:ea typeface="+mn-ea"/>
                    <a:cs typeface="+mn-cs"/>
                  </a:defRPr>
                </a:pPr>
                <a:r>
                  <a:rPr lang="en-US">
                    <a:solidFill>
                      <a:schemeClr val="dk1"/>
                    </a:solidFill>
                    <a:latin typeface="+mn-lt"/>
                    <a:ea typeface="+mn-ea"/>
                    <a:cs typeface="+mn-cs"/>
                  </a:rPr>
                  <a:t>Percent</a:t>
                </a:r>
                <a:endParaRPr lang="en-US"/>
              </a:p>
            </c:rich>
          </c:tx>
          <c:overlay val="0"/>
          <c:spPr>
            <a:solidFill>
              <a:schemeClr val="lt1"/>
            </a:solidFill>
            <a:ln w="25400" cap="flat" cmpd="sng" algn="ctr">
              <a:noFill/>
              <a:prstDash val="solid"/>
            </a:ln>
            <a:effectLst/>
          </c:spPr>
        </c:title>
        <c:numFmt formatCode="0.0%" sourceLinked="1"/>
        <c:majorTickMark val="none"/>
        <c:minorTickMark val="none"/>
        <c:tickLblPos val="nextTo"/>
        <c:crossAx val="275038480"/>
        <c:crosses val="autoZero"/>
        <c:crossBetween val="between"/>
        <c:majorUnit val="0.2"/>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a:pPr>
            <a:r>
              <a:rPr lang="en-US" sz="1400"/>
              <a:t>Degrees Confirmed to Declared Majors</a:t>
            </a:r>
          </a:p>
        </c:rich>
      </c:tx>
      <c:overlay val="0"/>
    </c:title>
    <c:autoTitleDeleted val="0"/>
    <c:plotArea>
      <c:layout/>
      <c:lineChart>
        <c:grouping val="standard"/>
        <c:varyColors val="0"/>
        <c:ser>
          <c:idx val="0"/>
          <c:order val="0"/>
          <c:tx>
            <c:strRef>
              <c:f>RATIOS!$A$64</c:f>
              <c:strCache>
                <c:ptCount val="1"/>
                <c:pt idx="0">
                  <c:v>UNDERGRAD</c:v>
                </c:pt>
              </c:strCache>
            </c:strRef>
          </c:tx>
          <c:spPr>
            <a:ln>
              <a:solidFill>
                <a:srgbClr val="7030A0"/>
              </a:solidFill>
            </a:ln>
          </c:spPr>
          <c:marker>
            <c:symbol val="none"/>
          </c:marker>
          <c:cat>
            <c:strRef>
              <c:f>RATIOS!$B$63:$F$63</c:f>
              <c:strCache>
                <c:ptCount val="5"/>
                <c:pt idx="0">
                  <c:v>2006-07</c:v>
                </c:pt>
                <c:pt idx="1">
                  <c:v>2007-08</c:v>
                </c:pt>
                <c:pt idx="2">
                  <c:v>2008-09</c:v>
                </c:pt>
                <c:pt idx="3">
                  <c:v>2009-10</c:v>
                </c:pt>
                <c:pt idx="4">
                  <c:v>2010-11</c:v>
                </c:pt>
              </c:strCache>
            </c:strRef>
          </c:cat>
          <c:val>
            <c:numRef>
              <c:f>RATIOS!$B$64:$F$64</c:f>
              <c:numCache>
                <c:formatCode>0.00</c:formatCode>
                <c:ptCount val="5"/>
                <c:pt idx="0">
                  <c:v>7.17</c:v>
                </c:pt>
                <c:pt idx="1">
                  <c:v>6.91</c:v>
                </c:pt>
                <c:pt idx="2">
                  <c:v>6.39</c:v>
                </c:pt>
                <c:pt idx="3">
                  <c:v>6.01</c:v>
                </c:pt>
                <c:pt idx="4">
                  <c:v>7.71</c:v>
                </c:pt>
              </c:numCache>
            </c:numRef>
          </c:val>
          <c:smooth val="0"/>
        </c:ser>
        <c:ser>
          <c:idx val="1"/>
          <c:order val="1"/>
          <c:tx>
            <c:strRef>
              <c:f>RATIOS!$A$65</c:f>
              <c:strCache>
                <c:ptCount val="1"/>
                <c:pt idx="0">
                  <c:v>GRAD</c:v>
                </c:pt>
              </c:strCache>
            </c:strRef>
          </c:tx>
          <c:spPr>
            <a:ln>
              <a:solidFill>
                <a:srgbClr val="FFC000"/>
              </a:solidFill>
            </a:ln>
          </c:spPr>
          <c:marker>
            <c:symbol val="none"/>
          </c:marker>
          <c:cat>
            <c:strRef>
              <c:f>RATIOS!$B$63:$F$63</c:f>
              <c:strCache>
                <c:ptCount val="5"/>
                <c:pt idx="0">
                  <c:v>2006-07</c:v>
                </c:pt>
                <c:pt idx="1">
                  <c:v>2007-08</c:v>
                </c:pt>
                <c:pt idx="2">
                  <c:v>2008-09</c:v>
                </c:pt>
                <c:pt idx="3">
                  <c:v>2009-10</c:v>
                </c:pt>
                <c:pt idx="4">
                  <c:v>2010-11</c:v>
                </c:pt>
              </c:strCache>
            </c:strRef>
          </c:cat>
          <c:val>
            <c:numRef>
              <c:f>RATIOS!$B$65:$F$65</c:f>
              <c:numCache>
                <c:formatCode>0.00</c:formatCode>
                <c:ptCount val="5"/>
                <c:pt idx="0">
                  <c:v>3.76</c:v>
                </c:pt>
                <c:pt idx="1">
                  <c:v>3.54</c:v>
                </c:pt>
                <c:pt idx="2">
                  <c:v>2.84</c:v>
                </c:pt>
                <c:pt idx="3">
                  <c:v>3.39</c:v>
                </c:pt>
                <c:pt idx="4">
                  <c:v>3.66</c:v>
                </c:pt>
              </c:numCache>
            </c:numRef>
          </c:val>
          <c:smooth val="0"/>
        </c:ser>
        <c:dLbls>
          <c:showLegendKey val="0"/>
          <c:showVal val="0"/>
          <c:showCatName val="0"/>
          <c:showSerName val="0"/>
          <c:showPercent val="0"/>
          <c:showBubbleSize val="0"/>
        </c:dLbls>
        <c:smooth val="0"/>
        <c:axId val="279041984"/>
        <c:axId val="279042376"/>
      </c:lineChart>
      <c:catAx>
        <c:axId val="279041984"/>
        <c:scaling>
          <c:orientation val="minMax"/>
        </c:scaling>
        <c:delete val="0"/>
        <c:axPos val="b"/>
        <c:numFmt formatCode="General" sourceLinked="0"/>
        <c:majorTickMark val="none"/>
        <c:minorTickMark val="none"/>
        <c:tickLblPos val="nextTo"/>
        <c:crossAx val="279042376"/>
        <c:crosses val="autoZero"/>
        <c:auto val="1"/>
        <c:lblAlgn val="ctr"/>
        <c:lblOffset val="100"/>
        <c:noMultiLvlLbl val="0"/>
      </c:catAx>
      <c:valAx>
        <c:axId val="279042376"/>
        <c:scaling>
          <c:orientation val="minMax"/>
          <c:min val="1"/>
        </c:scaling>
        <c:delete val="0"/>
        <c:axPos val="l"/>
        <c:majorGridlines/>
        <c:title>
          <c:tx>
            <c:rich>
              <a:bodyPr/>
              <a:lstStyle/>
              <a:p>
                <a:pPr>
                  <a:defRPr/>
                </a:pPr>
                <a:r>
                  <a:rPr lang="en-US"/>
                  <a:t>Number of Degrees</a:t>
                </a:r>
              </a:p>
            </c:rich>
          </c:tx>
          <c:overlay val="0"/>
        </c:title>
        <c:numFmt formatCode="0.00" sourceLinked="1"/>
        <c:majorTickMark val="none"/>
        <c:minorTickMark val="none"/>
        <c:tickLblPos val="nextTo"/>
        <c:crossAx val="279041984"/>
        <c:crosses val="autoZero"/>
        <c:crossBetween val="between"/>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Six-Year Graduation Rate</a:t>
            </a:r>
          </a:p>
        </c:rich>
      </c:tx>
      <c:overlay val="0"/>
    </c:title>
    <c:autoTitleDeleted val="0"/>
    <c:plotArea>
      <c:layout/>
      <c:lineChart>
        <c:grouping val="standard"/>
        <c:varyColors val="0"/>
        <c:ser>
          <c:idx val="0"/>
          <c:order val="0"/>
          <c:tx>
            <c:v>Cohort</c:v>
          </c:tx>
          <c:spPr>
            <a:ln>
              <a:solidFill>
                <a:schemeClr val="accent4"/>
              </a:solidFill>
            </a:ln>
          </c:spPr>
          <c:marker>
            <c:symbol val="none"/>
          </c:marker>
          <c:cat>
            <c:strRef>
              <c:f>RATIOS!$A$15:$E$15</c:f>
              <c:strCache>
                <c:ptCount val="5"/>
                <c:pt idx="0">
                  <c:v>FALL 2001</c:v>
                </c:pt>
                <c:pt idx="1">
                  <c:v>FALL 2002</c:v>
                </c:pt>
                <c:pt idx="2">
                  <c:v>FALL 2003</c:v>
                </c:pt>
                <c:pt idx="3">
                  <c:v>FALL 2004</c:v>
                </c:pt>
                <c:pt idx="4">
                  <c:v>FALL 2005</c:v>
                </c:pt>
              </c:strCache>
            </c:strRef>
          </c:cat>
          <c:val>
            <c:numRef>
              <c:f>RATIOS!$A$16:$E$16</c:f>
              <c:numCache>
                <c:formatCode>0.0%</c:formatCode>
                <c:ptCount val="5"/>
                <c:pt idx="0">
                  <c:v>0.4</c:v>
                </c:pt>
                <c:pt idx="1">
                  <c:v>0.40600000000000003</c:v>
                </c:pt>
                <c:pt idx="2">
                  <c:v>0.39</c:v>
                </c:pt>
                <c:pt idx="3">
                  <c:v>0.33100000000000002</c:v>
                </c:pt>
                <c:pt idx="4">
                  <c:v>0.33300000000000002</c:v>
                </c:pt>
              </c:numCache>
            </c:numRef>
          </c:val>
          <c:smooth val="0"/>
        </c:ser>
        <c:dLbls>
          <c:showLegendKey val="0"/>
          <c:showVal val="0"/>
          <c:showCatName val="0"/>
          <c:showSerName val="0"/>
          <c:showPercent val="0"/>
          <c:showBubbleSize val="0"/>
        </c:dLbls>
        <c:smooth val="0"/>
        <c:axId val="275040048"/>
        <c:axId val="209788000"/>
      </c:lineChart>
      <c:catAx>
        <c:axId val="275040048"/>
        <c:scaling>
          <c:orientation val="minMax"/>
        </c:scaling>
        <c:delete val="0"/>
        <c:axPos val="b"/>
        <c:numFmt formatCode="General" sourceLinked="0"/>
        <c:majorTickMark val="none"/>
        <c:minorTickMark val="none"/>
        <c:tickLblPos val="nextTo"/>
        <c:crossAx val="209788000"/>
        <c:crosses val="autoZero"/>
        <c:auto val="1"/>
        <c:lblAlgn val="ctr"/>
        <c:lblOffset val="100"/>
        <c:noMultiLvlLbl val="0"/>
      </c:catAx>
      <c:valAx>
        <c:axId val="209788000"/>
        <c:scaling>
          <c:orientation val="minMax"/>
          <c:max val="1"/>
          <c:min val="0"/>
        </c:scaling>
        <c:delete val="0"/>
        <c:axPos val="l"/>
        <c:majorGridlines/>
        <c:title>
          <c:tx>
            <c:rich>
              <a:bodyPr/>
              <a:lstStyle/>
              <a:p>
                <a:pPr>
                  <a:defRPr/>
                </a:pPr>
                <a:r>
                  <a:rPr lang="en-US"/>
                  <a:t>Percent</a:t>
                </a:r>
              </a:p>
            </c:rich>
          </c:tx>
          <c:overlay val="0"/>
        </c:title>
        <c:numFmt formatCode="0.0%" sourceLinked="1"/>
        <c:majorTickMark val="none"/>
        <c:minorTickMark val="none"/>
        <c:tickLblPos val="nextTo"/>
        <c:crossAx val="275040048"/>
        <c:crosses val="autoZero"/>
        <c:crossBetween val="between"/>
        <c:majorUnit val="0.2"/>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Percent of Total Credit Hours Taught By Full-Time Faculty</a:t>
            </a:r>
          </a:p>
        </c:rich>
      </c:tx>
      <c:overlay val="0"/>
    </c:title>
    <c:autoTitleDeleted val="0"/>
    <c:plotArea>
      <c:layout/>
      <c:lineChart>
        <c:grouping val="standard"/>
        <c:varyColors val="0"/>
        <c:ser>
          <c:idx val="0"/>
          <c:order val="0"/>
          <c:tx>
            <c:strRef>
              <c:f>RATIOS!$A$83</c:f>
              <c:strCache>
                <c:ptCount val="1"/>
                <c:pt idx="0">
                  <c:v>100-200 Level</c:v>
                </c:pt>
              </c:strCache>
            </c:strRef>
          </c:tx>
          <c:marker>
            <c:symbol val="none"/>
          </c:marker>
          <c:cat>
            <c:strRef>
              <c:f>RATIOS!$B$82:$D$82</c:f>
              <c:strCache>
                <c:ptCount val="3"/>
                <c:pt idx="0">
                  <c:v>Fall 2009</c:v>
                </c:pt>
                <c:pt idx="1">
                  <c:v>Fall 2010</c:v>
                </c:pt>
                <c:pt idx="2">
                  <c:v>Fall 2011</c:v>
                </c:pt>
              </c:strCache>
            </c:strRef>
          </c:cat>
          <c:val>
            <c:numRef>
              <c:f>RATIOS!$B$83:$D$83</c:f>
              <c:numCache>
                <c:formatCode>0.00%</c:formatCode>
                <c:ptCount val="3"/>
                <c:pt idx="0">
                  <c:v>0.78</c:v>
                </c:pt>
                <c:pt idx="1">
                  <c:v>0.77</c:v>
                </c:pt>
                <c:pt idx="2">
                  <c:v>0.75</c:v>
                </c:pt>
              </c:numCache>
            </c:numRef>
          </c:val>
          <c:smooth val="0"/>
        </c:ser>
        <c:ser>
          <c:idx val="1"/>
          <c:order val="1"/>
          <c:tx>
            <c:strRef>
              <c:f>RATIOS!$A$84</c:f>
              <c:strCache>
                <c:ptCount val="1"/>
                <c:pt idx="0">
                  <c:v>300-400 Level</c:v>
                </c:pt>
              </c:strCache>
            </c:strRef>
          </c:tx>
          <c:marker>
            <c:symbol val="none"/>
          </c:marker>
          <c:cat>
            <c:strRef>
              <c:f>RATIOS!$B$82:$D$82</c:f>
              <c:strCache>
                <c:ptCount val="3"/>
                <c:pt idx="0">
                  <c:v>Fall 2009</c:v>
                </c:pt>
                <c:pt idx="1">
                  <c:v>Fall 2010</c:v>
                </c:pt>
                <c:pt idx="2">
                  <c:v>Fall 2011</c:v>
                </c:pt>
              </c:strCache>
            </c:strRef>
          </c:cat>
          <c:val>
            <c:numRef>
              <c:f>RATIOS!$B$84:$D$84</c:f>
              <c:numCache>
                <c:formatCode>0.00%</c:formatCode>
                <c:ptCount val="3"/>
                <c:pt idx="0">
                  <c:v>0.91</c:v>
                </c:pt>
                <c:pt idx="1">
                  <c:v>0.91</c:v>
                </c:pt>
                <c:pt idx="2">
                  <c:v>0.91</c:v>
                </c:pt>
              </c:numCache>
            </c:numRef>
          </c:val>
          <c:smooth val="0"/>
        </c:ser>
        <c:ser>
          <c:idx val="2"/>
          <c:order val="2"/>
          <c:tx>
            <c:strRef>
              <c:f>RATIOS!$A$85</c:f>
              <c:strCache>
                <c:ptCount val="1"/>
                <c:pt idx="0">
                  <c:v>Graduate</c:v>
                </c:pt>
              </c:strCache>
            </c:strRef>
          </c:tx>
          <c:marker>
            <c:symbol val="none"/>
          </c:marker>
          <c:cat>
            <c:strRef>
              <c:f>RATIOS!$B$82:$D$82</c:f>
              <c:strCache>
                <c:ptCount val="3"/>
                <c:pt idx="0">
                  <c:v>Fall 2009</c:v>
                </c:pt>
                <c:pt idx="1">
                  <c:v>Fall 2010</c:v>
                </c:pt>
                <c:pt idx="2">
                  <c:v>Fall 2011</c:v>
                </c:pt>
              </c:strCache>
            </c:strRef>
          </c:cat>
          <c:val>
            <c:numRef>
              <c:f>RATIOS!$B$85:$D$85</c:f>
              <c:numCache>
                <c:formatCode>0.00%</c:formatCode>
                <c:ptCount val="3"/>
                <c:pt idx="0">
                  <c:v>0.74</c:v>
                </c:pt>
                <c:pt idx="1">
                  <c:v>0.68</c:v>
                </c:pt>
                <c:pt idx="2">
                  <c:v>0.79</c:v>
                </c:pt>
              </c:numCache>
            </c:numRef>
          </c:val>
          <c:smooth val="0"/>
        </c:ser>
        <c:ser>
          <c:idx val="3"/>
          <c:order val="3"/>
          <c:tx>
            <c:strRef>
              <c:f>RATIOS!$A$86</c:f>
              <c:strCache>
                <c:ptCount val="1"/>
                <c:pt idx="0">
                  <c:v>Total</c:v>
                </c:pt>
              </c:strCache>
            </c:strRef>
          </c:tx>
          <c:marker>
            <c:symbol val="none"/>
          </c:marker>
          <c:cat>
            <c:strRef>
              <c:f>RATIOS!$B$82:$D$82</c:f>
              <c:strCache>
                <c:ptCount val="3"/>
                <c:pt idx="0">
                  <c:v>Fall 2009</c:v>
                </c:pt>
                <c:pt idx="1">
                  <c:v>Fall 2010</c:v>
                </c:pt>
                <c:pt idx="2">
                  <c:v>Fall 2011</c:v>
                </c:pt>
              </c:strCache>
            </c:strRef>
          </c:cat>
          <c:val>
            <c:numRef>
              <c:f>RATIOS!$B$86:$D$86</c:f>
              <c:numCache>
                <c:formatCode>0.00%</c:formatCode>
                <c:ptCount val="3"/>
                <c:pt idx="0">
                  <c:v>0.82</c:v>
                </c:pt>
                <c:pt idx="1">
                  <c:v>0.8</c:v>
                </c:pt>
                <c:pt idx="2">
                  <c:v>0.81</c:v>
                </c:pt>
              </c:numCache>
            </c:numRef>
          </c:val>
          <c:smooth val="0"/>
        </c:ser>
        <c:dLbls>
          <c:showLegendKey val="0"/>
          <c:showVal val="0"/>
          <c:showCatName val="0"/>
          <c:showSerName val="0"/>
          <c:showPercent val="0"/>
          <c:showBubbleSize val="0"/>
        </c:dLbls>
        <c:smooth val="0"/>
        <c:axId val="209789176"/>
        <c:axId val="209789568"/>
      </c:lineChart>
      <c:catAx>
        <c:axId val="209789176"/>
        <c:scaling>
          <c:orientation val="minMax"/>
        </c:scaling>
        <c:delete val="0"/>
        <c:axPos val="b"/>
        <c:numFmt formatCode="General" sourceLinked="0"/>
        <c:majorTickMark val="none"/>
        <c:minorTickMark val="none"/>
        <c:tickLblPos val="nextTo"/>
        <c:crossAx val="209789568"/>
        <c:crosses val="autoZero"/>
        <c:auto val="1"/>
        <c:lblAlgn val="ctr"/>
        <c:lblOffset val="100"/>
        <c:noMultiLvlLbl val="0"/>
      </c:catAx>
      <c:valAx>
        <c:axId val="209789568"/>
        <c:scaling>
          <c:orientation val="minMax"/>
          <c:max val="1"/>
          <c:min val="0.5"/>
        </c:scaling>
        <c:delete val="0"/>
        <c:axPos val="l"/>
        <c:majorGridlines/>
        <c:title>
          <c:tx>
            <c:rich>
              <a:bodyPr/>
              <a:lstStyle/>
              <a:p>
                <a:pPr>
                  <a:defRPr/>
                </a:pPr>
                <a:r>
                  <a:rPr lang="en-US"/>
                  <a:t>% of Total CHRS</a:t>
                </a:r>
              </a:p>
            </c:rich>
          </c:tx>
          <c:overlay val="0"/>
        </c:title>
        <c:numFmt formatCode="0.00%" sourceLinked="1"/>
        <c:majorTickMark val="none"/>
        <c:minorTickMark val="none"/>
        <c:tickLblPos val="nextTo"/>
        <c:crossAx val="209789176"/>
        <c:crosses val="autoZero"/>
        <c:crossBetween val="between"/>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FTE Students to FTE Staff</a:t>
            </a:r>
          </a:p>
        </c:rich>
      </c:tx>
      <c:overlay val="0"/>
    </c:title>
    <c:autoTitleDeleted val="0"/>
    <c:plotArea>
      <c:layout/>
      <c:lineChart>
        <c:grouping val="standard"/>
        <c:varyColors val="0"/>
        <c:ser>
          <c:idx val="0"/>
          <c:order val="0"/>
          <c:tx>
            <c:v>Term</c:v>
          </c:tx>
          <c:spPr>
            <a:ln>
              <a:solidFill>
                <a:schemeClr val="accent4"/>
              </a:solidFill>
            </a:ln>
          </c:spPr>
          <c:marker>
            <c:symbol val="none"/>
          </c:marker>
          <c:cat>
            <c:strRef>
              <c:f>RATIOS!$A$23:$E$23</c:f>
              <c:strCache>
                <c:ptCount val="5"/>
                <c:pt idx="0">
                  <c:v>FALL 2007</c:v>
                </c:pt>
                <c:pt idx="1">
                  <c:v>FALL 2008</c:v>
                </c:pt>
                <c:pt idx="2">
                  <c:v>FALL 2009</c:v>
                </c:pt>
                <c:pt idx="3">
                  <c:v>FALL 2010</c:v>
                </c:pt>
                <c:pt idx="4">
                  <c:v>FALL 2011</c:v>
                </c:pt>
              </c:strCache>
            </c:strRef>
          </c:cat>
          <c:val>
            <c:numRef>
              <c:f>RATIOS!$A$24:$E$24</c:f>
              <c:numCache>
                <c:formatCode>0.00</c:formatCode>
                <c:ptCount val="5"/>
                <c:pt idx="0">
                  <c:v>17.486052711133098</c:v>
                </c:pt>
                <c:pt idx="1">
                  <c:v>16.254787056313777</c:v>
                </c:pt>
                <c:pt idx="2">
                  <c:v>16.492661988845196</c:v>
                </c:pt>
                <c:pt idx="3">
                  <c:v>14.561189993238676</c:v>
                </c:pt>
                <c:pt idx="4">
                  <c:v>14.235010180037975</c:v>
                </c:pt>
              </c:numCache>
            </c:numRef>
          </c:val>
          <c:smooth val="0"/>
        </c:ser>
        <c:dLbls>
          <c:showLegendKey val="0"/>
          <c:showVal val="0"/>
          <c:showCatName val="0"/>
          <c:showSerName val="0"/>
          <c:showPercent val="0"/>
          <c:showBubbleSize val="0"/>
        </c:dLbls>
        <c:smooth val="0"/>
        <c:axId val="209790744"/>
        <c:axId val="209791136"/>
      </c:lineChart>
      <c:catAx>
        <c:axId val="209790744"/>
        <c:scaling>
          <c:orientation val="minMax"/>
        </c:scaling>
        <c:delete val="0"/>
        <c:axPos val="b"/>
        <c:numFmt formatCode="General" sourceLinked="0"/>
        <c:majorTickMark val="none"/>
        <c:minorTickMark val="none"/>
        <c:tickLblPos val="nextTo"/>
        <c:crossAx val="209791136"/>
        <c:crosses val="autoZero"/>
        <c:auto val="1"/>
        <c:lblAlgn val="ctr"/>
        <c:lblOffset val="100"/>
        <c:noMultiLvlLbl val="0"/>
      </c:catAx>
      <c:valAx>
        <c:axId val="209791136"/>
        <c:scaling>
          <c:orientation val="minMax"/>
          <c:max val="50"/>
          <c:min val="0"/>
        </c:scaling>
        <c:delete val="0"/>
        <c:axPos val="l"/>
        <c:majorGridlines/>
        <c:title>
          <c:tx>
            <c:rich>
              <a:bodyPr/>
              <a:lstStyle/>
              <a:p>
                <a:pPr>
                  <a:defRPr/>
                </a:pPr>
                <a:r>
                  <a:rPr lang="en-US"/>
                  <a:t>Number of Students</a:t>
                </a:r>
              </a:p>
            </c:rich>
          </c:tx>
          <c:overlay val="0"/>
        </c:title>
        <c:numFmt formatCode="0.00" sourceLinked="1"/>
        <c:majorTickMark val="none"/>
        <c:minorTickMark val="none"/>
        <c:tickLblPos val="nextTo"/>
        <c:crossAx val="209790744"/>
        <c:crosses val="autoZero"/>
        <c:crossBetween val="between"/>
        <c:majorUnit val="10"/>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Total Tuition Revenue per Credit Hour</a:t>
            </a:r>
          </a:p>
        </c:rich>
      </c:tx>
      <c:overlay val="0"/>
    </c:title>
    <c:autoTitleDeleted val="0"/>
    <c:plotArea>
      <c:layout/>
      <c:lineChart>
        <c:grouping val="standard"/>
        <c:varyColors val="0"/>
        <c:ser>
          <c:idx val="0"/>
          <c:order val="0"/>
          <c:tx>
            <c:v>Fiscal Year</c:v>
          </c:tx>
          <c:spPr>
            <a:ln>
              <a:solidFill>
                <a:schemeClr val="accent4"/>
              </a:solidFill>
            </a:ln>
          </c:spPr>
          <c:marker>
            <c:symbol val="none"/>
          </c:marker>
          <c:cat>
            <c:strRef>
              <c:f>RATIOS!$A$35:$E$35</c:f>
              <c:strCache>
                <c:ptCount val="5"/>
                <c:pt idx="0">
                  <c:v>FY 06-07</c:v>
                </c:pt>
                <c:pt idx="1">
                  <c:v>FY 07-08</c:v>
                </c:pt>
                <c:pt idx="2">
                  <c:v>FY 08-09</c:v>
                </c:pt>
                <c:pt idx="3">
                  <c:v>FY 09-10</c:v>
                </c:pt>
                <c:pt idx="4">
                  <c:v>FY 10-11</c:v>
                </c:pt>
              </c:strCache>
            </c:strRef>
          </c:cat>
          <c:val>
            <c:numRef>
              <c:f>RATIOS!$A$36:$E$36</c:f>
              <c:numCache>
                <c:formatCode>"$"#,##0.00</c:formatCode>
                <c:ptCount val="5"/>
                <c:pt idx="0">
                  <c:v>186.25069769614311</c:v>
                </c:pt>
                <c:pt idx="1">
                  <c:v>188.15348230305008</c:v>
                </c:pt>
                <c:pt idx="2">
                  <c:v>202.05983031924239</c:v>
                </c:pt>
                <c:pt idx="3">
                  <c:v>212.2589414499771</c:v>
                </c:pt>
                <c:pt idx="4">
                  <c:v>229.56429021308378</c:v>
                </c:pt>
              </c:numCache>
            </c:numRef>
          </c:val>
          <c:smooth val="0"/>
        </c:ser>
        <c:dLbls>
          <c:showLegendKey val="0"/>
          <c:showVal val="0"/>
          <c:showCatName val="0"/>
          <c:showSerName val="0"/>
          <c:showPercent val="0"/>
          <c:showBubbleSize val="0"/>
        </c:dLbls>
        <c:smooth val="0"/>
        <c:axId val="275635920"/>
        <c:axId val="275636312"/>
      </c:lineChart>
      <c:catAx>
        <c:axId val="275635920"/>
        <c:scaling>
          <c:orientation val="minMax"/>
        </c:scaling>
        <c:delete val="0"/>
        <c:axPos val="b"/>
        <c:numFmt formatCode="General" sourceLinked="0"/>
        <c:majorTickMark val="none"/>
        <c:minorTickMark val="none"/>
        <c:tickLblPos val="nextTo"/>
        <c:crossAx val="275636312"/>
        <c:crosses val="autoZero"/>
        <c:auto val="1"/>
        <c:lblAlgn val="ctr"/>
        <c:lblOffset val="100"/>
        <c:noMultiLvlLbl val="0"/>
      </c:catAx>
      <c:valAx>
        <c:axId val="275636312"/>
        <c:scaling>
          <c:orientation val="minMax"/>
          <c:max val="220"/>
          <c:min val="170"/>
        </c:scaling>
        <c:delete val="0"/>
        <c:axPos val="l"/>
        <c:majorGridlines/>
        <c:title>
          <c:tx>
            <c:rich>
              <a:bodyPr/>
              <a:lstStyle/>
              <a:p>
                <a:pPr>
                  <a:defRPr/>
                </a:pPr>
                <a:r>
                  <a:rPr lang="en-US"/>
                  <a:t>Total Tuition Revenue</a:t>
                </a:r>
              </a:p>
            </c:rich>
          </c:tx>
          <c:overlay val="0"/>
        </c:title>
        <c:numFmt formatCode="&quot;$&quot;#,##0.00" sourceLinked="1"/>
        <c:majorTickMark val="none"/>
        <c:minorTickMark val="none"/>
        <c:tickLblPos val="nextTo"/>
        <c:crossAx val="275635920"/>
        <c:crosses val="autoZero"/>
        <c:crossBetween val="between"/>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Percent of State Revenue to Total Revenue</a:t>
            </a:r>
          </a:p>
        </c:rich>
      </c:tx>
      <c:overlay val="0"/>
    </c:title>
    <c:autoTitleDeleted val="0"/>
    <c:plotArea>
      <c:layout/>
      <c:lineChart>
        <c:grouping val="standard"/>
        <c:varyColors val="0"/>
        <c:ser>
          <c:idx val="0"/>
          <c:order val="0"/>
          <c:tx>
            <c:v>Fiscal Year</c:v>
          </c:tx>
          <c:spPr>
            <a:ln>
              <a:solidFill>
                <a:srgbClr val="7030A0"/>
              </a:solidFill>
            </a:ln>
          </c:spPr>
          <c:marker>
            <c:symbol val="none"/>
          </c:marker>
          <c:cat>
            <c:strRef>
              <c:f>RATIOS!$A$39:$E$39</c:f>
              <c:strCache>
                <c:ptCount val="5"/>
                <c:pt idx="0">
                  <c:v>FY 06-07</c:v>
                </c:pt>
                <c:pt idx="1">
                  <c:v>FY 07-08</c:v>
                </c:pt>
                <c:pt idx="2">
                  <c:v>FY 08-09</c:v>
                </c:pt>
                <c:pt idx="3">
                  <c:v>FY 09-10</c:v>
                </c:pt>
                <c:pt idx="4">
                  <c:v>FY 10-11</c:v>
                </c:pt>
              </c:strCache>
            </c:strRef>
          </c:cat>
          <c:val>
            <c:numRef>
              <c:f>RATIOS!$A$40:$E$40</c:f>
              <c:numCache>
                <c:formatCode>0.00%</c:formatCode>
                <c:ptCount val="5"/>
                <c:pt idx="0">
                  <c:v>0.40750408845013625</c:v>
                </c:pt>
                <c:pt idx="1">
                  <c:v>0.44033695119482702</c:v>
                </c:pt>
                <c:pt idx="2">
                  <c:v>0.42791758544905928</c:v>
                </c:pt>
                <c:pt idx="3">
                  <c:v>0.3775473325013321</c:v>
                </c:pt>
                <c:pt idx="4">
                  <c:v>0.32776098815789667</c:v>
                </c:pt>
              </c:numCache>
            </c:numRef>
          </c:val>
          <c:smooth val="0"/>
        </c:ser>
        <c:dLbls>
          <c:showLegendKey val="0"/>
          <c:showVal val="0"/>
          <c:showCatName val="0"/>
          <c:showSerName val="0"/>
          <c:showPercent val="0"/>
          <c:showBubbleSize val="0"/>
        </c:dLbls>
        <c:smooth val="0"/>
        <c:axId val="275637488"/>
        <c:axId val="275637880"/>
      </c:lineChart>
      <c:catAx>
        <c:axId val="275637488"/>
        <c:scaling>
          <c:orientation val="minMax"/>
        </c:scaling>
        <c:delete val="0"/>
        <c:axPos val="b"/>
        <c:numFmt formatCode="General" sourceLinked="0"/>
        <c:majorTickMark val="none"/>
        <c:minorTickMark val="none"/>
        <c:tickLblPos val="nextTo"/>
        <c:crossAx val="275637880"/>
        <c:crosses val="autoZero"/>
        <c:auto val="1"/>
        <c:lblAlgn val="ctr"/>
        <c:lblOffset val="100"/>
        <c:noMultiLvlLbl val="0"/>
      </c:catAx>
      <c:valAx>
        <c:axId val="275637880"/>
        <c:scaling>
          <c:orientation val="minMax"/>
          <c:max val="0.5"/>
        </c:scaling>
        <c:delete val="0"/>
        <c:axPos val="l"/>
        <c:majorGridlines/>
        <c:title>
          <c:tx>
            <c:rich>
              <a:bodyPr/>
              <a:lstStyle/>
              <a:p>
                <a:pPr>
                  <a:defRPr/>
                </a:pPr>
                <a:r>
                  <a:rPr lang="en-US"/>
                  <a:t>State Revenue</a:t>
                </a:r>
              </a:p>
            </c:rich>
          </c:tx>
          <c:overlay val="0"/>
        </c:title>
        <c:numFmt formatCode="0.00%" sourceLinked="1"/>
        <c:majorTickMark val="none"/>
        <c:minorTickMark val="none"/>
        <c:tickLblPos val="nextTo"/>
        <c:crossAx val="275637488"/>
        <c:crosses val="autoZero"/>
        <c:crossBetween val="between"/>
        <c:majorUnit val="0.1"/>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Percent of Instruction/Academic Support Expenditures of Tuition and Fee Revenue</a:t>
            </a:r>
          </a:p>
        </c:rich>
      </c:tx>
      <c:overlay val="0"/>
    </c:title>
    <c:autoTitleDeleted val="0"/>
    <c:plotArea>
      <c:layout/>
      <c:lineChart>
        <c:grouping val="standard"/>
        <c:varyColors val="0"/>
        <c:ser>
          <c:idx val="0"/>
          <c:order val="0"/>
          <c:tx>
            <c:v>Fiscal Year</c:v>
          </c:tx>
          <c:spPr>
            <a:ln>
              <a:solidFill>
                <a:srgbClr val="7030A0"/>
              </a:solidFill>
            </a:ln>
          </c:spPr>
          <c:marker>
            <c:symbol val="none"/>
          </c:marker>
          <c:cat>
            <c:strRef>
              <c:f>RATIOS!$A$47:$E$47</c:f>
              <c:strCache>
                <c:ptCount val="5"/>
                <c:pt idx="0">
                  <c:v>FY 06-07</c:v>
                </c:pt>
                <c:pt idx="1">
                  <c:v>FY 07-08</c:v>
                </c:pt>
                <c:pt idx="2">
                  <c:v>FY 08-09</c:v>
                </c:pt>
                <c:pt idx="3">
                  <c:v>FY 09-10</c:v>
                </c:pt>
                <c:pt idx="4">
                  <c:v>FY 10-11</c:v>
                </c:pt>
              </c:strCache>
            </c:strRef>
          </c:cat>
          <c:val>
            <c:numRef>
              <c:f>RATIOS!$A$48:$E$48</c:f>
              <c:numCache>
                <c:formatCode>0.00%</c:formatCode>
                <c:ptCount val="5"/>
                <c:pt idx="0">
                  <c:v>0.99676279293018732</c:v>
                </c:pt>
                <c:pt idx="1">
                  <c:v>1.0544854782164652</c:v>
                </c:pt>
                <c:pt idx="2">
                  <c:v>0.99630715344223131</c:v>
                </c:pt>
                <c:pt idx="3">
                  <c:v>0.94414090791520944</c:v>
                </c:pt>
                <c:pt idx="4">
                  <c:v>0.87508335798118708</c:v>
                </c:pt>
              </c:numCache>
            </c:numRef>
          </c:val>
          <c:smooth val="0"/>
        </c:ser>
        <c:dLbls>
          <c:showLegendKey val="0"/>
          <c:showVal val="0"/>
          <c:showCatName val="0"/>
          <c:showSerName val="0"/>
          <c:showPercent val="0"/>
          <c:showBubbleSize val="0"/>
        </c:dLbls>
        <c:smooth val="0"/>
        <c:axId val="275639056"/>
        <c:axId val="278500216"/>
      </c:lineChart>
      <c:catAx>
        <c:axId val="275639056"/>
        <c:scaling>
          <c:orientation val="minMax"/>
        </c:scaling>
        <c:delete val="0"/>
        <c:axPos val="b"/>
        <c:numFmt formatCode="General" sourceLinked="0"/>
        <c:majorTickMark val="none"/>
        <c:minorTickMark val="none"/>
        <c:tickLblPos val="nextTo"/>
        <c:crossAx val="278500216"/>
        <c:crosses val="autoZero"/>
        <c:auto val="1"/>
        <c:lblAlgn val="ctr"/>
        <c:lblOffset val="100"/>
        <c:noMultiLvlLbl val="0"/>
      </c:catAx>
      <c:valAx>
        <c:axId val="278500216"/>
        <c:scaling>
          <c:orientation val="minMax"/>
          <c:min val="0.70000000000000007"/>
        </c:scaling>
        <c:delete val="0"/>
        <c:axPos val="l"/>
        <c:majorGridlines/>
        <c:title>
          <c:tx>
            <c:rich>
              <a:bodyPr/>
              <a:lstStyle/>
              <a:p>
                <a:pPr>
                  <a:defRPr/>
                </a:pPr>
                <a:r>
                  <a:rPr lang="en-US"/>
                  <a:t>Instruction/Academic Support Expenditures</a:t>
                </a:r>
              </a:p>
            </c:rich>
          </c:tx>
          <c:overlay val="0"/>
        </c:title>
        <c:numFmt formatCode="0.00%" sourceLinked="1"/>
        <c:majorTickMark val="none"/>
        <c:minorTickMark val="none"/>
        <c:tickLblPos val="nextTo"/>
        <c:crossAx val="275639056"/>
        <c:crosses val="autoZero"/>
        <c:crossBetween val="between"/>
        <c:majorUnit val="0.1"/>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a:pPr>
            <a:r>
              <a:rPr lang="en-US" sz="1400"/>
              <a:t>OMP Expenditures to Total Expenditures</a:t>
            </a:r>
          </a:p>
        </c:rich>
      </c:tx>
      <c:overlay val="0"/>
    </c:title>
    <c:autoTitleDeleted val="0"/>
    <c:plotArea>
      <c:layout/>
      <c:lineChart>
        <c:grouping val="standard"/>
        <c:varyColors val="0"/>
        <c:ser>
          <c:idx val="0"/>
          <c:order val="0"/>
          <c:tx>
            <c:v>Fiscal Year</c:v>
          </c:tx>
          <c:spPr>
            <a:ln>
              <a:solidFill>
                <a:schemeClr val="accent4"/>
              </a:solidFill>
            </a:ln>
          </c:spPr>
          <c:marker>
            <c:symbol val="none"/>
          </c:marker>
          <c:cat>
            <c:strRef>
              <c:f>RATIOS!$A$51:$E$51</c:f>
              <c:strCache>
                <c:ptCount val="5"/>
                <c:pt idx="0">
                  <c:v>FY 06-07</c:v>
                </c:pt>
                <c:pt idx="1">
                  <c:v>FY 07-08</c:v>
                </c:pt>
                <c:pt idx="2">
                  <c:v>FY 08-09</c:v>
                </c:pt>
                <c:pt idx="3">
                  <c:v>FY 09-10</c:v>
                </c:pt>
                <c:pt idx="4">
                  <c:v>FY 10-11</c:v>
                </c:pt>
              </c:strCache>
            </c:strRef>
          </c:cat>
          <c:val>
            <c:numRef>
              <c:f>RATIOS!$A$52:$E$52</c:f>
              <c:numCache>
                <c:formatCode>0.00%</c:formatCode>
                <c:ptCount val="5"/>
                <c:pt idx="0">
                  <c:v>9.2856359446574221E-2</c:v>
                </c:pt>
                <c:pt idx="1">
                  <c:v>8.8657606966849309E-2</c:v>
                </c:pt>
                <c:pt idx="2">
                  <c:v>8.5095949528140896E-2</c:v>
                </c:pt>
                <c:pt idx="3">
                  <c:v>8.4058797594486673E-2</c:v>
                </c:pt>
                <c:pt idx="4">
                  <c:v>8.4402328056910558E-2</c:v>
                </c:pt>
              </c:numCache>
            </c:numRef>
          </c:val>
          <c:smooth val="0"/>
        </c:ser>
        <c:dLbls>
          <c:showLegendKey val="0"/>
          <c:showVal val="0"/>
          <c:showCatName val="0"/>
          <c:showSerName val="0"/>
          <c:showPercent val="0"/>
          <c:showBubbleSize val="0"/>
        </c:dLbls>
        <c:smooth val="0"/>
        <c:axId val="278501392"/>
        <c:axId val="278501784"/>
      </c:lineChart>
      <c:catAx>
        <c:axId val="278501392"/>
        <c:scaling>
          <c:orientation val="minMax"/>
        </c:scaling>
        <c:delete val="0"/>
        <c:axPos val="b"/>
        <c:numFmt formatCode="General" sourceLinked="0"/>
        <c:majorTickMark val="none"/>
        <c:minorTickMark val="none"/>
        <c:tickLblPos val="nextTo"/>
        <c:crossAx val="278501784"/>
        <c:crosses val="autoZero"/>
        <c:auto val="1"/>
        <c:lblAlgn val="ctr"/>
        <c:lblOffset val="100"/>
        <c:noMultiLvlLbl val="0"/>
      </c:catAx>
      <c:valAx>
        <c:axId val="278501784"/>
        <c:scaling>
          <c:orientation val="minMax"/>
          <c:max val="0.30000000000000004"/>
          <c:min val="0"/>
        </c:scaling>
        <c:delete val="0"/>
        <c:axPos val="l"/>
        <c:majorGridlines/>
        <c:title>
          <c:tx>
            <c:rich>
              <a:bodyPr/>
              <a:lstStyle/>
              <a:p>
                <a:pPr>
                  <a:defRPr/>
                </a:pPr>
                <a:r>
                  <a:rPr lang="en-US"/>
                  <a:t>Percent of Total Expenditures</a:t>
                </a:r>
              </a:p>
            </c:rich>
          </c:tx>
          <c:overlay val="0"/>
        </c:title>
        <c:numFmt formatCode="0.00%" sourceLinked="1"/>
        <c:majorTickMark val="none"/>
        <c:minorTickMark val="none"/>
        <c:tickLblPos val="nextTo"/>
        <c:crossAx val="278501392"/>
        <c:crosses val="autoZero"/>
        <c:crossBetween val="between"/>
        <c:majorUnit val="5.000000000000001E-2"/>
      </c:valAx>
      <c:dTable>
        <c:showHorzBorder val="1"/>
        <c:showVertBorder val="1"/>
        <c:showOutline val="1"/>
        <c:showKeys val="1"/>
      </c:dTable>
      <c:spPr>
        <a:solidFill>
          <a:schemeClr val="lt1"/>
        </a:solidFill>
        <a:ln w="25400" cap="flat" cmpd="sng" algn="ctr">
          <a:solidFill>
            <a:schemeClr val="accent4"/>
          </a:solidFill>
          <a:prstDash val="solid"/>
        </a:ln>
        <a:effectLst/>
      </c:spPr>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a:t>Out-of-State and International Students to Total Enrollment</a:t>
            </a:r>
          </a:p>
        </c:rich>
      </c:tx>
      <c:overlay val="0"/>
    </c:title>
    <c:autoTitleDeleted val="0"/>
    <c:plotArea>
      <c:layout/>
      <c:lineChart>
        <c:grouping val="standard"/>
        <c:varyColors val="0"/>
        <c:ser>
          <c:idx val="0"/>
          <c:order val="0"/>
          <c:tx>
            <c:v>Term</c:v>
          </c:tx>
          <c:spPr>
            <a:ln>
              <a:solidFill>
                <a:schemeClr val="accent4"/>
              </a:solidFill>
            </a:ln>
          </c:spPr>
          <c:marker>
            <c:symbol val="none"/>
          </c:marker>
          <c:cat>
            <c:strRef>
              <c:f>RATIOS!$A$59:$E$59</c:f>
              <c:strCache>
                <c:ptCount val="5"/>
                <c:pt idx="0">
                  <c:v>FALL 2007</c:v>
                </c:pt>
                <c:pt idx="1">
                  <c:v>FALL 2008</c:v>
                </c:pt>
                <c:pt idx="2">
                  <c:v>FALL 2009</c:v>
                </c:pt>
                <c:pt idx="3">
                  <c:v>FALL 2010</c:v>
                </c:pt>
                <c:pt idx="4">
                  <c:v>FALL 2011</c:v>
                </c:pt>
              </c:strCache>
            </c:strRef>
          </c:cat>
          <c:val>
            <c:numRef>
              <c:f>RATIOS!$A$60:$E$60</c:f>
              <c:numCache>
                <c:formatCode>0.00%</c:formatCode>
                <c:ptCount val="5"/>
                <c:pt idx="0">
                  <c:v>0.32199918066366245</c:v>
                </c:pt>
                <c:pt idx="1">
                  <c:v>0.3136982495137538</c:v>
                </c:pt>
                <c:pt idx="2">
                  <c:v>0.25647382920110195</c:v>
                </c:pt>
                <c:pt idx="3">
                  <c:v>0.24453908503915373</c:v>
                </c:pt>
                <c:pt idx="4">
                  <c:v>0.23308270676691728</c:v>
                </c:pt>
              </c:numCache>
            </c:numRef>
          </c:val>
          <c:smooth val="0"/>
        </c:ser>
        <c:dLbls>
          <c:showLegendKey val="0"/>
          <c:showVal val="0"/>
          <c:showCatName val="0"/>
          <c:showSerName val="0"/>
          <c:showPercent val="0"/>
          <c:showBubbleSize val="0"/>
        </c:dLbls>
        <c:smooth val="0"/>
        <c:axId val="278502960"/>
        <c:axId val="278503352"/>
      </c:lineChart>
      <c:catAx>
        <c:axId val="278502960"/>
        <c:scaling>
          <c:orientation val="minMax"/>
        </c:scaling>
        <c:delete val="0"/>
        <c:axPos val="b"/>
        <c:numFmt formatCode="General" sourceLinked="0"/>
        <c:majorTickMark val="none"/>
        <c:minorTickMark val="none"/>
        <c:tickLblPos val="nextTo"/>
        <c:crossAx val="278503352"/>
        <c:crosses val="autoZero"/>
        <c:auto val="1"/>
        <c:lblAlgn val="ctr"/>
        <c:lblOffset val="100"/>
        <c:noMultiLvlLbl val="0"/>
      </c:catAx>
      <c:valAx>
        <c:axId val="278503352"/>
        <c:scaling>
          <c:orientation val="minMax"/>
          <c:max val="0.35000000000000003"/>
          <c:min val="0.15000000000000002"/>
        </c:scaling>
        <c:delete val="0"/>
        <c:axPos val="l"/>
        <c:majorGridlines/>
        <c:title>
          <c:tx>
            <c:rich>
              <a:bodyPr/>
              <a:lstStyle/>
              <a:p>
                <a:pPr>
                  <a:defRPr/>
                </a:pPr>
                <a:r>
                  <a:rPr lang="en-US"/>
                  <a:t>Percent of Total Enrollment</a:t>
                </a:r>
              </a:p>
            </c:rich>
          </c:tx>
          <c:overlay val="0"/>
        </c:title>
        <c:numFmt formatCode="0.00%" sourceLinked="1"/>
        <c:majorTickMark val="none"/>
        <c:minorTickMark val="none"/>
        <c:tickLblPos val="nextTo"/>
        <c:crossAx val="278502960"/>
        <c:crosses val="autoZero"/>
        <c:crossBetween val="between"/>
      </c:valAx>
      <c:dTable>
        <c:showHorzBorder val="1"/>
        <c:showVertBorder val="1"/>
        <c:showOutline val="1"/>
        <c:showKeys val="1"/>
      </c:dTable>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w="12700" cap="sq">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eaLnBrk="0" hangingPunct="0">
              <a:defRPr sz="1200">
                <a:latin typeface="Times New Roman" charset="0"/>
                <a:cs typeface="+mn-cs"/>
              </a:defRPr>
            </a:lvl1pPr>
          </a:lstStyle>
          <a:p>
            <a:pPr>
              <a:defRPr/>
            </a:pPr>
            <a:endParaRPr 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w="12700" cap="sq">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w="12700" cap="sq">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eaLnBrk="0" hangingPunct="0">
              <a:defRPr sz="1200">
                <a:latin typeface="Times New Roman" charset="0"/>
                <a:cs typeface="+mn-cs"/>
              </a:defRPr>
            </a:lvl1pPr>
          </a:lstStyle>
          <a:p>
            <a:pPr>
              <a:defRPr/>
            </a:pPr>
            <a:endParaRPr 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w="12700" cap="sq">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algn="r" eaLnBrk="0" hangingPunct="0">
              <a:defRPr sz="1200">
                <a:latin typeface="Times New Roman" charset="0"/>
                <a:cs typeface="+mn-cs"/>
              </a:defRPr>
            </a:lvl1pPr>
          </a:lstStyle>
          <a:p>
            <a:pPr>
              <a:defRPr/>
            </a:pPr>
            <a:fld id="{A606D82B-5013-4889-AD07-56EEBDD7811A}" type="slidenum">
              <a:rPr lang="en-US"/>
              <a:pPr>
                <a:defRPr/>
              </a:pPr>
              <a:t>‹#›</a:t>
            </a:fld>
            <a:endParaRPr lang="en-US"/>
          </a:p>
        </p:txBody>
      </p:sp>
    </p:spTree>
    <p:extLst>
      <p:ext uri="{BB962C8B-B14F-4D97-AF65-F5344CB8AC3E}">
        <p14:creationId xmlns:p14="http://schemas.microsoft.com/office/powerpoint/2010/main" val="717415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5138"/>
          </a:xfrm>
          <a:prstGeom prst="rect">
            <a:avLst/>
          </a:prstGeom>
          <a:noFill/>
          <a:ln w="12700" cap="sq">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eaLnBrk="0" hangingPunct="0">
              <a:defRPr sz="1200">
                <a:latin typeface="Times New Roman" charset="0"/>
                <a:cs typeface="+mn-cs"/>
              </a:defRPr>
            </a:lvl1pPr>
          </a:lstStyle>
          <a:p>
            <a:pPr>
              <a:defRPr/>
            </a:pPr>
            <a:endParaRPr lang="en-US"/>
          </a:p>
        </p:txBody>
      </p:sp>
      <p:sp>
        <p:nvSpPr>
          <p:cNvPr id="39939" name="Rectangle 3"/>
          <p:cNvSpPr>
            <a:spLocks noGrp="1" noRot="1" noChangeAspect="1" noChangeArrowheads="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35038" y="4416425"/>
            <a:ext cx="5140325" cy="4183063"/>
          </a:xfrm>
          <a:prstGeom prst="rect">
            <a:avLst/>
          </a:prstGeom>
          <a:noFill/>
          <a:ln w="12700" cap="sq">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3" name="Rectangle 5"/>
          <p:cNvSpPr>
            <a:spLocks noGrp="1" noChangeArrowheads="1"/>
          </p:cNvSpPr>
          <p:nvPr>
            <p:ph type="dt" idx="1"/>
          </p:nvPr>
        </p:nvSpPr>
        <p:spPr bwMode="auto">
          <a:xfrm>
            <a:off x="3971925" y="0"/>
            <a:ext cx="3038475" cy="465138"/>
          </a:xfrm>
          <a:prstGeom prst="rect">
            <a:avLst/>
          </a:prstGeom>
          <a:noFill/>
          <a:ln w="12700" cap="sq">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2054" name="Rectangle 6"/>
          <p:cNvSpPr>
            <a:spLocks noGrp="1" noChangeArrowheads="1"/>
          </p:cNvSpPr>
          <p:nvPr>
            <p:ph type="ftr" sz="quarter" idx="4"/>
          </p:nvPr>
        </p:nvSpPr>
        <p:spPr bwMode="auto">
          <a:xfrm>
            <a:off x="0" y="8831263"/>
            <a:ext cx="3038475" cy="465137"/>
          </a:xfrm>
          <a:prstGeom prst="rect">
            <a:avLst/>
          </a:prstGeom>
          <a:noFill/>
          <a:ln w="12700" cap="sq">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eaLnBrk="0" hangingPunct="0">
              <a:defRPr sz="1200">
                <a:latin typeface="Times New Roman" charset="0"/>
                <a:cs typeface="+mn-cs"/>
              </a:defRPr>
            </a:lvl1pPr>
          </a:lstStyle>
          <a:p>
            <a:pPr>
              <a:defRPr/>
            </a:pPr>
            <a:endParaRPr lang="en-US"/>
          </a:p>
        </p:txBody>
      </p:sp>
      <p:sp>
        <p:nvSpPr>
          <p:cNvPr id="2055" name="Rectangle 7"/>
          <p:cNvSpPr>
            <a:spLocks noGrp="1" noChangeArrowheads="1"/>
          </p:cNvSpPr>
          <p:nvPr>
            <p:ph type="sldNum" sz="quarter" idx="5"/>
          </p:nvPr>
        </p:nvSpPr>
        <p:spPr bwMode="auto">
          <a:xfrm>
            <a:off x="3971925" y="8831263"/>
            <a:ext cx="3038475" cy="465137"/>
          </a:xfrm>
          <a:prstGeom prst="rect">
            <a:avLst/>
          </a:prstGeom>
          <a:noFill/>
          <a:ln w="12700" cap="sq">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algn="r" eaLnBrk="0" hangingPunct="0">
              <a:defRPr sz="1200">
                <a:latin typeface="Times New Roman" charset="0"/>
                <a:cs typeface="+mn-cs"/>
              </a:defRPr>
            </a:lvl1pPr>
          </a:lstStyle>
          <a:p>
            <a:pPr>
              <a:defRPr/>
            </a:pPr>
            <a:fld id="{A31114B9-4E22-4A54-BE8D-061C12BA41A7}" type="slidenum">
              <a:rPr lang="en-US"/>
              <a:pPr>
                <a:defRPr/>
              </a:pPr>
              <a:t>‹#›</a:t>
            </a:fld>
            <a:endParaRPr lang="en-US"/>
          </a:p>
        </p:txBody>
      </p:sp>
    </p:spTree>
    <p:extLst>
      <p:ext uri="{BB962C8B-B14F-4D97-AF65-F5344CB8AC3E}">
        <p14:creationId xmlns:p14="http://schemas.microsoft.com/office/powerpoint/2010/main" val="26284610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a:latin typeface="Times New Roman" charset="0"/>
              <a:cs typeface="+mn-cs"/>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a:latin typeface="Times New Roman" charset="0"/>
              <a:cs typeface="+mn-cs"/>
            </a:endParaRPr>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a:latin typeface="Times New Roman" charset="0"/>
              <a:cs typeface="+mn-cs"/>
            </a:endParaRPr>
          </a:p>
        </p:txBody>
      </p:sp>
      <p:sp>
        <p:nvSpPr>
          <p:cNvPr id="3076" name="Rectangle 4"/>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3077"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2" charset="2"/>
              <a:buNone/>
              <a:defRPr b="0">
                <a:latin typeface="Times New Roman" charset="0"/>
              </a:defRPr>
            </a:lvl1pPr>
          </a:lstStyle>
          <a:p>
            <a:r>
              <a:rPr lang="en-US"/>
              <a:t>Click to edit Master subtitle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r>
              <a:rPr lang="en-US" smtClean="0"/>
              <a:t>© 2012, Andrew Luna Consulting</a:t>
            </a:r>
            <a:endParaRPr lang="en-US"/>
          </a:p>
        </p:txBody>
      </p:sp>
      <p:sp>
        <p:nvSpPr>
          <p:cNvPr id="9" name="Rectangle 8"/>
          <p:cNvSpPr>
            <a:spLocks noGrp="1" noChangeArrowheads="1"/>
          </p:cNvSpPr>
          <p:nvPr>
            <p:ph type="sldNum" sz="quarter" idx="12"/>
          </p:nvPr>
        </p:nvSpPr>
        <p:spPr/>
        <p:txBody>
          <a:bodyPr/>
          <a:lstStyle>
            <a:lvl1pPr>
              <a:defRPr/>
            </a:lvl1pPr>
          </a:lstStyle>
          <a:p>
            <a:pPr>
              <a:defRPr/>
            </a:pPr>
            <a:fld id="{13F5149D-829D-4153-843F-CEE2A6AED4D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F024D66-2C9D-4B67-8AC5-342DD990A28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60C9BBE-7531-4747-81C8-AD1E00BC906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7C26310-9713-4656-A348-A2B39318F646}"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227A5280-4FA7-4861-8225-7A002956C4A9}"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262CD76-18A8-4CD8-96BD-31199875CCD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0E032B4-56FB-4C32-AE20-72EFED431C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6DCA7655-AF0E-4490-BC14-D71387EFFD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F49F9288-D457-4F4A-8879-888DEFA855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77D0CCDD-2658-4198-AF81-EBBE78C51AA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19F8F9F-1831-4AE3-90EB-A863EE050DC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r>
              <a:rPr lang="en-US" smtClean="0"/>
              <a:t>© 2012, Andrew Luna Consulting</a:t>
            </a: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BA23A7F-4FBF-406D-843C-249AD4C227F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a:latin typeface="Times New Roman" charset="0"/>
              <a:cs typeface="+mn-cs"/>
            </a:endParaRPr>
          </a:p>
        </p:txBody>
      </p:sp>
      <p:sp>
        <p:nvSpPr>
          <p:cNvPr id="1027" name="Rectangle 3"/>
          <p:cNvSpPr>
            <a:spLocks noChangeArrowheads="1"/>
          </p:cNvSpPr>
          <p:nvPr/>
        </p:nvSpPr>
        <p:spPr bwMode="auto">
          <a:xfrm>
            <a:off x="152400" y="17526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a:latin typeface="Times New Roman" charset="0"/>
              <a:cs typeface="+mn-cs"/>
            </a:endParaRPr>
          </a:p>
        </p:txBody>
      </p:sp>
      <p:sp>
        <p:nvSpPr>
          <p:cNvPr id="1028"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w="9525">
            <a:noFill/>
            <a:miter lim="800000"/>
            <a:headEnd/>
            <a:tailEnd/>
          </a:ln>
          <a:effectLst/>
        </p:spPr>
        <p:txBody>
          <a:bodyPr/>
          <a:lstStyle/>
          <a:p>
            <a:pPr>
              <a:defRPr/>
            </a:pPr>
            <a:endParaRPr kumimoji="1" lang="en-US">
              <a:latin typeface="Times New Roman" charset="0"/>
              <a:cs typeface="+mn-cs"/>
            </a:endParaRPr>
          </a:p>
        </p:txBody>
      </p:sp>
      <p:sp>
        <p:nvSpPr>
          <p:cNvPr id="10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a:latin typeface="Times New Roman" charset="0"/>
              <a:cs typeface="+mn-cs"/>
            </a:endParaRPr>
          </a:p>
        </p:txBody>
      </p:sp>
      <p:sp>
        <p:nvSpPr>
          <p:cNvPr id="1030"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31"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atin typeface="Times New Roman" charset="0"/>
                <a:cs typeface="+mn-cs"/>
              </a:defRPr>
            </a:lvl1pPr>
          </a:lstStyle>
          <a:p>
            <a:pPr>
              <a:defRPr/>
            </a:pPr>
            <a:endParaRPr lang="en-US"/>
          </a:p>
        </p:txBody>
      </p:sp>
      <p:sp>
        <p:nvSpPr>
          <p:cNvPr id="1033"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Times New Roman" charset="0"/>
                <a:cs typeface="+mn-cs"/>
              </a:defRPr>
            </a:lvl1pPr>
          </a:lstStyle>
          <a:p>
            <a:pPr>
              <a:defRPr/>
            </a:pPr>
            <a:r>
              <a:rPr lang="en-US" smtClean="0"/>
              <a:t>© 2012, Andrew Luna Consulting</a:t>
            </a:r>
            <a:endParaRPr lang="en-US"/>
          </a:p>
        </p:txBody>
      </p:sp>
      <p:sp>
        <p:nvSpPr>
          <p:cNvPr id="1034"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Times New Roman" charset="0"/>
                <a:cs typeface="+mn-cs"/>
              </a:defRPr>
            </a:lvl1pPr>
          </a:lstStyle>
          <a:p>
            <a:pPr>
              <a:defRPr/>
            </a:pPr>
            <a:fld id="{7E99DACA-A9B6-451D-BD76-14AF1C7E691A}"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5"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p:txBody>
          <a:bodyPr/>
          <a:lstStyle/>
          <a:p>
            <a:pPr eaLnBrk="1" hangingPunct="1">
              <a:defRPr/>
            </a:pPr>
            <a:r>
              <a:rPr lang="en-US" dirty="0" smtClean="0"/>
              <a:t>Performance-Based Ratios</a:t>
            </a:r>
            <a:endParaRPr lang="en-US" dirty="0"/>
          </a:p>
        </p:txBody>
      </p:sp>
      <p:sp>
        <p:nvSpPr>
          <p:cNvPr id="4099" name="Rectangle 5"/>
          <p:cNvSpPr>
            <a:spLocks noGrp="1" noChangeArrowheads="1"/>
          </p:cNvSpPr>
          <p:nvPr>
            <p:ph type="subTitle" idx="1"/>
          </p:nvPr>
        </p:nvSpPr>
        <p:spPr/>
        <p:txBody>
          <a:bodyPr/>
          <a:lstStyle/>
          <a:p>
            <a:pPr eaLnBrk="1" hangingPunct="1"/>
            <a:r>
              <a:rPr lang="en-US" sz="2400" dirty="0" smtClean="0">
                <a:latin typeface="Times New Roman" pitchFamily="18" charset="0"/>
              </a:rPr>
              <a:t>Dr. Andrew L. Luna</a:t>
            </a:r>
          </a:p>
          <a:p>
            <a:pPr eaLnBrk="1" hangingPunct="1"/>
            <a:r>
              <a:rPr lang="en-US" sz="2400" dirty="0" smtClean="0">
                <a:latin typeface="Times New Roman" pitchFamily="18" charset="0"/>
              </a:rPr>
              <a:t>Institutional Research, Planning, and Assessment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Ratios Over Time…</a:t>
            </a:r>
            <a:endParaRPr lang="en-US" sz="3600" dirty="0"/>
          </a:p>
        </p:txBody>
      </p:sp>
      <p:sp>
        <p:nvSpPr>
          <p:cNvPr id="3" name="Content Placeholder 2"/>
          <p:cNvSpPr>
            <a:spLocks noGrp="1"/>
          </p:cNvSpPr>
          <p:nvPr>
            <p:ph idx="1"/>
          </p:nvPr>
        </p:nvSpPr>
        <p:spPr/>
        <p:txBody>
          <a:bodyPr/>
          <a:lstStyle/>
          <a:p>
            <a:r>
              <a:rPr lang="en-US" sz="2400" b="0" dirty="0" smtClean="0">
                <a:latin typeface="+mj-lt"/>
              </a:rPr>
              <a:t>While primary data have absolute values, ratios have only relative values in that they have no real meaning unless they are observed longitudinally</a:t>
            </a:r>
            <a:endParaRPr lang="en-US" sz="2400" b="0" dirty="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pic>
        <p:nvPicPr>
          <p:cNvPr id="1026" name="Picture 2" descr="http://www.psdgraphics.com/file/growth-char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0494" y="3644151"/>
            <a:ext cx="3125506" cy="22904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42448" y="3119718"/>
            <a:ext cx="2259104" cy="646331"/>
          </a:xfrm>
          <a:prstGeom prst="rect">
            <a:avLst/>
          </a:prstGeom>
          <a:noFill/>
        </p:spPr>
        <p:txBody>
          <a:bodyPr wrap="square" rtlCol="0">
            <a:spAutoFit/>
          </a:bodyPr>
          <a:lstStyle/>
          <a:p>
            <a:r>
              <a:rPr lang="en-US" sz="3600" dirty="0" smtClean="0"/>
              <a:t>The Ratios</a:t>
            </a:r>
            <a:endParaRPr lang="en-US" sz="3600" dirty="0"/>
          </a:p>
        </p:txBody>
      </p:sp>
      <p:sp>
        <p:nvSpPr>
          <p:cNvPr id="2" name="Footer Placeholder 1"/>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1581823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t>Freshman to Sophomore Retention Rate</a:t>
            </a:r>
            <a:endParaRPr lang="en-US" sz="3600" dirty="0"/>
          </a:p>
        </p:txBody>
      </p:sp>
      <p:graphicFrame>
        <p:nvGraphicFramePr>
          <p:cNvPr id="5" name="Chart 4"/>
          <p:cNvGraphicFramePr>
            <a:graphicFrameLocks/>
          </p:cNvGraphicFramePr>
          <p:nvPr>
            <p:extLst>
              <p:ext uri="{D42A27DB-BD31-4B8C-83A1-F6EECF244321}">
                <p14:modId xmlns:p14="http://schemas.microsoft.com/office/powerpoint/2010/main" val="999203240"/>
              </p:ext>
            </p:extLst>
          </p:nvPr>
        </p:nvGraphicFramePr>
        <p:xfrm>
          <a:off x="1909482" y="2200834"/>
          <a:ext cx="5450542" cy="3267637"/>
        </p:xfrm>
        <a:graphic>
          <a:graphicData uri="http://schemas.openxmlformats.org/drawingml/2006/chart">
            <c:chart xmlns:c="http://schemas.openxmlformats.org/drawingml/2006/chart" xmlns:r="http://schemas.openxmlformats.org/officeDocument/2006/relationships" r:id="rId2"/>
          </a:graphicData>
        </a:graphic>
      </p:graphicFrame>
      <p:sp>
        <p:nvSpPr>
          <p:cNvPr id="2" name="Footer Placeholder 1"/>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506780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Six-Year Graduation Rate</a:t>
            </a:r>
            <a:endParaRPr lang="en-US" sz="3600" dirty="0"/>
          </a:p>
        </p:txBody>
      </p:sp>
      <p:graphicFrame>
        <p:nvGraphicFramePr>
          <p:cNvPr id="4" name="Chart 3"/>
          <p:cNvGraphicFramePr>
            <a:graphicFrameLocks/>
          </p:cNvGraphicFramePr>
          <p:nvPr>
            <p:extLst>
              <p:ext uri="{D42A27DB-BD31-4B8C-83A1-F6EECF244321}">
                <p14:modId xmlns:p14="http://schemas.microsoft.com/office/powerpoint/2010/main" val="139641800"/>
              </p:ext>
            </p:extLst>
          </p:nvPr>
        </p:nvGraphicFramePr>
        <p:xfrm>
          <a:off x="1846730" y="2129118"/>
          <a:ext cx="5459506"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3" name="Footer Placeholder 2"/>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1731743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Percent of Total Credit Hours Taught By Full-Time Faculty</a:t>
            </a:r>
            <a:endParaRPr lang="en-US" sz="3600" dirty="0"/>
          </a:p>
        </p:txBody>
      </p:sp>
      <p:graphicFrame>
        <p:nvGraphicFramePr>
          <p:cNvPr id="4" name="Chart 3"/>
          <p:cNvGraphicFramePr>
            <a:graphicFrameLocks/>
          </p:cNvGraphicFramePr>
          <p:nvPr>
            <p:extLst>
              <p:ext uri="{D42A27DB-BD31-4B8C-83A1-F6EECF244321}">
                <p14:modId xmlns:p14="http://schemas.microsoft.com/office/powerpoint/2010/main" val="2125942990"/>
              </p:ext>
            </p:extLst>
          </p:nvPr>
        </p:nvGraphicFramePr>
        <p:xfrm>
          <a:off x="1819835" y="2173940"/>
          <a:ext cx="5576047" cy="3572435"/>
        </p:xfrm>
        <a:graphic>
          <a:graphicData uri="http://schemas.openxmlformats.org/drawingml/2006/chart">
            <c:chart xmlns:c="http://schemas.openxmlformats.org/drawingml/2006/chart" xmlns:r="http://schemas.openxmlformats.org/officeDocument/2006/relationships" r:id="rId2"/>
          </a:graphicData>
        </a:graphic>
      </p:graphicFrame>
      <p:sp>
        <p:nvSpPr>
          <p:cNvPr id="3" name="Footer Placeholder 2"/>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3881088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FTE Students to FTE Staff</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1723634404"/>
              </p:ext>
            </p:extLst>
          </p:nvPr>
        </p:nvGraphicFramePr>
        <p:xfrm>
          <a:off x="1999129" y="2209799"/>
          <a:ext cx="5540188" cy="3411071"/>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6445168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Total Tuition Revenue per Credit Hour</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2711775488"/>
              </p:ext>
            </p:extLst>
          </p:nvPr>
        </p:nvGraphicFramePr>
        <p:xfrm>
          <a:off x="1855694" y="2250365"/>
          <a:ext cx="5593976" cy="3504976"/>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908916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Percent of State Revenue to Total Revenue</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1915038949"/>
              </p:ext>
            </p:extLst>
          </p:nvPr>
        </p:nvGraphicFramePr>
        <p:xfrm>
          <a:off x="1918447" y="2201732"/>
          <a:ext cx="5567082" cy="3284668"/>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21441013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Percent of Instruction/Academic Support Expenditure of Tuition and Fee Revenue</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1818029285"/>
              </p:ext>
            </p:extLst>
          </p:nvPr>
        </p:nvGraphicFramePr>
        <p:xfrm>
          <a:off x="1792940" y="2191870"/>
          <a:ext cx="5620871" cy="3545541"/>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16200862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OMP Expenditures to Total Expenditures</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3051220652"/>
              </p:ext>
            </p:extLst>
          </p:nvPr>
        </p:nvGraphicFramePr>
        <p:xfrm>
          <a:off x="1757083" y="2164977"/>
          <a:ext cx="5531224" cy="3473824"/>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3572028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Topics of Presentation</a:t>
            </a:r>
            <a:endParaRPr lang="en-US" sz="3600" dirty="0"/>
          </a:p>
        </p:txBody>
      </p:sp>
      <p:sp>
        <p:nvSpPr>
          <p:cNvPr id="3" name="Content Placeholder 2"/>
          <p:cNvSpPr>
            <a:spLocks noGrp="1"/>
          </p:cNvSpPr>
          <p:nvPr>
            <p:ph idx="1"/>
          </p:nvPr>
        </p:nvSpPr>
        <p:spPr/>
        <p:txBody>
          <a:bodyPr/>
          <a:lstStyle/>
          <a:p>
            <a:r>
              <a:rPr lang="en-US" sz="2800" b="0" dirty="0" smtClean="0">
                <a:latin typeface="+mj-lt"/>
              </a:rPr>
              <a:t>What are Ratios?</a:t>
            </a:r>
          </a:p>
          <a:p>
            <a:r>
              <a:rPr lang="en-US" sz="2800" b="0" dirty="0" smtClean="0">
                <a:solidFill>
                  <a:schemeClr val="accent2"/>
                </a:solidFill>
                <a:latin typeface="+mj-lt"/>
              </a:rPr>
              <a:t>Ratios, Percentages, and Proportions</a:t>
            </a:r>
          </a:p>
          <a:p>
            <a:r>
              <a:rPr lang="en-US" sz="2800" b="0" dirty="0" smtClean="0">
                <a:latin typeface="+mj-lt"/>
              </a:rPr>
              <a:t> Ratio Analysis in Higher Education</a:t>
            </a:r>
          </a:p>
          <a:p>
            <a:r>
              <a:rPr lang="en-US" sz="2800" b="0" dirty="0" smtClean="0">
                <a:solidFill>
                  <a:schemeClr val="accent2"/>
                </a:solidFill>
                <a:latin typeface="+mj-lt"/>
              </a:rPr>
              <a:t>Use of Ratios Over Primary Data</a:t>
            </a:r>
          </a:p>
          <a:p>
            <a:r>
              <a:rPr lang="en-US" sz="2800" b="0" dirty="0" smtClean="0">
                <a:latin typeface="+mj-lt"/>
              </a:rPr>
              <a:t>Review of Actual Ratios</a:t>
            </a:r>
          </a:p>
          <a:p>
            <a:r>
              <a:rPr lang="en-US" sz="2800" b="0" dirty="0" smtClean="0">
                <a:solidFill>
                  <a:schemeClr val="accent2"/>
                </a:solidFill>
                <a:latin typeface="+mj-lt"/>
              </a:rPr>
              <a:t>Questions</a:t>
            </a:r>
          </a:p>
          <a:p>
            <a:endParaRPr lang="en-US" b="0" dirty="0" smtClean="0">
              <a:latin typeface="+mj-lt"/>
            </a:endParaRPr>
          </a:p>
          <a:p>
            <a:endParaRPr lang="en-US" b="0" dirty="0">
              <a:latin typeface="+mj-lt"/>
            </a:endParaRPr>
          </a:p>
        </p:txBody>
      </p:sp>
      <p:sp>
        <p:nvSpPr>
          <p:cNvPr id="5" name="Footer Placeholder 4"/>
          <p:cNvSpPr>
            <a:spLocks noGrp="1"/>
          </p:cNvSpPr>
          <p:nvPr>
            <p:ph type="ftr" sz="quarter" idx="11"/>
          </p:nvPr>
        </p:nvSpPr>
        <p:spPr/>
        <p:txBody>
          <a:bodyPr/>
          <a:lstStyle/>
          <a:p>
            <a:pPr>
              <a:defRPr/>
            </a:pPr>
            <a:r>
              <a:rPr lang="en-US" dirty="0"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Out-of-State and International Students to Total Enrollment</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1642987540"/>
              </p:ext>
            </p:extLst>
          </p:nvPr>
        </p:nvGraphicFramePr>
        <p:xfrm>
          <a:off x="1891553" y="2200835"/>
          <a:ext cx="5540188" cy="3554506"/>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298899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Degrees Confirmed to Declared Majors</a:t>
            </a:r>
            <a:endParaRPr lang="en-US" sz="3600" dirty="0"/>
          </a:p>
        </p:txBody>
      </p:sp>
      <p:graphicFrame>
        <p:nvGraphicFramePr>
          <p:cNvPr id="3" name="Chart 2"/>
          <p:cNvGraphicFramePr>
            <a:graphicFrameLocks/>
          </p:cNvGraphicFramePr>
          <p:nvPr>
            <p:extLst>
              <p:ext uri="{D42A27DB-BD31-4B8C-83A1-F6EECF244321}">
                <p14:modId xmlns:p14="http://schemas.microsoft.com/office/powerpoint/2010/main" val="255258816"/>
              </p:ext>
            </p:extLst>
          </p:nvPr>
        </p:nvGraphicFramePr>
        <p:xfrm>
          <a:off x="1837765" y="2191871"/>
          <a:ext cx="5746376" cy="3554506"/>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37511438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pPr>
              <a:defRPr/>
            </a:pPr>
            <a:r>
              <a:rPr lang="en-US" smtClean="0"/>
              <a:t>© 2012, Andrew Luna Consulting</a:t>
            </a:r>
            <a:endParaRPr lang="en-US"/>
          </a:p>
        </p:txBody>
      </p:sp>
    </p:spTree>
    <p:extLst>
      <p:ext uri="{BB962C8B-B14F-4D97-AF65-F5344CB8AC3E}">
        <p14:creationId xmlns:p14="http://schemas.microsoft.com/office/powerpoint/2010/main" val="4362161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ctrTitle"/>
          </p:nvPr>
        </p:nvSpPr>
        <p:spPr/>
        <p:txBody>
          <a:bodyPr/>
          <a:lstStyle/>
          <a:p>
            <a:pPr eaLnBrk="1" hangingPunct="1">
              <a:defRPr/>
            </a:pPr>
            <a:r>
              <a:rPr lang="en-US"/>
              <a:t>Questions or Comments?</a:t>
            </a:r>
          </a:p>
        </p:txBody>
      </p:sp>
      <p:sp>
        <p:nvSpPr>
          <p:cNvPr id="38915" name="Rectangle 1027"/>
          <p:cNvSpPr>
            <a:spLocks noGrp="1" noChangeArrowheads="1"/>
          </p:cNvSpPr>
          <p:nvPr>
            <p:ph type="subTitle" idx="1"/>
          </p:nvPr>
        </p:nvSpPr>
        <p:spPr/>
        <p:txBody>
          <a:bodyPr/>
          <a:lstStyle/>
          <a:p>
            <a:pPr eaLnBrk="1" hangingPunct="1"/>
            <a:endParaRPr lang="en-US" smtClean="0">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is a Ratio?</a:t>
            </a:r>
            <a:endParaRPr lang="en-US" sz="3600" dirty="0"/>
          </a:p>
        </p:txBody>
      </p:sp>
      <p:sp>
        <p:nvSpPr>
          <p:cNvPr id="3" name="Content Placeholder 2"/>
          <p:cNvSpPr>
            <a:spLocks noGrp="1"/>
          </p:cNvSpPr>
          <p:nvPr>
            <p:ph idx="1"/>
          </p:nvPr>
        </p:nvSpPr>
        <p:spPr/>
        <p:txBody>
          <a:bodyPr/>
          <a:lstStyle/>
          <a:p>
            <a:r>
              <a:rPr lang="en-US" sz="2800" b="0" dirty="0" smtClean="0">
                <a:latin typeface="+mj-lt"/>
              </a:rPr>
              <a:t>The </a:t>
            </a:r>
            <a:r>
              <a:rPr lang="en-US" sz="2800" b="0" dirty="0">
                <a:latin typeface="+mj-lt"/>
              </a:rPr>
              <a:t>quantitative relation between </a:t>
            </a:r>
            <a:r>
              <a:rPr lang="en-US" sz="2800" b="0" dirty="0" smtClean="0">
                <a:latin typeface="+mj-lt"/>
              </a:rPr>
              <a:t>two primary or complex amounts </a:t>
            </a:r>
            <a:r>
              <a:rPr lang="en-US" sz="2800" b="0" dirty="0">
                <a:latin typeface="+mj-lt"/>
              </a:rPr>
              <a:t>showing the number of times one value contains or is contained within the </a:t>
            </a:r>
            <a:r>
              <a:rPr lang="en-US" sz="2800" b="0" dirty="0" smtClean="0">
                <a:latin typeface="+mj-lt"/>
              </a:rPr>
              <a:t>other</a:t>
            </a:r>
          </a:p>
          <a:p>
            <a:r>
              <a:rPr lang="en-US" sz="2800" b="0" dirty="0" smtClean="0">
                <a:solidFill>
                  <a:schemeClr val="accent2">
                    <a:lumMod val="60000"/>
                    <a:lumOff val="40000"/>
                  </a:schemeClr>
                </a:solidFill>
                <a:latin typeface="+mj-lt"/>
              </a:rPr>
              <a:t>Normally </a:t>
            </a:r>
            <a:r>
              <a:rPr lang="en-US" sz="2800" b="0" dirty="0">
                <a:solidFill>
                  <a:schemeClr val="accent2">
                    <a:lumMod val="60000"/>
                    <a:lumOff val="40000"/>
                  </a:schemeClr>
                </a:solidFill>
                <a:latin typeface="+mj-lt"/>
              </a:rPr>
              <a:t>expressed as the quotient of one divided by the other</a:t>
            </a: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extLst>
      <p:ext uri="{BB962C8B-B14F-4D97-AF65-F5344CB8AC3E}">
        <p14:creationId xmlns:p14="http://schemas.microsoft.com/office/powerpoint/2010/main" val="1963344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Ratios, Percentages, and Proportions…</a:t>
            </a:r>
            <a:endParaRPr lang="en-US" sz="3600" dirty="0"/>
          </a:p>
        </p:txBody>
      </p:sp>
      <p:sp>
        <p:nvSpPr>
          <p:cNvPr id="3" name="Content Placeholder 2"/>
          <p:cNvSpPr>
            <a:spLocks noGrp="1"/>
          </p:cNvSpPr>
          <p:nvPr>
            <p:ph idx="1"/>
          </p:nvPr>
        </p:nvSpPr>
        <p:spPr/>
        <p:txBody>
          <a:bodyPr/>
          <a:lstStyle/>
          <a:p>
            <a:r>
              <a:rPr lang="en-US" sz="2400" b="0" dirty="0" smtClean="0">
                <a:latin typeface="+mj-lt"/>
              </a:rPr>
              <a:t>It should be noted that some of the performance indicators used are percentage and proportions rather than ratios</a:t>
            </a:r>
          </a:p>
          <a:p>
            <a:r>
              <a:rPr lang="en-US" sz="2400" b="0" dirty="0" smtClean="0">
                <a:solidFill>
                  <a:schemeClr val="accent2">
                    <a:lumMod val="60000"/>
                    <a:lumOff val="40000"/>
                  </a:schemeClr>
                </a:solidFill>
                <a:latin typeface="+mj-lt"/>
              </a:rPr>
              <a:t>However, ratios, percentages, and proportions are essentially measuring the same thing</a:t>
            </a:r>
          </a:p>
          <a:p>
            <a:r>
              <a:rPr lang="en-US" sz="2400" b="0" dirty="0" smtClean="0">
                <a:latin typeface="+mj-lt"/>
              </a:rPr>
              <a:t>Converting the ratio 1/5 to a percent is the same thing as solving a proportion. Therefore, 1/5 = x/100 = 20/100 = .20 (proportion) x 100 = 25%!</a:t>
            </a:r>
            <a:endParaRPr lang="en-US" sz="2400" b="0" dirty="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extLst>
      <p:ext uri="{BB962C8B-B14F-4D97-AF65-F5344CB8AC3E}">
        <p14:creationId xmlns:p14="http://schemas.microsoft.com/office/powerpoint/2010/main" val="1867355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Ratio Analysis in Higher Education</a:t>
            </a:r>
            <a:endParaRPr lang="en-US" sz="3600" dirty="0"/>
          </a:p>
        </p:txBody>
      </p:sp>
      <p:sp>
        <p:nvSpPr>
          <p:cNvPr id="3" name="Content Placeholder 2"/>
          <p:cNvSpPr>
            <a:spLocks noGrp="1"/>
          </p:cNvSpPr>
          <p:nvPr>
            <p:ph idx="1"/>
          </p:nvPr>
        </p:nvSpPr>
        <p:spPr/>
        <p:txBody>
          <a:bodyPr/>
          <a:lstStyle/>
          <a:p>
            <a:pPr eaLnBrk="1" hangingPunct="1">
              <a:defRPr/>
            </a:pPr>
            <a:r>
              <a:rPr lang="en-US" sz="2400" b="0" dirty="0" smtClean="0">
                <a:latin typeface="+mj-lt"/>
              </a:rPr>
              <a:t>Used as a device to analyze and interpret the health of an institution and assist in determining the direction in which it should move.</a:t>
            </a:r>
          </a:p>
          <a:p>
            <a:pPr eaLnBrk="1" hangingPunct="1">
              <a:defRPr/>
            </a:pPr>
            <a:r>
              <a:rPr lang="en-US" sz="2400" b="0" dirty="0" smtClean="0">
                <a:solidFill>
                  <a:schemeClr val="accent2">
                    <a:lumMod val="60000"/>
                    <a:lumOff val="40000"/>
                  </a:schemeClr>
                </a:solidFill>
                <a:latin typeface="+mj-lt"/>
              </a:rPr>
              <a:t>While the use of ratio analysis is mainly found in finance, different types of managers and administrators should be interested in ratios so that they can better understand their department, division, and/or institution.</a:t>
            </a:r>
            <a:endParaRPr lang="en-US" sz="2400" b="0" dirty="0" smtClean="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Use of Ratios in Higher Education</a:t>
            </a:r>
            <a:endParaRPr lang="en-US" sz="3600" dirty="0"/>
          </a:p>
        </p:txBody>
      </p:sp>
      <p:sp>
        <p:nvSpPr>
          <p:cNvPr id="3" name="Content Placeholder 2"/>
          <p:cNvSpPr>
            <a:spLocks noGrp="1"/>
          </p:cNvSpPr>
          <p:nvPr>
            <p:ph idx="1"/>
          </p:nvPr>
        </p:nvSpPr>
        <p:spPr>
          <a:xfrm>
            <a:off x="685800" y="1891553"/>
            <a:ext cx="7772400" cy="4114800"/>
          </a:xfrm>
        </p:spPr>
        <p:txBody>
          <a:bodyPr/>
          <a:lstStyle/>
          <a:p>
            <a:r>
              <a:rPr lang="en-US" sz="2400" dirty="0" smtClean="0">
                <a:solidFill>
                  <a:schemeClr val="accent2">
                    <a:lumMod val="60000"/>
                    <a:lumOff val="40000"/>
                  </a:schemeClr>
                </a:solidFill>
                <a:latin typeface="+mj-lt"/>
              </a:rPr>
              <a:t>Decision Making </a:t>
            </a:r>
            <a:r>
              <a:rPr lang="en-US" sz="2400" b="0" dirty="0" smtClean="0">
                <a:latin typeface="+mj-lt"/>
              </a:rPr>
              <a:t>– ratio analysis helps in making decisions from the information provided in financial, enrollment, and resource situations.</a:t>
            </a:r>
          </a:p>
          <a:p>
            <a:r>
              <a:rPr lang="en-US" sz="2400" dirty="0" smtClean="0">
                <a:solidFill>
                  <a:schemeClr val="accent2">
                    <a:lumMod val="60000"/>
                    <a:lumOff val="40000"/>
                  </a:schemeClr>
                </a:solidFill>
                <a:latin typeface="+mj-lt"/>
              </a:rPr>
              <a:t>Forecasting and Planning </a:t>
            </a:r>
            <a:r>
              <a:rPr lang="en-US" sz="2400" b="0" dirty="0" smtClean="0">
                <a:latin typeface="+mj-lt"/>
              </a:rPr>
              <a:t>– ratios calculated for a number of years can serve as a guide for the future</a:t>
            </a:r>
          </a:p>
          <a:p>
            <a:r>
              <a:rPr lang="en-US" sz="2400" dirty="0" smtClean="0">
                <a:solidFill>
                  <a:schemeClr val="accent2">
                    <a:lumMod val="60000"/>
                    <a:lumOff val="40000"/>
                  </a:schemeClr>
                </a:solidFill>
                <a:latin typeface="+mj-lt"/>
              </a:rPr>
              <a:t>Communication</a:t>
            </a:r>
            <a:r>
              <a:rPr lang="en-US" sz="2400" b="0" dirty="0" smtClean="0">
                <a:latin typeface="+mj-lt"/>
              </a:rPr>
              <a:t> – the strengths and weaknesses of an institution can be communicated to both internal and external constituents in an easier and more understandable manner (i.e. marketing)</a:t>
            </a:r>
            <a:endParaRPr lang="en-US" sz="2400" b="0" dirty="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Ratios in Higher Education, cont. </a:t>
            </a:r>
            <a:endParaRPr lang="en-US" sz="3600" dirty="0"/>
          </a:p>
        </p:txBody>
      </p:sp>
      <p:sp>
        <p:nvSpPr>
          <p:cNvPr id="3" name="Content Placeholder 2"/>
          <p:cNvSpPr>
            <a:spLocks noGrp="1"/>
          </p:cNvSpPr>
          <p:nvPr>
            <p:ph idx="1"/>
          </p:nvPr>
        </p:nvSpPr>
        <p:spPr/>
        <p:txBody>
          <a:bodyPr/>
          <a:lstStyle/>
          <a:p>
            <a:r>
              <a:rPr lang="en-US" sz="2400" dirty="0" smtClean="0">
                <a:solidFill>
                  <a:schemeClr val="accent2">
                    <a:lumMod val="60000"/>
                    <a:lumOff val="40000"/>
                  </a:schemeClr>
                </a:solidFill>
                <a:latin typeface="+mj-lt"/>
              </a:rPr>
              <a:t>Coordination</a:t>
            </a:r>
            <a:r>
              <a:rPr lang="en-US" sz="2400" b="0" dirty="0" smtClean="0">
                <a:latin typeface="+mj-lt"/>
              </a:rPr>
              <a:t> – Oftentimes, higher education tends to work in silos where one department or division seems to work independently of another department or </a:t>
            </a:r>
            <a:r>
              <a:rPr lang="en-US" sz="2400" b="0" dirty="0" err="1" smtClean="0">
                <a:latin typeface="+mj-lt"/>
              </a:rPr>
              <a:t>divison</a:t>
            </a:r>
            <a:r>
              <a:rPr lang="en-US" sz="2400" b="0" dirty="0" smtClean="0">
                <a:latin typeface="+mj-lt"/>
              </a:rPr>
              <a:t>. The use of ratio analysis can help tie these silos together.</a:t>
            </a:r>
          </a:p>
          <a:p>
            <a:r>
              <a:rPr lang="en-US" sz="2400" dirty="0" smtClean="0">
                <a:solidFill>
                  <a:schemeClr val="accent2">
                    <a:lumMod val="60000"/>
                    <a:lumOff val="40000"/>
                  </a:schemeClr>
                </a:solidFill>
                <a:latin typeface="+mj-lt"/>
              </a:rPr>
              <a:t>Control</a:t>
            </a:r>
            <a:r>
              <a:rPr lang="en-US" sz="2400" b="0" dirty="0" smtClean="0">
                <a:latin typeface="+mj-lt"/>
              </a:rPr>
              <a:t> – Ratio analysis helps to take a corrective action at the right time or more effectively leverage a positive outcome.</a:t>
            </a:r>
            <a:endParaRPr lang="en-US" sz="2400" b="0" dirty="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Why Ratios Over Primary Data?</a:t>
            </a:r>
            <a:endParaRPr lang="en-US" sz="3600" dirty="0"/>
          </a:p>
        </p:txBody>
      </p:sp>
      <p:sp>
        <p:nvSpPr>
          <p:cNvPr id="3" name="Content Placeholder 2"/>
          <p:cNvSpPr>
            <a:spLocks noGrp="1"/>
          </p:cNvSpPr>
          <p:nvPr>
            <p:ph idx="1"/>
          </p:nvPr>
        </p:nvSpPr>
        <p:spPr/>
        <p:txBody>
          <a:bodyPr/>
          <a:lstStyle/>
          <a:p>
            <a:pPr eaLnBrk="1" hangingPunct="1">
              <a:defRPr/>
            </a:pPr>
            <a:r>
              <a:rPr lang="en-US" sz="2400" b="0" dirty="0" smtClean="0">
                <a:latin typeface="+mj-lt"/>
              </a:rPr>
              <a:t>Primary data in themselves are a report of an event with no  economic meaning</a:t>
            </a:r>
          </a:p>
          <a:p>
            <a:pPr eaLnBrk="1" hangingPunct="1">
              <a:defRPr/>
            </a:pPr>
            <a:r>
              <a:rPr lang="en-US" sz="2400" b="0" dirty="0" smtClean="0">
                <a:solidFill>
                  <a:schemeClr val="accent2">
                    <a:lumMod val="60000"/>
                    <a:lumOff val="40000"/>
                  </a:schemeClr>
                </a:solidFill>
                <a:latin typeface="+mj-lt"/>
              </a:rPr>
              <a:t>Example:</a:t>
            </a:r>
            <a:r>
              <a:rPr lang="en-US" sz="2400" b="0" dirty="0" smtClean="0">
                <a:latin typeface="+mj-lt"/>
              </a:rPr>
              <a:t> </a:t>
            </a:r>
          </a:p>
          <a:p>
            <a:pPr lvl="1" eaLnBrk="1" hangingPunct="1">
              <a:defRPr/>
            </a:pPr>
            <a:r>
              <a:rPr lang="en-US" sz="2400" b="0" dirty="0" smtClean="0">
                <a:latin typeface="+mj-lt"/>
              </a:rPr>
              <a:t>An automobile traveling 300 miles in one day has no relationship to the vehicle’s economy</a:t>
            </a:r>
          </a:p>
          <a:p>
            <a:pPr lvl="1" eaLnBrk="1" hangingPunct="1">
              <a:defRPr/>
            </a:pPr>
            <a:r>
              <a:rPr lang="en-US" sz="2400" b="0" dirty="0" smtClean="0">
                <a:latin typeface="+mj-lt"/>
              </a:rPr>
              <a:t>If the same automobile ran that same distance on 20 gallons of gasoline, the economy evaluate is 15 miles for every gallon consumed</a:t>
            </a:r>
          </a:p>
          <a:p>
            <a:pPr lvl="1" eaLnBrk="1" hangingPunct="1">
              <a:defRPr/>
            </a:pPr>
            <a:r>
              <a:rPr lang="en-US" sz="2400" b="0" dirty="0" smtClean="0">
                <a:latin typeface="+mj-lt"/>
              </a:rPr>
              <a:t>Elementary vs. Complex/Tertiary ratios</a:t>
            </a: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Ratios over Primary Data, cont.</a:t>
            </a:r>
            <a:endParaRPr lang="en-US" sz="3600" dirty="0"/>
          </a:p>
        </p:txBody>
      </p:sp>
      <p:sp>
        <p:nvSpPr>
          <p:cNvPr id="3" name="Content Placeholder 2"/>
          <p:cNvSpPr>
            <a:spLocks noGrp="1"/>
          </p:cNvSpPr>
          <p:nvPr>
            <p:ph idx="1"/>
          </p:nvPr>
        </p:nvSpPr>
        <p:spPr/>
        <p:txBody>
          <a:bodyPr/>
          <a:lstStyle/>
          <a:p>
            <a:pPr eaLnBrk="1" hangingPunct="1">
              <a:defRPr/>
            </a:pPr>
            <a:r>
              <a:rPr lang="en-US" sz="2400" b="0" dirty="0">
                <a:latin typeface="+mj-lt"/>
              </a:rPr>
              <a:t>Primary data stand alone and do not relate to anything else that they affect or that affect </a:t>
            </a:r>
            <a:r>
              <a:rPr lang="en-US" sz="2400" b="0" dirty="0" smtClean="0">
                <a:latin typeface="+mj-lt"/>
              </a:rPr>
              <a:t>them</a:t>
            </a:r>
          </a:p>
          <a:p>
            <a:pPr eaLnBrk="1" hangingPunct="1">
              <a:defRPr/>
            </a:pPr>
            <a:r>
              <a:rPr lang="en-US" sz="2400" b="0" dirty="0" smtClean="0">
                <a:solidFill>
                  <a:schemeClr val="accent2">
                    <a:lumMod val="60000"/>
                    <a:lumOff val="40000"/>
                  </a:schemeClr>
                </a:solidFill>
                <a:latin typeface="+mj-lt"/>
              </a:rPr>
              <a:t>Example:</a:t>
            </a:r>
          </a:p>
          <a:p>
            <a:pPr lvl="1" eaLnBrk="1" hangingPunct="1">
              <a:defRPr/>
            </a:pPr>
            <a:r>
              <a:rPr lang="en-US" sz="2400" b="0" dirty="0" smtClean="0">
                <a:latin typeface="+mj-lt"/>
              </a:rPr>
              <a:t>Institution enrolls 500 students from a high school graduating class of 1,000. The ratio would be 1:2 and the yield = 50%</a:t>
            </a:r>
          </a:p>
          <a:p>
            <a:pPr lvl="1" eaLnBrk="1" hangingPunct="1">
              <a:defRPr/>
            </a:pPr>
            <a:r>
              <a:rPr lang="en-US" sz="2400" b="0" dirty="0" smtClean="0">
                <a:latin typeface="+mj-lt"/>
              </a:rPr>
              <a:t>The following year, the institution enrolls 550 students from a graduating class of 1,500.</a:t>
            </a:r>
          </a:p>
          <a:p>
            <a:pPr lvl="1" eaLnBrk="1" hangingPunct="1">
              <a:defRPr/>
            </a:pPr>
            <a:r>
              <a:rPr lang="en-US" sz="2400" b="0" dirty="0" smtClean="0">
                <a:latin typeface="+mj-lt"/>
              </a:rPr>
              <a:t>While there is an increase in the number of students enrolled, the yield rate decreased from 50% to 37%</a:t>
            </a:r>
            <a:endParaRPr lang="en-US" sz="2400" b="0" dirty="0">
              <a:latin typeface="+mj-lt"/>
            </a:endParaRPr>
          </a:p>
        </p:txBody>
      </p:sp>
      <p:sp>
        <p:nvSpPr>
          <p:cNvPr id="4" name="Footer Placeholder 3"/>
          <p:cNvSpPr>
            <a:spLocks noGrp="1"/>
          </p:cNvSpPr>
          <p:nvPr>
            <p:ph type="ftr" sz="quarter" idx="11"/>
          </p:nvPr>
        </p:nvSpPr>
        <p:spPr/>
        <p:txBody>
          <a:bodyPr/>
          <a:lstStyle/>
          <a:p>
            <a:pPr>
              <a:defRPr/>
            </a:pPr>
            <a:r>
              <a:rPr lang="en-US" smtClean="0"/>
              <a:t>© 2012, Andrew Luna Consulting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oject Overview">
  <a:themeElements>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oject Overview">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C:\Program Files\Microsoft Office\Templates\1033\Project Overview.pot</Template>
  <TotalTime>6426</TotalTime>
  <Words>835</Words>
  <Application>Microsoft Office PowerPoint</Application>
  <PresentationFormat>On-screen Show (4:3)</PresentationFormat>
  <Paragraphs>94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Times New Roman</vt:lpstr>
      <vt:lpstr>Wingdings</vt:lpstr>
      <vt:lpstr>Project Overview</vt:lpstr>
      <vt:lpstr>Performance-Based Ratios</vt:lpstr>
      <vt:lpstr>Topics of Presentation</vt:lpstr>
      <vt:lpstr>What is a Ratio?</vt:lpstr>
      <vt:lpstr>Ratios, Percentages, and Proportions…</vt:lpstr>
      <vt:lpstr>Ratio Analysis in Higher Education</vt:lpstr>
      <vt:lpstr>Use of Ratios in Higher Education</vt:lpstr>
      <vt:lpstr>Ratios in Higher Education, cont. </vt:lpstr>
      <vt:lpstr>Why Ratios Over Primary Data?</vt:lpstr>
      <vt:lpstr>Ratios over Primary Data, cont.</vt:lpstr>
      <vt:lpstr>Ratios Over Time…</vt:lpstr>
      <vt:lpstr>PowerPoint Presentation</vt:lpstr>
      <vt:lpstr>Freshman to Sophomore Retention Rate</vt:lpstr>
      <vt:lpstr>Six-Year Graduation Rate</vt:lpstr>
      <vt:lpstr>Percent of Total Credit Hours Taught By Full-Time Faculty</vt:lpstr>
      <vt:lpstr>FTE Students to FTE Staff</vt:lpstr>
      <vt:lpstr>Total Tuition Revenue per Credit Hour</vt:lpstr>
      <vt:lpstr>Percent of State Revenue to Total Revenue</vt:lpstr>
      <vt:lpstr>Percent of Instruction/Academic Support Expenditure of Tuition and Fee Revenue</vt:lpstr>
      <vt:lpstr>OMP Expenditures to Total Expenditures</vt:lpstr>
      <vt:lpstr>Out-of-State and International Students to Total Enrollment</vt:lpstr>
      <vt:lpstr>Degrees Confirmed to Declared Majors</vt:lpstr>
      <vt:lpstr>PowerPoint Presentation</vt:lpstr>
      <vt:lpstr>Questions or Comments?</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Measures Used In U.S. News &amp; World Report</dc:title>
  <dc:creator>Andrew L. Luna</dc:creator>
  <cp:lastModifiedBy>Adkison, Victoria B.</cp:lastModifiedBy>
  <cp:revision>461</cp:revision>
  <cp:lastPrinted>1601-01-01T00:00:00Z</cp:lastPrinted>
  <dcterms:created xsi:type="dcterms:W3CDTF">2002-07-30T00:41:06Z</dcterms:created>
  <dcterms:modified xsi:type="dcterms:W3CDTF">2015-04-01T13:39:19Z</dcterms:modified>
</cp:coreProperties>
</file>