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83" r:id="rId3"/>
    <p:sldId id="259" r:id="rId4"/>
    <p:sldId id="282" r:id="rId5"/>
    <p:sldId id="278" r:id="rId6"/>
    <p:sldId id="292" r:id="rId7"/>
    <p:sldId id="291" r:id="rId8"/>
    <p:sldId id="270" r:id="rId9"/>
    <p:sldId id="271" r:id="rId10"/>
    <p:sldId id="272" r:id="rId11"/>
    <p:sldId id="287" r:id="rId12"/>
    <p:sldId id="260" r:id="rId13"/>
    <p:sldId id="269" r:id="rId14"/>
    <p:sldId id="284" r:id="rId15"/>
    <p:sldId id="263" r:id="rId16"/>
    <p:sldId id="266" r:id="rId17"/>
    <p:sldId id="288" r:id="rId18"/>
    <p:sldId id="273" r:id="rId19"/>
    <p:sldId id="281" r:id="rId20"/>
    <p:sldId id="264" r:id="rId21"/>
    <p:sldId id="279" r:id="rId22"/>
    <p:sldId id="280" r:id="rId23"/>
    <p:sldId id="290" r:id="rId24"/>
    <p:sldId id="289" r:id="rId25"/>
    <p:sldId id="267" r:id="rId26"/>
    <p:sldId id="275" r:id="rId27"/>
    <p:sldId id="276" r:id="rId28"/>
    <p:sldId id="265" r:id="rId29"/>
    <p:sldId id="257" r:id="rId30"/>
    <p:sldId id="268" r:id="rId31"/>
    <p:sldId id="285" r:id="rId32"/>
    <p:sldId id="286" r:id="rId33"/>
    <p:sldId id="258" r:id="rId34"/>
    <p:sldId id="261" r:id="rId35"/>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2D5"/>
    <a:srgbClr val="0D7CE1"/>
    <a:srgbClr val="724B36"/>
    <a:srgbClr val="593B2A"/>
    <a:srgbClr val="593B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909" autoAdjust="0"/>
  </p:normalViewPr>
  <p:slideViewPr>
    <p:cSldViewPr>
      <p:cViewPr>
        <p:scale>
          <a:sx n="77" d="100"/>
          <a:sy n="77" d="100"/>
        </p:scale>
        <p:origin x="-1350" y="1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2A9AD0AC-CE75-44EC-988B-5DAF35D84B4F}" type="datetimeFigureOut">
              <a:rPr lang="en-US"/>
              <a:pPr>
                <a:defRPr/>
              </a:pPr>
              <a:t>9/25/2014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ED2DE718-D68A-4263-890E-E7149192C7BA}" type="slidenum">
              <a:rPr lang="en-US"/>
              <a:pPr>
                <a:defRPr/>
              </a:pPr>
              <a:t>‹#›</a:t>
            </a:fld>
            <a:endParaRPr lang="en-US"/>
          </a:p>
        </p:txBody>
      </p:sp>
    </p:spTree>
    <p:extLst>
      <p:ext uri="{BB962C8B-B14F-4D97-AF65-F5344CB8AC3E}">
        <p14:creationId xmlns:p14="http://schemas.microsoft.com/office/powerpoint/2010/main" val="2908945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400" b="1" i="1" smtClean="0"/>
              <a:t>Please see the notes in this power point presentation in edit mode for more information. </a:t>
            </a:r>
          </a:p>
        </p:txBody>
      </p:sp>
      <p:sp>
        <p:nvSpPr>
          <p:cNvPr id="2970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9DE2A19-6928-42C5-9F04-D8CCBF7D471E}" type="slidenum">
              <a:rPr lang="en-US" smtClean="0"/>
              <a:pPr eaLnBrk="1" hangingPunct="1">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buFont typeface="Arial" pitchFamily="34" charset="0"/>
              <a:buNone/>
              <a:defRPr/>
            </a:pPr>
            <a:r>
              <a:rPr lang="en-US" dirty="0" smtClean="0"/>
              <a:t>So, how do you “concentrate”?</a:t>
            </a:r>
          </a:p>
          <a:p>
            <a:pPr marL="171450" indent="-171450" eaLnBrk="1" fontAlgn="auto" hangingPunct="1">
              <a:spcBef>
                <a:spcPts val="0"/>
              </a:spcBef>
              <a:spcAft>
                <a:spcPts val="0"/>
              </a:spcAft>
              <a:buFont typeface="Arial" pitchFamily="34" charset="0"/>
              <a:buChar char="•"/>
              <a:defRPr/>
            </a:pPr>
            <a:r>
              <a:rPr lang="en-US" dirty="0" smtClean="0"/>
              <a:t>Repeat the information out loud</a:t>
            </a:r>
          </a:p>
          <a:p>
            <a:pPr marL="171450" indent="-171450" eaLnBrk="1" fontAlgn="auto" hangingPunct="1">
              <a:spcBef>
                <a:spcPts val="0"/>
              </a:spcBef>
              <a:spcAft>
                <a:spcPts val="0"/>
              </a:spcAft>
              <a:buFont typeface="Arial" pitchFamily="34" charset="0"/>
              <a:buChar char="•"/>
              <a:defRPr/>
            </a:pPr>
            <a:r>
              <a:rPr lang="en-US" dirty="0" smtClean="0"/>
              <a:t>Write down the information to review/repeat later – it is difficult to learn brand new information you are just hearing for the first time while you are in class, you need time to repeat and review so you write it down or record it.</a:t>
            </a:r>
          </a:p>
        </p:txBody>
      </p:sp>
      <p:sp>
        <p:nvSpPr>
          <p:cNvPr id="348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9B67672-C391-4B3F-8147-2072C1841065}" type="slidenum">
              <a:rPr lang="en-US" smtClean="0"/>
              <a:pPr eaLnBrk="1" hangingPunct="1">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We store more information than we are able to retrieve, but it is there somewhere in our memory because with a “refresher” we can bring it to light. </a:t>
            </a:r>
          </a:p>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F744545-D51C-4378-800E-3BF4E2E635A4}" type="slidenum">
              <a:rPr lang="en-US" smtClean="0"/>
              <a:pPr eaLnBrk="1" hangingPunct="1">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Distinguish memory from comprehension – memorizing and understanding are two different things. Overall comprehension is more important than memorization. </a:t>
            </a:r>
          </a:p>
          <a:p>
            <a:pPr eaLnBrk="1" hangingPunct="1">
              <a:spcBef>
                <a:spcPct val="0"/>
              </a:spcBef>
              <a:buFontTx/>
              <a:buChar char="•"/>
            </a:pPr>
            <a:r>
              <a:rPr lang="en-US" altLang="en-US" smtClean="0"/>
              <a:t>Transform information into a different sensory channel. Not just hear, but see and touch too. </a:t>
            </a:r>
          </a:p>
          <a:p>
            <a:pPr eaLnBrk="1" hangingPunct="1">
              <a:spcBef>
                <a:spcPct val="0"/>
              </a:spcBef>
              <a:buFontTx/>
              <a:buChar char="•"/>
            </a:pPr>
            <a:r>
              <a:rPr lang="en-US" altLang="en-US" smtClean="0"/>
              <a:t>Look for the underlying structure in what you are learning. Connect everything so that there are no isolated pieces of information. Making connections between the material you know and the material you are trying to learn will help you recall the less familiar material when you need it.</a:t>
            </a:r>
          </a:p>
          <a:p>
            <a:pPr eaLnBrk="1" hangingPunct="1">
              <a:spcBef>
                <a:spcPct val="0"/>
              </a:spcBef>
              <a:buFontTx/>
              <a:buChar char="•"/>
            </a:pPr>
            <a:endParaRPr lang="en-US" altLang="en-US" smtClean="0"/>
          </a:p>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1231EDA-7CDE-4948-A353-4E5F3B70A311}" type="slidenum">
              <a:rPr lang="en-US" smtClean="0"/>
              <a:pPr eaLnBrk="1" hangingPunct="1">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mtClean="0"/>
              <a:t>If you are unable to remember something, brainstorm the information you do know related to the topic.  If two concepts are similar and you remember information about one of them, recall this information and you may find that you are able to recall the information about the other.  </a:t>
            </a:r>
          </a:p>
          <a:p>
            <a:pPr eaLnBrk="1" hangingPunct="1">
              <a:spcBef>
                <a:spcPct val="0"/>
              </a:spcBef>
              <a:buFontTx/>
              <a:buChar char="•"/>
            </a:pPr>
            <a:r>
              <a:rPr lang="en-US" altLang="en-US" smtClean="0"/>
              <a:t>In the learning process, try to create examples to help you recall the information.  If the professor used examples in class, recall his/her examples.  </a:t>
            </a:r>
          </a:p>
        </p:txBody>
      </p:sp>
      <p:sp>
        <p:nvSpPr>
          <p:cNvPr id="3686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D0440C9-4771-4BC8-A07E-BA24FFC7ABBD}" type="slidenum">
              <a:rPr lang="en-US" smtClean="0"/>
              <a:pPr eaLnBrk="1" hangingPunct="1">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mtClean="0"/>
              <a:t>Collaborate. College students who perform together in teams perform better than if they work alone. There is commitment in a group. Some people get certain concepts while others don’t.  Groups require communication…</a:t>
            </a:r>
          </a:p>
          <a:p>
            <a:pPr eaLnBrk="1" hangingPunct="1">
              <a:spcBef>
                <a:spcPct val="0"/>
              </a:spcBef>
              <a:buFontTx/>
              <a:buChar char="•"/>
            </a:pPr>
            <a:r>
              <a:rPr lang="en-US" altLang="en-US" smtClean="0"/>
              <a:t>Communication – saying what you are studying out loud, helps you order it in your head and learn it. </a:t>
            </a:r>
          </a:p>
        </p:txBody>
      </p:sp>
      <p:sp>
        <p:nvSpPr>
          <p:cNvPr id="3891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50A6741-0D69-4C38-8593-B6B2D6F25490}" type="slidenum">
              <a:rPr lang="en-US" smtClean="0"/>
              <a:pPr eaLnBrk="1" hangingPunct="1">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mtClean="0"/>
              <a:t>Commit to Reviewing Course Material frequently – Spend time each day reviewing notes. This begins the process of collecting information in your brain, sorting it, processing it, and placing the information into long term memory. </a:t>
            </a:r>
          </a:p>
          <a:p>
            <a:pPr eaLnBrk="1" hangingPunct="1">
              <a:spcBef>
                <a:spcPct val="0"/>
              </a:spcBef>
              <a:buFontTx/>
              <a:buChar char="•"/>
            </a:pPr>
            <a:r>
              <a:rPr lang="en-US" altLang="en-US" smtClean="0"/>
              <a:t>Avoid lengthy study periods. Divide this time into short blocks of time. Mental activity is at its peak at the beginning of a block of study time and at the end of that period of time. Shorten everything in between: *Primacy-Recency- We learn more from the beginning and the ending of our study sessions, and less from the middle. </a:t>
            </a:r>
          </a:p>
        </p:txBody>
      </p:sp>
      <p:sp>
        <p:nvSpPr>
          <p:cNvPr id="3789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5FFAA06-2638-4D07-843A-970D51680A63}" type="slidenum">
              <a:rPr lang="en-US" smtClean="0"/>
              <a:pPr eaLnBrk="1" hangingPunct="1">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mtClean="0"/>
              <a:t>Collaborate. College students who perform together in teams perform better than if they work alone. There is commitment in a group. Some people get certain concepts while others don’t.  Groups require communication…</a:t>
            </a:r>
          </a:p>
          <a:p>
            <a:pPr eaLnBrk="1" hangingPunct="1">
              <a:spcBef>
                <a:spcPct val="0"/>
              </a:spcBef>
              <a:buFontTx/>
              <a:buChar char="•"/>
            </a:pPr>
            <a:r>
              <a:rPr lang="en-US" altLang="en-US" smtClean="0"/>
              <a:t>Communication – saying what you are studying out loud, helps you order it in your head and learn it. </a:t>
            </a:r>
          </a:p>
        </p:txBody>
      </p:sp>
      <p:sp>
        <p:nvSpPr>
          <p:cNvPr id="3891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64D9DC9-B3B4-4C6D-9DF1-61CBB685A87E}" type="slidenum">
              <a:rPr lang="en-US" smtClean="0"/>
              <a:pPr eaLnBrk="1" hangingPunct="1">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mtClean="0"/>
              <a:t>Collaborate. College students who perform together in teams perform better than if they work alone. There is commitment in a group. Some people get certain concepts while others don’t.  Groups require communication…</a:t>
            </a:r>
          </a:p>
          <a:p>
            <a:pPr eaLnBrk="1" hangingPunct="1">
              <a:spcBef>
                <a:spcPct val="0"/>
              </a:spcBef>
              <a:buFontTx/>
              <a:buChar char="•"/>
            </a:pPr>
            <a:r>
              <a:rPr lang="en-US" altLang="en-US" smtClean="0"/>
              <a:t>Communication – saying what you are studying out loud, helps you order it in your head and learn it. </a:t>
            </a:r>
          </a:p>
        </p:txBody>
      </p:sp>
      <p:sp>
        <p:nvSpPr>
          <p:cNvPr id="3891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61CC722-D79F-4091-A777-5F273C6D2987}" type="slidenum">
              <a:rPr lang="en-US" smtClean="0"/>
              <a:pPr eaLnBrk="1" hangingPunct="1">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400" smtClean="0"/>
              <a:t>Mnemonic is pronounced "neh-MON-ik“ and it means “memory.”</a:t>
            </a:r>
          </a:p>
        </p:txBody>
      </p:sp>
      <p:sp>
        <p:nvSpPr>
          <p:cNvPr id="3994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CB457E1-3839-433D-B5CE-20BB25B24D65}" type="slidenum">
              <a:rPr lang="en-US" smtClean="0"/>
              <a:pPr eaLnBrk="1" hangingPunct="1">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buFont typeface="Arial" pitchFamily="34" charset="0"/>
              <a:buNone/>
              <a:defRPr/>
            </a:pPr>
            <a:r>
              <a:rPr lang="en-US" sz="1400" b="1" dirty="0" smtClean="0">
                <a:solidFill>
                  <a:schemeClr val="accent3">
                    <a:lumMod val="50000"/>
                  </a:schemeClr>
                </a:solidFill>
              </a:rPr>
              <a:t>Acronyms</a:t>
            </a:r>
            <a:r>
              <a:rPr lang="en-US" dirty="0" smtClean="0"/>
              <a:t> are formed from the first letter of each detail you are trying to remember.</a:t>
            </a:r>
            <a:endParaRPr lang="en-US" dirty="0"/>
          </a:p>
        </p:txBody>
      </p:sp>
      <p:sp>
        <p:nvSpPr>
          <p:cNvPr id="4096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7034B0F-3CD7-4F51-A5B7-14C282EB77B7}" type="slidenum">
              <a:rPr lang="en-US" smtClean="0"/>
              <a:pPr eaLnBrk="1" hangingPunct="1">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400" b="1" i="1" smtClean="0"/>
              <a:t>Please see the notes in this power point presentation in edit mode for more information. </a:t>
            </a:r>
          </a:p>
        </p:txBody>
      </p:sp>
      <p:sp>
        <p:nvSpPr>
          <p:cNvPr id="2970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33BE31E-0019-4722-9ECF-2610B033EAA9}" type="slidenum">
              <a:rPr lang="en-US" smtClean="0"/>
              <a:pPr eaLnBrk="1" hangingPunct="1">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98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E9FDB29-5DD2-4BFD-B1BC-535EBF475FAF}" type="slidenum">
              <a:rPr lang="en-US" smtClean="0"/>
              <a:pPr eaLnBrk="1" hangingPunct="1">
                <a:defRPr/>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sz="1400" b="1" dirty="0" smtClean="0">
                <a:solidFill>
                  <a:schemeClr val="accent3">
                    <a:lumMod val="50000"/>
                  </a:schemeClr>
                </a:solidFill>
              </a:rPr>
              <a:t>Acronyms</a:t>
            </a:r>
            <a:r>
              <a:rPr lang="en-US" dirty="0" smtClean="0"/>
              <a:t> are formed from the first letter of each detail you are trying to remember.  Roy G. </a:t>
            </a:r>
            <a:r>
              <a:rPr lang="en-US" dirty="0" err="1" smtClean="0"/>
              <a:t>Biv</a:t>
            </a:r>
            <a:r>
              <a:rPr lang="en-US" dirty="0" smtClean="0"/>
              <a:t> is the colors of the rainbow, in order that they appear. </a:t>
            </a:r>
            <a:endParaRPr lang="en-US" dirty="0"/>
          </a:p>
        </p:txBody>
      </p:sp>
      <p:sp>
        <p:nvSpPr>
          <p:cNvPr id="4301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E56CA6E-E12E-4AEC-9550-BAD3CAC47B75}" type="slidenum">
              <a:rPr lang="en-US" smtClean="0"/>
              <a:pPr eaLnBrk="1" hangingPunct="1">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60AB7C0-7ECF-4668-A35F-707B4E0D50ED}" type="slidenum">
              <a:rPr lang="en-US" smtClean="0"/>
              <a:pPr eaLnBrk="1" hangingPunct="1">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3A7C06C-CB06-48D5-B451-9AEFF6B261D7}" type="slidenum">
              <a:rPr lang="en-US" smtClean="0"/>
              <a:pPr eaLnBrk="1" hangingPunct="1">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HOMES (The great lakes: Huron, Ontario, Michigan, Erie, Superior).</a:t>
            </a:r>
          </a:p>
        </p:txBody>
      </p:sp>
      <p:sp>
        <p:nvSpPr>
          <p:cNvPr id="4608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9C76BB9-FBEC-4908-BF65-AF05AFACD4F0}" type="slidenum">
              <a:rPr lang="en-US" smtClean="0"/>
              <a:pPr eaLnBrk="1" hangingPunct="1">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Can you name all of the planets in our solar system?</a:t>
            </a:r>
          </a:p>
        </p:txBody>
      </p:sp>
      <p:sp>
        <p:nvSpPr>
          <p:cNvPr id="4710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3F7019B-9A32-4076-842D-6E103F8843E2}" type="slidenum">
              <a:rPr lang="en-US" smtClean="0"/>
              <a:pPr eaLnBrk="1" hangingPunct="1">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Acrostic is a phrase or sentence in which each work begins with the first letter of the details being learned. “My Very Educated Mother Just Served Up Nachos.”</a:t>
            </a:r>
          </a:p>
        </p:txBody>
      </p:sp>
      <p:sp>
        <p:nvSpPr>
          <p:cNvPr id="4813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8E67B8A-210B-4A7B-90FA-ED19704E4EF4}" type="slidenum">
              <a:rPr lang="en-US" smtClean="0"/>
              <a:pPr eaLnBrk="1" hangingPunct="1">
                <a:defRPr/>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mtClean="0"/>
              <a:t>Acrostic is a phrase or sentence in which each work begins with the first letter of the details being learned. “My Very Educated Mother Just Served Up Nachos.” (Mercury, Venus, Earth, Mars, Jupiter, Saturn, Uranus, Neptune)  </a:t>
            </a:r>
          </a:p>
        </p:txBody>
      </p:sp>
      <p:sp>
        <p:nvSpPr>
          <p:cNvPr id="4915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AD99002-DF83-4375-9E4D-47B59622EEAF}" type="slidenum">
              <a:rPr lang="en-US" smtClean="0"/>
              <a:pPr eaLnBrk="1" hangingPunct="1">
                <a:defRPr/>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Chunking – mentally grouping details. (1-800-NEW-POOL, or 738-1492). </a:t>
            </a:r>
            <a:r>
              <a:rPr lang="en-US" altLang="en-US" b="1" smtClean="0">
                <a:solidFill>
                  <a:schemeClr val="bg1"/>
                </a:solidFill>
              </a:rPr>
              <a:t>Can you remember this 16 digit number? </a:t>
            </a:r>
            <a:r>
              <a:rPr lang="en-US" altLang="en-US" b="1" smtClean="0">
                <a:solidFill>
                  <a:srgbClr val="002060"/>
                </a:solidFill>
              </a:rPr>
              <a:t>20091776181215678</a:t>
            </a:r>
            <a:endParaRPr lang="en-US" altLang="en-US" smtClean="0"/>
          </a:p>
        </p:txBody>
      </p:sp>
      <p:sp>
        <p:nvSpPr>
          <p:cNvPr id="5120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FB28815-33E0-47B0-9C48-A388C6385EE4}" type="slidenum">
              <a:rPr lang="en-US" smtClean="0"/>
              <a:pPr eaLnBrk="1" hangingPunct="1">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Chunking – mentally grouping details. This is how we learn phone numbers and social security numbers. (1-800-NEW-POOL, or 738-1492) </a:t>
            </a:r>
          </a:p>
        </p:txBody>
      </p:sp>
      <p:sp>
        <p:nvSpPr>
          <p:cNvPr id="5018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BCCFFE5-8278-4CB3-9DC1-CF33A12D23D1}" type="slidenum">
              <a:rPr lang="en-US" smtClean="0"/>
              <a:pPr eaLnBrk="1" hangingPunct="1">
                <a:defRPr/>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There are three components of memory: sensory memory, short-term memory, and long-term memory. </a:t>
            </a:r>
          </a:p>
        </p:txBody>
      </p:sp>
      <p:sp>
        <p:nvSpPr>
          <p:cNvPr id="3072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A0E5F07-EBC4-4B57-A08D-C94D1399220E}" type="slidenum">
              <a:rPr lang="en-US" smtClean="0"/>
              <a:pPr eaLnBrk="1" hangingPunct="1">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solidFill>
                  <a:schemeClr val="bg1"/>
                </a:solidFill>
              </a:rPr>
              <a:t>Now---try to break it down in </a:t>
            </a:r>
            <a:r>
              <a:rPr lang="en-US" altLang="en-US" b="1" u="sng" smtClean="0">
                <a:solidFill>
                  <a:schemeClr val="bg1"/>
                </a:solidFill>
              </a:rPr>
              <a:t>groups of 4 </a:t>
            </a:r>
            <a:r>
              <a:rPr lang="en-US" altLang="en-US" b="1" smtClean="0">
                <a:solidFill>
                  <a:schemeClr val="bg1"/>
                </a:solidFill>
              </a:rPr>
              <a:t>numbers: </a:t>
            </a:r>
            <a:r>
              <a:rPr lang="en-US" altLang="en-US" b="1" smtClean="0">
                <a:solidFill>
                  <a:srgbClr val="FF0000"/>
                </a:solidFill>
              </a:rPr>
              <a:t>2009   1776    1812    5678 </a:t>
            </a:r>
            <a:r>
              <a:rPr lang="en-US" altLang="en-US" b="1" smtClean="0">
                <a:solidFill>
                  <a:srgbClr val="002060"/>
                </a:solidFill>
              </a:rPr>
              <a:t>(this is called chunking!)</a:t>
            </a:r>
          </a:p>
          <a:p>
            <a:pPr eaLnBrk="1" hangingPunct="1">
              <a:spcBef>
                <a:spcPct val="0"/>
              </a:spcBef>
            </a:pPr>
            <a:endParaRPr lang="en-US" altLang="en-US" smtClean="0"/>
          </a:p>
          <a:p>
            <a:pPr eaLnBrk="1" hangingPunct="1">
              <a:spcBef>
                <a:spcPct val="0"/>
              </a:spcBef>
            </a:pPr>
            <a:r>
              <a:rPr lang="en-US" altLang="en-US" smtClean="0"/>
              <a:t>Other memory devices include putting what you need to learn to music. –School House Rock!</a:t>
            </a:r>
          </a:p>
          <a:p>
            <a:pPr eaLnBrk="1" hangingPunct="1">
              <a:spcBef>
                <a:spcPct val="0"/>
              </a:spcBef>
            </a:pPr>
            <a:endParaRPr lang="en-US" altLang="en-US" smtClean="0"/>
          </a:p>
        </p:txBody>
      </p:sp>
      <p:sp>
        <p:nvSpPr>
          <p:cNvPr id="5222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E1F50AA-BC5A-4F5B-9AE1-F726B35D0806}" type="slidenum">
              <a:rPr lang="en-US" smtClean="0"/>
              <a:pPr eaLnBrk="1" hangingPunct="1">
                <a:defRPr/>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smtClean="0"/>
              <a:t>You are faced with so much information you have to find ways to streamline that information. You can repeat information over and over until it is absorbed. You can compare new information with information you already have stored. </a:t>
            </a:r>
          </a:p>
          <a:p>
            <a:pPr eaLnBrk="1" hangingPunct="1">
              <a:spcBef>
                <a:spcPct val="0"/>
              </a:spcBef>
              <a:buFontTx/>
              <a:buChar char="•"/>
            </a:pPr>
            <a:r>
              <a:rPr lang="en-US" altLang="en-US" smtClean="0"/>
              <a:t>For most students, inefficient processing of the information in their working memory is the process that hinders them most. A student who has put off review until the evening before a major test will discover that much of the information just isn’t there anymore. Use working memory to learn what you need for the test and keep that information in your head. </a:t>
            </a:r>
          </a:p>
        </p:txBody>
      </p:sp>
      <p:sp>
        <p:nvSpPr>
          <p:cNvPr id="5325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6D89247-2938-41AD-A853-DBFA227D03C5}" type="slidenum">
              <a:rPr lang="en-US" smtClean="0"/>
              <a:pPr eaLnBrk="1" hangingPunct="1">
                <a:defRPr/>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endParaRPr lang="en-US" altLang="en-US" smtClean="0"/>
          </a:p>
        </p:txBody>
      </p:sp>
      <p:sp>
        <p:nvSpPr>
          <p:cNvPr id="5325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426DB16-0715-44A1-95DB-BD808E313CAB}" type="slidenum">
              <a:rPr lang="en-US" smtClean="0"/>
              <a:pPr eaLnBrk="1" hangingPunct="1">
                <a:defRPr/>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DCF01231-52ED-47BC-BA5E-2C983CD5D545}" type="slidenum">
              <a:rPr lang="en-US" smtClean="0"/>
              <a:pPr>
                <a:defRPr/>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smtClean="0"/>
              <a:t>There are three components of memory: sensory memory, short-term memory, and long-term memory. </a:t>
            </a:r>
          </a:p>
          <a:p>
            <a:pPr marL="171450" indent="-171450" eaLnBrk="1" fontAlgn="auto" hangingPunct="1">
              <a:spcBef>
                <a:spcPts val="0"/>
              </a:spcBef>
              <a:spcAft>
                <a:spcPts val="0"/>
              </a:spcAft>
              <a:buFont typeface="Arial" pitchFamily="34" charset="0"/>
              <a:buChar char="•"/>
              <a:defRPr/>
            </a:pPr>
            <a:r>
              <a:rPr lang="en-US" dirty="0" smtClean="0"/>
              <a:t>Sensory memory (SM) holds information for about 20-30 seconds, after which time it is lost unless it is stored in short-term memory.</a:t>
            </a:r>
          </a:p>
          <a:p>
            <a:pPr marL="171450" indent="-171450" eaLnBrk="1" fontAlgn="auto" hangingPunct="1">
              <a:spcBef>
                <a:spcPts val="0"/>
              </a:spcBef>
              <a:spcAft>
                <a:spcPts val="0"/>
              </a:spcAft>
              <a:buFont typeface="Arial" pitchFamily="34" charset="0"/>
              <a:buChar char="•"/>
              <a:defRPr/>
            </a:pPr>
            <a:r>
              <a:rPr lang="en-US" dirty="0" smtClean="0"/>
              <a:t>Short-term memory (STM) holds information temporarily. This is what happens when you cram.</a:t>
            </a:r>
          </a:p>
          <a:p>
            <a:pPr marL="171450" indent="-171450" eaLnBrk="1" fontAlgn="auto" hangingPunct="1">
              <a:spcBef>
                <a:spcPts val="0"/>
              </a:spcBef>
              <a:spcAft>
                <a:spcPts val="0"/>
              </a:spcAft>
              <a:buFont typeface="Arial" pitchFamily="34" charset="0"/>
              <a:buChar char="•"/>
              <a:defRPr/>
            </a:pPr>
            <a:r>
              <a:rPr lang="en-US" dirty="0" smtClean="0"/>
              <a:t>Long-term memory (LTM) involves permanent storage of information. This takes time and effort, usually involving repetition. </a:t>
            </a:r>
          </a:p>
          <a:p>
            <a:pPr eaLnBrk="1" fontAlgn="auto" hangingPunct="1">
              <a:spcBef>
                <a:spcPts val="0"/>
              </a:spcBef>
              <a:spcAft>
                <a:spcPts val="0"/>
              </a:spcAft>
              <a:defRPr/>
            </a:pPr>
            <a:r>
              <a:rPr lang="en-US" dirty="0" smtClean="0"/>
              <a:t>Diagram: “5” is the new brain – where new information enters, “4” is the limbic system, “3” is the reflex brain</a:t>
            </a:r>
          </a:p>
        </p:txBody>
      </p:sp>
      <p:sp>
        <p:nvSpPr>
          <p:cNvPr id="30724"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99A1E92-B831-4EBB-BCF8-92B88646BF6E}" type="slidenum">
              <a:rPr lang="en-US" smtClean="0"/>
              <a:pPr eaLnBrk="1" hangingPunct="1">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Encoding and retrieval are intricately linked to memory. They refer to the processes of moving information to and from short-term memory and long-term memory. Encoding means linking new information to existing knowledge so that the new information is more meaningful.</a:t>
            </a:r>
          </a:p>
        </p:txBody>
      </p:sp>
      <p:sp>
        <p:nvSpPr>
          <p:cNvPr id="3174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066D28A-0D90-4104-B434-CABA2B03E4A8}" type="slidenum">
              <a:rPr lang="en-US" smtClean="0"/>
              <a:pPr eaLnBrk="1" hangingPunct="1">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http://online.wsj.com/article/SB10001424052970203315804577211351204163814.html</a:t>
            </a:r>
          </a:p>
          <a:p>
            <a:pPr eaLnBrk="1" hangingPunct="1">
              <a:spcBef>
                <a:spcPct val="0"/>
              </a:spcBef>
            </a:pPr>
            <a:r>
              <a:rPr lang="en-US" altLang="en-US" smtClean="0"/>
              <a:t>2/9/2012</a:t>
            </a:r>
          </a:p>
          <a:p>
            <a:pPr eaLnBrk="1" hangingPunct="1">
              <a:spcBef>
                <a:spcPct val="0"/>
              </a:spcBef>
            </a:pPr>
            <a:r>
              <a:rPr lang="en-US" altLang="en-US" smtClean="0"/>
              <a:t>By: Shirley Wang</a:t>
            </a:r>
          </a:p>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A956F8E-4512-442B-B393-63B77E557DAD}" type="slidenum">
              <a:rPr lang="en-US" smtClean="0"/>
              <a:pPr eaLnBrk="1" hangingPunct="1">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http://online.wsj.com/article/SB10001424052970203315804577211351204163814.html</a:t>
            </a:r>
          </a:p>
          <a:p>
            <a:r>
              <a:rPr lang="en-US" altLang="en-US" dirty="0" smtClean="0"/>
              <a:t>Article from the Wall Street Journal about memory and utilizing electrical impulses to improve memory.</a:t>
            </a:r>
          </a:p>
        </p:txBody>
      </p:sp>
      <p:sp>
        <p:nvSpPr>
          <p:cNvPr id="4" name="Slide Number Placeholder 3"/>
          <p:cNvSpPr>
            <a:spLocks noGrp="1"/>
          </p:cNvSpPr>
          <p:nvPr>
            <p:ph type="sldNum" sz="quarter" idx="5"/>
          </p:nvPr>
        </p:nvSpPr>
        <p:spPr/>
        <p:txBody>
          <a:bodyPr/>
          <a:lstStyle/>
          <a:p>
            <a:pPr>
              <a:defRPr/>
            </a:pPr>
            <a:fld id="{B1E7D473-7454-415D-B531-96BBB172BDB8}"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Each of us has learning abilities and learning disabilities. Learning is not an incremental, straight-line process. Learning takes time and there are bumps in the road. An educational system passes along information, not knowledge. Teachers give you the information but you have to create the knowledge. </a:t>
            </a:r>
          </a:p>
        </p:txBody>
      </p:sp>
      <p:sp>
        <p:nvSpPr>
          <p:cNvPr id="3277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3B4EC0B-1F38-4820-80D0-A0D88112AD80}" type="slidenum">
              <a:rPr lang="en-US" smtClean="0"/>
              <a:pPr eaLnBrk="1" hangingPunct="1">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Concentration: The ability to </a:t>
            </a:r>
            <a:r>
              <a:rPr lang="en-US" altLang="en-US" b="1" smtClean="0"/>
              <a:t>pay attention </a:t>
            </a:r>
            <a:r>
              <a:rPr lang="en-US" altLang="en-US" smtClean="0"/>
              <a:t>is vital to memory because it is the process that moves information from sensory memory to short-term memory. So you can see the connection between memory and concentration.</a:t>
            </a:r>
          </a:p>
        </p:txBody>
      </p:sp>
      <p:sp>
        <p:nvSpPr>
          <p:cNvPr id="3379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E47C4AD-B6C2-4D50-8713-173B40C70812}" type="slidenum">
              <a:rPr lang="en-US" smtClean="0"/>
              <a:pPr eaLnBrk="1" hangingPunct="1">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Espace réservé de la date 3"/>
          <p:cNvSpPr>
            <a:spLocks noGrp="1"/>
          </p:cNvSpPr>
          <p:nvPr>
            <p:ph type="dt" sz="half" idx="10"/>
          </p:nvPr>
        </p:nvSpPr>
        <p:spPr/>
        <p:txBody>
          <a:bodyPr/>
          <a:lstStyle>
            <a:lvl1pPr>
              <a:defRPr/>
            </a:lvl1pPr>
          </a:lstStyle>
          <a:p>
            <a:pPr>
              <a:defRPr/>
            </a:pPr>
            <a:fld id="{073B771B-9144-4B48-AB0E-8A60A71D38D8}" type="datetimeFigureOut">
              <a:rPr lang="fr-FR"/>
              <a:pPr>
                <a:defRPr/>
              </a:pPr>
              <a:t>25/09/2014</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80D8D3B-9A25-4495-AE01-3CA9FFC87498}" type="slidenum">
              <a:rPr lang="fr-FR"/>
              <a:pPr>
                <a:defRPr/>
              </a:pPr>
              <a:t>‹#›</a:t>
            </a:fld>
            <a:endParaRPr lang="fr-FR" dirty="0"/>
          </a:p>
        </p:txBody>
      </p:sp>
    </p:spTree>
    <p:extLst>
      <p:ext uri="{BB962C8B-B14F-4D97-AF65-F5344CB8AC3E}">
        <p14:creationId xmlns:p14="http://schemas.microsoft.com/office/powerpoint/2010/main" val="257248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B656476E-588E-44A5-91A4-B1355AB71262}" type="datetimeFigureOut">
              <a:rPr lang="fr-FR"/>
              <a:pPr>
                <a:defRPr/>
              </a:pPr>
              <a:t>25/09/2014</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0D1AC25-072F-4F10-BE1F-7A5A743D8F6C}" type="slidenum">
              <a:rPr lang="fr-FR"/>
              <a:pPr>
                <a:defRPr/>
              </a:pPr>
              <a:t>‹#›</a:t>
            </a:fld>
            <a:endParaRPr lang="fr-FR" dirty="0"/>
          </a:p>
        </p:txBody>
      </p:sp>
    </p:spTree>
    <p:extLst>
      <p:ext uri="{BB962C8B-B14F-4D97-AF65-F5344CB8AC3E}">
        <p14:creationId xmlns:p14="http://schemas.microsoft.com/office/powerpoint/2010/main" val="109532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C8152B4D-3A91-4DE9-9AFA-D9AAA7E7AF75}" type="datetimeFigureOut">
              <a:rPr lang="fr-FR"/>
              <a:pPr>
                <a:defRPr/>
              </a:pPr>
              <a:t>25/09/2014</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29CB588-BDA7-4EE4-A3E3-B919C5749607}" type="slidenum">
              <a:rPr lang="fr-FR"/>
              <a:pPr>
                <a:defRPr/>
              </a:pPr>
              <a:t>‹#›</a:t>
            </a:fld>
            <a:endParaRPr lang="fr-FR" dirty="0"/>
          </a:p>
        </p:txBody>
      </p:sp>
    </p:spTree>
    <p:extLst>
      <p:ext uri="{BB962C8B-B14F-4D97-AF65-F5344CB8AC3E}">
        <p14:creationId xmlns:p14="http://schemas.microsoft.com/office/powerpoint/2010/main" val="181345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252D4D1D-08F9-46D2-82C2-4B3E247630B0}" type="datetimeFigureOut">
              <a:rPr lang="fr-FR"/>
              <a:pPr>
                <a:defRPr/>
              </a:pPr>
              <a:t>25/09/2014</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999C7C2-7D50-44A1-808C-340959F5F72D}" type="slidenum">
              <a:rPr lang="fr-FR"/>
              <a:pPr>
                <a:defRPr/>
              </a:pPr>
              <a:t>‹#›</a:t>
            </a:fld>
            <a:endParaRPr lang="fr-FR" dirty="0"/>
          </a:p>
        </p:txBody>
      </p:sp>
    </p:spTree>
    <p:extLst>
      <p:ext uri="{BB962C8B-B14F-4D97-AF65-F5344CB8AC3E}">
        <p14:creationId xmlns:p14="http://schemas.microsoft.com/office/powerpoint/2010/main" val="433837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B2ADDAAE-B23E-4E7B-AC61-B5D5ADD88833}" type="datetimeFigureOut">
              <a:rPr lang="fr-FR"/>
              <a:pPr>
                <a:defRPr/>
              </a:pPr>
              <a:t>25/09/2014</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1FEBDC0-7BEA-46FF-AE3C-25E0C398D8DB}" type="slidenum">
              <a:rPr lang="fr-FR"/>
              <a:pPr>
                <a:defRPr/>
              </a:pPr>
              <a:t>‹#›</a:t>
            </a:fld>
            <a:endParaRPr lang="fr-FR" dirty="0"/>
          </a:p>
        </p:txBody>
      </p:sp>
    </p:spTree>
    <p:extLst>
      <p:ext uri="{BB962C8B-B14F-4D97-AF65-F5344CB8AC3E}">
        <p14:creationId xmlns:p14="http://schemas.microsoft.com/office/powerpoint/2010/main" val="330614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e la date 3"/>
          <p:cNvSpPr>
            <a:spLocks noGrp="1"/>
          </p:cNvSpPr>
          <p:nvPr>
            <p:ph type="dt" sz="half" idx="10"/>
          </p:nvPr>
        </p:nvSpPr>
        <p:spPr/>
        <p:txBody>
          <a:bodyPr/>
          <a:lstStyle>
            <a:lvl1pPr>
              <a:defRPr/>
            </a:lvl1pPr>
          </a:lstStyle>
          <a:p>
            <a:pPr>
              <a:defRPr/>
            </a:pPr>
            <a:fld id="{B2341E66-4DB0-468B-B446-9A049C089421}" type="datetimeFigureOut">
              <a:rPr lang="fr-FR"/>
              <a:pPr>
                <a:defRPr/>
              </a:pPr>
              <a:t>25/09/2014</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FD091C3D-EEC8-4866-B437-EB9521FCD34A}" type="slidenum">
              <a:rPr lang="fr-FR"/>
              <a:pPr>
                <a:defRPr/>
              </a:pPr>
              <a:t>‹#›</a:t>
            </a:fld>
            <a:endParaRPr lang="fr-FR" dirty="0"/>
          </a:p>
        </p:txBody>
      </p:sp>
    </p:spTree>
    <p:extLst>
      <p:ext uri="{BB962C8B-B14F-4D97-AF65-F5344CB8AC3E}">
        <p14:creationId xmlns:p14="http://schemas.microsoft.com/office/powerpoint/2010/main" val="3946964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e la date 3"/>
          <p:cNvSpPr>
            <a:spLocks noGrp="1"/>
          </p:cNvSpPr>
          <p:nvPr>
            <p:ph type="dt" sz="half" idx="10"/>
          </p:nvPr>
        </p:nvSpPr>
        <p:spPr/>
        <p:txBody>
          <a:bodyPr/>
          <a:lstStyle>
            <a:lvl1pPr>
              <a:defRPr/>
            </a:lvl1pPr>
          </a:lstStyle>
          <a:p>
            <a:pPr>
              <a:defRPr/>
            </a:pPr>
            <a:fld id="{4A167B79-ED90-427F-98B7-7693B6533D1E}" type="datetimeFigureOut">
              <a:rPr lang="fr-FR"/>
              <a:pPr>
                <a:defRPr/>
              </a:pPr>
              <a:t>25/09/2014</a:t>
            </a:fld>
            <a:endParaRPr lang="fr-FR" dirty="0"/>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D2E15AE1-5013-43BA-A2EC-DE572CB08E04}" type="slidenum">
              <a:rPr lang="fr-FR"/>
              <a:pPr>
                <a:defRPr/>
              </a:pPr>
              <a:t>‹#›</a:t>
            </a:fld>
            <a:endParaRPr lang="fr-FR" dirty="0"/>
          </a:p>
        </p:txBody>
      </p:sp>
    </p:spTree>
    <p:extLst>
      <p:ext uri="{BB962C8B-B14F-4D97-AF65-F5344CB8AC3E}">
        <p14:creationId xmlns:p14="http://schemas.microsoft.com/office/powerpoint/2010/main" val="262749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e la date 3"/>
          <p:cNvSpPr>
            <a:spLocks noGrp="1"/>
          </p:cNvSpPr>
          <p:nvPr>
            <p:ph type="dt" sz="half" idx="10"/>
          </p:nvPr>
        </p:nvSpPr>
        <p:spPr/>
        <p:txBody>
          <a:bodyPr/>
          <a:lstStyle>
            <a:lvl1pPr>
              <a:defRPr/>
            </a:lvl1pPr>
          </a:lstStyle>
          <a:p>
            <a:pPr>
              <a:defRPr/>
            </a:pPr>
            <a:fld id="{ADA3FF7A-E74E-4152-884E-63F9BCD5B989}" type="datetimeFigureOut">
              <a:rPr lang="fr-FR"/>
              <a:pPr>
                <a:defRPr/>
              </a:pPr>
              <a:t>25/09/2014</a:t>
            </a:fld>
            <a:endParaRPr lang="fr-FR" dirty="0"/>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B719B1A0-E2A1-4F12-8EC0-31A0CFF6FD01}" type="slidenum">
              <a:rPr lang="fr-FR"/>
              <a:pPr>
                <a:defRPr/>
              </a:pPr>
              <a:t>‹#›</a:t>
            </a:fld>
            <a:endParaRPr lang="fr-FR" dirty="0"/>
          </a:p>
        </p:txBody>
      </p:sp>
    </p:spTree>
    <p:extLst>
      <p:ext uri="{BB962C8B-B14F-4D97-AF65-F5344CB8AC3E}">
        <p14:creationId xmlns:p14="http://schemas.microsoft.com/office/powerpoint/2010/main" val="3867738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A00852FF-A3F7-4E5B-9B2A-43EDF6084B99}" type="datetimeFigureOut">
              <a:rPr lang="fr-FR"/>
              <a:pPr>
                <a:defRPr/>
              </a:pPr>
              <a:t>25/09/2014</a:t>
            </a:fld>
            <a:endParaRPr lang="fr-FR" dirty="0"/>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91A8432-6311-4BCB-AEBE-0BFDA09F10B2}" type="slidenum">
              <a:rPr lang="fr-FR"/>
              <a:pPr>
                <a:defRPr/>
              </a:pPr>
              <a:t>‹#›</a:t>
            </a:fld>
            <a:endParaRPr lang="fr-FR" dirty="0"/>
          </a:p>
        </p:txBody>
      </p:sp>
    </p:spTree>
    <p:extLst>
      <p:ext uri="{BB962C8B-B14F-4D97-AF65-F5344CB8AC3E}">
        <p14:creationId xmlns:p14="http://schemas.microsoft.com/office/powerpoint/2010/main" val="20015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D7807B8F-6E2C-4618-9A37-95B7418F224A}" type="datetimeFigureOut">
              <a:rPr lang="fr-FR"/>
              <a:pPr>
                <a:defRPr/>
              </a:pPr>
              <a:t>25/09/2014</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FF054A6-9DEB-4340-9B32-A7D11B517201}" type="slidenum">
              <a:rPr lang="fr-FR"/>
              <a:pPr>
                <a:defRPr/>
              </a:pPr>
              <a:t>‹#›</a:t>
            </a:fld>
            <a:endParaRPr lang="fr-FR" dirty="0"/>
          </a:p>
        </p:txBody>
      </p:sp>
    </p:spTree>
    <p:extLst>
      <p:ext uri="{BB962C8B-B14F-4D97-AF65-F5344CB8AC3E}">
        <p14:creationId xmlns:p14="http://schemas.microsoft.com/office/powerpoint/2010/main" val="82542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9CCEACDB-DD2D-4061-B88D-C6339DE8FF6E}" type="datetimeFigureOut">
              <a:rPr lang="fr-FR"/>
              <a:pPr>
                <a:defRPr/>
              </a:pPr>
              <a:t>25/09/2014</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8F1E889-19EA-4EEA-92EB-C8A7504DA380}" type="slidenum">
              <a:rPr lang="fr-FR"/>
              <a:pPr>
                <a:defRPr/>
              </a:pPr>
              <a:t>‹#›</a:t>
            </a:fld>
            <a:endParaRPr lang="fr-FR" dirty="0"/>
          </a:p>
        </p:txBody>
      </p:sp>
    </p:spTree>
    <p:extLst>
      <p:ext uri="{BB962C8B-B14F-4D97-AF65-F5344CB8AC3E}">
        <p14:creationId xmlns:p14="http://schemas.microsoft.com/office/powerpoint/2010/main" val="105692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en-US"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D608E15-87FB-470A-AF07-C07970102F4B}" type="datetimeFigureOut">
              <a:rPr lang="fr-FR"/>
              <a:pPr>
                <a:defRPr/>
              </a:pPr>
              <a:t>25/09/2014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0735603-D677-4620-BDE0-68B57F9E35DA}" type="slidenum">
              <a:rPr lang="fr-FR"/>
              <a:pPr>
                <a:defRPr/>
              </a:pPr>
              <a:t>‹#›</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una.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youtube.com/watch?v=mGFE8GtcMms"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mailto:%20mprice2@una.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2967038" y="533400"/>
            <a:ext cx="4119562" cy="1524000"/>
          </a:xfrm>
        </p:spPr>
        <p:txBody>
          <a:bodyPr/>
          <a:lstStyle/>
          <a:p>
            <a:pPr eaLnBrk="1" hangingPunct="1"/>
            <a:r>
              <a:rPr lang="fr-CA" altLang="en-US" sz="4800" smtClean="0">
                <a:solidFill>
                  <a:srgbClr val="593B2A"/>
                </a:solidFill>
                <a:latin typeface="Cambria" pitchFamily="18" charset="0"/>
              </a:rPr>
              <a:t>Memory and Concentration</a:t>
            </a:r>
            <a:endParaRPr lang="fr-FR" altLang="en-US" smtClean="0">
              <a:solidFill>
                <a:srgbClr val="593B2A"/>
              </a:solidFill>
              <a:latin typeface="Cambria" pitchFamily="18" charset="0"/>
            </a:endParaRPr>
          </a:p>
        </p:txBody>
      </p:sp>
      <p:sp>
        <p:nvSpPr>
          <p:cNvPr id="2051" name="Sous-titre 2"/>
          <p:cNvSpPr>
            <a:spLocks noGrp="1"/>
          </p:cNvSpPr>
          <p:nvPr>
            <p:ph type="subTitle" idx="1"/>
          </p:nvPr>
        </p:nvSpPr>
        <p:spPr>
          <a:xfrm>
            <a:off x="1600200" y="2819400"/>
            <a:ext cx="5105400" cy="1219200"/>
          </a:xfrm>
        </p:spPr>
        <p:txBody>
          <a:bodyPr/>
          <a:lstStyle/>
          <a:p>
            <a:pPr eaLnBrk="1" hangingPunct="1"/>
            <a:r>
              <a:rPr lang="fr-FR" altLang="en-US" dirty="0" err="1" smtClean="0">
                <a:solidFill>
                  <a:srgbClr val="593B2A"/>
                </a:solidFill>
              </a:rPr>
              <a:t>University</a:t>
            </a:r>
            <a:r>
              <a:rPr lang="fr-FR" altLang="en-US" dirty="0" smtClean="0">
                <a:solidFill>
                  <a:srgbClr val="593B2A"/>
                </a:solidFill>
              </a:rPr>
              <a:t> </a:t>
            </a:r>
            <a:r>
              <a:rPr lang="fr-FR" altLang="en-US" dirty="0" err="1" smtClean="0">
                <a:solidFill>
                  <a:srgbClr val="593B2A"/>
                </a:solidFill>
              </a:rPr>
              <a:t>Advising</a:t>
            </a:r>
            <a:r>
              <a:rPr lang="fr-FR" altLang="en-US" dirty="0" smtClean="0">
                <a:solidFill>
                  <a:srgbClr val="593B2A"/>
                </a:solidFill>
              </a:rPr>
              <a:t> Services</a:t>
            </a:r>
          </a:p>
          <a:p>
            <a:pPr eaLnBrk="1" hangingPunct="1"/>
            <a:endParaRPr lang="fr-FR" altLang="en-US" dirty="0" smtClean="0">
              <a:solidFill>
                <a:srgbClr val="724B36"/>
              </a:solidFill>
            </a:endParaRPr>
          </a:p>
          <a:p>
            <a:pPr algn="l" eaLnBrk="1" hangingPunct="1"/>
            <a:endParaRPr lang="fr-FR" altLang="en-US" dirty="0" smtClean="0">
              <a:solidFill>
                <a:srgbClr val="593B2A"/>
              </a:solidFill>
            </a:endParaRPr>
          </a:p>
        </p:txBody>
      </p:sp>
      <p:pic>
        <p:nvPicPr>
          <p:cNvPr id="2053" name="Picture 5" descr="University of North Alabama logo">
            <a:hlinkClick r:id="rId4"/>
          </p:cNvPr>
          <p:cNvPicPr>
            <a:picLocks noChangeAspect="1" noChangeArrowheads="1"/>
          </p:cNvPicPr>
          <p:nvPr/>
        </p:nvPicPr>
        <p:blipFill>
          <a:blip r:embed="rId5" cstate="print">
            <a:duotone>
              <a:schemeClr val="accent4">
                <a:shade val="45000"/>
                <a:satMod val="135000"/>
              </a:schemeClr>
              <a:prstClr val="white"/>
            </a:duotone>
            <a:lum/>
          </a:blip>
          <a:srcRect/>
          <a:stretch>
            <a:fillRect/>
          </a:stretch>
        </p:blipFill>
        <p:spPr bwMode="auto">
          <a:xfrm>
            <a:off x="7239000" y="3810000"/>
            <a:ext cx="1219200" cy="2047876"/>
          </a:xfrm>
          <a:prstGeom prst="rect">
            <a:avLst/>
          </a:prstGeom>
          <a:noFill/>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Concentration</a:t>
            </a:r>
          </a:p>
        </p:txBody>
      </p:sp>
      <p:sp>
        <p:nvSpPr>
          <p:cNvPr id="5123" name="Espace réservé du contenu 2"/>
          <p:cNvSpPr>
            <a:spLocks noGrp="1"/>
          </p:cNvSpPr>
          <p:nvPr>
            <p:ph idx="1"/>
          </p:nvPr>
        </p:nvSpPr>
        <p:spPr>
          <a:xfrm>
            <a:off x="381000" y="2286000"/>
            <a:ext cx="8534400" cy="4311650"/>
          </a:xfrm>
        </p:spPr>
        <p:txBody>
          <a:bodyPr/>
          <a:lstStyle/>
          <a:p>
            <a:pPr marL="0" indent="0" eaLnBrk="1" hangingPunct="1">
              <a:buFont typeface="Arial" charset="0"/>
              <a:buNone/>
              <a:defRPr/>
            </a:pPr>
            <a:r>
              <a:rPr lang="en-US" sz="4400" dirty="0"/>
              <a:t>So, how do you “concentrate</a:t>
            </a:r>
            <a:r>
              <a:rPr lang="en-US" sz="4400" dirty="0" smtClean="0"/>
              <a:t>”?</a:t>
            </a:r>
          </a:p>
          <a:p>
            <a:pPr eaLnBrk="1" hangingPunct="1">
              <a:buFont typeface="Arial" pitchFamily="34" charset="0"/>
              <a:buChar char="•"/>
              <a:defRPr/>
            </a:pPr>
            <a:r>
              <a:rPr lang="en-US" sz="4400" dirty="0" smtClean="0"/>
              <a:t>	Repeat the information out 	loud</a:t>
            </a:r>
          </a:p>
          <a:p>
            <a:pPr eaLnBrk="1" hangingPunct="1">
              <a:buFont typeface="Arial" pitchFamily="34" charset="0"/>
              <a:buChar char="•"/>
              <a:defRPr/>
            </a:pPr>
            <a:r>
              <a:rPr lang="en-US" sz="4400" dirty="0"/>
              <a:t>	</a:t>
            </a:r>
            <a:r>
              <a:rPr lang="en-US" sz="4400" dirty="0" smtClean="0"/>
              <a:t>Write down the information to 	review/repeat later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Concentration</a:t>
            </a:r>
          </a:p>
        </p:txBody>
      </p:sp>
      <p:sp>
        <p:nvSpPr>
          <p:cNvPr id="12291" name="Espace réservé du contenu 2"/>
          <p:cNvSpPr>
            <a:spLocks noGrp="1"/>
          </p:cNvSpPr>
          <p:nvPr>
            <p:ph idx="1"/>
          </p:nvPr>
        </p:nvSpPr>
        <p:spPr>
          <a:xfrm>
            <a:off x="0" y="2667000"/>
            <a:ext cx="8534400" cy="3625850"/>
          </a:xfrm>
        </p:spPr>
        <p:txBody>
          <a:bodyPr/>
          <a:lstStyle/>
          <a:p>
            <a:pPr marL="457200" lvl="1" indent="0" algn="ctr" eaLnBrk="1" hangingPunct="1">
              <a:buFont typeface="Arial" charset="0"/>
              <a:buNone/>
            </a:pPr>
            <a:r>
              <a:rPr lang="en-US" altLang="en-US" sz="4400" smtClean="0"/>
              <a:t>It takes time to learn something for the first time.</a:t>
            </a:r>
          </a:p>
          <a:p>
            <a:pPr marL="457200" lvl="1" indent="0" algn="ctr" eaLnBrk="1" hangingPunct="1">
              <a:buFont typeface="Arial" charset="0"/>
              <a:buNone/>
            </a:pPr>
            <a:r>
              <a:rPr lang="en-US" altLang="en-US" sz="4400" smtClean="0"/>
              <a:t>It is faster to </a:t>
            </a:r>
            <a:r>
              <a:rPr lang="en-US" altLang="en-US" sz="4400" b="1" smtClean="0"/>
              <a:t>re-learn</a:t>
            </a:r>
            <a:r>
              <a:rPr lang="en-US" altLang="en-US" sz="4400" smtClean="0"/>
              <a:t> something.</a:t>
            </a:r>
          </a:p>
          <a:p>
            <a:pPr marL="0" indent="0" eaLnBrk="1" hangingPunct="1">
              <a:buFont typeface="Arial" charset="0"/>
              <a:buNone/>
            </a:pPr>
            <a:endParaRPr lang="en-US" altLang="en-US" sz="36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Learning Takes Time and Work</a:t>
            </a:r>
          </a:p>
        </p:txBody>
      </p:sp>
      <p:sp>
        <p:nvSpPr>
          <p:cNvPr id="5123" name="Espace réservé du contenu 2"/>
          <p:cNvSpPr>
            <a:spLocks noGrp="1"/>
          </p:cNvSpPr>
          <p:nvPr>
            <p:ph idx="1"/>
          </p:nvPr>
        </p:nvSpPr>
        <p:spPr>
          <a:xfrm>
            <a:off x="228600" y="2057400"/>
            <a:ext cx="8763000" cy="4419600"/>
          </a:xfrm>
        </p:spPr>
        <p:txBody>
          <a:bodyPr/>
          <a:lstStyle/>
          <a:p>
            <a:pPr eaLnBrk="1" hangingPunct="1">
              <a:lnSpc>
                <a:spcPct val="150000"/>
              </a:lnSpc>
              <a:defRPr/>
            </a:pPr>
            <a:r>
              <a:rPr lang="en-US" sz="3600" dirty="0"/>
              <a:t>Distinguish memory from </a:t>
            </a:r>
            <a:r>
              <a:rPr lang="en-US" sz="3600" dirty="0" smtClean="0"/>
              <a:t>comprehension</a:t>
            </a:r>
            <a:br>
              <a:rPr lang="en-US" sz="3600" dirty="0" smtClean="0"/>
            </a:br>
            <a:r>
              <a:rPr lang="en-US" sz="3600" b="1" dirty="0" smtClean="0"/>
              <a:t>Short-Term </a:t>
            </a:r>
            <a:r>
              <a:rPr lang="en-US" sz="3600" b="1" dirty="0"/>
              <a:t>Memory </a:t>
            </a:r>
            <a:r>
              <a:rPr lang="en-US" sz="3600" b="1" dirty="0">
                <a:solidFill>
                  <a:schemeClr val="accent6">
                    <a:lumMod val="75000"/>
                  </a:schemeClr>
                </a:solidFill>
              </a:rPr>
              <a:t>→</a:t>
            </a:r>
            <a:r>
              <a:rPr lang="en-US" sz="3600" b="1" dirty="0"/>
              <a:t> </a:t>
            </a:r>
            <a:r>
              <a:rPr lang="en-US" sz="3600" b="1" dirty="0" smtClean="0"/>
              <a:t>Long-Term Memory</a:t>
            </a:r>
          </a:p>
          <a:p>
            <a:pPr eaLnBrk="1" hangingPunct="1">
              <a:defRPr/>
            </a:pPr>
            <a:r>
              <a:rPr lang="en-US" dirty="0" smtClean="0"/>
              <a:t>Transform information into different sensory channels </a:t>
            </a:r>
          </a:p>
          <a:p>
            <a:pPr eaLnBrk="1" hangingPunct="1">
              <a:defRPr/>
            </a:pPr>
            <a:r>
              <a:rPr lang="en-US" dirty="0" smtClean="0"/>
              <a:t>Look for the underlying structure of the information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Tips for Managing Memory</a:t>
            </a:r>
          </a:p>
        </p:txBody>
      </p:sp>
      <p:sp>
        <p:nvSpPr>
          <p:cNvPr id="5123" name="Espace réservé du contenu 2"/>
          <p:cNvSpPr>
            <a:spLocks noGrp="1"/>
          </p:cNvSpPr>
          <p:nvPr>
            <p:ph idx="1"/>
          </p:nvPr>
        </p:nvSpPr>
        <p:spPr>
          <a:xfrm>
            <a:off x="457200" y="2257425"/>
            <a:ext cx="8229600" cy="3838575"/>
          </a:xfrm>
        </p:spPr>
        <p:txBody>
          <a:bodyPr/>
          <a:lstStyle/>
          <a:p>
            <a:pPr marL="0" indent="0" eaLnBrk="1" hangingPunct="1">
              <a:buFont typeface="Arial" charset="0"/>
              <a:buNone/>
              <a:defRPr/>
            </a:pPr>
            <a:r>
              <a:rPr lang="en-US" sz="4800" dirty="0" smtClean="0"/>
              <a:t>Create connections:</a:t>
            </a:r>
          </a:p>
          <a:p>
            <a:pPr eaLnBrk="1" hangingPunct="1">
              <a:defRPr/>
            </a:pPr>
            <a:r>
              <a:rPr lang="en-US" sz="4800" dirty="0" smtClean="0"/>
              <a:t>“Brainstorm” the information</a:t>
            </a:r>
          </a:p>
          <a:p>
            <a:pPr eaLnBrk="1" hangingPunct="1">
              <a:defRPr/>
            </a:pPr>
            <a:r>
              <a:rPr lang="en-US" sz="4800" dirty="0" smtClean="0"/>
              <a:t>Create or recall examples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2"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Tips for Managing Memory</a:t>
            </a:r>
          </a:p>
        </p:txBody>
      </p:sp>
      <p:sp>
        <p:nvSpPr>
          <p:cNvPr id="15363" name="Espace réservé du contenu 2"/>
          <p:cNvSpPr>
            <a:spLocks noGrp="1"/>
          </p:cNvSpPr>
          <p:nvPr>
            <p:ph idx="1"/>
          </p:nvPr>
        </p:nvSpPr>
        <p:spPr>
          <a:xfrm>
            <a:off x="2133600" y="2362200"/>
            <a:ext cx="6553200" cy="3505200"/>
          </a:xfrm>
        </p:spPr>
        <p:txBody>
          <a:bodyPr/>
          <a:lstStyle/>
          <a:p>
            <a:pPr eaLnBrk="1" hangingPunct="1">
              <a:buFont typeface="Arial" charset="0"/>
              <a:buNone/>
            </a:pPr>
            <a:r>
              <a:rPr lang="en-US" altLang="en-US" sz="4400" smtClean="0"/>
              <a:t>Make a connection between new information and what you already know.</a:t>
            </a:r>
          </a:p>
        </p:txBody>
      </p:sp>
      <p:pic>
        <p:nvPicPr>
          <p:cNvPr id="15364" name="Picture 5" descr="MC900364262.bm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286000"/>
            <a:ext cx="18288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Tips for Managing Memory</a:t>
            </a:r>
          </a:p>
        </p:txBody>
      </p:sp>
      <p:sp>
        <p:nvSpPr>
          <p:cNvPr id="16387" name="Espace réservé du contenu 2"/>
          <p:cNvSpPr>
            <a:spLocks noGrp="1"/>
          </p:cNvSpPr>
          <p:nvPr>
            <p:ph idx="1"/>
          </p:nvPr>
        </p:nvSpPr>
        <p:spPr>
          <a:xfrm>
            <a:off x="457200" y="2409825"/>
            <a:ext cx="8229600" cy="4143375"/>
          </a:xfrm>
        </p:spPr>
        <p:txBody>
          <a:bodyPr/>
          <a:lstStyle/>
          <a:p>
            <a:pPr eaLnBrk="1" hangingPunct="1"/>
            <a:r>
              <a:rPr lang="en-US" altLang="en-US" sz="4400" smtClean="0"/>
              <a:t>Commit to reviewing course material frequently</a:t>
            </a:r>
          </a:p>
          <a:p>
            <a:pPr eaLnBrk="1" hangingPunct="1"/>
            <a:r>
              <a:rPr lang="en-US" altLang="en-US" sz="4400" smtClean="0"/>
              <a:t>Avoid lengthy study periods</a:t>
            </a:r>
            <a:br>
              <a:rPr lang="en-US" altLang="en-US" sz="4400" smtClean="0"/>
            </a:br>
            <a:r>
              <a:rPr lang="en-US" altLang="en-US" sz="4400" b="1" smtClean="0"/>
              <a:t>*Primacy-Recency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Tips for Managing Memory</a:t>
            </a:r>
          </a:p>
        </p:txBody>
      </p:sp>
      <p:sp>
        <p:nvSpPr>
          <p:cNvPr id="17411" name="Espace réservé du contenu 2"/>
          <p:cNvSpPr>
            <a:spLocks noGrp="1"/>
          </p:cNvSpPr>
          <p:nvPr>
            <p:ph idx="1"/>
          </p:nvPr>
        </p:nvSpPr>
        <p:spPr>
          <a:xfrm>
            <a:off x="457200" y="2105025"/>
            <a:ext cx="8229600" cy="3762375"/>
          </a:xfrm>
        </p:spPr>
        <p:txBody>
          <a:bodyPr/>
          <a:lstStyle/>
          <a:p>
            <a:pPr eaLnBrk="1" hangingPunct="1"/>
            <a:r>
              <a:rPr lang="en-US" altLang="en-US" sz="4400" smtClean="0"/>
              <a:t>Collaborate - College students perform better in teams</a:t>
            </a:r>
          </a:p>
          <a:p>
            <a:pPr eaLnBrk="1" hangingPunct="1"/>
            <a:r>
              <a:rPr lang="en-US" altLang="en-US" sz="4400" smtClean="0"/>
              <a:t>Communicate - Say what you are studying out loud, it helps to order it and learn it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Tips for Managing Memory</a:t>
            </a:r>
          </a:p>
        </p:txBody>
      </p:sp>
      <p:sp>
        <p:nvSpPr>
          <p:cNvPr id="18435" name="Espace réservé du contenu 2"/>
          <p:cNvSpPr>
            <a:spLocks noGrp="1"/>
          </p:cNvSpPr>
          <p:nvPr>
            <p:ph idx="1"/>
          </p:nvPr>
        </p:nvSpPr>
        <p:spPr>
          <a:xfrm>
            <a:off x="838200" y="2590800"/>
            <a:ext cx="7848600" cy="3276600"/>
          </a:xfrm>
        </p:spPr>
        <p:txBody>
          <a:bodyPr/>
          <a:lstStyle/>
          <a:p>
            <a:pPr marL="0" indent="0" eaLnBrk="1" hangingPunct="1">
              <a:buFont typeface="Arial" charset="0"/>
              <a:buNone/>
            </a:pPr>
            <a:r>
              <a:rPr lang="en-US" altLang="en-US" sz="5400" smtClean="0"/>
              <a:t>“To teach is to learn twice” </a:t>
            </a:r>
            <a:endParaRPr lang="en-US" altLang="en-US" sz="4800" smtClean="0"/>
          </a:p>
          <a:p>
            <a:pPr marL="0" indent="0" eaLnBrk="1" hangingPunct="1">
              <a:buFont typeface="Arial" charset="0"/>
              <a:buNone/>
            </a:pPr>
            <a:r>
              <a:rPr lang="en-US" altLang="en-US" sz="4400" smtClean="0"/>
              <a:t>		</a:t>
            </a:r>
            <a:r>
              <a:rPr lang="en-US" altLang="en-US" sz="4000" smtClean="0"/>
              <a:t>-Joseph Joubert</a:t>
            </a:r>
          </a:p>
          <a:p>
            <a:pPr marL="0" indent="0" eaLnBrk="1" hangingPunct="1">
              <a:buFont typeface="Arial" charset="0"/>
              <a:buNone/>
            </a:pPr>
            <a:endParaRPr lang="en-US" altLang="en-US" sz="4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9458" name="Titre 1"/>
          <p:cNvSpPr>
            <a:spLocks noGrp="1"/>
          </p:cNvSpPr>
          <p:nvPr>
            <p:ph type="ctrTitle"/>
          </p:nvPr>
        </p:nvSpPr>
        <p:spPr>
          <a:xfrm>
            <a:off x="2967038" y="1676400"/>
            <a:ext cx="5491162" cy="2743200"/>
          </a:xfrm>
        </p:spPr>
        <p:txBody>
          <a:bodyPr/>
          <a:lstStyle/>
          <a:p>
            <a:pPr eaLnBrk="1" hangingPunct="1"/>
            <a:r>
              <a:rPr lang="fr-CA" altLang="en-US" sz="8000" smtClean="0">
                <a:solidFill>
                  <a:srgbClr val="593B2A"/>
                </a:solidFill>
                <a:latin typeface="Cambria" pitchFamily="18" charset="0"/>
              </a:rPr>
              <a:t>Mnemonic</a:t>
            </a:r>
            <a:br>
              <a:rPr lang="fr-CA" altLang="en-US" sz="8000" smtClean="0">
                <a:solidFill>
                  <a:srgbClr val="593B2A"/>
                </a:solidFill>
                <a:latin typeface="Cambria" pitchFamily="18" charset="0"/>
              </a:rPr>
            </a:br>
            <a:r>
              <a:rPr lang="fr-CA" altLang="en-US" sz="8000" smtClean="0">
                <a:solidFill>
                  <a:srgbClr val="593B2A"/>
                </a:solidFill>
                <a:latin typeface="Cambria" pitchFamily="18" charset="0"/>
              </a:rPr>
              <a:t>Devices</a:t>
            </a:r>
            <a:endParaRPr lang="fr-FR" altLang="en-US" sz="7200" smtClean="0">
              <a:solidFill>
                <a:srgbClr val="593B2A"/>
              </a:solidFill>
              <a:latin typeface="Cambr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5123" name="Espace réservé du contenu 2"/>
          <p:cNvSpPr>
            <a:spLocks noGrp="1"/>
          </p:cNvSpPr>
          <p:nvPr>
            <p:ph idx="1"/>
          </p:nvPr>
        </p:nvSpPr>
        <p:spPr>
          <a:xfrm>
            <a:off x="457200" y="2257425"/>
            <a:ext cx="8229600" cy="3838575"/>
          </a:xfrm>
        </p:spPr>
        <p:txBody>
          <a:bodyPr/>
          <a:lstStyle/>
          <a:p>
            <a:pPr eaLnBrk="1" hangingPunct="1">
              <a:buFont typeface="Arial" charset="0"/>
              <a:buNone/>
              <a:defRPr/>
            </a:pPr>
            <a:r>
              <a:rPr lang="en-US" sz="4400" b="1" dirty="0">
                <a:solidFill>
                  <a:schemeClr val="accent3">
                    <a:lumMod val="50000"/>
                  </a:schemeClr>
                </a:solidFill>
              </a:rPr>
              <a:t>Acronyms</a:t>
            </a:r>
            <a:r>
              <a:rPr lang="en-US" sz="4000" dirty="0"/>
              <a:t> are formed from the first letter of each detail you are trying to remember.  </a:t>
            </a:r>
          </a:p>
          <a:p>
            <a:pPr eaLnBrk="1" hangingPunct="1">
              <a:buFont typeface="Arial" charset="0"/>
              <a:buNone/>
              <a:defRPr/>
            </a:pPr>
            <a:endParaRPr lang="en-US" dirty="0" smtClean="0"/>
          </a:p>
          <a:p>
            <a:pPr eaLnBrk="1" hangingPunct="1">
              <a:buFont typeface="Arial" charset="0"/>
              <a:buNone/>
              <a:defRPr/>
            </a:pPr>
            <a:r>
              <a:rPr lang="en-US" sz="4400" dirty="0" smtClean="0"/>
              <a:t>Do you know - who is Roy G. </a:t>
            </a:r>
            <a:r>
              <a:rPr lang="en-US" sz="4400" dirty="0" err="1" smtClean="0"/>
              <a:t>Biv</a:t>
            </a:r>
            <a:r>
              <a:rPr lang="en-US" sz="4400" dirty="0" smtClean="0"/>
              <a:t>? </a:t>
            </a: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Titre 1"/>
          <p:cNvSpPr>
            <a:spLocks noGrp="1"/>
          </p:cNvSpPr>
          <p:nvPr>
            <p:ph type="ctrTitle"/>
          </p:nvPr>
        </p:nvSpPr>
        <p:spPr>
          <a:xfrm>
            <a:off x="2967038" y="533400"/>
            <a:ext cx="4119562" cy="1524000"/>
          </a:xfrm>
        </p:spPr>
        <p:txBody>
          <a:bodyPr/>
          <a:lstStyle/>
          <a:p>
            <a:pPr eaLnBrk="1" hangingPunct="1"/>
            <a:r>
              <a:rPr lang="fr-CA" altLang="en-US" sz="4800" smtClean="0">
                <a:solidFill>
                  <a:srgbClr val="593B2A"/>
                </a:solidFill>
                <a:latin typeface="Cambria" pitchFamily="18" charset="0"/>
              </a:rPr>
              <a:t>Memory and Concentration</a:t>
            </a:r>
            <a:endParaRPr lang="fr-FR" altLang="en-US" smtClean="0">
              <a:solidFill>
                <a:srgbClr val="593B2A"/>
              </a:solidFill>
              <a:latin typeface="Cambria" pitchFamily="18" charset="0"/>
            </a:endParaRPr>
          </a:p>
        </p:txBody>
      </p:sp>
      <p:sp>
        <p:nvSpPr>
          <p:cNvPr id="3075" name="Sous-titre 2"/>
          <p:cNvSpPr>
            <a:spLocks noGrp="1"/>
          </p:cNvSpPr>
          <p:nvPr>
            <p:ph type="subTitle" idx="1"/>
          </p:nvPr>
        </p:nvSpPr>
        <p:spPr>
          <a:xfrm>
            <a:off x="1143000" y="2133600"/>
            <a:ext cx="7543800" cy="4419600"/>
          </a:xfrm>
        </p:spPr>
        <p:txBody>
          <a:bodyPr/>
          <a:lstStyle/>
          <a:p>
            <a:pPr marL="514350" indent="-514350" algn="l" eaLnBrk="1" hangingPunct="1">
              <a:buFont typeface="Arial" charset="0"/>
              <a:buChar char="•"/>
            </a:pPr>
            <a:r>
              <a:rPr lang="fr-FR" altLang="en-US" sz="4000" smtClean="0">
                <a:solidFill>
                  <a:srgbClr val="593B2A"/>
                </a:solidFill>
              </a:rPr>
              <a:t>Memory</a:t>
            </a:r>
          </a:p>
          <a:p>
            <a:pPr marL="514350" indent="-514350" algn="l" eaLnBrk="1" hangingPunct="1">
              <a:buFont typeface="Arial" charset="0"/>
              <a:buChar char="•"/>
            </a:pPr>
            <a:r>
              <a:rPr lang="fr-FR" altLang="en-US" sz="4000" smtClean="0">
                <a:solidFill>
                  <a:srgbClr val="593B2A"/>
                </a:solidFill>
              </a:rPr>
              <a:t>Knowledge</a:t>
            </a:r>
          </a:p>
          <a:p>
            <a:pPr marL="514350" indent="-514350" algn="l" eaLnBrk="1" hangingPunct="1">
              <a:buFont typeface="Arial" charset="0"/>
              <a:buChar char="•"/>
            </a:pPr>
            <a:r>
              <a:rPr lang="fr-FR" altLang="en-US" sz="4000" smtClean="0">
                <a:solidFill>
                  <a:srgbClr val="593B2A"/>
                </a:solidFill>
              </a:rPr>
              <a:t>Concentration</a:t>
            </a:r>
          </a:p>
          <a:p>
            <a:pPr marL="514350" indent="-514350" algn="l" eaLnBrk="1" hangingPunct="1">
              <a:buFont typeface="Arial" charset="0"/>
              <a:buChar char="•"/>
            </a:pPr>
            <a:r>
              <a:rPr lang="fr-FR" altLang="en-US" sz="4000" smtClean="0">
                <a:solidFill>
                  <a:srgbClr val="593B2A"/>
                </a:solidFill>
              </a:rPr>
              <a:t>Managing Memory</a:t>
            </a:r>
          </a:p>
          <a:p>
            <a:pPr marL="514350" indent="-514350" algn="l" eaLnBrk="1" hangingPunct="1">
              <a:buFont typeface="Arial" charset="0"/>
              <a:buChar char="•"/>
            </a:pPr>
            <a:r>
              <a:rPr lang="fr-FR" altLang="en-US" sz="4000" smtClean="0">
                <a:solidFill>
                  <a:srgbClr val="593B2A"/>
                </a:solidFill>
              </a:rPr>
              <a:t>Mneumonic Devices</a:t>
            </a:r>
          </a:p>
          <a:p>
            <a:pPr marL="514350" indent="-514350" algn="l" eaLnBrk="1" hangingPunct="1">
              <a:buFont typeface="Arial" charset="0"/>
              <a:buChar char="•"/>
            </a:pPr>
            <a:r>
              <a:rPr lang="fr-FR" altLang="en-US" sz="4000" smtClean="0">
                <a:solidFill>
                  <a:srgbClr val="593B2A"/>
                </a:solidFill>
              </a:rPr>
              <a:t>Effeciency</a:t>
            </a:r>
          </a:p>
          <a:p>
            <a:pPr marL="514350" indent="-514350" algn="l" eaLnBrk="1" hangingPunct="1"/>
            <a:endParaRPr lang="fr-FR" altLang="en-US" sz="4000" smtClean="0">
              <a:solidFill>
                <a:srgbClr val="593B2A"/>
              </a:solidFill>
            </a:endParaRPr>
          </a:p>
          <a:p>
            <a:pPr marL="514350" indent="-514350" algn="l" eaLnBrk="1" hangingPunct="1">
              <a:buFont typeface="Arial" charset="0"/>
              <a:buChar char="•"/>
            </a:pPr>
            <a:endParaRPr lang="fr-FR" altLang="en-US" sz="4000" smtClean="0">
              <a:solidFill>
                <a:srgbClr val="593B2A"/>
              </a:solidFill>
            </a:endParaRPr>
          </a:p>
          <a:p>
            <a:pPr marL="514350" indent="-514350" algn="l" eaLnBrk="1" hangingPunct="1">
              <a:buFont typeface="Calibri" pitchFamily="34" charset="0"/>
              <a:buAutoNum type="arabicPeriod"/>
            </a:pPr>
            <a:endParaRPr lang="fr-FR" altLang="en-US" sz="4000" smtClean="0">
              <a:solidFill>
                <a:srgbClr val="724B36"/>
              </a:solidFill>
            </a:endParaRPr>
          </a:p>
          <a:p>
            <a:pPr marL="514350" indent="-514350" algn="l" eaLnBrk="1" hangingPunct="1">
              <a:buFont typeface="Calibri" pitchFamily="34" charset="0"/>
              <a:buAutoNum type="arabicPeriod"/>
            </a:pPr>
            <a:endParaRPr lang="fr-FR" altLang="en-US" sz="4000" smtClean="0">
              <a:solidFill>
                <a:srgbClr val="593B2A"/>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21507" name="Espace réservé du contenu 2"/>
          <p:cNvSpPr>
            <a:spLocks noGrp="1"/>
          </p:cNvSpPr>
          <p:nvPr>
            <p:ph idx="1"/>
          </p:nvPr>
        </p:nvSpPr>
        <p:spPr>
          <a:xfrm>
            <a:off x="609600" y="2133600"/>
            <a:ext cx="8077200" cy="4419600"/>
          </a:xfrm>
        </p:spPr>
        <p:txBody>
          <a:bodyPr/>
          <a:lstStyle/>
          <a:p>
            <a:pPr eaLnBrk="1" hangingPunct="1">
              <a:buFont typeface="Arial" charset="0"/>
              <a:buNone/>
            </a:pPr>
            <a:r>
              <a:rPr lang="en-US" altLang="en-US" smtClean="0"/>
              <a:t/>
            </a:r>
            <a:br>
              <a:rPr lang="en-US" altLang="en-US" smtClean="0"/>
            </a:br>
            <a:endParaRPr lang="en-US" altLang="en-US" smtClean="0"/>
          </a:p>
        </p:txBody>
      </p:sp>
      <p:pic>
        <p:nvPicPr>
          <p:cNvPr id="21508" name="Picture 3" descr="draft_lens7782291module65780221photo_1256846224Roy_G__Biv_Portrait_by_N.jpg"/>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920875"/>
            <a:ext cx="5534025" cy="493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530"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5123" name="Espace réservé du contenu 2"/>
          <p:cNvSpPr>
            <a:spLocks noGrp="1"/>
          </p:cNvSpPr>
          <p:nvPr>
            <p:ph idx="1"/>
          </p:nvPr>
        </p:nvSpPr>
        <p:spPr>
          <a:xfrm>
            <a:off x="609600" y="2133600"/>
            <a:ext cx="8077200" cy="4419600"/>
          </a:xfrm>
        </p:spPr>
        <p:txBody>
          <a:bodyPr/>
          <a:lstStyle/>
          <a:p>
            <a:pPr eaLnBrk="1" hangingPunct="1">
              <a:buFont typeface="Arial" charset="0"/>
              <a:buNone/>
              <a:defRPr/>
            </a:pPr>
            <a:r>
              <a:rPr lang="en-US" sz="4000" b="1" dirty="0">
                <a:solidFill>
                  <a:schemeClr val="accent3">
                    <a:lumMod val="50000"/>
                  </a:schemeClr>
                </a:solidFill>
              </a:rPr>
              <a:t>Acronyms</a:t>
            </a:r>
            <a:r>
              <a:rPr lang="en-US" sz="3600" dirty="0"/>
              <a:t> are formed from the first letter of each detail you are trying to remember.  </a:t>
            </a:r>
          </a:p>
          <a:p>
            <a:pPr eaLnBrk="1" hangingPunct="1">
              <a:buFont typeface="Arial" charset="0"/>
              <a:buNone/>
              <a:defRPr/>
            </a:pPr>
            <a:r>
              <a:rPr lang="en-US" dirty="0" smtClean="0">
                <a:solidFill>
                  <a:schemeClr val="accent6">
                    <a:lumMod val="75000"/>
                  </a:schemeClr>
                </a:solidFill>
              </a:rPr>
              <a:t>	</a:t>
            </a:r>
            <a:r>
              <a:rPr lang="en-US" sz="11500" cap="all" dirty="0" smtClean="0">
                <a:solidFill>
                  <a:srgbClr val="FF0000"/>
                </a:solidFill>
              </a:rPr>
              <a:t>R</a:t>
            </a:r>
            <a:r>
              <a:rPr lang="en-US" sz="11500" cap="all" dirty="0" smtClean="0">
                <a:solidFill>
                  <a:srgbClr val="FFC000"/>
                </a:solidFill>
              </a:rPr>
              <a:t>o</a:t>
            </a:r>
            <a:r>
              <a:rPr lang="en-US" sz="11500" cap="all" dirty="0" smtClean="0">
                <a:solidFill>
                  <a:srgbClr val="FFFF00"/>
                </a:solidFill>
              </a:rPr>
              <a:t>y</a:t>
            </a:r>
            <a:r>
              <a:rPr lang="en-US" sz="11500" cap="all" dirty="0" smtClean="0">
                <a:solidFill>
                  <a:schemeClr val="accent6">
                    <a:lumMod val="75000"/>
                  </a:schemeClr>
                </a:solidFill>
              </a:rPr>
              <a:t> </a:t>
            </a:r>
            <a:r>
              <a:rPr lang="en-US" sz="11500" cap="all" dirty="0" smtClean="0">
                <a:solidFill>
                  <a:srgbClr val="00B050"/>
                </a:solidFill>
              </a:rPr>
              <a:t>G.</a:t>
            </a:r>
            <a:r>
              <a:rPr lang="en-US" sz="11500" cap="all" dirty="0" smtClean="0">
                <a:solidFill>
                  <a:schemeClr val="accent6">
                    <a:lumMod val="75000"/>
                  </a:schemeClr>
                </a:solidFill>
              </a:rPr>
              <a:t> </a:t>
            </a:r>
            <a:r>
              <a:rPr lang="en-US" sz="11500" cap="all" dirty="0" err="1" smtClean="0">
                <a:solidFill>
                  <a:srgbClr val="0D7CE1"/>
                </a:solidFill>
              </a:rPr>
              <a:t>B</a:t>
            </a:r>
            <a:r>
              <a:rPr lang="en-US" sz="11500" cap="all" dirty="0" err="1" smtClean="0">
                <a:solidFill>
                  <a:srgbClr val="1922D5"/>
                </a:solidFill>
              </a:rPr>
              <a:t>i</a:t>
            </a:r>
            <a:r>
              <a:rPr lang="en-US" sz="11500" cap="all" dirty="0" err="1" smtClean="0">
                <a:solidFill>
                  <a:schemeClr val="accent4">
                    <a:lumMod val="60000"/>
                    <a:lumOff val="40000"/>
                  </a:schemeClr>
                </a:solidFill>
              </a:rPr>
              <a:t>v</a:t>
            </a:r>
            <a:endParaRPr lang="en-US" sz="13800" cap="all" dirty="0" smtClean="0">
              <a:solidFill>
                <a:schemeClr val="accent4">
                  <a:lumMod val="60000"/>
                  <a:lumOff val="40000"/>
                </a:schemeClr>
              </a:solidFill>
            </a:endParaRPr>
          </a:p>
          <a:p>
            <a:pPr eaLnBrk="1" hangingPunct="1">
              <a:buFont typeface="Arial" charset="0"/>
              <a:buNone/>
              <a:defRPr/>
            </a:pPr>
            <a:r>
              <a:rPr lang="en-US" dirty="0"/>
              <a:t/>
            </a:r>
            <a:br>
              <a:rPr lang="en-US" dirty="0"/>
            </a:b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3554"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5123" name="Espace réservé du contenu 2"/>
          <p:cNvSpPr>
            <a:spLocks noGrp="1"/>
          </p:cNvSpPr>
          <p:nvPr>
            <p:ph idx="1"/>
          </p:nvPr>
        </p:nvSpPr>
        <p:spPr>
          <a:xfrm>
            <a:off x="609600" y="2133600"/>
            <a:ext cx="8077200" cy="4419600"/>
          </a:xfrm>
        </p:spPr>
        <p:txBody>
          <a:bodyPr/>
          <a:lstStyle/>
          <a:p>
            <a:pPr eaLnBrk="1" hangingPunct="1">
              <a:buFont typeface="Arial" charset="0"/>
              <a:buNone/>
              <a:defRPr/>
            </a:pPr>
            <a:r>
              <a:rPr lang="en-US" sz="4000" b="1" dirty="0">
                <a:solidFill>
                  <a:schemeClr val="accent3">
                    <a:lumMod val="50000"/>
                  </a:schemeClr>
                </a:solidFill>
              </a:rPr>
              <a:t>Acronyms</a:t>
            </a:r>
            <a:r>
              <a:rPr lang="en-US" sz="3600" dirty="0"/>
              <a:t> are formed from the first letter of each detail you are trying to remember.  </a:t>
            </a:r>
          </a:p>
          <a:p>
            <a:pPr eaLnBrk="1" hangingPunct="1">
              <a:buFont typeface="Arial" charset="0"/>
              <a:buNone/>
              <a:defRPr/>
            </a:pPr>
            <a:r>
              <a:rPr lang="en-US" dirty="0" smtClean="0">
                <a:solidFill>
                  <a:schemeClr val="accent6">
                    <a:lumMod val="75000"/>
                  </a:schemeClr>
                </a:solidFill>
              </a:rPr>
              <a:t>	</a:t>
            </a:r>
            <a:r>
              <a:rPr lang="en-US" sz="3600" dirty="0" smtClean="0">
                <a:solidFill>
                  <a:schemeClr val="accent6">
                    <a:lumMod val="75000"/>
                  </a:schemeClr>
                </a:solidFill>
              </a:rPr>
              <a:t>For Example: </a:t>
            </a:r>
          </a:p>
          <a:p>
            <a:pPr eaLnBrk="1" hangingPunct="1">
              <a:buFont typeface="Arial" charset="0"/>
              <a:buNone/>
              <a:defRPr/>
            </a:pPr>
            <a:r>
              <a:rPr lang="en-US" sz="3600" dirty="0" smtClean="0"/>
              <a:t>Do you know the names of all of the “Great Lakes?”</a:t>
            </a:r>
          </a:p>
          <a:p>
            <a:pPr eaLnBrk="1" hangingPunct="1">
              <a:buFont typeface="Arial" charset="0"/>
              <a:buNone/>
              <a:defRPr/>
            </a:pPr>
            <a:r>
              <a:rPr lang="en-US" dirty="0"/>
              <a:t/>
            </a:r>
            <a:br>
              <a:rPr lang="en-US" dirty="0"/>
            </a:b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578"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5123" name="Espace réservé du contenu 2"/>
          <p:cNvSpPr>
            <a:spLocks noGrp="1"/>
          </p:cNvSpPr>
          <p:nvPr>
            <p:ph idx="1"/>
          </p:nvPr>
        </p:nvSpPr>
        <p:spPr>
          <a:xfrm>
            <a:off x="609600" y="2133600"/>
            <a:ext cx="8077200" cy="4419600"/>
          </a:xfrm>
        </p:spPr>
        <p:txBody>
          <a:bodyPr/>
          <a:lstStyle/>
          <a:p>
            <a:pPr eaLnBrk="1" hangingPunct="1">
              <a:buFont typeface="Arial" charset="0"/>
              <a:buNone/>
              <a:defRPr/>
            </a:pPr>
            <a:r>
              <a:rPr lang="en-US" sz="4000" b="1" dirty="0">
                <a:solidFill>
                  <a:schemeClr val="accent3">
                    <a:lumMod val="50000"/>
                  </a:schemeClr>
                </a:solidFill>
              </a:rPr>
              <a:t>Acronyms</a:t>
            </a:r>
            <a:r>
              <a:rPr lang="en-US" sz="3600" dirty="0"/>
              <a:t> are formed from the first letter of each detail you are trying to remember.  </a:t>
            </a:r>
          </a:p>
          <a:p>
            <a:pPr eaLnBrk="1" hangingPunct="1">
              <a:buFont typeface="Arial" charset="0"/>
              <a:buNone/>
              <a:defRPr/>
            </a:pPr>
            <a:r>
              <a:rPr lang="en-US" dirty="0" smtClean="0">
                <a:solidFill>
                  <a:schemeClr val="accent6">
                    <a:lumMod val="75000"/>
                  </a:schemeClr>
                </a:solidFill>
              </a:rPr>
              <a:t>	</a:t>
            </a:r>
            <a:r>
              <a:rPr lang="en-US" sz="3600" dirty="0" smtClean="0">
                <a:solidFill>
                  <a:schemeClr val="accent6">
                    <a:lumMod val="75000"/>
                  </a:schemeClr>
                </a:solidFill>
              </a:rPr>
              <a:t>For Example: </a:t>
            </a:r>
          </a:p>
          <a:p>
            <a:pPr eaLnBrk="1" hangingPunct="1">
              <a:buFont typeface="Arial" charset="0"/>
              <a:buNone/>
              <a:defRPr/>
            </a:pPr>
            <a:r>
              <a:rPr lang="en-US" sz="3600" dirty="0" smtClean="0"/>
              <a:t>Do you know the names of all of the “Great Lakes?” </a:t>
            </a:r>
            <a:r>
              <a:rPr lang="en-US" sz="4000" b="1" dirty="0" smtClean="0">
                <a:solidFill>
                  <a:srgbClr val="FF0000"/>
                </a:solidFill>
              </a:rPr>
              <a:t>HOMES</a:t>
            </a:r>
          </a:p>
          <a:p>
            <a:pPr eaLnBrk="1" hangingPunct="1">
              <a:buFont typeface="Arial" charset="0"/>
              <a:buNone/>
              <a:defRPr/>
            </a:pPr>
            <a:r>
              <a:rPr lang="en-US" dirty="0"/>
              <a:t/>
            </a:r>
            <a:br>
              <a:rPr lang="en-US" dirty="0"/>
            </a:b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5602"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5123" name="Espace réservé du contenu 2"/>
          <p:cNvSpPr>
            <a:spLocks noGrp="1"/>
          </p:cNvSpPr>
          <p:nvPr>
            <p:ph idx="1"/>
          </p:nvPr>
        </p:nvSpPr>
        <p:spPr>
          <a:xfrm>
            <a:off x="609600" y="2133600"/>
            <a:ext cx="8229600" cy="3000375"/>
          </a:xfrm>
        </p:spPr>
        <p:txBody>
          <a:bodyPr/>
          <a:lstStyle/>
          <a:p>
            <a:pPr eaLnBrk="1" hangingPunct="1">
              <a:buFont typeface="Arial" charset="0"/>
              <a:buNone/>
              <a:defRPr/>
            </a:pPr>
            <a:r>
              <a:rPr lang="en-US" sz="4000" b="1" dirty="0" smtClean="0">
                <a:solidFill>
                  <a:schemeClr val="accent3">
                    <a:lumMod val="50000"/>
                  </a:schemeClr>
                </a:solidFill>
              </a:rPr>
              <a:t>Acronyms</a:t>
            </a:r>
            <a:r>
              <a:rPr lang="en-US" sz="3600" dirty="0" smtClean="0"/>
              <a:t> are formed from the first </a:t>
            </a:r>
            <a:br>
              <a:rPr lang="en-US" sz="3600" dirty="0" smtClean="0"/>
            </a:br>
            <a:r>
              <a:rPr lang="en-US" sz="3600" dirty="0" smtClean="0"/>
              <a:t>letter of each detail you are trying to remember.  </a:t>
            </a:r>
          </a:p>
          <a:p>
            <a:pPr eaLnBrk="1" hangingPunct="1">
              <a:buFont typeface="Arial" charset="0"/>
              <a:buNone/>
              <a:defRPr/>
            </a:pPr>
            <a:r>
              <a:rPr lang="en-US" dirty="0"/>
              <a:t/>
            </a:r>
            <a:br>
              <a:rPr lang="en-US" dirty="0"/>
            </a:br>
            <a:r>
              <a:rPr lang="en-US" sz="4000" b="1" dirty="0" smtClean="0">
                <a:solidFill>
                  <a:srgbClr val="FF0000"/>
                </a:solidFill>
              </a:rPr>
              <a:t>HOMES</a:t>
            </a:r>
            <a:r>
              <a:rPr lang="en-US" sz="3600" dirty="0" smtClean="0">
                <a:solidFill>
                  <a:schemeClr val="tx2">
                    <a:lumMod val="50000"/>
                  </a:schemeClr>
                </a:solidFill>
              </a:rPr>
              <a:t> </a:t>
            </a:r>
            <a:r>
              <a:rPr lang="en-US" dirty="0" smtClean="0"/>
              <a:t> </a:t>
            </a:r>
            <a:r>
              <a:rPr lang="en-US" sz="3600" b="1" dirty="0" smtClean="0"/>
              <a:t>H</a:t>
            </a:r>
            <a:r>
              <a:rPr lang="en-US" dirty="0" smtClean="0"/>
              <a:t>uron, </a:t>
            </a:r>
            <a:r>
              <a:rPr lang="en-US" sz="3600" b="1" dirty="0" smtClean="0"/>
              <a:t>O</a:t>
            </a:r>
            <a:r>
              <a:rPr lang="en-US" dirty="0" smtClean="0"/>
              <a:t>ntario, </a:t>
            </a:r>
            <a:r>
              <a:rPr lang="en-US" sz="3600" b="1" dirty="0" smtClean="0"/>
              <a:t>M</a:t>
            </a:r>
            <a:r>
              <a:rPr lang="en-US" dirty="0" smtClean="0"/>
              <a:t>ichigan, </a:t>
            </a:r>
            <a:r>
              <a:rPr lang="en-US" sz="3600" b="1" dirty="0" smtClean="0"/>
              <a:t>E</a:t>
            </a:r>
            <a:r>
              <a:rPr lang="en-US" dirty="0" smtClean="0"/>
              <a:t>rie, </a:t>
            </a:r>
            <a:r>
              <a:rPr lang="en-US" sz="3600" b="1" dirty="0" smtClean="0"/>
              <a:t>S</a:t>
            </a:r>
            <a:r>
              <a:rPr lang="en-US" dirty="0" smtClean="0"/>
              <a:t>uperior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6626"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26627" name="Espace réservé du contenu 2"/>
          <p:cNvSpPr>
            <a:spLocks noGrp="1"/>
          </p:cNvSpPr>
          <p:nvPr>
            <p:ph idx="1"/>
          </p:nvPr>
        </p:nvSpPr>
        <p:spPr>
          <a:xfrm>
            <a:off x="457200" y="2257425"/>
            <a:ext cx="8229600" cy="3838575"/>
          </a:xfrm>
        </p:spPr>
        <p:txBody>
          <a:bodyPr/>
          <a:lstStyle/>
          <a:p>
            <a:pPr eaLnBrk="1" hangingPunct="1">
              <a:buFont typeface="Arial" charset="0"/>
              <a:buNone/>
            </a:pPr>
            <a:r>
              <a:rPr lang="en-US" altLang="en-US" sz="5400" smtClean="0"/>
              <a:t>Can you name all of the planets in our solar system?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0"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5123" name="Espace réservé du contenu 2"/>
          <p:cNvSpPr>
            <a:spLocks noGrp="1"/>
          </p:cNvSpPr>
          <p:nvPr>
            <p:ph idx="1"/>
          </p:nvPr>
        </p:nvSpPr>
        <p:spPr>
          <a:xfrm>
            <a:off x="457200" y="2257425"/>
            <a:ext cx="8229600" cy="3838575"/>
          </a:xfrm>
        </p:spPr>
        <p:txBody>
          <a:bodyPr/>
          <a:lstStyle/>
          <a:p>
            <a:pPr eaLnBrk="1" hangingPunct="1">
              <a:buFont typeface="Arial" charset="0"/>
              <a:buNone/>
              <a:defRPr/>
            </a:pPr>
            <a:r>
              <a:rPr lang="en-US" sz="4000" b="1" dirty="0" smtClean="0">
                <a:solidFill>
                  <a:schemeClr val="accent3">
                    <a:lumMod val="50000"/>
                  </a:schemeClr>
                </a:solidFill>
              </a:rPr>
              <a:t>Acrostic</a:t>
            </a:r>
            <a:r>
              <a:rPr lang="en-US" b="1" dirty="0" smtClean="0"/>
              <a:t> </a:t>
            </a:r>
            <a:r>
              <a:rPr lang="en-US" dirty="0" smtClean="0"/>
              <a:t>is a phrase or sentence in which each word begins with the first letter of the details being learned.</a:t>
            </a:r>
          </a:p>
          <a:p>
            <a:pPr eaLnBrk="1" hangingPunct="1">
              <a:buFont typeface="Arial" charset="0"/>
              <a:buNone/>
              <a:defRPr/>
            </a:pPr>
            <a:r>
              <a:rPr lang="en-US" dirty="0" smtClean="0"/>
              <a:t>“</a:t>
            </a:r>
            <a:r>
              <a:rPr lang="en-US" sz="4000" b="1" dirty="0" smtClean="0"/>
              <a:t>M</a:t>
            </a:r>
            <a:r>
              <a:rPr lang="en-US" sz="4000" dirty="0" smtClean="0"/>
              <a:t>y </a:t>
            </a:r>
            <a:r>
              <a:rPr lang="en-US" sz="4000" b="1" dirty="0" smtClean="0"/>
              <a:t>V</a:t>
            </a:r>
            <a:r>
              <a:rPr lang="en-US" sz="4000" dirty="0" smtClean="0"/>
              <a:t>ery </a:t>
            </a:r>
            <a:r>
              <a:rPr lang="en-US" sz="4000" b="1" dirty="0" smtClean="0"/>
              <a:t>E</a:t>
            </a:r>
            <a:r>
              <a:rPr lang="en-US" sz="4000" dirty="0" smtClean="0"/>
              <a:t>ducated </a:t>
            </a:r>
            <a:r>
              <a:rPr lang="en-US" sz="4000" b="1" dirty="0" smtClean="0"/>
              <a:t>M</a:t>
            </a:r>
            <a:r>
              <a:rPr lang="en-US" sz="4000" dirty="0" smtClean="0"/>
              <a:t>other </a:t>
            </a:r>
            <a:r>
              <a:rPr lang="en-US" sz="4000" b="1" dirty="0" smtClean="0"/>
              <a:t>J</a:t>
            </a:r>
            <a:r>
              <a:rPr lang="en-US" sz="4000" dirty="0" smtClean="0"/>
              <a:t>ust </a:t>
            </a:r>
            <a:r>
              <a:rPr lang="en-US" sz="4000" b="1" dirty="0" smtClean="0"/>
              <a:t>S</a:t>
            </a:r>
            <a:r>
              <a:rPr lang="en-US" sz="4000" dirty="0" smtClean="0"/>
              <a:t>erved </a:t>
            </a:r>
            <a:r>
              <a:rPr lang="en-US" sz="4000" b="1" dirty="0" smtClean="0"/>
              <a:t>U</a:t>
            </a:r>
            <a:r>
              <a:rPr lang="en-US" sz="4000" dirty="0" smtClean="0"/>
              <a:t>p </a:t>
            </a:r>
            <a:r>
              <a:rPr lang="en-US" sz="4000" b="1" dirty="0" smtClean="0"/>
              <a:t>N</a:t>
            </a:r>
            <a:r>
              <a:rPr lang="en-US" sz="4000" dirty="0" smtClean="0"/>
              <a:t>achos</a:t>
            </a:r>
            <a:r>
              <a:rPr lang="en-US" sz="3600" dirty="0" smtClean="0"/>
              <a: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8674" name="Titre 1"/>
          <p:cNvSpPr>
            <a:spLocks noGrp="1"/>
          </p:cNvSpPr>
          <p:nvPr>
            <p:ph type="title"/>
          </p:nvPr>
        </p:nvSpPr>
        <p:spPr>
          <a:xfrm>
            <a:off x="457200" y="274638"/>
            <a:ext cx="7829550" cy="1143000"/>
          </a:xfrm>
        </p:spPr>
        <p:txBody>
          <a:bodyPr/>
          <a:lstStyle/>
          <a:p>
            <a:pPr eaLnBrk="1" hangingPunct="1"/>
            <a:r>
              <a:rPr lang="fr-FR" altLang="en-US" smtClean="0">
                <a:solidFill>
                  <a:srgbClr val="593B2A"/>
                </a:solidFill>
              </a:rPr>
              <a:t>Mnemonic Devices</a:t>
            </a:r>
          </a:p>
        </p:txBody>
      </p:sp>
      <p:sp>
        <p:nvSpPr>
          <p:cNvPr id="5123" name="Espace réservé du contenu 2"/>
          <p:cNvSpPr>
            <a:spLocks noGrp="1"/>
          </p:cNvSpPr>
          <p:nvPr>
            <p:ph idx="1"/>
          </p:nvPr>
        </p:nvSpPr>
        <p:spPr>
          <a:xfrm>
            <a:off x="457200" y="2257425"/>
            <a:ext cx="8229600" cy="3838575"/>
          </a:xfrm>
        </p:spPr>
        <p:txBody>
          <a:bodyPr/>
          <a:lstStyle/>
          <a:p>
            <a:pPr eaLnBrk="1" hangingPunct="1">
              <a:buFont typeface="Arial" charset="0"/>
              <a:buNone/>
              <a:defRPr/>
            </a:pPr>
            <a:r>
              <a:rPr lang="en-US" sz="4000" b="1" dirty="0" smtClean="0">
                <a:solidFill>
                  <a:schemeClr val="accent3">
                    <a:lumMod val="50000"/>
                  </a:schemeClr>
                </a:solidFill>
              </a:rPr>
              <a:t>Acrostic</a:t>
            </a:r>
            <a:r>
              <a:rPr lang="en-US" b="1" dirty="0" smtClean="0"/>
              <a:t> </a:t>
            </a:r>
            <a:r>
              <a:rPr lang="en-US" dirty="0" smtClean="0"/>
              <a:t>is a phrase or sentence in which each word begins with the first letter of the details being learned.</a:t>
            </a:r>
          </a:p>
          <a:p>
            <a:pPr eaLnBrk="1" hangingPunct="1">
              <a:buFont typeface="Arial" charset="0"/>
              <a:buNone/>
              <a:defRPr/>
            </a:pPr>
            <a:r>
              <a:rPr lang="en-US" dirty="0" smtClean="0"/>
              <a:t>“</a:t>
            </a:r>
            <a:r>
              <a:rPr lang="en-US" sz="4000" b="1" dirty="0" smtClean="0"/>
              <a:t>M</a:t>
            </a:r>
            <a:r>
              <a:rPr lang="en-US" sz="4000" dirty="0" smtClean="0"/>
              <a:t>y </a:t>
            </a:r>
            <a:r>
              <a:rPr lang="en-US" sz="4000" b="1" dirty="0" smtClean="0"/>
              <a:t>V</a:t>
            </a:r>
            <a:r>
              <a:rPr lang="en-US" sz="4000" dirty="0" smtClean="0"/>
              <a:t>ery </a:t>
            </a:r>
            <a:r>
              <a:rPr lang="en-US" sz="4000" b="1" dirty="0" smtClean="0"/>
              <a:t>E</a:t>
            </a:r>
            <a:r>
              <a:rPr lang="en-US" sz="4000" dirty="0" smtClean="0"/>
              <a:t>ducated </a:t>
            </a:r>
            <a:r>
              <a:rPr lang="en-US" sz="4000" b="1" dirty="0" smtClean="0"/>
              <a:t>M</a:t>
            </a:r>
            <a:r>
              <a:rPr lang="en-US" sz="4000" dirty="0" smtClean="0"/>
              <a:t>other </a:t>
            </a:r>
            <a:r>
              <a:rPr lang="en-US" sz="4000" b="1" dirty="0" smtClean="0"/>
              <a:t>J</a:t>
            </a:r>
            <a:r>
              <a:rPr lang="en-US" sz="4000" dirty="0" smtClean="0"/>
              <a:t>ust </a:t>
            </a:r>
            <a:r>
              <a:rPr lang="en-US" sz="4000" b="1" dirty="0" smtClean="0"/>
              <a:t>S</a:t>
            </a:r>
            <a:r>
              <a:rPr lang="en-US" sz="4000" dirty="0" smtClean="0"/>
              <a:t>erved </a:t>
            </a:r>
            <a:r>
              <a:rPr lang="en-US" sz="4000" b="1" dirty="0" smtClean="0"/>
              <a:t>U</a:t>
            </a:r>
            <a:r>
              <a:rPr lang="en-US" sz="4000" dirty="0" smtClean="0"/>
              <a:t>p </a:t>
            </a:r>
            <a:r>
              <a:rPr lang="en-US" sz="4000" b="1" dirty="0" smtClean="0"/>
              <a:t>N</a:t>
            </a:r>
            <a:r>
              <a:rPr lang="en-US" sz="4000" dirty="0" smtClean="0"/>
              <a:t>achos</a:t>
            </a:r>
            <a:r>
              <a:rPr lang="en-US" sz="3600" dirty="0" smtClean="0"/>
              <a:t>.” (Mercury, Venus, Earth, Mars, Jupiter, Saturn, Uranus, Neptune)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9698" name="Titre 1"/>
          <p:cNvSpPr>
            <a:spLocks noGrp="1"/>
          </p:cNvSpPr>
          <p:nvPr>
            <p:ph type="title"/>
          </p:nvPr>
        </p:nvSpPr>
        <p:spPr>
          <a:xfrm>
            <a:off x="2500313" y="274638"/>
            <a:ext cx="6043612" cy="1143000"/>
          </a:xfrm>
        </p:spPr>
        <p:txBody>
          <a:bodyPr/>
          <a:lstStyle/>
          <a:p>
            <a:pPr algn="l" eaLnBrk="1" hangingPunct="1"/>
            <a:r>
              <a:rPr lang="fr-FR" altLang="en-US" smtClean="0">
                <a:solidFill>
                  <a:srgbClr val="593B2A"/>
                </a:solidFill>
              </a:rPr>
              <a:t>Chunking</a:t>
            </a:r>
          </a:p>
        </p:txBody>
      </p:sp>
      <p:sp>
        <p:nvSpPr>
          <p:cNvPr id="3075" name="Espace réservé du contenu 2"/>
          <p:cNvSpPr>
            <a:spLocks noGrp="1"/>
          </p:cNvSpPr>
          <p:nvPr>
            <p:ph idx="1"/>
          </p:nvPr>
        </p:nvSpPr>
        <p:spPr>
          <a:xfrm>
            <a:off x="2209800" y="1981200"/>
            <a:ext cx="6858000" cy="3352800"/>
          </a:xfrm>
        </p:spPr>
        <p:txBody>
          <a:bodyPr/>
          <a:lstStyle/>
          <a:p>
            <a:pPr eaLnBrk="1" hangingPunct="1">
              <a:defRPr/>
            </a:pPr>
            <a:r>
              <a:rPr lang="en-US" sz="5400" b="1" dirty="0" smtClean="0">
                <a:solidFill>
                  <a:srgbClr val="724B36"/>
                </a:solidFill>
              </a:rPr>
              <a:t>Can you remember this number? </a:t>
            </a:r>
          </a:p>
          <a:p>
            <a:pPr marL="0" indent="0" eaLnBrk="1" hangingPunct="1">
              <a:buFont typeface="Arial" charset="0"/>
              <a:buNone/>
              <a:defRPr/>
            </a:pPr>
            <a:r>
              <a:rPr lang="en-US" sz="5400" b="1" dirty="0" smtClean="0">
                <a:solidFill>
                  <a:srgbClr val="002060"/>
                </a:solidFill>
              </a:rPr>
              <a:t> 2009177618125678</a:t>
            </a:r>
            <a:endParaRPr lang="en-US" dirty="0">
              <a:solidFill>
                <a:srgbClr val="724B36"/>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22" name="Titre 1"/>
          <p:cNvSpPr>
            <a:spLocks noGrp="1"/>
          </p:cNvSpPr>
          <p:nvPr>
            <p:ph type="title"/>
          </p:nvPr>
        </p:nvSpPr>
        <p:spPr>
          <a:xfrm>
            <a:off x="2500313" y="274638"/>
            <a:ext cx="6043612" cy="1143000"/>
          </a:xfrm>
        </p:spPr>
        <p:txBody>
          <a:bodyPr/>
          <a:lstStyle/>
          <a:p>
            <a:pPr algn="l" eaLnBrk="1" hangingPunct="1"/>
            <a:r>
              <a:rPr lang="fr-FR" altLang="en-US" smtClean="0">
                <a:solidFill>
                  <a:srgbClr val="593B2A"/>
                </a:solidFill>
              </a:rPr>
              <a:t>Chunking</a:t>
            </a:r>
          </a:p>
        </p:txBody>
      </p:sp>
      <p:sp>
        <p:nvSpPr>
          <p:cNvPr id="30723" name="Espace réservé du contenu 2"/>
          <p:cNvSpPr>
            <a:spLocks noGrp="1"/>
          </p:cNvSpPr>
          <p:nvPr>
            <p:ph idx="1"/>
          </p:nvPr>
        </p:nvSpPr>
        <p:spPr>
          <a:xfrm>
            <a:off x="2500313" y="1828800"/>
            <a:ext cx="6043612" cy="2514600"/>
          </a:xfrm>
        </p:spPr>
        <p:txBody>
          <a:bodyPr/>
          <a:lstStyle/>
          <a:p>
            <a:pPr marL="0" indent="0" eaLnBrk="1" hangingPunct="1">
              <a:buFont typeface="Arial" charset="0"/>
              <a:buNone/>
            </a:pPr>
            <a:r>
              <a:rPr lang="en-US" altLang="en-US" sz="3600" smtClean="0">
                <a:solidFill>
                  <a:srgbClr val="724B36"/>
                </a:solidFill>
              </a:rPr>
              <a:t>Chunking – mentally grouping details</a:t>
            </a:r>
          </a:p>
          <a:p>
            <a:pPr marL="0" indent="0" eaLnBrk="1" hangingPunct="1">
              <a:buFont typeface="Arial" charset="0"/>
              <a:buNone/>
            </a:pPr>
            <a:r>
              <a:rPr lang="en-US" altLang="en-US" sz="3600" smtClean="0">
                <a:solidFill>
                  <a:srgbClr val="724B36"/>
                </a:solidFill>
              </a:rPr>
              <a:t>EX: 1-800-NEW-POOL</a:t>
            </a:r>
          </a:p>
          <a:p>
            <a:pPr marL="0" indent="0" eaLnBrk="1" hangingPunct="1">
              <a:buFont typeface="Arial" charset="0"/>
              <a:buNone/>
            </a:pPr>
            <a:r>
              <a:rPr lang="en-US" altLang="en-US" sz="3600" smtClean="0">
                <a:solidFill>
                  <a:srgbClr val="724B36"/>
                </a:solidFill>
              </a:rPr>
              <a:t>	or 738-1492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Memory</a:t>
            </a:r>
          </a:p>
        </p:txBody>
      </p:sp>
      <p:sp>
        <p:nvSpPr>
          <p:cNvPr id="5123" name="Espace réservé du contenu 2"/>
          <p:cNvSpPr>
            <a:spLocks noGrp="1"/>
          </p:cNvSpPr>
          <p:nvPr>
            <p:ph idx="1"/>
          </p:nvPr>
        </p:nvSpPr>
        <p:spPr>
          <a:xfrm>
            <a:off x="457200" y="2117725"/>
            <a:ext cx="8229600" cy="4311650"/>
          </a:xfrm>
        </p:spPr>
        <p:txBody>
          <a:bodyPr/>
          <a:lstStyle/>
          <a:p>
            <a:pPr eaLnBrk="1" hangingPunct="1">
              <a:defRPr/>
            </a:pPr>
            <a:r>
              <a:rPr lang="en-US" sz="4400" dirty="0" smtClean="0">
                <a:solidFill>
                  <a:schemeClr val="accent1">
                    <a:lumMod val="50000"/>
                  </a:schemeClr>
                </a:solidFill>
              </a:rPr>
              <a:t>Sensory memory </a:t>
            </a:r>
            <a:endParaRPr lang="en-US" sz="4000" dirty="0" smtClean="0"/>
          </a:p>
          <a:p>
            <a:pPr eaLnBrk="1" hangingPunct="1">
              <a:defRPr/>
            </a:pPr>
            <a:r>
              <a:rPr lang="en-US" sz="4400" dirty="0" smtClean="0">
                <a:solidFill>
                  <a:schemeClr val="tx2">
                    <a:lumMod val="50000"/>
                  </a:schemeClr>
                </a:solidFill>
              </a:rPr>
              <a:t>Short-term memory </a:t>
            </a:r>
            <a:endParaRPr lang="en-US" sz="4000" dirty="0" smtClean="0"/>
          </a:p>
          <a:p>
            <a:pPr eaLnBrk="1" hangingPunct="1">
              <a:defRPr/>
            </a:pPr>
            <a:r>
              <a:rPr lang="en-US" sz="4400" dirty="0" smtClean="0">
                <a:solidFill>
                  <a:schemeClr val="tx2">
                    <a:lumMod val="50000"/>
                  </a:schemeClr>
                </a:solidFill>
              </a:rPr>
              <a:t>Long-term memory </a:t>
            </a:r>
            <a:endParaRPr lang="en-US" sz="4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1746" name="Titre 1"/>
          <p:cNvSpPr>
            <a:spLocks noGrp="1"/>
          </p:cNvSpPr>
          <p:nvPr>
            <p:ph type="title"/>
          </p:nvPr>
        </p:nvSpPr>
        <p:spPr>
          <a:xfrm>
            <a:off x="2500313" y="274638"/>
            <a:ext cx="6043612" cy="1143000"/>
          </a:xfrm>
        </p:spPr>
        <p:txBody>
          <a:bodyPr/>
          <a:lstStyle/>
          <a:p>
            <a:pPr algn="l" eaLnBrk="1" hangingPunct="1"/>
            <a:r>
              <a:rPr lang="fr-FR" altLang="en-US" smtClean="0">
                <a:solidFill>
                  <a:srgbClr val="593B2A"/>
                </a:solidFill>
              </a:rPr>
              <a:t>Chunking</a:t>
            </a:r>
          </a:p>
        </p:txBody>
      </p:sp>
      <p:sp>
        <p:nvSpPr>
          <p:cNvPr id="3075" name="Espace réservé du contenu 2"/>
          <p:cNvSpPr>
            <a:spLocks noGrp="1"/>
          </p:cNvSpPr>
          <p:nvPr>
            <p:ph idx="1"/>
          </p:nvPr>
        </p:nvSpPr>
        <p:spPr>
          <a:xfrm>
            <a:off x="2286000" y="1981200"/>
            <a:ext cx="6858000" cy="4648200"/>
          </a:xfrm>
        </p:spPr>
        <p:txBody>
          <a:bodyPr/>
          <a:lstStyle/>
          <a:p>
            <a:pPr marL="0" indent="0" eaLnBrk="1" hangingPunct="1">
              <a:buFont typeface="Arial" charset="0"/>
              <a:buNone/>
              <a:defRPr/>
            </a:pPr>
            <a:r>
              <a:rPr lang="en-US" sz="4000" b="1" dirty="0" smtClean="0">
                <a:solidFill>
                  <a:srgbClr val="724B36"/>
                </a:solidFill>
              </a:rPr>
              <a:t>Now can you remember this number? </a:t>
            </a:r>
          </a:p>
          <a:p>
            <a:pPr marL="0" indent="0" eaLnBrk="1" hangingPunct="1">
              <a:buFont typeface="Arial" charset="0"/>
              <a:buNone/>
              <a:defRPr/>
            </a:pPr>
            <a:r>
              <a:rPr lang="en-US" sz="4800" b="1" dirty="0" smtClean="0"/>
              <a:t>2009   1776    1812    5678</a:t>
            </a:r>
          </a:p>
          <a:p>
            <a:pPr algn="ctr" eaLnBrk="1" hangingPunct="1">
              <a:lnSpc>
                <a:spcPct val="90000"/>
              </a:lnSpc>
              <a:buFont typeface="Arial" charset="0"/>
              <a:buNone/>
              <a:defRPr/>
            </a:pPr>
            <a:r>
              <a:rPr lang="en-US" sz="4000" b="1" dirty="0" smtClean="0">
                <a:solidFill>
                  <a:srgbClr val="002060"/>
                </a:solidFill>
              </a:rPr>
              <a:t/>
            </a:r>
            <a:br>
              <a:rPr lang="en-US" sz="4000" b="1" dirty="0" smtClean="0">
                <a:solidFill>
                  <a:srgbClr val="002060"/>
                </a:solidFill>
              </a:rPr>
            </a:br>
            <a:r>
              <a:rPr lang="en-US" sz="4400" b="1" dirty="0" smtClean="0">
                <a:solidFill>
                  <a:srgbClr val="002060"/>
                </a:solidFill>
              </a:rPr>
              <a:t>(this is called chunking!)</a:t>
            </a:r>
            <a:endParaRPr lang="en-US" sz="4000" b="1" dirty="0" smtClean="0">
              <a:solidFill>
                <a:srgbClr val="002060"/>
              </a:solidFill>
            </a:endParaRPr>
          </a:p>
          <a:p>
            <a:pPr eaLnBrk="1" hangingPunct="1">
              <a:defRPr/>
            </a:pPr>
            <a:endParaRPr lang="en-US" dirty="0">
              <a:solidFill>
                <a:srgbClr val="724B36"/>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2770" name="Titre 1"/>
          <p:cNvSpPr>
            <a:spLocks noGrp="1"/>
          </p:cNvSpPr>
          <p:nvPr>
            <p:ph type="title"/>
          </p:nvPr>
        </p:nvSpPr>
        <p:spPr>
          <a:xfrm>
            <a:off x="2500313" y="274638"/>
            <a:ext cx="6043612" cy="1143000"/>
          </a:xfrm>
        </p:spPr>
        <p:txBody>
          <a:bodyPr/>
          <a:lstStyle/>
          <a:p>
            <a:pPr algn="l" eaLnBrk="1" hangingPunct="1"/>
            <a:r>
              <a:rPr lang="fr-CA" altLang="en-US" smtClean="0">
                <a:solidFill>
                  <a:srgbClr val="593B2A"/>
                </a:solidFill>
              </a:rPr>
              <a:t>Efficiency</a:t>
            </a:r>
            <a:endParaRPr lang="fr-FR" altLang="en-US" smtClean="0">
              <a:solidFill>
                <a:srgbClr val="593B2A"/>
              </a:solidFill>
            </a:endParaRPr>
          </a:p>
        </p:txBody>
      </p:sp>
      <p:sp>
        <p:nvSpPr>
          <p:cNvPr id="32771" name="Espace réservé du contenu 2"/>
          <p:cNvSpPr>
            <a:spLocks noGrp="1"/>
          </p:cNvSpPr>
          <p:nvPr>
            <p:ph idx="1"/>
          </p:nvPr>
        </p:nvSpPr>
        <p:spPr>
          <a:xfrm>
            <a:off x="2500313" y="1600200"/>
            <a:ext cx="6043612" cy="4525963"/>
          </a:xfrm>
        </p:spPr>
        <p:txBody>
          <a:bodyPr/>
          <a:lstStyle/>
          <a:p>
            <a:pPr eaLnBrk="1" hangingPunct="1"/>
            <a:r>
              <a:rPr lang="en-US" altLang="en-US" sz="3600" smtClean="0"/>
              <a:t>Streamline information - Repeat it or compare it</a:t>
            </a:r>
            <a:br>
              <a:rPr lang="en-US" altLang="en-US" sz="3600" smtClean="0"/>
            </a:br>
            <a:endParaRPr lang="en-US" altLang="en-US" sz="3600" smtClean="0"/>
          </a:p>
          <a:p>
            <a:pPr eaLnBrk="1" hangingPunct="1"/>
            <a:r>
              <a:rPr lang="en-US" altLang="en-US" sz="3600" smtClean="0"/>
              <a:t>Inefficient processing of  information is the weak link in the memory chain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3794" name="Titre 1"/>
          <p:cNvSpPr>
            <a:spLocks noGrp="1"/>
          </p:cNvSpPr>
          <p:nvPr>
            <p:ph type="title"/>
          </p:nvPr>
        </p:nvSpPr>
        <p:spPr>
          <a:xfrm>
            <a:off x="1905000" y="685800"/>
            <a:ext cx="6781800" cy="1143000"/>
          </a:xfrm>
        </p:spPr>
        <p:txBody>
          <a:bodyPr/>
          <a:lstStyle/>
          <a:p>
            <a:pPr eaLnBrk="1" hangingPunct="1"/>
            <a:r>
              <a:rPr lang="fr-FR" altLang="en-US" smtClean="0">
                <a:solidFill>
                  <a:srgbClr val="593B2A"/>
                </a:solidFill>
              </a:rPr>
              <a:t>Memory and Concentration</a:t>
            </a:r>
          </a:p>
        </p:txBody>
      </p:sp>
      <p:sp>
        <p:nvSpPr>
          <p:cNvPr id="33795" name="Espace réservé du contenu 2"/>
          <p:cNvSpPr>
            <a:spLocks noGrp="1"/>
          </p:cNvSpPr>
          <p:nvPr>
            <p:ph idx="1"/>
          </p:nvPr>
        </p:nvSpPr>
        <p:spPr>
          <a:xfrm>
            <a:off x="2590800" y="2286000"/>
            <a:ext cx="6019800" cy="3840163"/>
          </a:xfrm>
        </p:spPr>
        <p:txBody>
          <a:bodyPr/>
          <a:lstStyle/>
          <a:p>
            <a:pPr eaLnBrk="1" hangingPunct="1">
              <a:buFont typeface="Arial" charset="0"/>
              <a:buNone/>
            </a:pPr>
            <a:endParaRPr lang="en-US" altLang="en-US" smtClean="0"/>
          </a:p>
          <a:p>
            <a:pPr eaLnBrk="1" hangingPunct="1">
              <a:buFont typeface="Arial" charset="0"/>
              <a:buNone/>
            </a:pPr>
            <a:endParaRPr lang="en-US" altLang="en-US" smtClean="0"/>
          </a:p>
          <a:p>
            <a:pPr eaLnBrk="1" hangingPunct="1">
              <a:buFont typeface="Arial" charset="0"/>
              <a:buNone/>
            </a:pPr>
            <a:r>
              <a:rPr lang="en-US" altLang="en-US" smtClean="0">
                <a:hlinkClick r:id="rId4"/>
              </a:rPr>
              <a:t>YouTube video – Memory and Concentration</a:t>
            </a:r>
            <a:endParaRPr lang="en-US" altLang="en-US" smtClean="0"/>
          </a:p>
          <a:p>
            <a:pPr eaLnBrk="1" hangingPunct="1">
              <a:buFont typeface="Arial" charset="0"/>
              <a:buNone/>
            </a:pPr>
            <a:endParaRPr lang="en-US" alt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Titre 1"/>
          <p:cNvSpPr>
            <a:spLocks noGrp="1"/>
          </p:cNvSpPr>
          <p:nvPr>
            <p:ph type="title"/>
          </p:nvPr>
        </p:nvSpPr>
        <p:spPr/>
        <p:txBody>
          <a:bodyPr/>
          <a:lstStyle/>
          <a:p>
            <a:pPr eaLnBrk="1" hangingPunct="1"/>
            <a:r>
              <a:rPr lang="fr-FR" altLang="en-US" smtClean="0">
                <a:solidFill>
                  <a:srgbClr val="724B36"/>
                </a:solidFill>
              </a:rPr>
              <a:t>References</a:t>
            </a:r>
          </a:p>
        </p:txBody>
      </p:sp>
      <p:sp>
        <p:nvSpPr>
          <p:cNvPr id="34819" name="Espace réservé du contenu 2"/>
          <p:cNvSpPr>
            <a:spLocks noGrp="1"/>
          </p:cNvSpPr>
          <p:nvPr>
            <p:ph idx="1"/>
          </p:nvPr>
        </p:nvSpPr>
        <p:spPr/>
        <p:txBody>
          <a:bodyPr/>
          <a:lstStyle/>
          <a:p>
            <a:pPr eaLnBrk="1" hangingPunct="1"/>
            <a:r>
              <a:rPr lang="en-US" altLang="en-US" sz="2000" smtClean="0">
                <a:solidFill>
                  <a:srgbClr val="724B36"/>
                </a:solidFill>
              </a:rPr>
              <a:t>Downing, S. 2008. On course: Strategies for creating success in college and in life. 5th edition. Boston: Houghton Mifflin Co.</a:t>
            </a:r>
            <a:br>
              <a:rPr lang="en-US" altLang="en-US" sz="2000" smtClean="0">
                <a:solidFill>
                  <a:srgbClr val="724B36"/>
                </a:solidFill>
              </a:rPr>
            </a:br>
            <a:endParaRPr lang="en-US" altLang="en-US" sz="2000" smtClean="0">
              <a:solidFill>
                <a:srgbClr val="724B36"/>
              </a:solidFill>
            </a:endParaRPr>
          </a:p>
          <a:p>
            <a:pPr eaLnBrk="1" hangingPunct="1"/>
            <a:r>
              <a:rPr lang="en-US" altLang="en-US" sz="2000" smtClean="0">
                <a:solidFill>
                  <a:srgbClr val="724B36"/>
                </a:solidFill>
              </a:rPr>
              <a:t>Walther, D. R. 1994. Toolkit for college success. Belmont, CA: Wadsworth Publishing Company </a:t>
            </a:r>
            <a:endParaRPr lang="en-US" altLang="en-US" sz="1400" smtClean="0">
              <a:solidFill>
                <a:srgbClr val="724B36"/>
              </a:solidFill>
            </a:endParaRPr>
          </a:p>
          <a:p>
            <a:pPr eaLnBrk="1" hangingPunct="1"/>
            <a:endParaRPr lang="en-US" altLang="en-US" sz="1400" smtClean="0">
              <a:solidFill>
                <a:srgbClr val="724B36"/>
              </a:solidFill>
            </a:endParaRPr>
          </a:p>
          <a:p>
            <a:pPr eaLnBrk="1" hangingPunct="1"/>
            <a:r>
              <a:rPr lang="en-US" altLang="en-US" sz="2000" smtClean="0">
                <a:solidFill>
                  <a:srgbClr val="724B36"/>
                </a:solidFill>
              </a:rPr>
              <a:t>Muskingum College. (2010). </a:t>
            </a:r>
            <a:r>
              <a:rPr lang="en-US" altLang="en-US" sz="2000" i="1" smtClean="0">
                <a:solidFill>
                  <a:srgbClr val="724B36"/>
                </a:solidFill>
              </a:rPr>
              <a:t>Learning Strategies Database</a:t>
            </a:r>
            <a:r>
              <a:rPr lang="en-US" altLang="en-US" sz="2000" smtClean="0">
                <a:solidFill>
                  <a:srgbClr val="724B36"/>
                </a:solidFill>
              </a:rPr>
              <a:t>. Retrieved January 16, 2011, from Muskingum College: w</a:t>
            </a:r>
            <a:r>
              <a:rPr lang="en-US" altLang="en-US" sz="2000" i="1" smtClean="0">
                <a:solidFill>
                  <a:srgbClr val="724B36"/>
                </a:solidFill>
              </a:rPr>
              <a:t>ww.muskingum.edu/~cal/databa</a:t>
            </a:r>
            <a:r>
              <a:rPr lang="en-US" altLang="en-US" sz="2000" smtClean="0">
                <a:solidFill>
                  <a:srgbClr val="724B36"/>
                </a:solidFill>
              </a:rPr>
              <a:t>se/general/index.html.</a:t>
            </a:r>
          </a:p>
          <a:p>
            <a:pPr eaLnBrk="1" hangingPunct="1"/>
            <a:endParaRPr lang="en-US" altLang="en-US" sz="2000" smtClean="0">
              <a:solidFill>
                <a:srgbClr val="724B36"/>
              </a:solidFill>
            </a:endParaRPr>
          </a:p>
          <a:p>
            <a:pPr eaLnBrk="1" hangingPunct="1"/>
            <a:r>
              <a:rPr lang="en-US" altLang="en-US" sz="2000" smtClean="0">
                <a:solidFill>
                  <a:srgbClr val="724B36"/>
                </a:solidFill>
              </a:rPr>
              <a:t>Begley, S. (2011). Can you build a better brain. Retrieved January 16, 2011, from Newsweek: http://www.newsweek.com/2011/01/03/can-you-build-a-better-brain.html.</a:t>
            </a:r>
          </a:p>
          <a:p>
            <a:pPr eaLnBrk="1" hangingPunct="1"/>
            <a:endParaRPr lang="en-US" altLang="en-US" sz="1600" smtClean="0">
              <a:solidFill>
                <a:srgbClr val="724B36"/>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5842" name="Titre 1"/>
          <p:cNvSpPr>
            <a:spLocks noGrp="1"/>
          </p:cNvSpPr>
          <p:nvPr>
            <p:ph type="title"/>
          </p:nvPr>
        </p:nvSpPr>
        <p:spPr/>
        <p:txBody>
          <a:bodyPr/>
          <a:lstStyle/>
          <a:p>
            <a:pPr eaLnBrk="1" hangingPunct="1"/>
            <a:r>
              <a:rPr lang="fr-FR" altLang="en-US" smtClean="0">
                <a:solidFill>
                  <a:srgbClr val="724B36"/>
                </a:solidFill>
              </a:rPr>
              <a:t>For More Information</a:t>
            </a:r>
          </a:p>
        </p:txBody>
      </p:sp>
      <p:sp>
        <p:nvSpPr>
          <p:cNvPr id="3" name="Espace réservé du contenu 2"/>
          <p:cNvSpPr>
            <a:spLocks noGrp="1"/>
          </p:cNvSpPr>
          <p:nvPr>
            <p:ph idx="1"/>
          </p:nvPr>
        </p:nvSpPr>
        <p:spPr/>
        <p:txBody>
          <a:bodyPr rtlCol="0">
            <a:normAutofit lnSpcReduction="10000"/>
          </a:bodyPr>
          <a:lstStyle/>
          <a:p>
            <a:pPr marL="0" indent="0">
              <a:spcBef>
                <a:spcPts val="0"/>
              </a:spcBef>
              <a:buNone/>
              <a:defRPr/>
            </a:pPr>
            <a:r>
              <a:rPr lang="en-US" sz="4400" dirty="0">
                <a:solidFill>
                  <a:srgbClr val="724B36"/>
                </a:solidFill>
              </a:rPr>
              <a:t>Contact:</a:t>
            </a:r>
            <a:r>
              <a:rPr lang="en-US" sz="4400" dirty="0">
                <a:solidFill>
                  <a:srgbClr val="724B36"/>
                </a:solidFill>
                <a:effectLst>
                  <a:outerShdw blurRad="38100" dist="38100" dir="2700000" algn="tl">
                    <a:srgbClr val="000000">
                      <a:alpha val="43137"/>
                    </a:srgbClr>
                  </a:outerShdw>
                </a:effectLst>
              </a:rPr>
              <a:t> </a:t>
            </a:r>
            <a:br>
              <a:rPr lang="en-US" sz="4400" dirty="0">
                <a:solidFill>
                  <a:srgbClr val="724B36"/>
                </a:solidFill>
                <a:effectLst>
                  <a:outerShdw blurRad="38100" dist="38100" dir="2700000" algn="tl">
                    <a:srgbClr val="000000">
                      <a:alpha val="43137"/>
                    </a:srgbClr>
                  </a:outerShdw>
                </a:effectLst>
              </a:rPr>
            </a:br>
            <a:r>
              <a:rPr lang="en-US" sz="4400" dirty="0">
                <a:solidFill>
                  <a:srgbClr val="724B36"/>
                </a:solidFill>
              </a:rPr>
              <a:t/>
            </a:r>
            <a:br>
              <a:rPr lang="en-US" sz="4400" dirty="0">
                <a:solidFill>
                  <a:srgbClr val="724B36"/>
                </a:solidFill>
              </a:rPr>
            </a:br>
            <a:r>
              <a:rPr lang="en-US" sz="3600" dirty="0">
                <a:solidFill>
                  <a:srgbClr val="724B36"/>
                </a:solidFill>
              </a:rPr>
              <a:t>Dr. Matt Price</a:t>
            </a:r>
            <a:br>
              <a:rPr lang="en-US" sz="3600" dirty="0">
                <a:solidFill>
                  <a:srgbClr val="724B36"/>
                </a:solidFill>
              </a:rPr>
            </a:br>
            <a:r>
              <a:rPr lang="en-US" dirty="0">
                <a:solidFill>
                  <a:srgbClr val="724B36"/>
                </a:solidFill>
              </a:rPr>
              <a:t>Learning Support Coordinator/Academic Advisor</a:t>
            </a:r>
            <a:r>
              <a:rPr lang="en-US" sz="3600" dirty="0">
                <a:solidFill>
                  <a:srgbClr val="724B36"/>
                </a:solidFill>
              </a:rPr>
              <a:t/>
            </a:r>
            <a:br>
              <a:rPr lang="en-US" sz="3600" dirty="0">
                <a:solidFill>
                  <a:srgbClr val="724B36"/>
                </a:solidFill>
              </a:rPr>
            </a:br>
            <a:r>
              <a:rPr lang="en-US" sz="3600" dirty="0">
                <a:solidFill>
                  <a:srgbClr val="724B36"/>
                </a:solidFill>
              </a:rPr>
              <a:t>University of North Alabama</a:t>
            </a:r>
          </a:p>
          <a:p>
            <a:pPr marL="0" indent="0">
              <a:spcBef>
                <a:spcPts val="0"/>
              </a:spcBef>
              <a:buNone/>
              <a:defRPr/>
            </a:pPr>
            <a:r>
              <a:rPr lang="en-US" sz="3600" dirty="0">
                <a:solidFill>
                  <a:srgbClr val="724B36"/>
                </a:solidFill>
              </a:rPr>
              <a:t>The Commons 220</a:t>
            </a:r>
          </a:p>
          <a:p>
            <a:pPr marL="0" indent="0">
              <a:spcBef>
                <a:spcPts val="0"/>
              </a:spcBef>
              <a:buNone/>
              <a:defRPr/>
            </a:pPr>
            <a:r>
              <a:rPr lang="en-US" sz="3600" dirty="0">
                <a:solidFill>
                  <a:srgbClr val="724B36"/>
                </a:solidFill>
              </a:rPr>
              <a:t>256-765-5949</a:t>
            </a:r>
          </a:p>
          <a:p>
            <a:pPr marL="0" indent="0">
              <a:spcBef>
                <a:spcPts val="0"/>
              </a:spcBef>
              <a:buNone/>
              <a:defRPr/>
            </a:pPr>
            <a:r>
              <a:rPr lang="en-US" sz="3600" dirty="0">
                <a:solidFill>
                  <a:srgbClr val="724B36"/>
                </a:solidFill>
                <a:hlinkClick r:id="rId4"/>
              </a:rPr>
              <a:t>mprice2@una.edu</a:t>
            </a:r>
            <a:endParaRPr lang="en-US" sz="3600" dirty="0">
              <a:solidFill>
                <a:srgbClr val="724B36"/>
              </a:solidFill>
            </a:endParaRPr>
          </a:p>
          <a:p>
            <a:pPr eaLnBrk="1" fontAlgn="auto" hangingPunct="1">
              <a:spcAft>
                <a:spcPts val="0"/>
              </a:spcAft>
              <a:buFont typeface="Arial" charset="0"/>
              <a:buNone/>
              <a:defRPr/>
            </a:pPr>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Memory</a:t>
            </a:r>
          </a:p>
        </p:txBody>
      </p:sp>
      <p:pic>
        <p:nvPicPr>
          <p:cNvPr id="5123" name="Picture 4" descr="http://0.tqn.com/d/esl/1/G/i/otherbrai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6250" y="5045075"/>
            <a:ext cx="2241550"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contenu 2"/>
          <p:cNvSpPr>
            <a:spLocks noGrp="1"/>
          </p:cNvSpPr>
          <p:nvPr>
            <p:ph idx="1"/>
          </p:nvPr>
        </p:nvSpPr>
        <p:spPr>
          <a:xfrm>
            <a:off x="457200" y="2117725"/>
            <a:ext cx="8229600" cy="4311650"/>
          </a:xfrm>
        </p:spPr>
        <p:txBody>
          <a:bodyPr/>
          <a:lstStyle/>
          <a:p>
            <a:pPr eaLnBrk="1" hangingPunct="1">
              <a:defRPr/>
            </a:pPr>
            <a:r>
              <a:rPr lang="en-US" sz="4000" dirty="0" smtClean="0">
                <a:solidFill>
                  <a:schemeClr val="accent1">
                    <a:lumMod val="50000"/>
                  </a:schemeClr>
                </a:solidFill>
              </a:rPr>
              <a:t>Sensory memory </a:t>
            </a:r>
            <a:r>
              <a:rPr lang="en-US" sz="3600" dirty="0" smtClean="0"/>
              <a:t>(SM) holds information for about 20-30 seconds</a:t>
            </a:r>
          </a:p>
          <a:p>
            <a:pPr eaLnBrk="1" hangingPunct="1">
              <a:defRPr/>
            </a:pPr>
            <a:r>
              <a:rPr lang="en-US" sz="4000" dirty="0" smtClean="0">
                <a:solidFill>
                  <a:schemeClr val="tx2">
                    <a:lumMod val="50000"/>
                  </a:schemeClr>
                </a:solidFill>
              </a:rPr>
              <a:t>Short-term memory </a:t>
            </a:r>
            <a:r>
              <a:rPr lang="en-US" sz="3600" dirty="0" smtClean="0"/>
              <a:t>(STM) holds information temporarily</a:t>
            </a:r>
          </a:p>
          <a:p>
            <a:pPr eaLnBrk="1" hangingPunct="1">
              <a:defRPr/>
            </a:pPr>
            <a:r>
              <a:rPr lang="en-US" sz="4000" dirty="0" smtClean="0">
                <a:solidFill>
                  <a:schemeClr val="tx2">
                    <a:lumMod val="50000"/>
                  </a:schemeClr>
                </a:solidFill>
              </a:rPr>
              <a:t>Long-term memory </a:t>
            </a:r>
            <a:r>
              <a:rPr lang="en-US" sz="3600" dirty="0" smtClean="0"/>
              <a:t>(LTM) involves permanent storage of information</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Memory</a:t>
            </a:r>
          </a:p>
        </p:txBody>
      </p:sp>
      <p:pic>
        <p:nvPicPr>
          <p:cNvPr id="6147" name="Content Placeholder 5" descr="infopro.gif"/>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a:xfrm>
            <a:off x="393700" y="2209800"/>
            <a:ext cx="8431213" cy="420687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Memory</a:t>
            </a:r>
          </a:p>
        </p:txBody>
      </p:sp>
      <p:sp>
        <p:nvSpPr>
          <p:cNvPr id="7171" name="Content Placeholder 1"/>
          <p:cNvSpPr>
            <a:spLocks noGrp="1"/>
          </p:cNvSpPr>
          <p:nvPr>
            <p:ph idx="1"/>
          </p:nvPr>
        </p:nvSpPr>
        <p:spPr/>
        <p:txBody>
          <a:bodyPr/>
          <a:lstStyle/>
          <a:p>
            <a:pPr marL="0" indent="0">
              <a:buFont typeface="Arial" charset="0"/>
              <a:buNone/>
            </a:pPr>
            <a:r>
              <a:rPr lang="en-US" altLang="en-US" dirty="0" smtClean="0"/>
              <a:t> </a:t>
            </a:r>
          </a:p>
          <a:p>
            <a:pPr marL="0" indent="0">
              <a:buFont typeface="Arial" charset="0"/>
              <a:buNone/>
            </a:pPr>
            <a:r>
              <a:rPr lang="en-US" altLang="en-US" sz="2400" dirty="0" smtClean="0"/>
              <a:t>There is an article out 2/9/2012 in the </a:t>
            </a:r>
            <a:r>
              <a:rPr lang="en-US" altLang="en-US" sz="2400" i="1" dirty="0" smtClean="0"/>
              <a:t>Wall Street Journal</a:t>
            </a:r>
            <a:r>
              <a:rPr lang="en-US" altLang="en-US" sz="2400" dirty="0" smtClean="0"/>
              <a:t>: </a:t>
            </a:r>
            <a:br>
              <a:rPr lang="en-US" altLang="en-US" sz="2400" dirty="0" smtClean="0"/>
            </a:br>
            <a:endParaRPr lang="en-US" altLang="en-US" sz="2400" dirty="0" smtClean="0"/>
          </a:p>
          <a:p>
            <a:pPr marL="0" indent="0" algn="ctr">
              <a:buFont typeface="Arial" charset="0"/>
              <a:buNone/>
            </a:pPr>
            <a:r>
              <a:rPr lang="en-US" altLang="en-US" sz="4000" dirty="0" smtClean="0"/>
              <a:t>“Memory Gets Jolt in Brain Research”</a:t>
            </a:r>
          </a:p>
          <a:p>
            <a:pPr marL="0" indent="0" algn="ctr">
              <a:buFont typeface="Arial" charset="0"/>
              <a:buNone/>
            </a:pPr>
            <a:r>
              <a:rPr lang="en-US" altLang="en-US" sz="4000" dirty="0" smtClean="0"/>
              <a:t/>
            </a:r>
            <a:br>
              <a:rPr lang="en-US" altLang="en-US" sz="4000" dirty="0" smtClean="0"/>
            </a:br>
            <a:r>
              <a:rPr lang="en-US" altLang="en-US" sz="3600" dirty="0" smtClean="0"/>
              <a:t>A Treatment for Parkinson’s disease may improve memory.</a:t>
            </a:r>
            <a:endParaRPr lang="en-US"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813" y="122238"/>
            <a:ext cx="5546725" cy="667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18"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Knowledge</a:t>
            </a:r>
          </a:p>
        </p:txBody>
      </p:sp>
      <p:sp>
        <p:nvSpPr>
          <p:cNvPr id="5123" name="Espace réservé du contenu 2"/>
          <p:cNvSpPr>
            <a:spLocks noGrp="1"/>
          </p:cNvSpPr>
          <p:nvPr>
            <p:ph idx="1"/>
          </p:nvPr>
        </p:nvSpPr>
        <p:spPr>
          <a:xfrm>
            <a:off x="457200" y="2117725"/>
            <a:ext cx="8229600" cy="4311650"/>
          </a:xfrm>
        </p:spPr>
        <p:txBody>
          <a:bodyPr/>
          <a:lstStyle/>
          <a:p>
            <a:pPr eaLnBrk="1" hangingPunct="1">
              <a:defRPr/>
            </a:pPr>
            <a:r>
              <a:rPr lang="en-US" sz="4000" dirty="0" smtClean="0"/>
              <a:t>Each of us has learning abilities and learning disabilities</a:t>
            </a:r>
          </a:p>
          <a:p>
            <a:pPr eaLnBrk="1" hangingPunct="1">
              <a:defRPr/>
            </a:pPr>
            <a:r>
              <a:rPr lang="en-US" sz="4000" dirty="0" smtClean="0"/>
              <a:t>College instructors give you </a:t>
            </a:r>
            <a:r>
              <a:rPr lang="en-US" sz="4000" b="1" dirty="0" smtClean="0">
                <a:solidFill>
                  <a:schemeClr val="accent3">
                    <a:lumMod val="50000"/>
                  </a:schemeClr>
                </a:solidFill>
              </a:rPr>
              <a:t>information</a:t>
            </a:r>
            <a:r>
              <a:rPr lang="en-US" sz="4000" dirty="0" smtClean="0">
                <a:solidFill>
                  <a:schemeClr val="accent3">
                    <a:lumMod val="50000"/>
                  </a:schemeClr>
                </a:solidFill>
              </a:rPr>
              <a:t> </a:t>
            </a:r>
            <a:r>
              <a:rPr lang="en-US" sz="4000" dirty="0" smtClean="0"/>
              <a:t>but you have to create the </a:t>
            </a:r>
            <a:r>
              <a:rPr lang="en-US" sz="4000" b="1" dirty="0" smtClean="0">
                <a:solidFill>
                  <a:schemeClr val="accent3">
                    <a:lumMod val="50000"/>
                  </a:schemeClr>
                </a:solidFill>
              </a:rPr>
              <a:t>knowledge </a:t>
            </a:r>
            <a:endParaRPr lang="en-US" sz="4000" b="1"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Titre 1"/>
          <p:cNvSpPr>
            <a:spLocks noGrp="1"/>
          </p:cNvSpPr>
          <p:nvPr>
            <p:ph type="title"/>
          </p:nvPr>
        </p:nvSpPr>
        <p:spPr>
          <a:xfrm>
            <a:off x="457200" y="274638"/>
            <a:ext cx="7829550" cy="1143000"/>
          </a:xfrm>
        </p:spPr>
        <p:txBody>
          <a:bodyPr/>
          <a:lstStyle/>
          <a:p>
            <a:pPr eaLnBrk="1" hangingPunct="1"/>
            <a:r>
              <a:rPr lang="fr-FR" altLang="en-US" sz="4800" smtClean="0">
                <a:solidFill>
                  <a:srgbClr val="593B2A"/>
                </a:solidFill>
              </a:rPr>
              <a:t>Concentration</a:t>
            </a:r>
          </a:p>
        </p:txBody>
      </p:sp>
      <p:sp>
        <p:nvSpPr>
          <p:cNvPr id="5123" name="Espace réservé du contenu 2"/>
          <p:cNvSpPr>
            <a:spLocks noGrp="1"/>
          </p:cNvSpPr>
          <p:nvPr>
            <p:ph idx="1"/>
          </p:nvPr>
        </p:nvSpPr>
        <p:spPr>
          <a:xfrm>
            <a:off x="228600" y="2117725"/>
            <a:ext cx="8763000" cy="4311650"/>
          </a:xfrm>
        </p:spPr>
        <p:txBody>
          <a:bodyPr/>
          <a:lstStyle/>
          <a:p>
            <a:pPr marL="0" indent="0" eaLnBrk="1" hangingPunct="1">
              <a:buFont typeface="Arial" charset="0"/>
              <a:buNone/>
              <a:defRPr/>
            </a:pPr>
            <a:r>
              <a:rPr lang="en-US" sz="4400" dirty="0" smtClean="0"/>
              <a:t>The </a:t>
            </a:r>
            <a:r>
              <a:rPr lang="en-US" sz="4400" dirty="0"/>
              <a:t>ability to pay attention is vital to memory because it is the process </a:t>
            </a:r>
            <a:r>
              <a:rPr lang="en-US" sz="4400" dirty="0" smtClean="0"/>
              <a:t>that moves information…</a:t>
            </a:r>
            <a:br>
              <a:rPr lang="en-US" sz="4400" dirty="0" smtClean="0"/>
            </a:br>
            <a:endParaRPr lang="en-US" sz="4400" dirty="0" smtClean="0"/>
          </a:p>
          <a:p>
            <a:pPr marL="0" indent="0" eaLnBrk="1" hangingPunct="1">
              <a:buFont typeface="Arial" charset="0"/>
              <a:buNone/>
              <a:defRPr/>
            </a:pPr>
            <a:r>
              <a:rPr lang="en-US" sz="4000" b="1" dirty="0" smtClean="0"/>
              <a:t>Sensory Memory </a:t>
            </a:r>
            <a:r>
              <a:rPr lang="en-US" sz="4000" b="1" dirty="0" smtClean="0">
                <a:solidFill>
                  <a:schemeClr val="accent6">
                    <a:lumMod val="75000"/>
                  </a:schemeClr>
                </a:solidFill>
              </a:rPr>
              <a:t>→</a:t>
            </a:r>
            <a:r>
              <a:rPr lang="en-US" sz="4000" b="1" dirty="0" smtClean="0"/>
              <a:t> Short-Term Memory</a:t>
            </a:r>
            <a:endParaRPr lang="en-US" sz="4000" b="1" dirty="0"/>
          </a:p>
          <a:p>
            <a:pPr eaLnBrk="1" hangingPunct="1">
              <a:defRPr/>
            </a:pPr>
            <a:endParaRPr 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102</Template>
  <TotalTime>1867</TotalTime>
  <Words>1702</Words>
  <Application>Microsoft Office PowerPoint</Application>
  <PresentationFormat>On-screen Show (4:3)</PresentationFormat>
  <Paragraphs>199</Paragraphs>
  <Slides>34</Slides>
  <Notes>33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102</vt:lpstr>
      <vt:lpstr>Memory and Concentration</vt:lpstr>
      <vt:lpstr>Memory and Concentration</vt:lpstr>
      <vt:lpstr>Memory</vt:lpstr>
      <vt:lpstr>Memory</vt:lpstr>
      <vt:lpstr>Memory</vt:lpstr>
      <vt:lpstr>Memory</vt:lpstr>
      <vt:lpstr>PowerPoint Presentation</vt:lpstr>
      <vt:lpstr>Knowledge</vt:lpstr>
      <vt:lpstr>Concentration</vt:lpstr>
      <vt:lpstr>Concentration</vt:lpstr>
      <vt:lpstr>Concentration</vt:lpstr>
      <vt:lpstr>Learning Takes Time and Work</vt:lpstr>
      <vt:lpstr>Tips for Managing Memory</vt:lpstr>
      <vt:lpstr>Tips for Managing Memory</vt:lpstr>
      <vt:lpstr>Tips for Managing Memory</vt:lpstr>
      <vt:lpstr>Tips for Managing Memory</vt:lpstr>
      <vt:lpstr>Tips for Managing Memory</vt:lpstr>
      <vt:lpstr>Mnemonic Devices</vt:lpstr>
      <vt:lpstr>Mnemonic Devices</vt:lpstr>
      <vt:lpstr>Mnemonic Devices</vt:lpstr>
      <vt:lpstr>Mnemonic Devices</vt:lpstr>
      <vt:lpstr>Mnemonic Devices</vt:lpstr>
      <vt:lpstr>Mnemonic Devices</vt:lpstr>
      <vt:lpstr>Mnemonic Devices</vt:lpstr>
      <vt:lpstr>Mnemonic Devices</vt:lpstr>
      <vt:lpstr>Mnemonic Devices</vt:lpstr>
      <vt:lpstr>Mnemonic Devices</vt:lpstr>
      <vt:lpstr>Chunking</vt:lpstr>
      <vt:lpstr>Chunking</vt:lpstr>
      <vt:lpstr>Chunking</vt:lpstr>
      <vt:lpstr>Efficiency</vt:lpstr>
      <vt:lpstr>Memory and Concentration</vt:lpstr>
      <vt:lpstr>References</vt:lpstr>
      <vt:lpstr>For More Information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and Concentration</dc:title>
  <dc:creator>Heather Unger-Robertson</dc:creator>
  <cp:lastModifiedBy>Windows User</cp:lastModifiedBy>
  <cp:revision>183</cp:revision>
  <dcterms:created xsi:type="dcterms:W3CDTF">2011-01-29T04:13:01Z</dcterms:created>
  <dcterms:modified xsi:type="dcterms:W3CDTF">2014-09-25T23:12:17Z</dcterms:modified>
</cp:coreProperties>
</file>