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83" r:id="rId4"/>
    <p:sldId id="278" r:id="rId5"/>
    <p:sldId id="270" r:id="rId6"/>
    <p:sldId id="281" r:id="rId7"/>
    <p:sldId id="260" r:id="rId8"/>
    <p:sldId id="263" r:id="rId9"/>
    <p:sldId id="284" r:id="rId10"/>
    <p:sldId id="271" r:id="rId11"/>
    <p:sldId id="272" r:id="rId12"/>
    <p:sldId id="258" r:id="rId13"/>
    <p:sldId id="275" r:id="rId14"/>
    <p:sldId id="257" r:id="rId15"/>
    <p:sldId id="274" r:id="rId16"/>
    <p:sldId id="273" r:id="rId17"/>
    <p:sldId id="265" r:id="rId18"/>
    <p:sldId id="276" r:id="rId19"/>
    <p:sldId id="280" r:id="rId20"/>
    <p:sldId id="277" r:id="rId21"/>
    <p:sldId id="262" r:id="rId22"/>
    <p:sldId id="279" r:id="rId23"/>
    <p:sldId id="266" r:id="rId24"/>
    <p:sldId id="264" r:id="rId25"/>
    <p:sldId id="269" r:id="rId26"/>
    <p:sldId id="268" r:id="rId27"/>
    <p:sldId id="267" r:id="rId28"/>
  </p:sldIdLst>
  <p:sldSz cx="9144000" cy="6858000" type="screen4x3"/>
  <p:notesSz cx="7077075" cy="90043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77975" autoAdjust="0"/>
  </p:normalViewPr>
  <p:slideViewPr>
    <p:cSldViewPr>
      <p:cViewPr>
        <p:scale>
          <a:sx n="78" d="100"/>
          <a:sy n="78" d="100"/>
        </p:scale>
        <p:origin x="-1320"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67050" cy="450850"/>
          </a:xfrm>
          <a:prstGeom prst="rect">
            <a:avLst/>
          </a:prstGeom>
        </p:spPr>
        <p:txBody>
          <a:bodyPr vert="horz" lIns="91440" tIns="45720" rIns="91440" bIns="45720" rtlCol="0"/>
          <a:lstStyle>
            <a:lvl1pPr algn="l">
              <a:defRPr sz="1200">
                <a:latin typeface="Arial" charset="0"/>
                <a:cs typeface="+mn-cs"/>
              </a:defRPr>
            </a:lvl1pPr>
          </a:lstStyle>
          <a:p>
            <a:pPr>
              <a:defRPr/>
            </a:pPr>
            <a:endParaRPr lang="fr-CA"/>
          </a:p>
        </p:txBody>
      </p:sp>
      <p:sp>
        <p:nvSpPr>
          <p:cNvPr id="3" name="Espace réservé de la date 2"/>
          <p:cNvSpPr>
            <a:spLocks noGrp="1"/>
          </p:cNvSpPr>
          <p:nvPr>
            <p:ph type="dt" idx="1"/>
          </p:nvPr>
        </p:nvSpPr>
        <p:spPr>
          <a:xfrm>
            <a:off x="4008438" y="0"/>
            <a:ext cx="3067050" cy="450850"/>
          </a:xfrm>
          <a:prstGeom prst="rect">
            <a:avLst/>
          </a:prstGeom>
        </p:spPr>
        <p:txBody>
          <a:bodyPr vert="horz" lIns="91440" tIns="45720" rIns="91440" bIns="45720" rtlCol="0"/>
          <a:lstStyle>
            <a:lvl1pPr algn="r">
              <a:defRPr sz="1200">
                <a:latin typeface="Arial" charset="0"/>
                <a:cs typeface="+mn-cs"/>
              </a:defRPr>
            </a:lvl1pPr>
          </a:lstStyle>
          <a:p>
            <a:pPr>
              <a:defRPr/>
            </a:pPr>
            <a:fld id="{D5F58F24-4213-4698-A64E-7F00E8FEE4C0}" type="datetimeFigureOut">
              <a:rPr lang="fr-FR"/>
              <a:pPr>
                <a:defRPr/>
              </a:pPr>
              <a:t>25/09/2014</a:t>
            </a:fld>
            <a:endParaRPr lang="fr-CA" dirty="0"/>
          </a:p>
        </p:txBody>
      </p:sp>
      <p:sp>
        <p:nvSpPr>
          <p:cNvPr id="4" name="Espace réservé de l'image des diapositives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pPr lvl="0"/>
            <a:endParaRPr lang="fr-CA" noProof="0" dirty="0" smtClean="0"/>
          </a:p>
        </p:txBody>
      </p:sp>
      <p:sp>
        <p:nvSpPr>
          <p:cNvPr id="5" name="Espace réservé des commentaires 4"/>
          <p:cNvSpPr>
            <a:spLocks noGrp="1"/>
          </p:cNvSpPr>
          <p:nvPr>
            <p:ph type="body" sz="quarter" idx="3"/>
          </p:nvPr>
        </p:nvSpPr>
        <p:spPr>
          <a:xfrm>
            <a:off x="708025" y="4276725"/>
            <a:ext cx="5661025" cy="4052888"/>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6" name="Espace réservé du pied de page 5"/>
          <p:cNvSpPr>
            <a:spLocks noGrp="1"/>
          </p:cNvSpPr>
          <p:nvPr>
            <p:ph type="ftr" sz="quarter" idx="4"/>
          </p:nvPr>
        </p:nvSpPr>
        <p:spPr>
          <a:xfrm>
            <a:off x="0" y="8551863"/>
            <a:ext cx="3067050" cy="45085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fr-CA"/>
          </a:p>
        </p:txBody>
      </p:sp>
      <p:sp>
        <p:nvSpPr>
          <p:cNvPr id="7" name="Espace réservé du numéro de diapositive 6"/>
          <p:cNvSpPr>
            <a:spLocks noGrp="1"/>
          </p:cNvSpPr>
          <p:nvPr>
            <p:ph type="sldNum" sz="quarter" idx="5"/>
          </p:nvPr>
        </p:nvSpPr>
        <p:spPr>
          <a:xfrm>
            <a:off x="4008438" y="8551863"/>
            <a:ext cx="3067050" cy="450850"/>
          </a:xfrm>
          <a:prstGeom prst="rect">
            <a:avLst/>
          </a:prstGeom>
        </p:spPr>
        <p:txBody>
          <a:bodyPr vert="horz" lIns="91440" tIns="45720" rIns="91440" bIns="45720" rtlCol="0" anchor="b"/>
          <a:lstStyle>
            <a:lvl1pPr algn="r">
              <a:defRPr sz="1200">
                <a:latin typeface="Arial" charset="0"/>
                <a:cs typeface="+mn-cs"/>
              </a:defRPr>
            </a:lvl1pPr>
          </a:lstStyle>
          <a:p>
            <a:pPr>
              <a:defRPr/>
            </a:pPr>
            <a:fld id="{047F4202-9363-454C-A0B1-9CA029FA3607}" type="slidenum">
              <a:rPr lang="fr-CA"/>
              <a:pPr>
                <a:defRPr/>
              </a:pPr>
              <a:t>‹#›</a:t>
            </a:fld>
            <a:endParaRPr lang="fr-CA" dirty="0"/>
          </a:p>
        </p:txBody>
      </p:sp>
    </p:spTree>
    <p:extLst>
      <p:ext uri="{BB962C8B-B14F-4D97-AF65-F5344CB8AC3E}">
        <p14:creationId xmlns:p14="http://schemas.microsoft.com/office/powerpoint/2010/main" val="388161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i="1" smtClean="0">
                <a:solidFill>
                  <a:srgbClr val="FF0000"/>
                </a:solidFill>
              </a:rPr>
              <a:t>Please see notes throughout the slide show for more information. </a:t>
            </a:r>
          </a:p>
        </p:txBody>
      </p:sp>
      <p:sp>
        <p:nvSpPr>
          <p:cNvPr id="256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7063E5A-849F-45D9-9C5F-AB6902C9CB12}" type="slidenum">
              <a:rPr lang="fr-CA" smtClean="0"/>
              <a:pPr eaLnBrk="1" hangingPunct="1">
                <a:defRPr/>
              </a:pPr>
              <a:t>1</a:t>
            </a:fld>
            <a:endParaRPr lang="fr-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accent1">
                  <a:lumMod val="75000"/>
                </a:schemeClr>
              </a:buClr>
              <a:buFont typeface="Arial" pitchFamily="34" charset="0"/>
              <a:buChar char="•"/>
              <a:defRPr/>
            </a:pPr>
            <a:r>
              <a:rPr lang="en-US" dirty="0" smtClean="0"/>
              <a:t>Write page numbers referenced by the instructor for future reference.</a:t>
            </a:r>
          </a:p>
          <a:p>
            <a:pPr eaLnBrk="1" hangingPunct="1">
              <a:lnSpc>
                <a:spcPct val="150000"/>
              </a:lnSpc>
              <a:buClr>
                <a:schemeClr val="accent2">
                  <a:lumMod val="75000"/>
                </a:schemeClr>
              </a:buClr>
              <a:buFont typeface="Arial" pitchFamily="34" charset="0"/>
              <a:buChar char="•"/>
              <a:defRPr/>
            </a:pPr>
            <a:r>
              <a:rPr lang="en-US" dirty="0" smtClean="0"/>
              <a:t>Write down your professor’s examples, you may see them again on a test. </a:t>
            </a:r>
          </a:p>
          <a:p>
            <a:pPr eaLnBrk="1" hangingPunct="1">
              <a:defRPr/>
            </a:pPr>
            <a:endParaRPr lang="en-US" dirty="0"/>
          </a:p>
        </p:txBody>
      </p:sp>
      <p:sp>
        <p:nvSpPr>
          <p:cNvPr id="297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879CA0B-6813-44D9-B960-00017C7FC010}" type="slidenum">
              <a:rPr lang="fr-CA" smtClean="0"/>
              <a:pPr eaLnBrk="1" hangingPunct="1">
                <a:defRPr/>
              </a:pPr>
              <a:t>10</a:t>
            </a:fld>
            <a:endParaRPr lang="fr-CA"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Clr>
                <a:schemeClr val="accent5">
                  <a:lumMod val="75000"/>
                </a:schemeClr>
              </a:buClr>
              <a:buFont typeface="Arial" pitchFamily="34" charset="0"/>
              <a:buChar char="•"/>
              <a:defRPr/>
            </a:pPr>
            <a:r>
              <a:rPr lang="en-US" dirty="0" smtClean="0"/>
              <a:t>It is important to pick out the details, spend your valuable time on them, and avoid less important concepts</a:t>
            </a:r>
            <a:r>
              <a:rPr lang="en-US" b="1" dirty="0" smtClean="0"/>
              <a:t>. Successful students spend some time weeding out information seen as less important to the professor. You might find the most successful students in class are the ones who take the time to ask the professor what the test will be like, what will be on the test, and what will NOT be on the test</a:t>
            </a:r>
            <a:r>
              <a:rPr lang="en-US" dirty="0" smtClean="0"/>
              <a:t>. </a:t>
            </a:r>
          </a:p>
          <a:p>
            <a:pPr marL="171450" indent="-171450" eaLnBrk="1" hangingPunct="1">
              <a:buClr>
                <a:schemeClr val="accent5">
                  <a:lumMod val="75000"/>
                </a:schemeClr>
              </a:buClr>
              <a:buFont typeface="Arial" pitchFamily="34" charset="0"/>
              <a:buChar char="•"/>
              <a:defRPr/>
            </a:pPr>
            <a:r>
              <a:rPr lang="en-US" dirty="0" smtClean="0"/>
              <a:t>Listen for answers to your prepared questions. Ask questions!! Students should be less concerned about sounding silly and take advantage of the fact that their professor is there and ask questions. If you have a questions, so do other students. And, HELLO! You’re paying for it!!</a:t>
            </a:r>
          </a:p>
        </p:txBody>
      </p:sp>
      <p:sp>
        <p:nvSpPr>
          <p:cNvPr id="327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6350D87-4D77-4469-97EC-376DDA1F464C}" type="slidenum">
              <a:rPr lang="fr-CA" smtClean="0"/>
              <a:pPr eaLnBrk="1" hangingPunct="1">
                <a:defRPr/>
              </a:pPr>
              <a:t>11</a:t>
            </a:fld>
            <a:endParaRPr lang="fr-CA"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337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A4618E5-074B-4D78-BCD0-70FF68770050}" type="slidenum">
              <a:rPr lang="fr-CA" smtClean="0"/>
              <a:pPr eaLnBrk="1" hangingPunct="1">
                <a:defRPr/>
              </a:pPr>
              <a:t>12</a:t>
            </a:fld>
            <a:endParaRPr lang="fr-CA"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smtClean="0"/>
              <a:t>Make your notes brief: Don’t use a sentence where you can use a phrase and don’t use a phrase where you can use one word. Don't write down everything that you read or hear – only record what is important. Your notes are for you to review information quickly not rehash everything that you hear. (This also relates to recording lectures – you spend double your time when you attend class then re-listen to the lecture.) Taking good notes gives you a way to review the class in a short period of time. Use abbreviations and symbols to help keep important information in and the “junk” out. </a:t>
            </a:r>
            <a:endParaRPr lang="fr-CA" smtClean="0"/>
          </a:p>
        </p:txBody>
      </p:sp>
      <p:sp>
        <p:nvSpPr>
          <p:cNvPr id="34820"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61C66BC-C344-4807-8FE6-BF0AC7DF9B17}" type="slidenum">
              <a:rPr lang="fr-CA" smtClean="0"/>
              <a:pPr eaLnBrk="1" hangingPunct="1">
                <a:defRPr/>
              </a:pPr>
              <a:t>13</a:t>
            </a:fld>
            <a:endParaRPr lang="fr-CA"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fr-CA" dirty="0" smtClean="0">
                <a:solidFill>
                  <a:schemeClr val="tx1">
                    <a:lumMod val="75000"/>
                    <a:lumOff val="25000"/>
                  </a:schemeClr>
                </a:solidFill>
                <a:latin typeface="Adobe Garamond Pro" pitchFamily="18" charset="0"/>
              </a:rPr>
              <a:t>Outlining points out the organization of the information. It is the skeleton of the information – it gives form to what you are examining and what has been built. Unfortunately, a student’s first experience with an outline is not always positive, but outlines are very useful in notetaking, they highlight important information and provide something to build on. </a:t>
            </a:r>
            <a:endParaRPr lang="fr-CA" dirty="0" smtClean="0"/>
          </a:p>
        </p:txBody>
      </p:sp>
      <p:sp>
        <p:nvSpPr>
          <p:cNvPr id="35844"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E982BBD-A7F9-4C82-A734-B17F48F8E4AF}" type="slidenum">
              <a:rPr lang="fr-CA" smtClean="0"/>
              <a:pPr eaLnBrk="1" hangingPunct="1">
                <a:defRPr/>
              </a:pPr>
              <a:t>14</a:t>
            </a:fld>
            <a:endParaRPr lang="fr-CA"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fr-CA" dirty="0" smtClean="0">
                <a:solidFill>
                  <a:schemeClr val="tx1">
                    <a:lumMod val="75000"/>
                    <a:lumOff val="25000"/>
                  </a:schemeClr>
                </a:solidFill>
                <a:latin typeface="Adobe Garamond Pro" pitchFamily="18" charset="0"/>
              </a:rPr>
              <a:t>This is an example of an outline created for a paper but is a good example of what you can create out of class notes. Corresponding numbers and letters have related information.  </a:t>
            </a:r>
            <a:r>
              <a:rPr lang="en-US" dirty="0" smtClean="0"/>
              <a:t>Indention helps you distinguish major from minor points. Outlines allow for a lot of white space which can be used to add more information later. </a:t>
            </a:r>
          </a:p>
          <a:p>
            <a:pPr eaLnBrk="1" hangingPunct="1">
              <a:spcBef>
                <a:spcPct val="0"/>
              </a:spcBef>
              <a:defRPr/>
            </a:pPr>
            <a:endParaRPr lang="fr-CA" dirty="0" smtClean="0"/>
          </a:p>
        </p:txBody>
      </p:sp>
      <p:sp>
        <p:nvSpPr>
          <p:cNvPr id="36868"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E79739D-45B2-4FD8-9B53-1457D15940F7}" type="slidenum">
              <a:rPr lang="fr-CA" smtClean="0"/>
              <a:pPr eaLnBrk="1" hangingPunct="1">
                <a:defRPr/>
              </a:pPr>
              <a:t>15</a:t>
            </a:fld>
            <a:endParaRPr lang="fr-CA"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fr-CA" dirty="0" smtClean="0">
                <a:solidFill>
                  <a:schemeClr val="tx1">
                    <a:lumMod val="75000"/>
                    <a:lumOff val="25000"/>
                  </a:schemeClr>
                </a:solidFill>
                <a:latin typeface="Adobe Garamond Pro" pitchFamily="18" charset="0"/>
              </a:rPr>
              <a:t>A concept map provides visual clues to how ideas are related. They can be drawn in different ways and you have to decide what works best for you. </a:t>
            </a:r>
            <a:endParaRPr lang="fr-CA" dirty="0" smtClean="0"/>
          </a:p>
        </p:txBody>
      </p:sp>
      <p:sp>
        <p:nvSpPr>
          <p:cNvPr id="37892"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A9E2F9D-0F4D-4493-B003-C772DECA7405}" type="slidenum">
              <a:rPr lang="fr-CA" smtClean="0"/>
              <a:pPr eaLnBrk="1" hangingPunct="1">
                <a:defRPr/>
              </a:pPr>
              <a:t>16</a:t>
            </a:fld>
            <a:endParaRPr lang="fr-CA"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This is another example of a concept map of the same topic. You can see how they are different interpretations of the same thing. When it is time to remember this cycle, the visual representation is likely to pop into your mind. </a:t>
            </a:r>
          </a:p>
        </p:txBody>
      </p:sp>
      <p:sp>
        <p:nvSpPr>
          <p:cNvPr id="38916"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05125A4-71B1-4DC9-BAA9-25C9BA89D9B7}" type="slidenum">
              <a:rPr lang="fr-CA" smtClean="0"/>
              <a:pPr eaLnBrk="1" hangingPunct="1">
                <a:defRPr/>
              </a:pPr>
              <a:t>17</a:t>
            </a:fld>
            <a:endParaRPr lang="fr-CA"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The Cornell Method is a proven method of note taking that divides the page into three parts, as illustrated. The notes are taken in the right column and the recall column is used later to </a:t>
            </a:r>
            <a:r>
              <a:rPr lang="en-US" dirty="0" smtClean="0"/>
              <a:t>write key words &amp; phrases that will make the review process easier. The summary creates another opportunity to put the notes in your own words and provides something valuable for review later. </a:t>
            </a:r>
          </a:p>
          <a:p>
            <a:pPr eaLnBrk="1" hangingPunct="1">
              <a:spcBef>
                <a:spcPct val="0"/>
              </a:spcBef>
            </a:pPr>
            <a:endParaRPr lang="fr-CA" dirty="0" smtClean="0"/>
          </a:p>
        </p:txBody>
      </p:sp>
      <p:sp>
        <p:nvSpPr>
          <p:cNvPr id="41988"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464A2BB-A701-40E8-882F-623097CE3BD7}" type="slidenum">
              <a:rPr lang="fr-CA" smtClean="0"/>
              <a:pPr eaLnBrk="1" hangingPunct="1">
                <a:defRPr/>
              </a:pPr>
              <a:t>18</a:t>
            </a:fld>
            <a:endParaRPr lang="fr-CA"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Be sure to add date!!</a:t>
            </a:r>
          </a:p>
        </p:txBody>
      </p:sp>
      <p:sp>
        <p:nvSpPr>
          <p:cNvPr id="41988"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464A2BB-A701-40E8-882F-623097CE3BD7}" type="slidenum">
              <a:rPr lang="fr-CA" smtClean="0"/>
              <a:pPr eaLnBrk="1" hangingPunct="1">
                <a:defRPr/>
              </a:pPr>
              <a:t>19</a:t>
            </a:fld>
            <a:endParaRPr lang="fr-C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tx2">
                  <a:lumMod val="75000"/>
                </a:schemeClr>
              </a:buClr>
              <a:buFont typeface="Arial" pitchFamily="34" charset="0"/>
              <a:buChar char="•"/>
              <a:defRPr/>
            </a:pPr>
            <a:r>
              <a:rPr lang="en-US" dirty="0" smtClean="0">
                <a:solidFill>
                  <a:srgbClr val="000000"/>
                </a:solidFill>
              </a:rPr>
              <a:t>Review notes from previous class meeting – this is the basis of why we need to learn how to take good notes. If you take good notes, review your notes within 24 hours of the class session and continue to review your notes every day, you will know the material for the test. </a:t>
            </a:r>
          </a:p>
          <a:p>
            <a:pPr eaLnBrk="1" hangingPunct="1">
              <a:lnSpc>
                <a:spcPct val="150000"/>
              </a:lnSpc>
              <a:buClr>
                <a:schemeClr val="tx2">
                  <a:lumMod val="75000"/>
                </a:schemeClr>
              </a:buClr>
              <a:buFont typeface="Arial" pitchFamily="34" charset="0"/>
              <a:buNone/>
              <a:defRPr/>
            </a:pPr>
            <a:endParaRPr lang="fr-CA" dirty="0" smtClean="0">
              <a:solidFill>
                <a:schemeClr val="tx1">
                  <a:lumMod val="75000"/>
                  <a:lumOff val="25000"/>
                </a:schemeClr>
              </a:solidFill>
            </a:endParaRPr>
          </a:p>
          <a:p>
            <a:pPr eaLnBrk="1" hangingPunct="1">
              <a:defRPr/>
            </a:pPr>
            <a:endParaRPr lang="en-US" dirty="0"/>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3F2700-5EFC-487F-9AE7-E9D4620FCB1F}" type="slidenum">
              <a:rPr lang="fr-CA" smtClean="0"/>
              <a:pPr eaLnBrk="1" hangingPunct="1">
                <a:defRPr/>
              </a:pPr>
              <a:t>2</a:t>
            </a:fld>
            <a:endParaRPr lang="fr-CA"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mtClean="0"/>
              <a:t>This slide offers an example of how to use the Cornell Method. Notice the diagram to the left, and the question at the bottom left – a possible test question!</a:t>
            </a:r>
          </a:p>
        </p:txBody>
      </p:sp>
      <p:sp>
        <p:nvSpPr>
          <p:cNvPr id="43012"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13C3126-E59F-424F-9DE5-060DF93E42D9}" type="slidenum">
              <a:rPr lang="fr-CA" smtClean="0"/>
              <a:pPr eaLnBrk="1" hangingPunct="1">
                <a:defRPr/>
              </a:pPr>
              <a:t>20</a:t>
            </a:fld>
            <a:endParaRPr lang="fr-CA"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p:txBody>
          <a:bodyPr wrap="square" numCol="1" anchor="t" anchorCtr="0" compatLnSpc="1">
            <a:prstTxWarp prst="textNoShape">
              <a:avLst/>
            </a:prstTxWarp>
          </a:bodyPr>
          <a:lstStyle/>
          <a:p>
            <a:pPr marL="171450" indent="-171450" eaLnBrk="1" hangingPunct="1">
              <a:spcBef>
                <a:spcPct val="0"/>
              </a:spcBef>
              <a:buFont typeface="Arial" pitchFamily="34" charset="0"/>
              <a:buChar char="•"/>
              <a:defRPr/>
            </a:pPr>
            <a:r>
              <a:rPr lang="en-US" sz="1050" dirty="0" smtClean="0">
                <a:latin typeface="Adobe Garamond Pro" pitchFamily="18" charset="0"/>
              </a:rPr>
              <a:t>Can help in </a:t>
            </a:r>
            <a:r>
              <a:rPr lang="en-US" sz="1050" dirty="0" smtClean="0"/>
              <a:t>determining the root causes of a problem or quality characteristic using a structured approach. </a:t>
            </a:r>
          </a:p>
          <a:p>
            <a:pPr marL="171450" indent="-171450" eaLnBrk="1" hangingPunct="1">
              <a:spcBef>
                <a:spcPct val="0"/>
              </a:spcBef>
              <a:buFont typeface="Arial" pitchFamily="34" charset="0"/>
              <a:buChar char="•"/>
              <a:defRPr/>
            </a:pPr>
            <a:r>
              <a:rPr lang="en-US" sz="1050" dirty="0" smtClean="0"/>
              <a:t>Encourages group participation and utilizes group knowledge of the process.</a:t>
            </a:r>
          </a:p>
          <a:p>
            <a:pPr marL="171450" indent="-171450" eaLnBrk="1" hangingPunct="1">
              <a:spcBef>
                <a:spcPct val="0"/>
              </a:spcBef>
              <a:buFont typeface="Arial" pitchFamily="34" charset="0"/>
              <a:buChar char="•"/>
              <a:defRPr/>
            </a:pPr>
            <a:r>
              <a:rPr lang="en-US" sz="1050" dirty="0" smtClean="0"/>
              <a:t>Uses an orderly, easy-to-read format to diagram cause-and-effect relationships</a:t>
            </a:r>
          </a:p>
          <a:p>
            <a:pPr marL="171450" indent="-171450" eaLnBrk="1" hangingPunct="1">
              <a:spcBef>
                <a:spcPct val="0"/>
              </a:spcBef>
              <a:buFont typeface="Arial" pitchFamily="34" charset="0"/>
              <a:buChar char="•"/>
              <a:defRPr/>
            </a:pPr>
            <a:r>
              <a:rPr lang="en-US" sz="1050" dirty="0" smtClean="0"/>
              <a:t>Indicates possible causes of variation in a process</a:t>
            </a:r>
          </a:p>
          <a:p>
            <a:pPr marL="171450" indent="-171450" eaLnBrk="1" hangingPunct="1">
              <a:spcBef>
                <a:spcPct val="0"/>
              </a:spcBef>
              <a:buFont typeface="Arial" pitchFamily="34" charset="0"/>
              <a:buChar char="•"/>
              <a:defRPr/>
            </a:pPr>
            <a:r>
              <a:rPr lang="en-US" sz="1050" dirty="0" smtClean="0"/>
              <a:t>Increases knowledge of the process</a:t>
            </a:r>
          </a:p>
          <a:p>
            <a:pPr marL="171450" indent="-171450" eaLnBrk="1" hangingPunct="1">
              <a:spcBef>
                <a:spcPct val="0"/>
              </a:spcBef>
              <a:buFont typeface="Arial" pitchFamily="34" charset="0"/>
              <a:buChar char="•"/>
              <a:defRPr/>
            </a:pPr>
            <a:r>
              <a:rPr lang="en-US" sz="1050" dirty="0" smtClean="0"/>
              <a:t>Identifies areas where data should be collected for additional study</a:t>
            </a:r>
          </a:p>
        </p:txBody>
      </p:sp>
      <p:sp>
        <p:nvSpPr>
          <p:cNvPr id="39940"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C2F090C-CD57-4707-ADCE-5A086D6E284C}" type="slidenum">
              <a:rPr lang="fr-CA" smtClean="0"/>
              <a:pPr eaLnBrk="1" hangingPunct="1">
                <a:defRPr/>
              </a:pPr>
              <a:t>21</a:t>
            </a:fld>
            <a:endParaRPr lang="fr-CA"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 typeface="Arial" pitchFamily="34" charset="0"/>
              <a:buNone/>
              <a:defRPr/>
            </a:pPr>
            <a:r>
              <a:rPr lang="en-US" sz="1050" dirty="0" smtClean="0"/>
              <a:t>Example of a fishbone </a:t>
            </a:r>
            <a:r>
              <a:rPr lang="en-US" sz="1050" smtClean="0"/>
              <a:t>diagram - </a:t>
            </a:r>
            <a:r>
              <a:rPr lang="en-US" sz="1050" dirty="0" smtClean="0"/>
              <a:t>missed free-throws</a:t>
            </a:r>
          </a:p>
        </p:txBody>
      </p:sp>
      <p:sp>
        <p:nvSpPr>
          <p:cNvPr id="39940"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3E35B07-B2D1-44A3-9DFA-E7D54A6B8118}" type="slidenum">
              <a:rPr lang="fr-CA" smtClean="0"/>
              <a:pPr eaLnBrk="1" hangingPunct="1">
                <a:defRPr/>
              </a:pPr>
              <a:t>22</a:t>
            </a:fld>
            <a:endParaRPr lang="fr-CA"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dobe Garamond Pro" pitchFamily="18" charset="0"/>
              </a:rPr>
              <a:t>Make your own diagram using some basic concepts related to cause and effect.  </a:t>
            </a:r>
            <a:endParaRPr lang="fr-CA" smtClean="0"/>
          </a:p>
          <a:p>
            <a:pPr eaLnBrk="1" hangingPunct="1">
              <a:spcBef>
                <a:spcPct val="0"/>
              </a:spcBef>
            </a:pPr>
            <a:endParaRPr lang="fr-CA" smtClean="0"/>
          </a:p>
        </p:txBody>
      </p:sp>
      <p:sp>
        <p:nvSpPr>
          <p:cNvPr id="40964"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D0F5064-FC8D-44FE-AE5F-000CBF7A26E8}" type="slidenum">
              <a:rPr lang="fr-CA" smtClean="0"/>
              <a:pPr eaLnBrk="1" hangingPunct="1">
                <a:defRPr/>
              </a:pPr>
              <a:t>23</a:t>
            </a:fld>
            <a:endParaRPr lang="fr-CA"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Clr>
                <a:schemeClr val="accent6">
                  <a:lumMod val="75000"/>
                </a:schemeClr>
              </a:buClr>
              <a:buFont typeface="Arial" pitchFamily="34" charset="0"/>
              <a:buChar char="•"/>
              <a:defRPr/>
            </a:pPr>
            <a:r>
              <a:rPr lang="en-US" dirty="0" smtClean="0"/>
              <a:t>REVIEW YOUR NOTES! As soon after class as possible, review. Fill in missing information and review as you are more likely to remember this information if you review it within 24 hours. </a:t>
            </a:r>
          </a:p>
          <a:p>
            <a:pPr marL="171450" indent="-171450" eaLnBrk="1" hangingPunct="1">
              <a:buClr>
                <a:schemeClr val="accent6">
                  <a:lumMod val="75000"/>
                </a:schemeClr>
              </a:buClr>
              <a:buFont typeface="Arial" pitchFamily="34" charset="0"/>
              <a:buChar char="•"/>
              <a:defRPr/>
            </a:pPr>
            <a:r>
              <a:rPr lang="en-US" dirty="0" smtClean="0"/>
              <a:t>Say important concepts and ideas out loud. Explaining the information helps you to sort through the information, put it together, and learn it. You include multiple senses when you do this. (You are seeing it and hearing it). Again, using multiple senses reinforces the information into your long term memory. </a:t>
            </a:r>
          </a:p>
          <a:p>
            <a:pPr eaLnBrk="1" hangingPunct="1">
              <a:defRPr/>
            </a:pPr>
            <a:endParaRPr lang="en-US" dirty="0" smtClean="0"/>
          </a:p>
          <a:p>
            <a:pPr eaLnBrk="1" hangingPunct="1">
              <a:buClr>
                <a:schemeClr val="accent6">
                  <a:lumMod val="75000"/>
                </a:schemeClr>
              </a:buClr>
              <a:defRPr/>
            </a:pPr>
            <a:endParaRPr lang="en-US" dirty="0" smtClean="0"/>
          </a:p>
        </p:txBody>
      </p:sp>
      <p:sp>
        <p:nvSpPr>
          <p:cNvPr id="440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26CB746-5156-4F7F-8383-5F380717A63E}" type="slidenum">
              <a:rPr lang="fr-CA" smtClean="0"/>
              <a:pPr eaLnBrk="1" hangingPunct="1">
                <a:defRPr/>
              </a:pPr>
              <a:t>24</a:t>
            </a:fld>
            <a:endParaRPr lang="fr-CA"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buClr>
                <a:schemeClr val="accent6">
                  <a:lumMod val="75000"/>
                </a:schemeClr>
              </a:buClr>
              <a:defRPr/>
            </a:pPr>
            <a:r>
              <a:rPr lang="en-US" dirty="0" smtClean="0"/>
              <a:t>Compare notes with classmates.</a:t>
            </a:r>
          </a:p>
          <a:p>
            <a:pPr eaLnBrk="1" hangingPunct="1">
              <a:buClr>
                <a:schemeClr val="accent6">
                  <a:lumMod val="75000"/>
                </a:schemeClr>
              </a:buClr>
              <a:defRPr/>
            </a:pPr>
            <a:r>
              <a:rPr lang="en-US" dirty="0" smtClean="0"/>
              <a:t>Review your notes periodically – certainly within 24 hours but also each day, even a few minutes a day will help you remember the information in the long run. </a:t>
            </a:r>
          </a:p>
        </p:txBody>
      </p:sp>
      <p:sp>
        <p:nvSpPr>
          <p:cNvPr id="450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30F5A98-8580-45BD-B5A3-F63B45C3AF26}" type="slidenum">
              <a:rPr lang="fr-CA" smtClean="0"/>
              <a:pPr eaLnBrk="1" hangingPunct="1">
                <a:defRPr/>
              </a:pPr>
              <a:t>25</a:t>
            </a:fld>
            <a:endParaRPr lang="fr-CA"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smtClean="0"/>
          </a:p>
        </p:txBody>
      </p:sp>
      <p:sp>
        <p:nvSpPr>
          <p:cNvPr id="46084"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5B7A19B-5EAB-404A-A492-8F1D41FD8BFE}" type="slidenum">
              <a:rPr lang="fr-CA" smtClean="0"/>
              <a:pPr eaLnBrk="1" hangingPunct="1">
                <a:defRPr/>
              </a:pPr>
              <a:t>26</a:t>
            </a:fld>
            <a:endParaRPr lang="fr-CA"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buClr>
                <a:schemeClr val="accent6">
                  <a:lumMod val="75000"/>
                </a:schemeClr>
              </a:buClr>
              <a:defRPr/>
            </a:pPr>
            <a:endParaRPr lang="en-US" dirty="0" smtClean="0"/>
          </a:p>
          <a:p>
            <a:pPr eaLnBrk="1" hangingPunct="1">
              <a:defRPr/>
            </a:pPr>
            <a:endParaRPr lang="en-US" dirty="0"/>
          </a:p>
        </p:txBody>
      </p:sp>
      <p:sp>
        <p:nvSpPr>
          <p:cNvPr id="471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443AC68-B137-458D-8B80-BBB4405C176D}" type="slidenum">
              <a:rPr lang="fr-CA" smtClean="0"/>
              <a:pPr eaLnBrk="1" hangingPunct="1">
                <a:defRPr/>
              </a:pPr>
              <a:t>27</a:t>
            </a:fld>
            <a:endParaRPr lang="fr-C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Review lecture notes just after class:</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first 24 hours are critical.  Forgetting is greatest within 24 hours without review! Review your notes!!! Get home late from work at night? Review your notes before you go to bed. Just read them and think about them, even if it is for</a:t>
            </a:r>
            <a:r>
              <a:rPr lang="en-US" sz="1200" kern="1200" baseline="0" dirty="0" smtClean="0">
                <a:solidFill>
                  <a:schemeClr val="tx1"/>
                </a:solidFill>
                <a:effectLst/>
                <a:latin typeface="+mn-lt"/>
                <a:ea typeface="+mn-ea"/>
                <a:cs typeface="+mn-cs"/>
              </a:rPr>
              <a:t> ten minutes. You have ten minutes before the next class? Review your notes.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CD5343-25D7-45C2-91B1-A04175371893}" type="slidenum">
              <a:rPr lang="en-US" smtClean="0"/>
              <a:pPr/>
              <a:t>3</a:t>
            </a:fld>
            <a:endParaRPr lang="en-US"/>
          </a:p>
        </p:txBody>
      </p:sp>
    </p:spTree>
    <p:extLst>
      <p:ext uri="{BB962C8B-B14F-4D97-AF65-F5344CB8AC3E}">
        <p14:creationId xmlns:p14="http://schemas.microsoft.com/office/powerpoint/2010/main" val="229120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tx2">
                  <a:lumMod val="75000"/>
                </a:schemeClr>
              </a:buClr>
              <a:buFont typeface="Arial" pitchFamily="34" charset="0"/>
              <a:buChar char="•"/>
              <a:defRPr/>
            </a:pPr>
            <a:r>
              <a:rPr lang="en-US" dirty="0" smtClean="0">
                <a:solidFill>
                  <a:srgbClr val="000000"/>
                </a:solidFill>
              </a:rPr>
              <a:t>Any preparation</a:t>
            </a:r>
            <a:r>
              <a:rPr lang="en-US" baseline="0" dirty="0" smtClean="0">
                <a:solidFill>
                  <a:srgbClr val="000000"/>
                </a:solidFill>
              </a:rPr>
              <a:t> who do before class will help you know what to write down and makes taking notes easier. </a:t>
            </a:r>
            <a:endParaRPr lang="en-US" dirty="0" smtClean="0">
              <a:solidFill>
                <a:srgbClr val="000000"/>
              </a:solidFill>
            </a:endParaRPr>
          </a:p>
          <a:p>
            <a:pPr eaLnBrk="1" hangingPunct="1">
              <a:lnSpc>
                <a:spcPct val="150000"/>
              </a:lnSpc>
              <a:buClr>
                <a:schemeClr val="tx2">
                  <a:lumMod val="75000"/>
                </a:schemeClr>
              </a:buClr>
              <a:buFont typeface="Arial" pitchFamily="34" charset="0"/>
              <a:buChar char="•"/>
              <a:defRPr/>
            </a:pPr>
            <a:r>
              <a:rPr lang="en-US" dirty="0" smtClean="0">
                <a:solidFill>
                  <a:srgbClr val="000000"/>
                </a:solidFill>
              </a:rPr>
              <a:t>Write down any questions you may have</a:t>
            </a:r>
            <a:r>
              <a:rPr lang="en-US" dirty="0" smtClean="0"/>
              <a:t>. </a:t>
            </a:r>
          </a:p>
          <a:p>
            <a:pPr eaLnBrk="1" hangingPunct="1">
              <a:lnSpc>
                <a:spcPct val="150000"/>
              </a:lnSpc>
              <a:buClr>
                <a:schemeClr val="tx2">
                  <a:lumMod val="75000"/>
                </a:schemeClr>
              </a:buClr>
              <a:buFont typeface="Arial" pitchFamily="34" charset="0"/>
              <a:buChar char="•"/>
              <a:defRPr/>
            </a:pPr>
            <a:r>
              <a:rPr lang="en-US" dirty="0" smtClean="0">
                <a:solidFill>
                  <a:srgbClr val="000000"/>
                </a:solidFill>
              </a:rPr>
              <a:t>Read assigned materials - </a:t>
            </a:r>
            <a:r>
              <a:rPr lang="en-US" dirty="0" smtClean="0"/>
              <a:t>Take notes on homework assignments before class - Prepare a list of questions based on homework assignments for class. Don’t walk into class cold. If you really want to do well, be</a:t>
            </a:r>
            <a:r>
              <a:rPr lang="en-US" baseline="0" dirty="0" smtClean="0"/>
              <a:t> prepared. </a:t>
            </a:r>
            <a:endParaRPr lang="en-US" dirty="0" smtClean="0"/>
          </a:p>
          <a:p>
            <a:pPr eaLnBrk="1" hangingPunct="1">
              <a:defRPr/>
            </a:pPr>
            <a:r>
              <a:rPr lang="en-US" dirty="0" smtClean="0"/>
              <a:t> </a:t>
            </a:r>
          </a:p>
          <a:p>
            <a:pPr eaLnBrk="1" hangingPunct="1">
              <a:lnSpc>
                <a:spcPct val="150000"/>
              </a:lnSpc>
              <a:buClr>
                <a:schemeClr val="tx2">
                  <a:lumMod val="75000"/>
                </a:schemeClr>
              </a:buClr>
              <a:buFont typeface="Arial" pitchFamily="34" charset="0"/>
              <a:buChar char="•"/>
              <a:defRPr/>
            </a:pPr>
            <a:endParaRPr lang="fr-CA" dirty="0" smtClean="0">
              <a:solidFill>
                <a:schemeClr val="tx1">
                  <a:lumMod val="75000"/>
                  <a:lumOff val="25000"/>
                </a:schemeClr>
              </a:solidFill>
            </a:endParaRPr>
          </a:p>
          <a:p>
            <a:pPr eaLnBrk="1" hangingPunct="1">
              <a:defRPr/>
            </a:pPr>
            <a:endParaRPr lang="en-US" dirty="0"/>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BB910D8-38F1-4486-9735-9FC25E704273}" type="slidenum">
              <a:rPr lang="fr-CA" smtClean="0"/>
              <a:pPr eaLnBrk="1" hangingPunct="1">
                <a:defRPr/>
              </a:pPr>
              <a:t>4</a:t>
            </a:fld>
            <a:endParaRPr lang="fr-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tx2">
                  <a:lumMod val="75000"/>
                </a:schemeClr>
              </a:buClr>
              <a:buFont typeface="Arial" pitchFamily="34" charset="0"/>
              <a:buChar char="•"/>
              <a:defRPr/>
            </a:pPr>
            <a:r>
              <a:rPr lang="en-US" dirty="0" smtClean="0">
                <a:solidFill>
                  <a:srgbClr val="000000"/>
                </a:solidFill>
              </a:rPr>
              <a:t>Have notebook organized ahead of time – headings and dates are very helpful when you are needing to look back for something. </a:t>
            </a:r>
          </a:p>
          <a:p>
            <a:pPr eaLnBrk="1" hangingPunct="1">
              <a:lnSpc>
                <a:spcPct val="150000"/>
              </a:lnSpc>
              <a:buClr>
                <a:schemeClr val="tx2">
                  <a:lumMod val="75000"/>
                </a:schemeClr>
              </a:buClr>
              <a:buFont typeface="Arial" pitchFamily="34" charset="0"/>
              <a:buChar char="•"/>
              <a:defRPr/>
            </a:pPr>
            <a:r>
              <a:rPr lang="en-US" b="1" dirty="0" smtClean="0">
                <a:solidFill>
                  <a:srgbClr val="000000"/>
                </a:solidFill>
              </a:rPr>
              <a:t>Always</a:t>
            </a:r>
            <a:r>
              <a:rPr lang="en-US" dirty="0" smtClean="0">
                <a:solidFill>
                  <a:srgbClr val="000000"/>
                </a:solidFill>
              </a:rPr>
              <a:t> bring paper and pen/pencil to class – Do NOT show up to class without a way to write and something to write on. </a:t>
            </a:r>
            <a:r>
              <a:rPr lang="en-US" dirty="0" smtClean="0"/>
              <a:t>Get note taking supplies that fit your style. Pen? Pencil? Spiral notebook or three ring? If you show up to class with nothing to write with or on you might as well show up with a big sign around your neck that says, “I’m not ready for college.”</a:t>
            </a:r>
          </a:p>
          <a:p>
            <a:pPr eaLnBrk="1" hangingPunct="1">
              <a:lnSpc>
                <a:spcPct val="150000"/>
              </a:lnSpc>
              <a:buClr>
                <a:schemeClr val="tx2">
                  <a:lumMod val="75000"/>
                </a:schemeClr>
              </a:buClr>
              <a:buFont typeface="Arial" pitchFamily="34" charset="0"/>
              <a:buNone/>
              <a:defRPr/>
            </a:pPr>
            <a:endParaRPr lang="en-US" dirty="0" smtClean="0"/>
          </a:p>
          <a:p>
            <a:pPr eaLnBrk="1" hangingPunct="1">
              <a:defRPr/>
            </a:pPr>
            <a:r>
              <a:rPr lang="en-US" dirty="0" smtClean="0"/>
              <a:t> </a:t>
            </a:r>
          </a:p>
          <a:p>
            <a:pPr eaLnBrk="1" hangingPunct="1">
              <a:lnSpc>
                <a:spcPct val="150000"/>
              </a:lnSpc>
              <a:buClr>
                <a:schemeClr val="tx2">
                  <a:lumMod val="75000"/>
                </a:schemeClr>
              </a:buClr>
              <a:buFont typeface="Arial" pitchFamily="34" charset="0"/>
              <a:buChar char="•"/>
              <a:defRPr/>
            </a:pPr>
            <a:endParaRPr lang="fr-CA" dirty="0" smtClean="0">
              <a:solidFill>
                <a:schemeClr val="tx1">
                  <a:lumMod val="75000"/>
                  <a:lumOff val="25000"/>
                </a:schemeClr>
              </a:solidFill>
            </a:endParaRPr>
          </a:p>
          <a:p>
            <a:pPr eaLnBrk="1" hangingPunct="1">
              <a:defRPr/>
            </a:pPr>
            <a:endParaRPr lang="en-US" dirty="0"/>
          </a:p>
        </p:txBody>
      </p:sp>
      <p:sp>
        <p:nvSpPr>
          <p:cNvPr id="276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EF3EC91-A08E-4384-8EDB-D54BC7FF5B41}" type="slidenum">
              <a:rPr lang="fr-CA" smtClean="0"/>
              <a:pPr eaLnBrk="1" hangingPunct="1">
                <a:defRPr/>
              </a:pPr>
              <a:t>5</a:t>
            </a:fld>
            <a:endParaRPr lang="fr-CA"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tx2">
                  <a:lumMod val="75000"/>
                </a:schemeClr>
              </a:buClr>
              <a:buFont typeface="Arial" pitchFamily="34" charset="0"/>
              <a:buNone/>
              <a:defRPr/>
            </a:pPr>
            <a:r>
              <a:rPr lang="en-US" dirty="0" smtClean="0"/>
              <a:t>A laptop is distracting – try paper and pencil. Recording a lecture is fine if that works for you but you will be spending double the time listening to the lecture. Some people prefer to rewrite their notes. Keep in mind that this takes double the amount of time. Taking quality notes the first time and adding to them may be a more productive activity. </a:t>
            </a:r>
          </a:p>
          <a:p>
            <a:pPr eaLnBrk="1" hangingPunct="1">
              <a:lnSpc>
                <a:spcPct val="150000"/>
              </a:lnSpc>
              <a:buClr>
                <a:schemeClr val="tx2">
                  <a:lumMod val="75000"/>
                </a:schemeClr>
              </a:buClr>
              <a:buFont typeface="Arial" pitchFamily="34" charset="0"/>
              <a:buNone/>
              <a:defRPr/>
            </a:pPr>
            <a:endParaRPr lang="en-US" dirty="0" smtClean="0"/>
          </a:p>
          <a:p>
            <a:pPr eaLnBrk="1" hangingPunct="1">
              <a:defRPr/>
            </a:pPr>
            <a:r>
              <a:rPr lang="en-US" dirty="0" smtClean="0"/>
              <a:t> </a:t>
            </a:r>
          </a:p>
          <a:p>
            <a:pPr eaLnBrk="1" hangingPunct="1">
              <a:lnSpc>
                <a:spcPct val="150000"/>
              </a:lnSpc>
              <a:buClr>
                <a:schemeClr val="tx2">
                  <a:lumMod val="75000"/>
                </a:schemeClr>
              </a:buClr>
              <a:buFont typeface="Arial" pitchFamily="34" charset="0"/>
              <a:buChar char="•"/>
              <a:defRPr/>
            </a:pPr>
            <a:endParaRPr lang="fr-CA" dirty="0" smtClean="0">
              <a:solidFill>
                <a:schemeClr val="tx1">
                  <a:lumMod val="75000"/>
                  <a:lumOff val="25000"/>
                </a:schemeClr>
              </a:solidFill>
            </a:endParaRPr>
          </a:p>
          <a:p>
            <a:pPr eaLnBrk="1" hangingPunct="1">
              <a:defRPr/>
            </a:pPr>
            <a:endParaRPr lang="en-US" dirty="0"/>
          </a:p>
        </p:txBody>
      </p:sp>
      <p:sp>
        <p:nvSpPr>
          <p:cNvPr id="276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EF3EC91-A08E-4384-8EDB-D54BC7FF5B41}" type="slidenum">
              <a:rPr lang="fr-CA" smtClean="0"/>
              <a:pPr eaLnBrk="1" hangingPunct="1">
                <a:defRPr/>
              </a:pPr>
              <a:t>6</a:t>
            </a:fld>
            <a:endParaRPr lang="fr-CA"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accent1">
                  <a:lumMod val="75000"/>
                </a:schemeClr>
              </a:buClr>
              <a:buFont typeface="Arial" pitchFamily="34" charset="0"/>
              <a:buChar char="•"/>
              <a:defRPr/>
            </a:pPr>
            <a:r>
              <a:rPr lang="en-US" dirty="0" smtClean="0"/>
              <a:t>Sit near the front of the classroom – there is evidence that students who sit toward the front of the room make higher grades then those who sit in back.</a:t>
            </a:r>
          </a:p>
          <a:p>
            <a:pPr eaLnBrk="1" hangingPunct="1">
              <a:defRPr/>
            </a:pPr>
            <a:r>
              <a:rPr lang="en-US" dirty="0" smtClean="0"/>
              <a:t>Why?</a:t>
            </a:r>
            <a:r>
              <a:rPr lang="en-US" baseline="0" dirty="0" smtClean="0"/>
              <a:t> You are better able to focus on what is being said -  you are more likely to participate in class discussion – you are more likely to take the class seriously - you can see the board  - less distractions – the professor can see you (professors are human – they will get to know who you are and know you showed up for class/participated and may give you the benefit of the doubt.)  </a:t>
            </a:r>
            <a:endParaRPr lang="en-US" dirty="0"/>
          </a:p>
        </p:txBody>
      </p:sp>
      <p:sp>
        <p:nvSpPr>
          <p:cNvPr id="286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F486F9-E821-4F52-8419-2D4468F7666E}" type="slidenum">
              <a:rPr lang="fr-CA" smtClean="0"/>
              <a:pPr eaLnBrk="1" hangingPunct="1">
                <a:defRPr/>
              </a:pPr>
              <a:t>7</a:t>
            </a:fld>
            <a:endParaRPr lang="fr-C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buClr>
                <a:schemeClr val="accent5">
                  <a:lumMod val="75000"/>
                </a:schemeClr>
              </a:buClr>
              <a:defRPr/>
            </a:pPr>
            <a:r>
              <a:rPr lang="en-US" dirty="0" smtClean="0"/>
              <a:t>Record only important ideas in your notes. Don’t write everything. </a:t>
            </a:r>
          </a:p>
          <a:p>
            <a:pPr eaLnBrk="1" hangingPunct="1">
              <a:buClr>
                <a:schemeClr val="accent5">
                  <a:lumMod val="75000"/>
                </a:schemeClr>
              </a:buClr>
              <a:defRPr/>
            </a:pPr>
            <a:r>
              <a:rPr lang="en-US" dirty="0" smtClean="0"/>
              <a:t>Listen and look for cues. “The main point is…” “In conclusion…” “Obviously…”</a:t>
            </a:r>
          </a:p>
          <a:p>
            <a:pPr eaLnBrk="1" hangingPunct="1">
              <a:buClr>
                <a:schemeClr val="accent5">
                  <a:lumMod val="75000"/>
                </a:schemeClr>
              </a:buClr>
              <a:defRPr/>
            </a:pPr>
            <a:r>
              <a:rPr lang="en-US" dirty="0" smtClean="0"/>
              <a:t>Professors are not like elementary or high school teachers. They assume you know much of this information. </a:t>
            </a:r>
            <a:endParaRPr lang="en-US" dirty="0"/>
          </a:p>
        </p:txBody>
      </p:sp>
      <p:sp>
        <p:nvSpPr>
          <p:cNvPr id="3174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5DACA18-11C8-422D-825C-46FD5ADD259B}" type="slidenum">
              <a:rPr lang="fr-CA" smtClean="0"/>
              <a:pPr eaLnBrk="1" hangingPunct="1">
                <a:defRPr/>
              </a:pPr>
              <a:t>8</a:t>
            </a:fld>
            <a:endParaRPr lang="fr-C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accent1">
                  <a:lumMod val="75000"/>
                </a:schemeClr>
              </a:buClr>
              <a:buFont typeface="Arial" pitchFamily="34" charset="0"/>
              <a:buChar char="•"/>
              <a:defRPr/>
            </a:pPr>
            <a:r>
              <a:rPr lang="en-US" dirty="0" smtClean="0"/>
              <a:t>Use key words or short phrases – don’t waste too much time and effort - use abbreviations and acronyms. </a:t>
            </a:r>
          </a:p>
          <a:p>
            <a:pPr eaLnBrk="1" hangingPunct="1">
              <a:lnSpc>
                <a:spcPct val="150000"/>
              </a:lnSpc>
              <a:buClr>
                <a:schemeClr val="accent1">
                  <a:lumMod val="75000"/>
                </a:schemeClr>
              </a:buClr>
              <a:buFont typeface="Arial" pitchFamily="34" charset="0"/>
              <a:buChar char="•"/>
              <a:defRPr/>
            </a:pPr>
            <a:r>
              <a:rPr lang="en-US" dirty="0" smtClean="0"/>
              <a:t>Leave space between topics – Leaving white space within your notes is important. This allows room to go back and add more information later or summarize the information that is there. It provides room for a concept map or space to write the definitions of terms you have encountered. </a:t>
            </a:r>
          </a:p>
          <a:p>
            <a:pPr eaLnBrk="1" hangingPunct="1">
              <a:defRPr/>
            </a:pPr>
            <a:endParaRPr lang="en-US" dirty="0"/>
          </a:p>
        </p:txBody>
      </p:sp>
      <p:sp>
        <p:nvSpPr>
          <p:cNvPr id="286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F486F9-E821-4F52-8419-2D4468F7666E}" type="slidenum">
              <a:rPr lang="fr-CA" smtClean="0"/>
              <a:pPr eaLnBrk="1" hangingPunct="1">
                <a:defRPr/>
              </a:pPr>
              <a:t>9</a:t>
            </a:fld>
            <a:endParaRPr lang="fr-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4A8EEDB2-3C66-449E-B0A2-7B031F54AC23}" type="datetimeFigureOut">
              <a:rPr lang="fr-FR"/>
              <a:pPr>
                <a:defRPr/>
              </a:pPr>
              <a:t>25/09/2014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DB708B3-A867-4D33-A261-4BC5ED855E2C}" type="slidenum">
              <a:rPr lang="fr-CA"/>
              <a:pPr>
                <a:defRPr/>
              </a:pPr>
              <a:t>‹#›</a:t>
            </a:fld>
            <a:endParaRPr lang="fr-CA" dirty="0"/>
          </a:p>
        </p:txBody>
      </p:sp>
    </p:spTree>
    <p:extLst>
      <p:ext uri="{BB962C8B-B14F-4D97-AF65-F5344CB8AC3E}">
        <p14:creationId xmlns:p14="http://schemas.microsoft.com/office/powerpoint/2010/main" val="4137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2CF9199-59DC-463B-B06E-FBBBB309B1DC}" type="datetimeFigureOut">
              <a:rPr lang="fr-FR"/>
              <a:pPr>
                <a:defRPr/>
              </a:pPr>
              <a:t>25/09/2014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BD4ADF1-47BC-4DFD-8920-164D30215CC5}" type="slidenum">
              <a:rPr lang="fr-CA"/>
              <a:pPr>
                <a:defRPr/>
              </a:pPr>
              <a:t>‹#›</a:t>
            </a:fld>
            <a:endParaRPr lang="fr-CA" dirty="0"/>
          </a:p>
        </p:txBody>
      </p:sp>
    </p:spTree>
    <p:extLst>
      <p:ext uri="{BB962C8B-B14F-4D97-AF65-F5344CB8AC3E}">
        <p14:creationId xmlns:p14="http://schemas.microsoft.com/office/powerpoint/2010/main" val="290852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E9016F4-FDC9-4612-B2E5-195504748579}" type="datetimeFigureOut">
              <a:rPr lang="fr-FR"/>
              <a:pPr>
                <a:defRPr/>
              </a:pPr>
              <a:t>25/09/2014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62AA7B7-C8B1-4836-95DC-727F2C41A344}" type="slidenum">
              <a:rPr lang="fr-CA"/>
              <a:pPr>
                <a:defRPr/>
              </a:pPr>
              <a:t>‹#›</a:t>
            </a:fld>
            <a:endParaRPr lang="fr-CA" dirty="0"/>
          </a:p>
        </p:txBody>
      </p:sp>
    </p:spTree>
    <p:extLst>
      <p:ext uri="{BB962C8B-B14F-4D97-AF65-F5344CB8AC3E}">
        <p14:creationId xmlns:p14="http://schemas.microsoft.com/office/powerpoint/2010/main" val="195696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CCF9190-0F2D-49A0-803D-4FB7577CA09D}" type="datetimeFigureOut">
              <a:rPr lang="fr-FR"/>
              <a:pPr>
                <a:defRPr/>
              </a:pPr>
              <a:t>25/09/2014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0023739-1435-45E9-B46C-A290E8180D07}" type="slidenum">
              <a:rPr lang="fr-CA"/>
              <a:pPr>
                <a:defRPr/>
              </a:pPr>
              <a:t>‹#›</a:t>
            </a:fld>
            <a:endParaRPr lang="fr-CA" dirty="0"/>
          </a:p>
        </p:txBody>
      </p:sp>
    </p:spTree>
    <p:extLst>
      <p:ext uri="{BB962C8B-B14F-4D97-AF65-F5344CB8AC3E}">
        <p14:creationId xmlns:p14="http://schemas.microsoft.com/office/powerpoint/2010/main" val="130839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CC6790C0-A9DE-49FC-BE6F-EC8182F4D33C}" type="datetimeFigureOut">
              <a:rPr lang="fr-FR"/>
              <a:pPr>
                <a:defRPr/>
              </a:pPr>
              <a:t>25/09/2014</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FA8437A-D7AE-47FE-903F-CF8A490BDFA7}" type="slidenum">
              <a:rPr lang="fr-CA"/>
              <a:pPr>
                <a:defRPr/>
              </a:pPr>
              <a:t>‹#›</a:t>
            </a:fld>
            <a:endParaRPr lang="fr-CA" dirty="0"/>
          </a:p>
        </p:txBody>
      </p:sp>
    </p:spTree>
    <p:extLst>
      <p:ext uri="{BB962C8B-B14F-4D97-AF65-F5344CB8AC3E}">
        <p14:creationId xmlns:p14="http://schemas.microsoft.com/office/powerpoint/2010/main" val="182608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C5B97111-B6B4-4DDD-95E5-829BCCC5D177}" type="datetimeFigureOut">
              <a:rPr lang="fr-FR"/>
              <a:pPr>
                <a:defRPr/>
              </a:pPr>
              <a:t>25/09/2014</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019CDC1-46CA-4603-A001-AB062AB0560A}" type="slidenum">
              <a:rPr lang="fr-CA"/>
              <a:pPr>
                <a:defRPr/>
              </a:pPr>
              <a:t>‹#›</a:t>
            </a:fld>
            <a:endParaRPr lang="fr-CA" dirty="0"/>
          </a:p>
        </p:txBody>
      </p:sp>
    </p:spTree>
    <p:extLst>
      <p:ext uri="{BB962C8B-B14F-4D97-AF65-F5344CB8AC3E}">
        <p14:creationId xmlns:p14="http://schemas.microsoft.com/office/powerpoint/2010/main" val="383973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C534606-4337-4C09-A262-FFED81F464B1}" type="datetimeFigureOut">
              <a:rPr lang="fr-FR"/>
              <a:pPr>
                <a:defRPr/>
              </a:pPr>
              <a:t>25/09/2014</a:t>
            </a:fld>
            <a:endParaRPr lang="fr-CA" dirty="0"/>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392EF878-35B3-4010-82D2-A8977EE0E5F4}" type="slidenum">
              <a:rPr lang="fr-CA"/>
              <a:pPr>
                <a:defRPr/>
              </a:pPr>
              <a:t>‹#›</a:t>
            </a:fld>
            <a:endParaRPr lang="fr-CA" dirty="0"/>
          </a:p>
        </p:txBody>
      </p:sp>
    </p:spTree>
    <p:extLst>
      <p:ext uri="{BB962C8B-B14F-4D97-AF65-F5344CB8AC3E}">
        <p14:creationId xmlns:p14="http://schemas.microsoft.com/office/powerpoint/2010/main" val="260038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71F57D0A-BFED-4C7A-B9AF-7A040EACB08E}" type="datetimeFigureOut">
              <a:rPr lang="fr-FR"/>
              <a:pPr>
                <a:defRPr/>
              </a:pPr>
              <a:t>25/09/2014</a:t>
            </a:fld>
            <a:endParaRPr lang="fr-CA" dirty="0"/>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EBF14A52-8E79-4529-9B1C-E25F78C239D6}" type="slidenum">
              <a:rPr lang="fr-CA"/>
              <a:pPr>
                <a:defRPr/>
              </a:pPr>
              <a:t>‹#›</a:t>
            </a:fld>
            <a:endParaRPr lang="fr-CA" dirty="0"/>
          </a:p>
        </p:txBody>
      </p:sp>
    </p:spTree>
    <p:extLst>
      <p:ext uri="{BB962C8B-B14F-4D97-AF65-F5344CB8AC3E}">
        <p14:creationId xmlns:p14="http://schemas.microsoft.com/office/powerpoint/2010/main" val="37128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60A1EEE-43D4-4054-9004-1CCB6E1A3AFA}" type="datetimeFigureOut">
              <a:rPr lang="fr-FR"/>
              <a:pPr>
                <a:defRPr/>
              </a:pPr>
              <a:t>25/09/2014</a:t>
            </a:fld>
            <a:endParaRPr lang="fr-CA" dirty="0"/>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22581A0A-9EB6-4548-878E-18A46FBFE6A4}" type="slidenum">
              <a:rPr lang="fr-CA"/>
              <a:pPr>
                <a:defRPr/>
              </a:pPr>
              <a:t>‹#›</a:t>
            </a:fld>
            <a:endParaRPr lang="fr-CA" dirty="0"/>
          </a:p>
        </p:txBody>
      </p:sp>
    </p:spTree>
    <p:extLst>
      <p:ext uri="{BB962C8B-B14F-4D97-AF65-F5344CB8AC3E}">
        <p14:creationId xmlns:p14="http://schemas.microsoft.com/office/powerpoint/2010/main" val="85518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B2C09F4-C6F9-4F78-A4A3-6BB8B96D91DE}" type="datetimeFigureOut">
              <a:rPr lang="fr-FR"/>
              <a:pPr>
                <a:defRPr/>
              </a:pPr>
              <a:t>25/09/2014</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18C5A46-3CCF-4BF8-835C-9B90BE4E1036}" type="slidenum">
              <a:rPr lang="fr-CA"/>
              <a:pPr>
                <a:defRPr/>
              </a:pPr>
              <a:t>‹#›</a:t>
            </a:fld>
            <a:endParaRPr lang="fr-CA" dirty="0"/>
          </a:p>
        </p:txBody>
      </p:sp>
    </p:spTree>
    <p:extLst>
      <p:ext uri="{BB962C8B-B14F-4D97-AF65-F5344CB8AC3E}">
        <p14:creationId xmlns:p14="http://schemas.microsoft.com/office/powerpoint/2010/main" val="64129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7A355D99-BBE2-4F11-8CFA-C874B61DA0AF}" type="datetimeFigureOut">
              <a:rPr lang="fr-FR"/>
              <a:pPr>
                <a:defRPr/>
              </a:pPr>
              <a:t>25/09/2014</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43204BE-CA21-43EB-BB94-517034E1D8B4}" type="slidenum">
              <a:rPr lang="fr-CA"/>
              <a:pPr>
                <a:defRPr/>
              </a:pPr>
              <a:t>‹#›</a:t>
            </a:fld>
            <a:endParaRPr lang="fr-CA" dirty="0"/>
          </a:p>
        </p:txBody>
      </p:sp>
    </p:spTree>
    <p:extLst>
      <p:ext uri="{BB962C8B-B14F-4D97-AF65-F5344CB8AC3E}">
        <p14:creationId xmlns:p14="http://schemas.microsoft.com/office/powerpoint/2010/main" val="8180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74BD83-692D-4DAE-A4C4-EABECFC37EDB}" type="datetimeFigureOut">
              <a:rPr lang="fr-FR"/>
              <a:pPr>
                <a:defRPr/>
              </a:pPr>
              <a:t>25/09/2014</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D163D9F-5C88-44F3-AFC5-43DA8B3C9480}" type="slidenum">
              <a:rPr lang="fr-CA"/>
              <a:pPr>
                <a:defRPr/>
              </a:pPr>
              <a:t>‹#›</a:t>
            </a:fld>
            <a:endParaRPr lang="fr-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mailto:%20mprice2@una.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81000"/>
            <a:ext cx="7772400" cy="1470025"/>
          </a:xfrm>
        </p:spPr>
        <p:txBody>
          <a:bodyPr/>
          <a:lstStyle/>
          <a:p>
            <a:pPr eaLnBrk="1" hangingPunct="1"/>
            <a:r>
              <a:rPr lang="fr-CA" sz="6000" b="1" dirty="0" smtClean="0">
                <a:solidFill>
                  <a:schemeClr val="tx2"/>
                </a:solidFill>
                <a:latin typeface="Adobe Garamond Pro" pitchFamily="18" charset="0"/>
                <a:ea typeface="Adobe Heiti Std R" pitchFamily="34" charset="-128"/>
              </a:rPr>
              <a:t>Note Taking Skills</a:t>
            </a:r>
          </a:p>
        </p:txBody>
      </p:sp>
      <p:sp>
        <p:nvSpPr>
          <p:cNvPr id="3" name="Sous-titre 2"/>
          <p:cNvSpPr>
            <a:spLocks noGrp="1"/>
          </p:cNvSpPr>
          <p:nvPr>
            <p:ph type="subTitle" idx="1"/>
          </p:nvPr>
        </p:nvSpPr>
        <p:spPr>
          <a:xfrm>
            <a:off x="990600" y="1600200"/>
            <a:ext cx="7315200" cy="1981200"/>
          </a:xfrm>
        </p:spPr>
        <p:txBody>
          <a:bodyPr rtlCol="0">
            <a:noAutofit/>
          </a:bodyPr>
          <a:lstStyle/>
          <a:p>
            <a:pPr eaLnBrk="1" fontAlgn="auto" hangingPunct="1">
              <a:spcAft>
                <a:spcPts val="0"/>
              </a:spcAft>
              <a:buFont typeface="Arial" pitchFamily="34" charset="0"/>
              <a:buNone/>
              <a:defRPr/>
            </a:pPr>
            <a:r>
              <a:rPr lang="fr-CA" sz="3600" dirty="0" err="1" smtClean="0">
                <a:solidFill>
                  <a:schemeClr val="accent3">
                    <a:lumMod val="50000"/>
                  </a:schemeClr>
                </a:solidFill>
                <a:latin typeface="Adobe Garamond Pro" pitchFamily="18" charset="0"/>
              </a:rPr>
              <a:t>University</a:t>
            </a:r>
            <a:r>
              <a:rPr lang="fr-CA" sz="3600" dirty="0" smtClean="0">
                <a:solidFill>
                  <a:schemeClr val="accent3">
                    <a:lumMod val="50000"/>
                  </a:schemeClr>
                </a:solidFill>
                <a:latin typeface="Adobe Garamond Pro" pitchFamily="18" charset="0"/>
              </a:rPr>
              <a:t> </a:t>
            </a:r>
            <a:r>
              <a:rPr lang="fr-CA" sz="3600" dirty="0" err="1" smtClean="0">
                <a:solidFill>
                  <a:schemeClr val="accent3">
                    <a:lumMod val="50000"/>
                  </a:schemeClr>
                </a:solidFill>
                <a:latin typeface="Adobe Garamond Pro" pitchFamily="18" charset="0"/>
              </a:rPr>
              <a:t>Advising</a:t>
            </a:r>
            <a:r>
              <a:rPr lang="fr-CA" sz="3600" dirty="0" smtClean="0">
                <a:solidFill>
                  <a:schemeClr val="accent3">
                    <a:lumMod val="50000"/>
                  </a:schemeClr>
                </a:solidFill>
                <a:latin typeface="Adobe Garamond Pro" pitchFamily="18" charset="0"/>
              </a:rPr>
              <a:t> Services</a:t>
            </a:r>
          </a:p>
          <a:p>
            <a:pPr eaLnBrk="1" fontAlgn="auto" hangingPunct="1">
              <a:spcAft>
                <a:spcPts val="0"/>
              </a:spcAft>
              <a:buFont typeface="Arial" pitchFamily="34" charset="0"/>
              <a:buNone/>
              <a:defRPr/>
            </a:pPr>
            <a:endParaRPr lang="fr-CA" sz="3600" dirty="0" smtClean="0">
              <a:solidFill>
                <a:schemeClr val="accent5">
                  <a:lumMod val="50000"/>
                </a:schemeClr>
              </a:solidFill>
              <a:latin typeface="Adobe Garamond Pro"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accent5">
                <a:lumMod val="20000"/>
                <a:lumOff val="80000"/>
              </a:schemeClr>
            </a:solidFill>
          </a:ln>
        </p:spPr>
        <p:txBody>
          <a:bodyPr/>
          <a:lstStyle/>
          <a:p>
            <a:pPr eaLnBrk="1" hangingPunct="1">
              <a:defRPr/>
            </a:pPr>
            <a:r>
              <a:rPr lang="en-US" b="1" dirty="0" smtClean="0"/>
              <a:t>During Class</a:t>
            </a:r>
            <a:endParaRPr lang="en-US" b="1" dirty="0"/>
          </a:p>
        </p:txBody>
      </p:sp>
      <p:pic>
        <p:nvPicPr>
          <p:cNvPr id="4" name="Content Placeholder 3" descr="MP900341509[1].JPG"/>
          <p:cNvPicPr>
            <a:picLocks noGrp="1" noChangeAspect="1"/>
          </p:cNvPicPr>
          <p:nvPr>
            <p:ph idx="1"/>
          </p:nvPr>
        </p:nvPicPr>
        <p:blipFill>
          <a:blip r:embed="rId3" cstate="print">
            <a:lum bright="10000"/>
          </a:blip>
          <a:stretch>
            <a:fillRect/>
          </a:stretch>
        </p:blipFill>
        <p:spPr>
          <a:xfrm>
            <a:off x="4501496" y="3611880"/>
            <a:ext cx="4871104" cy="3474720"/>
          </a:xfrm>
          <a:effectLst>
            <a:softEdge rad="635000"/>
          </a:effectLst>
        </p:spPr>
      </p:pic>
      <p:sp>
        <p:nvSpPr>
          <p:cNvPr id="5" name="Espace réservé du contenu 2"/>
          <p:cNvSpPr txBox="1">
            <a:spLocks/>
          </p:cNvSpPr>
          <p:nvPr/>
        </p:nvSpPr>
        <p:spPr bwMode="auto">
          <a:xfrm>
            <a:off x="428625" y="1917700"/>
            <a:ext cx="8229600" cy="4635500"/>
          </a:xfrm>
          <a:prstGeom prst="rect">
            <a:avLst/>
          </a:prstGeom>
          <a:noFill/>
          <a:ln w="9525">
            <a:noFill/>
            <a:miter lim="800000"/>
            <a:headEnd/>
            <a:tailEnd/>
          </a:ln>
        </p:spPr>
        <p:txBody>
          <a:bodyPr/>
          <a:lstStyle/>
          <a:p>
            <a:pPr>
              <a:lnSpc>
                <a:spcPct val="150000"/>
              </a:lnSpc>
              <a:buClr>
                <a:schemeClr val="accent2">
                  <a:lumMod val="50000"/>
                </a:schemeClr>
              </a:buClr>
              <a:buFont typeface="Arial" pitchFamily="34" charset="0"/>
              <a:buChar char="•"/>
              <a:defRPr/>
            </a:pPr>
            <a:r>
              <a:rPr lang="en-US" sz="4000" dirty="0">
                <a:cs typeface="+mn-cs"/>
              </a:rPr>
              <a:t>Write page numbers mentioned by the instructor</a:t>
            </a:r>
          </a:p>
          <a:p>
            <a:pPr>
              <a:lnSpc>
                <a:spcPct val="150000"/>
              </a:lnSpc>
              <a:buClr>
                <a:schemeClr val="accent2">
                  <a:lumMod val="50000"/>
                </a:schemeClr>
              </a:buClr>
              <a:buFont typeface="Arial" pitchFamily="34" charset="0"/>
              <a:buChar char="•"/>
              <a:defRPr/>
            </a:pPr>
            <a:r>
              <a:rPr lang="en-US" sz="4000" dirty="0">
                <a:cs typeface="+mn-cs"/>
              </a:rPr>
              <a:t>Write down your professor’s examples </a:t>
            </a:r>
          </a:p>
          <a:p>
            <a:pPr>
              <a:lnSpc>
                <a:spcPct val="150000"/>
              </a:lnSpc>
              <a:buClr>
                <a:schemeClr val="accent1">
                  <a:lumMod val="75000"/>
                </a:schemeClr>
              </a:buClr>
              <a:defRPr/>
            </a:pPr>
            <a:endParaRPr lang="en-US" sz="3600" dirty="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Autofit/>
          </a:bodyPr>
          <a:lstStyle/>
          <a:p>
            <a:pPr algn="l" eaLnBrk="1" fontAlgn="auto" hangingPunct="1">
              <a:spcAft>
                <a:spcPts val="0"/>
              </a:spcAft>
              <a:defRPr/>
            </a:pPr>
            <a:r>
              <a:rPr lang="fr-CA" sz="4000" b="1" dirty="0" smtClean="0">
                <a:solidFill>
                  <a:schemeClr val="tx1">
                    <a:lumMod val="75000"/>
                    <a:lumOff val="25000"/>
                  </a:schemeClr>
                </a:solidFill>
              </a:rPr>
              <a:t>Techniques for Taking Notes</a:t>
            </a:r>
          </a:p>
        </p:txBody>
      </p:sp>
      <p:sp>
        <p:nvSpPr>
          <p:cNvPr id="3" name="Espace réservé du contenu 2"/>
          <p:cNvSpPr>
            <a:spLocks noGrp="1"/>
          </p:cNvSpPr>
          <p:nvPr>
            <p:ph idx="1"/>
          </p:nvPr>
        </p:nvSpPr>
        <p:spPr>
          <a:xfrm>
            <a:off x="2357438" y="1752600"/>
            <a:ext cx="6786562" cy="5105400"/>
          </a:xfrm>
        </p:spPr>
        <p:txBody>
          <a:bodyPr rtlCol="0">
            <a:normAutofit fontScale="92500"/>
          </a:bodyPr>
          <a:lstStyle/>
          <a:p>
            <a:pPr eaLnBrk="1" hangingPunct="1">
              <a:buClr>
                <a:schemeClr val="accent5">
                  <a:lumMod val="75000"/>
                </a:schemeClr>
              </a:buClr>
              <a:defRPr/>
            </a:pPr>
            <a:r>
              <a:rPr lang="en-US" sz="4800" dirty="0" smtClean="0"/>
              <a:t>Note what is on the board, power point, handout </a:t>
            </a:r>
          </a:p>
          <a:p>
            <a:pPr eaLnBrk="1" hangingPunct="1">
              <a:buClr>
                <a:schemeClr val="accent5">
                  <a:lumMod val="75000"/>
                </a:schemeClr>
              </a:buClr>
              <a:defRPr/>
            </a:pPr>
            <a:r>
              <a:rPr lang="en-US" sz="4800" dirty="0" smtClean="0"/>
              <a:t>Listen for answers to your prepared questions</a:t>
            </a:r>
          </a:p>
          <a:p>
            <a:pPr eaLnBrk="1" hangingPunct="1">
              <a:buClr>
                <a:schemeClr val="accent5">
                  <a:lumMod val="75000"/>
                </a:schemeClr>
              </a:buClr>
              <a:defRPr/>
            </a:pPr>
            <a:r>
              <a:rPr lang="en-US" sz="4800" dirty="0">
                <a:latin typeface="Arial" charset="0"/>
              </a:rPr>
              <a:t>Ask questions!!</a:t>
            </a:r>
          </a:p>
          <a:p>
            <a:pPr marL="0" indent="0" eaLnBrk="1" hangingPunct="1">
              <a:buClr>
                <a:schemeClr val="accent5">
                  <a:lumMod val="75000"/>
                </a:schemeClr>
              </a:buClr>
              <a:buFont typeface="Arial" pitchFamily="34" charset="0"/>
              <a:buNone/>
              <a:defRPr/>
            </a:pPr>
            <a:r>
              <a:rPr lang="en-US" sz="4800" dirty="0" smtClean="0"/>
              <a:t> </a:t>
            </a:r>
            <a:endParaRPr lang="en-US"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fontScale="90000"/>
          </a:bodyPr>
          <a:lstStyle/>
          <a:p>
            <a:pPr algn="l" eaLnBrk="1" fontAlgn="auto" hangingPunct="1">
              <a:spcAft>
                <a:spcPts val="0"/>
              </a:spcAft>
              <a:defRPr/>
            </a:pPr>
            <a:r>
              <a:rPr lang="fr-CA" b="1" dirty="0" smtClean="0">
                <a:solidFill>
                  <a:schemeClr val="tx1">
                    <a:lumMod val="75000"/>
                    <a:lumOff val="25000"/>
                  </a:schemeClr>
                </a:solidFill>
              </a:rPr>
              <a:t>Techniques for Taking Notes</a:t>
            </a:r>
          </a:p>
        </p:txBody>
      </p:sp>
      <p:sp>
        <p:nvSpPr>
          <p:cNvPr id="3" name="Espace réservé du contenu 2"/>
          <p:cNvSpPr>
            <a:spLocks noGrp="1"/>
          </p:cNvSpPr>
          <p:nvPr>
            <p:ph idx="1"/>
          </p:nvPr>
        </p:nvSpPr>
        <p:spPr>
          <a:xfrm>
            <a:off x="2357438" y="1828800"/>
            <a:ext cx="6329362" cy="4038600"/>
          </a:xfrm>
        </p:spPr>
        <p:txBody>
          <a:bodyPr rtlCol="0">
            <a:normAutofit/>
          </a:bodyPr>
          <a:lstStyle/>
          <a:p>
            <a:pPr eaLnBrk="1" hangingPunct="1">
              <a:buClr>
                <a:schemeClr val="accent4">
                  <a:lumMod val="75000"/>
                </a:schemeClr>
              </a:buClr>
              <a:buFont typeface="Arial" pitchFamily="34" charset="0"/>
              <a:buChar char="•"/>
              <a:defRPr/>
            </a:pPr>
            <a:r>
              <a:rPr lang="en-US" sz="4000" dirty="0" smtClean="0">
                <a:solidFill>
                  <a:srgbClr val="000000"/>
                </a:solidFill>
              </a:rPr>
              <a:t>Summary</a:t>
            </a:r>
          </a:p>
          <a:p>
            <a:pPr eaLnBrk="1" hangingPunct="1">
              <a:buClr>
                <a:schemeClr val="accent4">
                  <a:lumMod val="75000"/>
                </a:schemeClr>
              </a:buClr>
              <a:buFont typeface="Arial" pitchFamily="34" charset="0"/>
              <a:buChar char="•"/>
              <a:defRPr/>
            </a:pPr>
            <a:r>
              <a:rPr lang="en-US" sz="4000" dirty="0" smtClean="0">
                <a:solidFill>
                  <a:srgbClr val="000000"/>
                </a:solidFill>
              </a:rPr>
              <a:t>Outlin</a:t>
            </a:r>
            <a:r>
              <a:rPr lang="en-US" sz="4000" dirty="0">
                <a:solidFill>
                  <a:srgbClr val="000000"/>
                </a:solidFill>
              </a:rPr>
              <a:t>e</a:t>
            </a:r>
            <a:endParaRPr lang="en-US" sz="4000" dirty="0" smtClean="0">
              <a:solidFill>
                <a:srgbClr val="000000"/>
              </a:solidFill>
            </a:endParaRPr>
          </a:p>
          <a:p>
            <a:pPr eaLnBrk="1" hangingPunct="1">
              <a:buClr>
                <a:schemeClr val="accent4">
                  <a:lumMod val="75000"/>
                </a:schemeClr>
              </a:buClr>
              <a:buFont typeface="Arial" pitchFamily="34" charset="0"/>
              <a:buChar char="•"/>
              <a:defRPr/>
            </a:pPr>
            <a:r>
              <a:rPr lang="en-US" sz="4000" dirty="0" smtClean="0">
                <a:solidFill>
                  <a:srgbClr val="000000"/>
                </a:solidFill>
              </a:rPr>
              <a:t>Concept Maps</a:t>
            </a:r>
          </a:p>
          <a:p>
            <a:pPr eaLnBrk="1" hangingPunct="1">
              <a:buClr>
                <a:schemeClr val="accent4">
                  <a:lumMod val="75000"/>
                </a:schemeClr>
              </a:buClr>
              <a:buFont typeface="Arial" pitchFamily="34" charset="0"/>
              <a:buChar char="•"/>
              <a:defRPr/>
            </a:pPr>
            <a:r>
              <a:rPr lang="en-US" sz="4000" dirty="0" smtClean="0">
                <a:solidFill>
                  <a:srgbClr val="000000"/>
                </a:solidFill>
              </a:rPr>
              <a:t>Cornell Method</a:t>
            </a:r>
          </a:p>
          <a:p>
            <a:pPr eaLnBrk="1" hangingPunct="1">
              <a:buClr>
                <a:schemeClr val="accent4">
                  <a:lumMod val="75000"/>
                </a:schemeClr>
              </a:buClr>
              <a:buFont typeface="Arial" pitchFamily="34" charset="0"/>
              <a:buChar char="•"/>
              <a:defRPr/>
            </a:pPr>
            <a:r>
              <a:rPr lang="en-US" sz="4000" dirty="0">
                <a:solidFill>
                  <a:srgbClr val="000000"/>
                </a:solidFill>
              </a:rPr>
              <a:t>Fishbone Diagrams</a:t>
            </a:r>
          </a:p>
          <a:p>
            <a:pPr eaLnBrk="1" hangingPunct="1">
              <a:buClr>
                <a:schemeClr val="accent4">
                  <a:lumMod val="75000"/>
                </a:schemeClr>
              </a:buClr>
              <a:buFont typeface="Arial" pitchFamily="34" charset="0"/>
              <a:buChar char="•"/>
              <a:defRPr/>
            </a:pPr>
            <a:endParaRPr lang="en-US" sz="4000" dirty="0" smtClean="0">
              <a:solidFill>
                <a:srgbClr val="000000"/>
              </a:solidFill>
            </a:endParaRPr>
          </a:p>
          <a:p>
            <a:pPr eaLnBrk="1" hangingPunct="1">
              <a:buFont typeface="Arial" charset="0"/>
              <a:buNone/>
              <a:defRPr/>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2057400"/>
            <a:ext cx="8229600" cy="4572000"/>
          </a:xfrm>
        </p:spPr>
        <p:txBody>
          <a:bodyPr rtlCol="0">
            <a:normAutofit/>
          </a:bodyPr>
          <a:lstStyle/>
          <a:p>
            <a:pPr algn="ctr" eaLnBrk="1" fontAlgn="auto" hangingPunct="1">
              <a:spcAft>
                <a:spcPts val="0"/>
              </a:spcAft>
              <a:buFont typeface="Arial" charset="0"/>
              <a:buNone/>
              <a:defRPr/>
            </a:pPr>
            <a:r>
              <a:rPr lang="fr-CA" sz="4300" dirty="0" smtClean="0">
                <a:solidFill>
                  <a:schemeClr val="tx1">
                    <a:lumMod val="75000"/>
                    <a:lumOff val="25000"/>
                  </a:schemeClr>
                </a:solidFill>
                <a:latin typeface="Adobe Garamond Pro" pitchFamily="18" charset="0"/>
              </a:rPr>
              <a:t>Summarizing Information</a:t>
            </a:r>
          </a:p>
          <a:p>
            <a:pPr eaLnBrk="1" fontAlgn="auto" hangingPunct="1">
              <a:spcAft>
                <a:spcPts val="0"/>
              </a:spcAft>
              <a:defRPr/>
            </a:pPr>
            <a:r>
              <a:rPr lang="fr-CA" dirty="0" smtClean="0">
                <a:solidFill>
                  <a:schemeClr val="tx1">
                    <a:lumMod val="75000"/>
                    <a:lumOff val="25000"/>
                  </a:schemeClr>
                </a:solidFill>
                <a:latin typeface="Adobe Garamond Pro" pitchFamily="18" charset="0"/>
              </a:rPr>
              <a:t>Make your notes brief</a:t>
            </a:r>
          </a:p>
          <a:p>
            <a:pPr eaLnBrk="1" fontAlgn="auto" hangingPunct="1">
              <a:spcAft>
                <a:spcPts val="0"/>
              </a:spcAft>
              <a:defRPr/>
            </a:pPr>
            <a:r>
              <a:rPr lang="fr-CA" dirty="0" smtClean="0">
                <a:solidFill>
                  <a:schemeClr val="tx1">
                    <a:lumMod val="75000"/>
                    <a:lumOff val="25000"/>
                  </a:schemeClr>
                </a:solidFill>
                <a:latin typeface="Adobe Garamond Pro" pitchFamily="18" charset="0"/>
              </a:rPr>
              <a:t>Use abbreviations and symbols:</a:t>
            </a:r>
          </a:p>
          <a:p>
            <a:pPr eaLnBrk="1" hangingPunct="1">
              <a:buFont typeface="Arial" charset="0"/>
              <a:buNone/>
              <a:defRPr/>
            </a:pPr>
            <a:r>
              <a:rPr lang="en-US" b="1" dirty="0"/>
              <a:t>@	</a:t>
            </a:r>
            <a:r>
              <a:rPr lang="en-US" b="1" dirty="0" smtClean="0"/>
              <a:t>b/c</a:t>
            </a:r>
            <a:r>
              <a:rPr lang="en-US" b="1" dirty="0"/>
              <a:t>	</a:t>
            </a:r>
            <a:r>
              <a:rPr lang="en-US" b="1" dirty="0" smtClean="0"/>
              <a:t>w/     w/o     ex.      </a:t>
            </a:r>
          </a:p>
          <a:p>
            <a:pPr eaLnBrk="1" hangingPunct="1">
              <a:buFont typeface="Arial" charset="0"/>
              <a:buNone/>
              <a:defRPr/>
            </a:pPr>
            <a:r>
              <a:rPr lang="en-US" b="1" dirty="0" smtClean="0"/>
              <a:t>+        &gt;      </a:t>
            </a:r>
            <a:r>
              <a:rPr lang="en-US" b="1" dirty="0"/>
              <a:t>	</a:t>
            </a:r>
            <a:r>
              <a:rPr lang="en-US" b="1" dirty="0" smtClean="0"/>
              <a:t>&lt;         *         #</a:t>
            </a:r>
          </a:p>
          <a:p>
            <a:pPr eaLnBrk="1" hangingPunct="1">
              <a:buFont typeface="Arial" charset="0"/>
              <a:buNone/>
              <a:defRPr/>
            </a:pPr>
            <a:endParaRPr lang="fr-CA" dirty="0" smtClean="0">
              <a:solidFill>
                <a:schemeClr val="tx1">
                  <a:lumMod val="75000"/>
                  <a:lumOff val="25000"/>
                </a:schemeClr>
              </a:solidFill>
              <a:latin typeface="Adobe Garamond Pro"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pic>
        <p:nvPicPr>
          <p:cNvPr id="122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725" y="1541463"/>
            <a:ext cx="329247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p:cNvSpPr>
            <a:spLocks noGrp="1"/>
          </p:cNvSpPr>
          <p:nvPr>
            <p:ph idx="1"/>
          </p:nvPr>
        </p:nvSpPr>
        <p:spPr>
          <a:xfrm>
            <a:off x="428625" y="1928813"/>
            <a:ext cx="8229600" cy="4525962"/>
          </a:xfrm>
        </p:spPr>
        <p:txBody>
          <a:bodyPr rtlCol="0">
            <a:normAutofit/>
          </a:bodyPr>
          <a:lstStyle/>
          <a:p>
            <a:pPr eaLnBrk="1" fontAlgn="auto" hangingPunct="1">
              <a:spcAft>
                <a:spcPts val="0"/>
              </a:spcAft>
              <a:buFont typeface="Arial" charset="0"/>
              <a:buNone/>
              <a:defRPr/>
            </a:pPr>
            <a:r>
              <a:rPr lang="fr-CA" sz="4000" dirty="0" smtClean="0">
                <a:solidFill>
                  <a:schemeClr val="tx1">
                    <a:lumMod val="75000"/>
                    <a:lumOff val="25000"/>
                  </a:schemeClr>
                </a:solidFill>
                <a:latin typeface="Adobe Garamond Pro" pitchFamily="18" charset="0"/>
              </a:rPr>
              <a:t>The Outline</a:t>
            </a:r>
          </a:p>
          <a:p>
            <a:pPr eaLnBrk="1" fontAlgn="auto" hangingPunct="1">
              <a:spcAft>
                <a:spcPts val="0"/>
              </a:spcAft>
              <a:buFont typeface="Arial" charset="0"/>
              <a:buNone/>
              <a:defRPr/>
            </a:pPr>
            <a:endParaRPr lang="fr-CA" sz="4000" dirty="0">
              <a:solidFill>
                <a:schemeClr val="tx1">
                  <a:lumMod val="75000"/>
                  <a:lumOff val="25000"/>
                </a:schemeClr>
              </a:solidFill>
              <a:latin typeface="Adobe Garamond Pro" pitchFamily="18" charset="0"/>
            </a:endParaRPr>
          </a:p>
          <a:p>
            <a:pPr eaLnBrk="1" fontAlgn="auto" hangingPunct="1">
              <a:spcAft>
                <a:spcPts val="0"/>
              </a:spcAft>
              <a:buFont typeface="Arial" charset="0"/>
              <a:buNone/>
              <a:defRPr/>
            </a:pPr>
            <a:r>
              <a:rPr lang="fr-CA" sz="4000" dirty="0" smtClean="0">
                <a:solidFill>
                  <a:schemeClr val="tx1">
                    <a:lumMod val="75000"/>
                    <a:lumOff val="25000"/>
                  </a:schemeClr>
                </a:solidFill>
                <a:latin typeface="Adobe Garamond Pro" pitchFamily="18" charset="0"/>
              </a:rPr>
              <a:t>The skeletal form </a:t>
            </a:r>
          </a:p>
          <a:p>
            <a:pPr eaLnBrk="1" fontAlgn="auto" hangingPunct="1">
              <a:spcAft>
                <a:spcPts val="0"/>
              </a:spcAft>
              <a:buFont typeface="Arial" charset="0"/>
              <a:buNone/>
              <a:defRPr/>
            </a:pPr>
            <a:r>
              <a:rPr lang="fr-CA" sz="4000" dirty="0" smtClean="0">
                <a:solidFill>
                  <a:schemeClr val="tx1">
                    <a:lumMod val="75000"/>
                    <a:lumOff val="25000"/>
                  </a:schemeClr>
                </a:solidFill>
                <a:latin typeface="Adobe Garamond Pro" pitchFamily="18" charset="0"/>
              </a:rPr>
              <a:t>of information</a:t>
            </a:r>
            <a:br>
              <a:rPr lang="fr-CA" sz="4000" dirty="0" smtClean="0">
                <a:solidFill>
                  <a:schemeClr val="tx1">
                    <a:lumMod val="75000"/>
                    <a:lumOff val="25000"/>
                  </a:schemeClr>
                </a:solidFill>
                <a:latin typeface="Adobe Garamond Pro" pitchFamily="18" charset="0"/>
              </a:rPr>
            </a:br>
            <a:r>
              <a:rPr lang="fr-CA" dirty="0" smtClean="0">
                <a:solidFill>
                  <a:schemeClr val="tx1">
                    <a:lumMod val="75000"/>
                    <a:lumOff val="25000"/>
                  </a:schemeClr>
                </a:solidFill>
                <a:latin typeface="Adobe Garamond Pro" pitchFamily="18" charset="0"/>
              </a:rPr>
              <a:t/>
            </a:r>
            <a:br>
              <a:rPr lang="fr-CA" dirty="0" smtClean="0">
                <a:solidFill>
                  <a:schemeClr val="tx1">
                    <a:lumMod val="75000"/>
                    <a:lumOff val="25000"/>
                  </a:schemeClr>
                </a:solidFill>
                <a:latin typeface="Adobe Garamond Pro" pitchFamily="18" charset="0"/>
              </a:rPr>
            </a:br>
            <a:endParaRPr lang="fr-CA" dirty="0" smtClean="0">
              <a:solidFill>
                <a:schemeClr val="tx1">
                  <a:lumMod val="75000"/>
                  <a:lumOff val="25000"/>
                </a:schemeClr>
              </a:solidFill>
              <a:latin typeface="Adobe Garamond Pro"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28625" y="152400"/>
            <a:ext cx="8229600" cy="617538"/>
          </a:xfrm>
        </p:spPr>
        <p:txBody>
          <a:bodyPr rtlCol="0">
            <a:normAutofit fontScale="25000" lnSpcReduction="20000"/>
          </a:bodyPr>
          <a:lstStyle/>
          <a:p>
            <a:pPr algn="ctr" eaLnBrk="1" fontAlgn="auto" hangingPunct="1">
              <a:spcAft>
                <a:spcPts val="0"/>
              </a:spcAft>
              <a:buFont typeface="Arial" charset="0"/>
              <a:buNone/>
              <a:defRPr/>
            </a:pPr>
            <a:r>
              <a:rPr lang="fr-CA" sz="21600" dirty="0" smtClean="0">
                <a:solidFill>
                  <a:schemeClr val="tx1">
                    <a:lumMod val="75000"/>
                    <a:lumOff val="25000"/>
                  </a:schemeClr>
                </a:solidFill>
                <a:latin typeface="Adobe Garamond Pro" pitchFamily="18" charset="0"/>
              </a:rPr>
              <a:t>The Outline</a:t>
            </a:r>
          </a:p>
          <a:p>
            <a:pPr eaLnBrk="1" fontAlgn="auto" hangingPunct="1">
              <a:spcAft>
                <a:spcPts val="0"/>
              </a:spcAft>
              <a:buFont typeface="Arial" charset="0"/>
              <a:buNone/>
              <a:defRPr/>
            </a:pPr>
            <a:endParaRPr lang="fr-CA" sz="4000" dirty="0">
              <a:solidFill>
                <a:schemeClr val="tx1">
                  <a:lumMod val="75000"/>
                  <a:lumOff val="25000"/>
                </a:schemeClr>
              </a:solidFill>
              <a:latin typeface="Adobe Garamond Pro" pitchFamily="18" charset="0"/>
            </a:endParaRPr>
          </a:p>
          <a:p>
            <a:pPr eaLnBrk="1" fontAlgn="auto" hangingPunct="1">
              <a:spcAft>
                <a:spcPts val="0"/>
              </a:spcAft>
              <a:buFont typeface="Arial" charset="0"/>
              <a:buNone/>
              <a:defRPr/>
            </a:pPr>
            <a:r>
              <a:rPr lang="fr-CA" sz="4000" dirty="0" smtClean="0">
                <a:solidFill>
                  <a:schemeClr val="tx1">
                    <a:lumMod val="75000"/>
                    <a:lumOff val="25000"/>
                  </a:schemeClr>
                </a:solidFill>
                <a:latin typeface="Adobe Garamond Pro" pitchFamily="18" charset="0"/>
              </a:rPr>
              <a:t/>
            </a:r>
            <a:br>
              <a:rPr lang="fr-CA" sz="4000" dirty="0" smtClean="0">
                <a:solidFill>
                  <a:schemeClr val="tx1">
                    <a:lumMod val="75000"/>
                    <a:lumOff val="25000"/>
                  </a:schemeClr>
                </a:solidFill>
                <a:latin typeface="Adobe Garamond Pro" pitchFamily="18" charset="0"/>
              </a:rPr>
            </a:br>
            <a:r>
              <a:rPr lang="fr-CA" dirty="0" smtClean="0">
                <a:solidFill>
                  <a:schemeClr val="tx1">
                    <a:lumMod val="75000"/>
                    <a:lumOff val="25000"/>
                  </a:schemeClr>
                </a:solidFill>
                <a:latin typeface="Adobe Garamond Pro" pitchFamily="18" charset="0"/>
              </a:rPr>
              <a:t/>
            </a:r>
            <a:br>
              <a:rPr lang="fr-CA" dirty="0" smtClean="0">
                <a:solidFill>
                  <a:schemeClr val="tx1">
                    <a:lumMod val="75000"/>
                    <a:lumOff val="25000"/>
                  </a:schemeClr>
                </a:solidFill>
                <a:latin typeface="Adobe Garamond Pro" pitchFamily="18" charset="0"/>
              </a:rPr>
            </a:br>
            <a:endParaRPr lang="fr-CA" dirty="0" smtClean="0">
              <a:solidFill>
                <a:schemeClr val="tx1">
                  <a:lumMod val="75000"/>
                  <a:lumOff val="25000"/>
                </a:schemeClr>
              </a:solidFill>
              <a:latin typeface="Adobe Garamond Pro" pitchFamily="18" charset="0"/>
            </a:endParaRPr>
          </a:p>
        </p:txBody>
      </p:sp>
      <p:pic>
        <p:nvPicPr>
          <p:cNvPr id="13315" name="Picture 5"/>
          <p:cNvPicPr>
            <a:picLocks noChangeAspect="1"/>
          </p:cNvPicPr>
          <p:nvPr/>
        </p:nvPicPr>
        <p:blipFill>
          <a:blip r:embed="rId4">
            <a:extLst>
              <a:ext uri="{28A0092B-C50C-407E-A947-70E740481C1C}">
                <a14:useLocalDpi xmlns:a14="http://schemas.microsoft.com/office/drawing/2010/main" val="0"/>
              </a:ext>
            </a:extLst>
          </a:blip>
          <a:srcRect l="23140" t="15973" r="21594" b="7002"/>
          <a:stretch>
            <a:fillRect/>
          </a:stretch>
        </p:blipFill>
        <p:spPr bwMode="auto">
          <a:xfrm rot="-240000">
            <a:off x="1522413" y="1022350"/>
            <a:ext cx="7327900"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75000"/>
                    <a:lumOff val="25000"/>
                  </a:schemeClr>
                </a:solidFill>
                <a:latin typeface="Adobe Garamond Pro" pitchFamily="18" charset="0"/>
              </a:rPr>
              <a:t>Concept </a:t>
            </a:r>
            <a:r>
              <a:rPr lang="fr-CA" dirty="0">
                <a:solidFill>
                  <a:schemeClr val="tx1">
                    <a:lumMod val="75000"/>
                    <a:lumOff val="25000"/>
                  </a:schemeClr>
                </a:solidFill>
                <a:latin typeface="Adobe Garamond Pro" pitchFamily="18" charset="0"/>
              </a:rPr>
              <a:t>M</a:t>
            </a:r>
            <a:r>
              <a:rPr lang="fr-CA" dirty="0" smtClean="0">
                <a:solidFill>
                  <a:schemeClr val="tx1">
                    <a:lumMod val="75000"/>
                    <a:lumOff val="25000"/>
                  </a:schemeClr>
                </a:solidFill>
                <a:latin typeface="Adobe Garamond Pro" pitchFamily="18" charset="0"/>
              </a:rPr>
              <a:t>ap</a:t>
            </a:r>
          </a:p>
        </p:txBody>
      </p:sp>
      <p:pic>
        <p:nvPicPr>
          <p:cNvPr id="14340" name="Picture 2" descr="http://toes.tdsb.on.ca/day/efsc/teachers/general_information/i/carbon-cycle-concept-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5943600" cy="545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Concept Map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1928813"/>
            <a:ext cx="8229600" cy="4525962"/>
          </a:xfrm>
        </p:spPr>
        <p:txBody>
          <a:bodyPr rtlCol="0">
            <a:normAutofit/>
          </a:bodyPr>
          <a:lstStyle/>
          <a:p>
            <a:pPr eaLnBrk="1" fontAlgn="auto" hangingPunct="1">
              <a:spcAft>
                <a:spcPts val="0"/>
              </a:spcAft>
              <a:buFont typeface="Arial" charset="0"/>
              <a:buNone/>
              <a:defRPr/>
            </a:pPr>
            <a:r>
              <a:rPr lang="fr-CA" sz="4000" dirty="0" smtClean="0">
                <a:solidFill>
                  <a:schemeClr val="tx1">
                    <a:lumMod val="75000"/>
                    <a:lumOff val="25000"/>
                  </a:schemeClr>
                </a:solidFill>
                <a:latin typeface="Adobe Garamond Pro" pitchFamily="18" charset="0"/>
              </a:rPr>
              <a:t/>
            </a:r>
            <a:br>
              <a:rPr lang="fr-CA" sz="4000" dirty="0" smtClean="0">
                <a:solidFill>
                  <a:schemeClr val="tx1">
                    <a:lumMod val="75000"/>
                    <a:lumOff val="25000"/>
                  </a:schemeClr>
                </a:solidFill>
                <a:latin typeface="Adobe Garamond Pro" pitchFamily="18" charset="0"/>
              </a:rPr>
            </a:br>
            <a:r>
              <a:rPr lang="fr-CA" dirty="0" smtClean="0">
                <a:solidFill>
                  <a:schemeClr val="tx1">
                    <a:lumMod val="75000"/>
                    <a:lumOff val="25000"/>
                  </a:schemeClr>
                </a:solidFill>
                <a:latin typeface="Adobe Garamond Pro" pitchFamily="18" charset="0"/>
              </a:rPr>
              <a:t/>
            </a:r>
            <a:br>
              <a:rPr lang="fr-CA" dirty="0" smtClean="0">
                <a:solidFill>
                  <a:schemeClr val="tx1">
                    <a:lumMod val="75000"/>
                    <a:lumOff val="25000"/>
                  </a:schemeClr>
                </a:solidFill>
                <a:latin typeface="Adobe Garamond Pro" pitchFamily="18" charset="0"/>
              </a:rPr>
            </a:br>
            <a:endParaRPr lang="fr-CA" dirty="0" smtClean="0">
              <a:solidFill>
                <a:schemeClr val="tx1">
                  <a:lumMod val="75000"/>
                  <a:lumOff val="25000"/>
                </a:schemeClr>
              </a:solidFill>
              <a:latin typeface="Adobe Garamond Pro" pitchFamily="18" charset="0"/>
            </a:endParaRPr>
          </a:p>
        </p:txBody>
      </p:sp>
      <p:pic>
        <p:nvPicPr>
          <p:cNvPr id="15364" name="Picture 2" descr="http://www.marietta.edu/~biol/102/ccyc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54629"/>
            <a:ext cx="741082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1295400"/>
            <a:ext cx="8229600" cy="5159375"/>
          </a:xfrm>
        </p:spPr>
        <p:txBody>
          <a:bodyPr rtlCol="0">
            <a:normAutofit/>
          </a:bodyPr>
          <a:lstStyle/>
          <a:p>
            <a:pPr eaLnBrk="1" fontAlgn="auto" hangingPunct="1">
              <a:spcAft>
                <a:spcPts val="0"/>
              </a:spcAft>
              <a:buFont typeface="Arial" charset="0"/>
              <a:buNone/>
              <a:defRPr/>
            </a:pPr>
            <a:r>
              <a:rPr lang="en-US" sz="4000" dirty="0" smtClean="0">
                <a:latin typeface="Adobe Garamond Pro" pitchFamily="18" charset="0"/>
              </a:rPr>
              <a:t>Cornell Method</a:t>
            </a:r>
            <a:r>
              <a:rPr lang="en-US" sz="4000" b="1" u="sng" dirty="0" smtClean="0">
                <a:latin typeface="Adobe Garamond Pro" pitchFamily="18" charset="0"/>
              </a:rPr>
              <a:t/>
            </a:r>
            <a:br>
              <a:rPr lang="en-US" sz="4000" b="1" u="sng" dirty="0" smtClean="0">
                <a:latin typeface="Adobe Garamond Pro" pitchFamily="18" charset="0"/>
              </a:rPr>
            </a:br>
            <a:endParaRPr lang="fr-CA" dirty="0" smtClean="0">
              <a:solidFill>
                <a:schemeClr val="tx1">
                  <a:lumMod val="75000"/>
                  <a:lumOff val="25000"/>
                </a:schemeClr>
              </a:solidFill>
              <a:latin typeface="Adobe Garamond Pro" pitchFamily="18" charset="0"/>
            </a:endParaRPr>
          </a:p>
        </p:txBody>
      </p:sp>
      <p:pic>
        <p:nvPicPr>
          <p:cNvPr id="16388" name="Picture 5" descr="http://upload.wikimedia.org/wikibooks/en/4/4f/NotesCorne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027238"/>
            <a:ext cx="3730625"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1295400"/>
            <a:ext cx="8229600" cy="5159375"/>
          </a:xfrm>
        </p:spPr>
        <p:txBody>
          <a:bodyPr rtlCol="0">
            <a:normAutofit/>
          </a:bodyPr>
          <a:lstStyle/>
          <a:p>
            <a:pPr eaLnBrk="1" fontAlgn="auto" hangingPunct="1">
              <a:spcAft>
                <a:spcPts val="0"/>
              </a:spcAft>
              <a:buFont typeface="Arial" charset="0"/>
              <a:buNone/>
              <a:defRPr/>
            </a:pPr>
            <a:r>
              <a:rPr lang="en-US" sz="4000" dirty="0" smtClean="0">
                <a:latin typeface="Adobe Garamond Pro" pitchFamily="18" charset="0"/>
              </a:rPr>
              <a:t>Cornell Method</a:t>
            </a:r>
            <a:r>
              <a:rPr lang="en-US" sz="4000" b="1" u="sng" dirty="0" smtClean="0">
                <a:latin typeface="Adobe Garamond Pro" pitchFamily="18" charset="0"/>
              </a:rPr>
              <a:t/>
            </a:r>
            <a:br>
              <a:rPr lang="en-US" sz="4000" b="1" u="sng" dirty="0" smtClean="0">
                <a:latin typeface="Adobe Garamond Pro" pitchFamily="18" charset="0"/>
              </a:rPr>
            </a:br>
            <a:endParaRPr lang="fr-CA" dirty="0" smtClean="0">
              <a:solidFill>
                <a:schemeClr val="tx1">
                  <a:lumMod val="75000"/>
                  <a:lumOff val="25000"/>
                </a:schemeClr>
              </a:solidFill>
              <a:latin typeface="Adobe Garamond Pro" pitchFamily="18" charset="0"/>
            </a:endParaRPr>
          </a:p>
        </p:txBody>
      </p:sp>
      <p:pic>
        <p:nvPicPr>
          <p:cNvPr id="16388" name="Picture 5" descr="http://upload.wikimedia.org/wikibooks/en/4/4f/NotesCorne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027238"/>
            <a:ext cx="3730625"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477000" y="20574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665789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5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Most Important*</a:t>
            </a:r>
          </a:p>
        </p:txBody>
      </p:sp>
      <p:sp>
        <p:nvSpPr>
          <p:cNvPr id="3" name="Espace réservé du contenu 2"/>
          <p:cNvSpPr>
            <a:spLocks noGrp="1"/>
          </p:cNvSpPr>
          <p:nvPr>
            <p:ph idx="1"/>
          </p:nvPr>
        </p:nvSpPr>
        <p:spPr>
          <a:xfrm>
            <a:off x="457200" y="2057400"/>
            <a:ext cx="8229600" cy="4102100"/>
          </a:xfrm>
        </p:spPr>
        <p:txBody>
          <a:bodyPr rtlCol="0">
            <a:noAutofit/>
          </a:bodyPr>
          <a:lstStyle/>
          <a:p>
            <a:pPr marL="0" indent="0" eaLnBrk="1" hangingPunct="1">
              <a:lnSpc>
                <a:spcPct val="150000"/>
              </a:lnSpc>
              <a:buClr>
                <a:schemeClr val="tx2">
                  <a:lumMod val="75000"/>
                </a:schemeClr>
              </a:buClr>
              <a:buFont typeface="Arial" pitchFamily="34" charset="0"/>
              <a:buNone/>
              <a:defRPr/>
            </a:pPr>
            <a:r>
              <a:rPr lang="en-US" sz="4400" dirty="0" smtClean="0">
                <a:solidFill>
                  <a:srgbClr val="000000"/>
                </a:solidFill>
              </a:rPr>
              <a:t>*Review your notes </a:t>
            </a:r>
          </a:p>
          <a:p>
            <a:pPr marL="0" indent="0" eaLnBrk="1" hangingPunct="1">
              <a:lnSpc>
                <a:spcPct val="150000"/>
              </a:lnSpc>
              <a:buClr>
                <a:schemeClr val="tx2">
                  <a:lumMod val="75000"/>
                </a:schemeClr>
              </a:buClr>
              <a:buFont typeface="Arial" pitchFamily="34" charset="0"/>
              <a:buNone/>
              <a:defRPr/>
            </a:pPr>
            <a:r>
              <a:rPr lang="en-US" sz="4400" dirty="0">
                <a:solidFill>
                  <a:srgbClr val="000000"/>
                </a:solidFill>
              </a:rPr>
              <a:t>	</a:t>
            </a:r>
            <a:r>
              <a:rPr lang="en-US" sz="4400" dirty="0" smtClean="0">
                <a:solidFill>
                  <a:srgbClr val="000000"/>
                </a:solidFill>
              </a:rPr>
              <a:t>within 24 hours of taking them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28625" y="152400"/>
            <a:ext cx="8229600" cy="6302375"/>
          </a:xfrm>
        </p:spPr>
        <p:txBody>
          <a:bodyPr rtlCol="0">
            <a:normAutofit/>
          </a:bodyPr>
          <a:lstStyle/>
          <a:p>
            <a:pPr algn="ctr" eaLnBrk="1" fontAlgn="auto" hangingPunct="1">
              <a:spcAft>
                <a:spcPts val="0"/>
              </a:spcAft>
              <a:buFont typeface="Arial" charset="0"/>
              <a:buNone/>
              <a:defRPr/>
            </a:pPr>
            <a:r>
              <a:rPr lang="en-US" sz="4000" dirty="0" smtClean="0">
                <a:latin typeface="Adobe Garamond Pro" pitchFamily="18" charset="0"/>
              </a:rPr>
              <a:t>Cornell Method</a:t>
            </a:r>
            <a:r>
              <a:rPr lang="en-US" sz="4000" b="1" u="sng" dirty="0" smtClean="0">
                <a:latin typeface="Adobe Garamond Pro" pitchFamily="18" charset="0"/>
              </a:rPr>
              <a:t/>
            </a:r>
            <a:br>
              <a:rPr lang="en-US" sz="4000" b="1" u="sng" dirty="0" smtClean="0">
                <a:latin typeface="Adobe Garamond Pro" pitchFamily="18" charset="0"/>
              </a:rPr>
            </a:br>
            <a:endParaRPr lang="fr-CA" dirty="0" smtClean="0">
              <a:solidFill>
                <a:schemeClr val="tx1">
                  <a:lumMod val="75000"/>
                  <a:lumOff val="25000"/>
                </a:schemeClr>
              </a:solidFill>
              <a:latin typeface="Adobe Garamond Pro" pitchFamily="18" charset="0"/>
            </a:endParaRPr>
          </a:p>
        </p:txBody>
      </p:sp>
      <p:pic>
        <p:nvPicPr>
          <p:cNvPr id="17411" name="Picture 7" descr="http://www.occc.edu/Orientation/images/no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399" y="1142999"/>
            <a:ext cx="5605879"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1295400"/>
            <a:ext cx="8229600" cy="5159375"/>
          </a:xfrm>
        </p:spPr>
        <p:txBody>
          <a:bodyPr rtlCol="0">
            <a:normAutofit/>
          </a:bodyPr>
          <a:lstStyle/>
          <a:p>
            <a:pPr eaLnBrk="1" fontAlgn="auto" hangingPunct="1">
              <a:spcAft>
                <a:spcPts val="0"/>
              </a:spcAft>
              <a:buFont typeface="Arial" charset="0"/>
              <a:buNone/>
              <a:defRPr/>
            </a:pPr>
            <a:r>
              <a:rPr lang="en-US" sz="4000" dirty="0" smtClean="0">
                <a:latin typeface="Adobe Garamond Pro" pitchFamily="18" charset="0"/>
              </a:rPr>
              <a:t>Fishbone Diagram</a:t>
            </a:r>
            <a:r>
              <a:rPr lang="en-US" sz="4000" b="1" u="sng" dirty="0" smtClean="0">
                <a:latin typeface="Adobe Garamond Pro" pitchFamily="18" charset="0"/>
              </a:rPr>
              <a:t/>
            </a:r>
            <a:br>
              <a:rPr lang="en-US" sz="4000" b="1" u="sng" dirty="0" smtClean="0">
                <a:latin typeface="Adobe Garamond Pro" pitchFamily="18" charset="0"/>
              </a:rPr>
            </a:br>
            <a:r>
              <a:rPr lang="en-US" sz="4000" dirty="0" smtClean="0">
                <a:latin typeface="Adobe Garamond Pro" pitchFamily="18" charset="0"/>
              </a:rPr>
              <a:t>(forms a conceptual map where information is directly related)</a:t>
            </a:r>
            <a:endParaRPr lang="fr-CA" dirty="0" smtClean="0">
              <a:solidFill>
                <a:schemeClr val="tx1">
                  <a:lumMod val="75000"/>
                  <a:lumOff val="25000"/>
                </a:schemeClr>
              </a:solidFill>
              <a:latin typeface="Adobe Garamond Pro" pitchFamily="18" charset="0"/>
            </a:endParaRPr>
          </a:p>
        </p:txBody>
      </p:sp>
      <p:pic>
        <p:nvPicPr>
          <p:cNvPr id="18436" name="Picture 2" descr="http://www.project-management-skills.com/image-files/fish-bone-di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505200"/>
            <a:ext cx="37226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pic>
        <p:nvPicPr>
          <p:cNvPr id="19459" name="Content Placeholder 5"/>
          <p:cNvPicPr>
            <a:picLocks noGrp="1"/>
          </p:cNvPicPr>
          <p:nvPr>
            <p:ph idx="1"/>
          </p:nvPr>
        </p:nvPicPr>
        <p:blipFill>
          <a:blip r:embed="rId4">
            <a:extLst>
              <a:ext uri="{28A0092B-C50C-407E-A947-70E740481C1C}">
                <a14:useLocalDpi xmlns:a14="http://schemas.microsoft.com/office/drawing/2010/main" val="0"/>
              </a:ext>
            </a:extLst>
          </a:blip>
          <a:srcRect l="20512" t="19954" r="21796" b="8211"/>
          <a:stretch>
            <a:fillRect/>
          </a:stretch>
        </p:blipFill>
        <p:spPr>
          <a:xfrm>
            <a:off x="858838" y="1295400"/>
            <a:ext cx="7954962" cy="55784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990600"/>
            <a:ext cx="8229600" cy="5464175"/>
          </a:xfrm>
        </p:spPr>
        <p:txBody>
          <a:bodyPr rtlCol="0">
            <a:normAutofit/>
          </a:bodyPr>
          <a:lstStyle/>
          <a:p>
            <a:pPr algn="ctr" eaLnBrk="1" fontAlgn="auto" hangingPunct="1">
              <a:spcAft>
                <a:spcPts val="0"/>
              </a:spcAft>
              <a:buFont typeface="Arial" charset="0"/>
              <a:buNone/>
              <a:defRPr/>
            </a:pPr>
            <a:r>
              <a:rPr lang="en-US" sz="4000" b="1" dirty="0" smtClean="0">
                <a:latin typeface="Adobe Garamond Pro" pitchFamily="18" charset="0"/>
              </a:rPr>
              <a:t>*ACTIVITY *</a:t>
            </a:r>
            <a:endParaRPr lang="fr-CA" dirty="0" smtClean="0">
              <a:solidFill>
                <a:schemeClr val="tx1">
                  <a:lumMod val="75000"/>
                  <a:lumOff val="25000"/>
                </a:schemeClr>
              </a:solidFill>
              <a:latin typeface="Adobe Garamond Pro"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915" t="22549" r="10981" b="11029"/>
          <a:stretch/>
        </p:blipFill>
        <p:spPr bwMode="auto">
          <a:xfrm>
            <a:off x="-19050" y="1752600"/>
            <a:ext cx="9144000" cy="485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After Class</a:t>
            </a:r>
          </a:p>
        </p:txBody>
      </p:sp>
      <p:sp>
        <p:nvSpPr>
          <p:cNvPr id="3" name="Espace réservé du contenu 2"/>
          <p:cNvSpPr>
            <a:spLocks noGrp="1"/>
          </p:cNvSpPr>
          <p:nvPr>
            <p:ph idx="1"/>
          </p:nvPr>
        </p:nvSpPr>
        <p:spPr>
          <a:xfrm>
            <a:off x="2133600" y="1752600"/>
            <a:ext cx="6553200" cy="4038600"/>
          </a:xfrm>
        </p:spPr>
        <p:txBody>
          <a:bodyPr rtlCol="0">
            <a:normAutofit/>
          </a:bodyPr>
          <a:lstStyle/>
          <a:p>
            <a:pPr eaLnBrk="1" hangingPunct="1">
              <a:buClr>
                <a:schemeClr val="accent6">
                  <a:lumMod val="75000"/>
                </a:schemeClr>
              </a:buClr>
              <a:defRPr/>
            </a:pPr>
            <a:r>
              <a:rPr lang="en-US" sz="4800" dirty="0" smtClean="0"/>
              <a:t>Review your notes ASAP</a:t>
            </a:r>
          </a:p>
          <a:p>
            <a:pPr eaLnBrk="1" hangingPunct="1">
              <a:buClr>
                <a:schemeClr val="accent6">
                  <a:lumMod val="75000"/>
                </a:schemeClr>
              </a:buClr>
              <a:defRPr/>
            </a:pPr>
            <a:r>
              <a:rPr lang="en-US" sz="4800" dirty="0" smtClean="0"/>
              <a:t>Say important concepts and ideas out loud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After Class</a:t>
            </a:r>
          </a:p>
        </p:txBody>
      </p:sp>
      <p:sp>
        <p:nvSpPr>
          <p:cNvPr id="3" name="Espace réservé du contenu 2"/>
          <p:cNvSpPr>
            <a:spLocks noGrp="1"/>
          </p:cNvSpPr>
          <p:nvPr>
            <p:ph idx="1"/>
          </p:nvPr>
        </p:nvSpPr>
        <p:spPr>
          <a:xfrm>
            <a:off x="2209800" y="1752600"/>
            <a:ext cx="6172200" cy="3733800"/>
          </a:xfrm>
        </p:spPr>
        <p:txBody>
          <a:bodyPr rtlCol="0">
            <a:normAutofit/>
          </a:bodyPr>
          <a:lstStyle/>
          <a:p>
            <a:pPr eaLnBrk="1" hangingPunct="1">
              <a:buClr>
                <a:schemeClr val="accent6">
                  <a:lumMod val="75000"/>
                </a:schemeClr>
              </a:buClr>
              <a:defRPr/>
            </a:pPr>
            <a:r>
              <a:rPr lang="en-US" sz="4800" dirty="0" smtClean="0"/>
              <a:t>Compare notes with classmates</a:t>
            </a:r>
          </a:p>
          <a:p>
            <a:pPr eaLnBrk="1" hangingPunct="1">
              <a:buClr>
                <a:schemeClr val="accent6">
                  <a:lumMod val="75000"/>
                </a:schemeClr>
              </a:buClr>
              <a:defRPr/>
            </a:pPr>
            <a:r>
              <a:rPr lang="en-US" sz="4800" dirty="0" smtClean="0"/>
              <a:t>Review your notes regularly</a:t>
            </a:r>
            <a:endParaRPr lang="en-US" sz="4400" dirty="0" smtClean="0"/>
          </a:p>
          <a:p>
            <a:pPr eaLnBrk="1" hangingPunct="1">
              <a:buClr>
                <a:schemeClr val="accent6">
                  <a:lumMod val="75000"/>
                </a:schemeClr>
              </a:buClr>
              <a:defRPr/>
            </a:pP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1295400"/>
            <a:ext cx="8229600" cy="5334000"/>
          </a:xfrm>
        </p:spPr>
        <p:txBody>
          <a:bodyPr rtlCol="0">
            <a:normAutofit fontScale="25000" lnSpcReduction="20000"/>
          </a:bodyPr>
          <a:lstStyle/>
          <a:p>
            <a:pPr eaLnBrk="1" hangingPunct="1">
              <a:defRPr/>
            </a:pPr>
            <a:endParaRPr lang="en-US" sz="4000" dirty="0" smtClean="0"/>
          </a:p>
          <a:p>
            <a:pPr eaLnBrk="1" hangingPunct="1">
              <a:defRPr/>
            </a:pPr>
            <a:r>
              <a:rPr lang="en-US" sz="9600" dirty="0" smtClean="0">
                <a:latin typeface="Adobe Garamond Pro" pitchFamily="18" charset="0"/>
              </a:rPr>
              <a:t>Dartmouth College. 2011. Academic Skills Center. Retrieved 	January 23, 2011from 	http</a:t>
            </a:r>
            <a:r>
              <a:rPr lang="en-US" sz="9600" dirty="0">
                <a:latin typeface="Adobe Garamond Pro" pitchFamily="18" charset="0"/>
              </a:rPr>
              <a:t>://www.dartmouth.edu/~</a:t>
            </a:r>
            <a:r>
              <a:rPr lang="en-US" sz="9600" dirty="0" smtClean="0">
                <a:latin typeface="Adobe Garamond Pro" pitchFamily="18" charset="0"/>
              </a:rPr>
              <a:t>acskills/success/notes.html.</a:t>
            </a:r>
          </a:p>
          <a:p>
            <a:pPr eaLnBrk="1" hangingPunct="1">
              <a:defRPr/>
            </a:pPr>
            <a:endParaRPr lang="en-US" sz="9600" dirty="0">
              <a:latin typeface="Adobe Garamond Pro" pitchFamily="18" charset="0"/>
            </a:endParaRPr>
          </a:p>
          <a:p>
            <a:pPr eaLnBrk="1" hangingPunct="1">
              <a:defRPr/>
            </a:pPr>
            <a:r>
              <a:rPr lang="en-US" sz="9600" dirty="0" smtClean="0">
                <a:latin typeface="Adobe Garamond Pro" pitchFamily="18" charset="0"/>
              </a:rPr>
              <a:t>Downing, S. 2008. On course: Strategies for creating success 	in college and in life. 5th edition. Boston: Houghton 	Mifflin Co.</a:t>
            </a:r>
            <a:br>
              <a:rPr lang="en-US" sz="9600" dirty="0" smtClean="0">
                <a:latin typeface="Adobe Garamond Pro" pitchFamily="18" charset="0"/>
              </a:rPr>
            </a:br>
            <a:endParaRPr lang="en-US" sz="9600" dirty="0" smtClean="0">
              <a:latin typeface="Adobe Garamond Pro" pitchFamily="18" charset="0"/>
            </a:endParaRPr>
          </a:p>
          <a:p>
            <a:pPr eaLnBrk="1" hangingPunct="1">
              <a:defRPr/>
            </a:pPr>
            <a:r>
              <a:rPr lang="en-US" sz="9600" dirty="0" smtClean="0">
                <a:latin typeface="Adobe Garamond Pro" pitchFamily="18" charset="0"/>
              </a:rPr>
              <a:t>Walther, D. R. 1994. Toolkit for college success. Belmont: 	International Thomson Publishing.</a:t>
            </a:r>
            <a:br>
              <a:rPr lang="en-US" sz="9600" dirty="0" smtClean="0">
                <a:latin typeface="Adobe Garamond Pro" pitchFamily="18" charset="0"/>
              </a:rPr>
            </a:br>
            <a:endParaRPr lang="en-US" sz="9600" dirty="0" smtClean="0">
              <a:latin typeface="Adobe Garamond Pro" pitchFamily="18" charset="0"/>
            </a:endParaRPr>
          </a:p>
          <a:p>
            <a:pPr eaLnBrk="1" hangingPunct="1">
              <a:defRPr/>
            </a:pPr>
            <a:r>
              <a:rPr lang="en-US" sz="9600" dirty="0" smtClean="0">
                <a:latin typeface="Adobe Garamond Pro" pitchFamily="18" charset="0"/>
              </a:rPr>
              <a:t>Muskingum College. (2010). Learning Strategies Database. 	Retrieved January 16, 2011, from 	www.muskingum.edu/~cal/database/general/index.html.</a:t>
            </a:r>
          </a:p>
          <a:p>
            <a:pPr eaLnBrk="1" fontAlgn="auto" hangingPunct="1">
              <a:spcAft>
                <a:spcPts val="0"/>
              </a:spcAft>
              <a:buFont typeface="Arial" charset="0"/>
              <a:buNone/>
              <a:defRPr/>
            </a:pPr>
            <a:r>
              <a:rPr lang="en-US" sz="4000" b="1" u="sng" dirty="0" smtClean="0">
                <a:latin typeface="Adobe Garamond Pro" pitchFamily="18" charset="0"/>
              </a:rPr>
              <a:t/>
            </a:r>
            <a:br>
              <a:rPr lang="en-US" sz="4000" b="1" u="sng" dirty="0" smtClean="0">
                <a:latin typeface="Adobe Garamond Pro" pitchFamily="18" charset="0"/>
              </a:rPr>
            </a:br>
            <a:endParaRPr lang="fr-CA" dirty="0" smtClean="0">
              <a:solidFill>
                <a:schemeClr val="tx1">
                  <a:lumMod val="75000"/>
                  <a:lumOff val="25000"/>
                </a:schemeClr>
              </a:solidFill>
              <a:latin typeface="Adobe Garamond Pro"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For More Information</a:t>
            </a:r>
          </a:p>
        </p:txBody>
      </p:sp>
      <p:sp>
        <p:nvSpPr>
          <p:cNvPr id="3" name="Espace réservé du contenu 2"/>
          <p:cNvSpPr>
            <a:spLocks noGrp="1"/>
          </p:cNvSpPr>
          <p:nvPr>
            <p:ph idx="1"/>
          </p:nvPr>
        </p:nvSpPr>
        <p:spPr>
          <a:xfrm>
            <a:off x="2133600" y="1600200"/>
            <a:ext cx="6858000" cy="4525963"/>
          </a:xfrm>
        </p:spPr>
        <p:txBody>
          <a:bodyPr rtlCol="0">
            <a:normAutofit fontScale="92500" lnSpcReduction="10000"/>
          </a:bodyPr>
          <a:lstStyle/>
          <a:p>
            <a:pPr marL="0" indent="0">
              <a:spcBef>
                <a:spcPts val="0"/>
              </a:spcBef>
              <a:buNone/>
              <a:defRPr/>
            </a:pPr>
            <a:r>
              <a:rPr lang="en-US" sz="4800" dirty="0">
                <a:solidFill>
                  <a:srgbClr val="724B36"/>
                </a:solidFill>
              </a:rPr>
              <a:t>Contact:</a:t>
            </a:r>
            <a:r>
              <a:rPr lang="en-US" sz="4800" dirty="0">
                <a:solidFill>
                  <a:srgbClr val="724B36"/>
                </a:solidFill>
                <a:effectLst>
                  <a:outerShdw blurRad="38100" dist="38100" dir="2700000" algn="tl">
                    <a:srgbClr val="000000">
                      <a:alpha val="43137"/>
                    </a:srgbClr>
                  </a:outerShdw>
                </a:effectLst>
              </a:rPr>
              <a:t> </a:t>
            </a:r>
            <a:br>
              <a:rPr lang="en-US" sz="4800" dirty="0">
                <a:solidFill>
                  <a:srgbClr val="724B36"/>
                </a:solidFill>
                <a:effectLst>
                  <a:outerShdw blurRad="38100" dist="38100" dir="2700000" algn="tl">
                    <a:srgbClr val="000000">
                      <a:alpha val="43137"/>
                    </a:srgbClr>
                  </a:outerShdw>
                </a:effectLst>
              </a:rPr>
            </a:br>
            <a:r>
              <a:rPr lang="en-US" sz="4800" dirty="0">
                <a:solidFill>
                  <a:srgbClr val="724B36"/>
                </a:solidFill>
              </a:rPr>
              <a:t/>
            </a:r>
            <a:br>
              <a:rPr lang="en-US" sz="4800" dirty="0">
                <a:solidFill>
                  <a:srgbClr val="724B36"/>
                </a:solidFill>
              </a:rPr>
            </a:br>
            <a:r>
              <a:rPr lang="en-US" sz="4000" dirty="0">
                <a:solidFill>
                  <a:srgbClr val="724B36"/>
                </a:solidFill>
              </a:rPr>
              <a:t>Dr. Matt Price</a:t>
            </a:r>
            <a:br>
              <a:rPr lang="en-US" sz="4000" dirty="0">
                <a:solidFill>
                  <a:srgbClr val="724B36"/>
                </a:solidFill>
              </a:rPr>
            </a:br>
            <a:r>
              <a:rPr lang="en-US" sz="2600" dirty="0">
                <a:solidFill>
                  <a:srgbClr val="724B36"/>
                </a:solidFill>
              </a:rPr>
              <a:t>Learning Support Coordinator/Academic Advisor</a:t>
            </a:r>
            <a:r>
              <a:rPr lang="en-US" sz="4000" dirty="0">
                <a:solidFill>
                  <a:srgbClr val="724B36"/>
                </a:solidFill>
              </a:rPr>
              <a:t/>
            </a:r>
            <a:br>
              <a:rPr lang="en-US" sz="4000" dirty="0">
                <a:solidFill>
                  <a:srgbClr val="724B36"/>
                </a:solidFill>
              </a:rPr>
            </a:br>
            <a:r>
              <a:rPr lang="en-US" sz="4000" dirty="0">
                <a:solidFill>
                  <a:srgbClr val="724B36"/>
                </a:solidFill>
              </a:rPr>
              <a:t>University of North Alabama</a:t>
            </a:r>
          </a:p>
          <a:p>
            <a:pPr marL="0" indent="0">
              <a:spcBef>
                <a:spcPts val="0"/>
              </a:spcBef>
              <a:buNone/>
              <a:defRPr/>
            </a:pPr>
            <a:r>
              <a:rPr lang="en-US" sz="4000" dirty="0">
                <a:solidFill>
                  <a:srgbClr val="724B36"/>
                </a:solidFill>
              </a:rPr>
              <a:t>The Commons 220</a:t>
            </a:r>
          </a:p>
          <a:p>
            <a:pPr marL="0" indent="0">
              <a:spcBef>
                <a:spcPts val="0"/>
              </a:spcBef>
              <a:buNone/>
              <a:defRPr/>
            </a:pPr>
            <a:r>
              <a:rPr lang="en-US" sz="4000" dirty="0">
                <a:solidFill>
                  <a:srgbClr val="724B36"/>
                </a:solidFill>
              </a:rPr>
              <a:t>256-765-5949</a:t>
            </a:r>
          </a:p>
          <a:p>
            <a:pPr marL="0" indent="0">
              <a:spcBef>
                <a:spcPts val="0"/>
              </a:spcBef>
              <a:buNone/>
              <a:defRPr/>
            </a:pPr>
            <a:r>
              <a:rPr lang="en-US" sz="4000" dirty="0">
                <a:solidFill>
                  <a:srgbClr val="724B36"/>
                </a:solidFill>
                <a:hlinkClick r:id="rId4"/>
              </a:rPr>
              <a:t>mprice2@una.edu</a:t>
            </a:r>
            <a:endParaRPr lang="en-US" sz="4000" dirty="0">
              <a:solidFill>
                <a:srgbClr val="724B36"/>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95400" y="1143000"/>
            <a:ext cx="7024744" cy="3505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tx1"/>
                </a:solidFill>
              </a:rPr>
              <a:t>One hour spent studying soon after class will do as much as several hours of studying a few days later!</a:t>
            </a:r>
            <a:endParaRPr lang="en-US" dirty="0">
              <a:solidFill>
                <a:schemeClr val="tx1"/>
              </a:solidFill>
            </a:endParaRPr>
          </a:p>
        </p:txBody>
      </p:sp>
    </p:spTree>
    <p:extLst>
      <p:ext uri="{BB962C8B-B14F-4D97-AF65-F5344CB8AC3E}">
        <p14:creationId xmlns:p14="http://schemas.microsoft.com/office/powerpoint/2010/main" val="686951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5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Before Class</a:t>
            </a:r>
          </a:p>
        </p:txBody>
      </p:sp>
      <p:sp>
        <p:nvSpPr>
          <p:cNvPr id="3" name="Espace réservé du contenu 2"/>
          <p:cNvSpPr>
            <a:spLocks noGrp="1"/>
          </p:cNvSpPr>
          <p:nvPr>
            <p:ph idx="1"/>
          </p:nvPr>
        </p:nvSpPr>
        <p:spPr>
          <a:xfrm>
            <a:off x="457200" y="2057400"/>
            <a:ext cx="8229600" cy="4102100"/>
          </a:xfrm>
        </p:spPr>
        <p:txBody>
          <a:bodyPr rtlCol="0">
            <a:noAutofit/>
          </a:bodyPr>
          <a:lstStyle/>
          <a:p>
            <a:pPr marL="0" indent="0" algn="ctr" eaLnBrk="1" hangingPunct="1">
              <a:lnSpc>
                <a:spcPct val="150000"/>
              </a:lnSpc>
              <a:buClr>
                <a:schemeClr val="tx2">
                  <a:lumMod val="75000"/>
                </a:schemeClr>
              </a:buClr>
              <a:buNone/>
              <a:defRPr/>
            </a:pPr>
            <a:r>
              <a:rPr lang="en-US" sz="4400" dirty="0" smtClean="0">
                <a:solidFill>
                  <a:srgbClr val="000000"/>
                </a:solidFill>
              </a:rPr>
              <a:t>*Read assigned materials*</a:t>
            </a:r>
          </a:p>
          <a:p>
            <a:pPr marL="0" indent="0" eaLnBrk="1" hangingPunct="1">
              <a:lnSpc>
                <a:spcPct val="150000"/>
              </a:lnSpc>
              <a:buClr>
                <a:schemeClr val="tx2">
                  <a:lumMod val="75000"/>
                </a:schemeClr>
              </a:buClr>
              <a:buNone/>
              <a:defRPr/>
            </a:pPr>
            <a:r>
              <a:rPr lang="en-US" sz="4400" dirty="0" smtClean="0">
                <a:solidFill>
                  <a:srgbClr val="000000"/>
                </a:solidFill>
              </a:rPr>
              <a:t>	Write down any questions and 	prepare to ask them in class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5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Before Class</a:t>
            </a:r>
          </a:p>
        </p:txBody>
      </p:sp>
      <p:sp>
        <p:nvSpPr>
          <p:cNvPr id="3" name="Espace réservé du contenu 2"/>
          <p:cNvSpPr>
            <a:spLocks noGrp="1"/>
          </p:cNvSpPr>
          <p:nvPr>
            <p:ph idx="1"/>
          </p:nvPr>
        </p:nvSpPr>
        <p:spPr>
          <a:xfrm>
            <a:off x="428625" y="2070100"/>
            <a:ext cx="8229600" cy="4635500"/>
          </a:xfrm>
        </p:spPr>
        <p:txBody>
          <a:bodyPr rtlCol="0">
            <a:normAutofit/>
          </a:bodyPr>
          <a:lstStyle/>
          <a:p>
            <a:pPr eaLnBrk="1" hangingPunct="1">
              <a:lnSpc>
                <a:spcPct val="150000"/>
              </a:lnSpc>
              <a:buClr>
                <a:schemeClr val="tx2">
                  <a:lumMod val="75000"/>
                </a:schemeClr>
              </a:buClr>
              <a:buFont typeface="Arial" pitchFamily="34" charset="0"/>
              <a:buChar char="•"/>
              <a:defRPr/>
            </a:pPr>
            <a:r>
              <a:rPr lang="en-US" sz="4400" b="1" dirty="0" smtClean="0">
                <a:solidFill>
                  <a:srgbClr val="000000"/>
                </a:solidFill>
              </a:rPr>
              <a:t>Always</a:t>
            </a:r>
            <a:r>
              <a:rPr lang="en-US" sz="4400" dirty="0" smtClean="0">
                <a:solidFill>
                  <a:srgbClr val="000000"/>
                </a:solidFill>
              </a:rPr>
              <a:t> bring paper/pen/pencil </a:t>
            </a:r>
          </a:p>
          <a:p>
            <a:pPr eaLnBrk="1" hangingPunct="1">
              <a:lnSpc>
                <a:spcPct val="150000"/>
              </a:lnSpc>
              <a:buClr>
                <a:schemeClr val="tx2">
                  <a:lumMod val="75000"/>
                </a:schemeClr>
              </a:buClr>
              <a:buFont typeface="Arial" pitchFamily="34" charset="0"/>
              <a:buChar char="•"/>
              <a:defRPr/>
            </a:pPr>
            <a:r>
              <a:rPr lang="en-US" sz="4400" dirty="0" smtClean="0">
                <a:solidFill>
                  <a:srgbClr val="000000"/>
                </a:solidFill>
              </a:rPr>
              <a:t>Have an organized notebook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5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Before Class</a:t>
            </a:r>
          </a:p>
        </p:txBody>
      </p:sp>
      <p:sp>
        <p:nvSpPr>
          <p:cNvPr id="3" name="Espace réservé du contenu 2"/>
          <p:cNvSpPr>
            <a:spLocks noGrp="1"/>
          </p:cNvSpPr>
          <p:nvPr>
            <p:ph idx="1"/>
          </p:nvPr>
        </p:nvSpPr>
        <p:spPr>
          <a:xfrm>
            <a:off x="428625" y="2070100"/>
            <a:ext cx="8229600" cy="4635500"/>
          </a:xfrm>
        </p:spPr>
        <p:txBody>
          <a:bodyPr rtlCol="0">
            <a:normAutofit fontScale="85000" lnSpcReduction="20000"/>
          </a:bodyPr>
          <a:lstStyle/>
          <a:p>
            <a:pPr marL="0" indent="0" eaLnBrk="1" hangingPunct="1">
              <a:lnSpc>
                <a:spcPct val="150000"/>
              </a:lnSpc>
              <a:buClr>
                <a:schemeClr val="tx2">
                  <a:lumMod val="75000"/>
                </a:schemeClr>
              </a:buClr>
              <a:buNone/>
              <a:defRPr/>
            </a:pPr>
            <a:r>
              <a:rPr lang="en-US" sz="4400" b="1" dirty="0" smtClean="0">
                <a:solidFill>
                  <a:srgbClr val="000000"/>
                </a:solidFill>
              </a:rPr>
              <a:t>	Just something to think about… </a:t>
            </a:r>
          </a:p>
          <a:p>
            <a:pPr lvl="1" eaLnBrk="1" hangingPunct="1">
              <a:lnSpc>
                <a:spcPct val="150000"/>
              </a:lnSpc>
              <a:buClr>
                <a:schemeClr val="tx2">
                  <a:lumMod val="75000"/>
                </a:schemeClr>
              </a:buClr>
              <a:buFont typeface="Arial" pitchFamily="34" charset="0"/>
              <a:buChar char="–"/>
              <a:defRPr/>
            </a:pPr>
            <a:r>
              <a:rPr lang="en-US" sz="4000" dirty="0" smtClean="0">
                <a:solidFill>
                  <a:srgbClr val="000000"/>
                </a:solidFill>
              </a:rPr>
              <a:t>Laptops are becoming more accepted, but they are distracting to the presenter and other students.</a:t>
            </a:r>
            <a:endParaRPr lang="en-US" sz="4000" dirty="0">
              <a:solidFill>
                <a:srgbClr val="000000"/>
              </a:solidFill>
            </a:endParaRPr>
          </a:p>
          <a:p>
            <a:pPr lvl="1" eaLnBrk="1" hangingPunct="1">
              <a:lnSpc>
                <a:spcPct val="150000"/>
              </a:lnSpc>
              <a:buClr>
                <a:schemeClr val="tx2">
                  <a:lumMod val="75000"/>
                </a:schemeClr>
              </a:buClr>
              <a:buFont typeface="Arial" pitchFamily="34" charset="0"/>
              <a:buChar char="–"/>
              <a:defRPr/>
            </a:pPr>
            <a:r>
              <a:rPr lang="en-US" sz="4000" dirty="0">
                <a:solidFill>
                  <a:srgbClr val="000000"/>
                </a:solidFill>
              </a:rPr>
              <a:t>Recording </a:t>
            </a:r>
            <a:r>
              <a:rPr lang="en-US" sz="4000" dirty="0" smtClean="0">
                <a:solidFill>
                  <a:srgbClr val="000000"/>
                </a:solidFill>
              </a:rPr>
              <a:t>a </a:t>
            </a:r>
            <a:r>
              <a:rPr lang="en-US" sz="4000" dirty="0">
                <a:solidFill>
                  <a:srgbClr val="000000"/>
                </a:solidFill>
              </a:rPr>
              <a:t>lecture is </a:t>
            </a:r>
            <a:r>
              <a:rPr lang="en-US" sz="4000" dirty="0" smtClean="0">
                <a:solidFill>
                  <a:srgbClr val="000000"/>
                </a:solidFill>
              </a:rPr>
              <a:t>time-consuming.</a:t>
            </a:r>
          </a:p>
          <a:p>
            <a:pPr lvl="1" eaLnBrk="1" hangingPunct="1">
              <a:lnSpc>
                <a:spcPct val="150000"/>
              </a:lnSpc>
              <a:buClr>
                <a:schemeClr val="tx2">
                  <a:lumMod val="75000"/>
                </a:schemeClr>
              </a:buClr>
              <a:buFont typeface="Arial" pitchFamily="34" charset="0"/>
              <a:buChar char="–"/>
              <a:defRPr/>
            </a:pPr>
            <a:r>
              <a:rPr lang="en-US" sz="4000" dirty="0" smtClean="0">
                <a:solidFill>
                  <a:srgbClr val="000000"/>
                </a:solidFill>
              </a:rPr>
              <a:t>Rewriting notes is time-consuming.</a:t>
            </a:r>
            <a:endParaRPr lang="fr-CA" sz="4000" dirty="0">
              <a:solidFill>
                <a:schemeClr val="tx1">
                  <a:lumMod val="75000"/>
                  <a:lumOff val="25000"/>
                </a:schemeClr>
              </a:solidFill>
            </a:endParaRPr>
          </a:p>
        </p:txBody>
      </p:sp>
    </p:spTree>
    <p:extLst>
      <p:ext uri="{BB962C8B-B14F-4D97-AF65-F5344CB8AC3E}">
        <p14:creationId xmlns:p14="http://schemas.microsoft.com/office/powerpoint/2010/main" val="3899345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accent5">
                <a:lumMod val="20000"/>
                <a:lumOff val="80000"/>
              </a:schemeClr>
            </a:solidFill>
          </a:ln>
        </p:spPr>
        <p:txBody>
          <a:bodyPr/>
          <a:lstStyle/>
          <a:p>
            <a:pPr eaLnBrk="1" hangingPunct="1">
              <a:defRPr/>
            </a:pPr>
            <a:r>
              <a:rPr lang="en-US" b="1" dirty="0" smtClean="0"/>
              <a:t>During Class</a:t>
            </a:r>
            <a:endParaRPr lang="en-US" b="1" dirty="0"/>
          </a:p>
        </p:txBody>
      </p:sp>
      <p:pic>
        <p:nvPicPr>
          <p:cNvPr id="4" name="Content Placeholder 3" descr="MP900341509[1].JPG"/>
          <p:cNvPicPr>
            <a:picLocks noGrp="1" noChangeAspect="1"/>
          </p:cNvPicPr>
          <p:nvPr>
            <p:ph idx="1"/>
          </p:nvPr>
        </p:nvPicPr>
        <p:blipFill>
          <a:blip r:embed="rId3" cstate="print">
            <a:lum bright="10000"/>
          </a:blip>
          <a:stretch>
            <a:fillRect/>
          </a:stretch>
        </p:blipFill>
        <p:spPr>
          <a:xfrm>
            <a:off x="4501496" y="3611880"/>
            <a:ext cx="4871104" cy="3474720"/>
          </a:xfrm>
          <a:effectLst>
            <a:softEdge rad="635000"/>
          </a:effectLst>
        </p:spPr>
      </p:pic>
      <p:sp>
        <p:nvSpPr>
          <p:cNvPr id="5" name="Espace réservé du contenu 2"/>
          <p:cNvSpPr txBox="1">
            <a:spLocks/>
          </p:cNvSpPr>
          <p:nvPr/>
        </p:nvSpPr>
        <p:spPr bwMode="auto">
          <a:xfrm>
            <a:off x="428625" y="1917700"/>
            <a:ext cx="7953375" cy="4511675"/>
          </a:xfrm>
          <a:prstGeom prst="rect">
            <a:avLst/>
          </a:prstGeom>
          <a:noFill/>
          <a:ln w="9525">
            <a:noFill/>
            <a:miter lim="800000"/>
            <a:headEnd/>
            <a:tailEnd/>
          </a:ln>
        </p:spPr>
        <p:txBody>
          <a:bodyPr>
            <a:normAutofit/>
          </a:bodyPr>
          <a:lstStyle/>
          <a:p>
            <a:pPr>
              <a:lnSpc>
                <a:spcPct val="150000"/>
              </a:lnSpc>
              <a:buClr>
                <a:schemeClr val="accent1">
                  <a:lumMod val="75000"/>
                </a:schemeClr>
              </a:buClr>
              <a:defRPr/>
            </a:pPr>
            <a:r>
              <a:rPr lang="en-US" sz="4400" dirty="0">
                <a:cs typeface="+mn-cs"/>
              </a:rPr>
              <a:t>Sit </a:t>
            </a:r>
            <a:r>
              <a:rPr lang="en-US" sz="4400" dirty="0" smtClean="0">
                <a:cs typeface="+mn-cs"/>
              </a:rPr>
              <a:t>near or at </a:t>
            </a:r>
            <a:r>
              <a:rPr lang="en-US" sz="4400" dirty="0">
                <a:cs typeface="+mn-cs"/>
              </a:rPr>
              <a:t>the front of the </a:t>
            </a:r>
            <a:r>
              <a:rPr lang="en-US" sz="4400" dirty="0" smtClean="0">
                <a:cs typeface="+mn-cs"/>
              </a:rPr>
              <a:t>classroom</a:t>
            </a:r>
            <a:endParaRPr lang="en-US" sz="4400" dirty="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fontScale="90000"/>
          </a:bodyPr>
          <a:lstStyle/>
          <a:p>
            <a:pPr algn="l" eaLnBrk="1" fontAlgn="auto" hangingPunct="1">
              <a:spcAft>
                <a:spcPts val="0"/>
              </a:spcAft>
              <a:defRPr/>
            </a:pPr>
            <a:r>
              <a:rPr lang="fr-CA" b="1" dirty="0" smtClean="0">
                <a:solidFill>
                  <a:schemeClr val="tx1">
                    <a:lumMod val="75000"/>
                    <a:lumOff val="25000"/>
                  </a:schemeClr>
                </a:solidFill>
              </a:rPr>
              <a:t>Techniques for Taking Notes</a:t>
            </a:r>
          </a:p>
        </p:txBody>
      </p:sp>
      <p:sp>
        <p:nvSpPr>
          <p:cNvPr id="3" name="Espace réservé du contenu 2"/>
          <p:cNvSpPr>
            <a:spLocks noGrp="1"/>
          </p:cNvSpPr>
          <p:nvPr>
            <p:ph idx="1"/>
          </p:nvPr>
        </p:nvSpPr>
        <p:spPr>
          <a:xfrm>
            <a:off x="2357438" y="1600200"/>
            <a:ext cx="6329362" cy="4800600"/>
          </a:xfrm>
        </p:spPr>
        <p:txBody>
          <a:bodyPr rtlCol="0">
            <a:normAutofit/>
          </a:bodyPr>
          <a:lstStyle/>
          <a:p>
            <a:pPr eaLnBrk="1" hangingPunct="1">
              <a:buClr>
                <a:schemeClr val="accent5">
                  <a:lumMod val="75000"/>
                </a:schemeClr>
              </a:buClr>
              <a:defRPr/>
            </a:pPr>
            <a:r>
              <a:rPr lang="en-US" sz="4400" dirty="0" smtClean="0"/>
              <a:t>Record only important ideas</a:t>
            </a:r>
          </a:p>
          <a:p>
            <a:pPr eaLnBrk="1" hangingPunct="1">
              <a:buClr>
                <a:schemeClr val="accent5">
                  <a:lumMod val="75000"/>
                </a:schemeClr>
              </a:buClr>
              <a:defRPr/>
            </a:pPr>
            <a:r>
              <a:rPr lang="en-US" sz="4400" dirty="0" smtClean="0"/>
              <a:t>Listen and look for cues</a:t>
            </a:r>
            <a:br>
              <a:rPr lang="en-US" sz="4400" dirty="0" smtClean="0"/>
            </a:br>
            <a:r>
              <a:rPr lang="en-US" sz="4400" dirty="0" smtClean="0"/>
              <a:t>“The main point is…” </a:t>
            </a:r>
            <a:br>
              <a:rPr lang="en-US" sz="4400" dirty="0" smtClean="0"/>
            </a:br>
            <a:r>
              <a:rPr lang="en-US" sz="4400" dirty="0" smtClean="0"/>
              <a:t>“In conclusion…” </a:t>
            </a:r>
            <a:br>
              <a:rPr lang="en-US" sz="4400" dirty="0" smtClean="0"/>
            </a:br>
            <a:r>
              <a:rPr lang="en-US" sz="4400" dirty="0" smtClean="0"/>
              <a:t>“Obviously…”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accent5">
                <a:lumMod val="20000"/>
                <a:lumOff val="80000"/>
              </a:schemeClr>
            </a:solidFill>
          </a:ln>
        </p:spPr>
        <p:txBody>
          <a:bodyPr/>
          <a:lstStyle/>
          <a:p>
            <a:pPr eaLnBrk="1" hangingPunct="1">
              <a:defRPr/>
            </a:pPr>
            <a:r>
              <a:rPr lang="en-US" b="1" dirty="0" smtClean="0"/>
              <a:t>During Class</a:t>
            </a:r>
            <a:endParaRPr lang="en-US" b="1" dirty="0"/>
          </a:p>
        </p:txBody>
      </p:sp>
      <p:pic>
        <p:nvPicPr>
          <p:cNvPr id="4" name="Content Placeholder 3" descr="MP900341509[1].JPG"/>
          <p:cNvPicPr>
            <a:picLocks noGrp="1" noChangeAspect="1"/>
          </p:cNvPicPr>
          <p:nvPr>
            <p:ph idx="1"/>
          </p:nvPr>
        </p:nvPicPr>
        <p:blipFill>
          <a:blip r:embed="rId3" cstate="print">
            <a:lum bright="10000"/>
          </a:blip>
          <a:stretch>
            <a:fillRect/>
          </a:stretch>
        </p:blipFill>
        <p:spPr>
          <a:xfrm>
            <a:off x="4501496" y="3611880"/>
            <a:ext cx="4871104" cy="3474720"/>
          </a:xfrm>
          <a:effectLst>
            <a:softEdge rad="635000"/>
          </a:effectLst>
        </p:spPr>
      </p:pic>
      <p:sp>
        <p:nvSpPr>
          <p:cNvPr id="5" name="Espace réservé du contenu 2"/>
          <p:cNvSpPr txBox="1">
            <a:spLocks/>
          </p:cNvSpPr>
          <p:nvPr/>
        </p:nvSpPr>
        <p:spPr bwMode="auto">
          <a:xfrm>
            <a:off x="428625" y="1917700"/>
            <a:ext cx="7953375" cy="4511675"/>
          </a:xfrm>
          <a:prstGeom prst="rect">
            <a:avLst/>
          </a:prstGeom>
          <a:noFill/>
          <a:ln w="9525">
            <a:noFill/>
            <a:miter lim="800000"/>
            <a:headEnd/>
            <a:tailEnd/>
          </a:ln>
        </p:spPr>
        <p:txBody>
          <a:bodyPr>
            <a:normAutofit/>
          </a:bodyPr>
          <a:lstStyle/>
          <a:p>
            <a:pPr>
              <a:lnSpc>
                <a:spcPct val="150000"/>
              </a:lnSpc>
              <a:buClr>
                <a:schemeClr val="accent1">
                  <a:lumMod val="75000"/>
                </a:schemeClr>
              </a:buClr>
              <a:buFont typeface="Arial" pitchFamily="34" charset="0"/>
              <a:buChar char="•"/>
              <a:defRPr/>
            </a:pPr>
            <a:r>
              <a:rPr lang="en-US" sz="3600" dirty="0" smtClean="0">
                <a:cs typeface="+mn-cs"/>
              </a:rPr>
              <a:t>Write </a:t>
            </a:r>
            <a:r>
              <a:rPr lang="en-US" sz="3600" dirty="0">
                <a:cs typeface="+mn-cs"/>
              </a:rPr>
              <a:t>key words or short phrases</a:t>
            </a:r>
          </a:p>
          <a:p>
            <a:pPr>
              <a:lnSpc>
                <a:spcPct val="150000"/>
              </a:lnSpc>
              <a:buClr>
                <a:schemeClr val="accent1">
                  <a:lumMod val="75000"/>
                </a:schemeClr>
              </a:buClr>
              <a:buFont typeface="Arial" pitchFamily="34" charset="0"/>
              <a:buChar char="•"/>
              <a:defRPr/>
            </a:pPr>
            <a:r>
              <a:rPr lang="en-US" sz="3600" dirty="0">
                <a:cs typeface="+mn-cs"/>
              </a:rPr>
              <a:t>Leave space between topics</a:t>
            </a:r>
          </a:p>
        </p:txBody>
      </p:sp>
    </p:spTree>
    <p:extLst>
      <p:ext uri="{BB962C8B-B14F-4D97-AF65-F5344CB8AC3E}">
        <p14:creationId xmlns:p14="http://schemas.microsoft.com/office/powerpoint/2010/main" val="4130693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Template>
  <TotalTime>1815</TotalTime>
  <Words>1620</Words>
  <Application>Microsoft Office PowerPoint</Application>
  <PresentationFormat>On-screen Show (4:3)</PresentationFormat>
  <Paragraphs>157</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80</vt:lpstr>
      <vt:lpstr>Note Taking Skills</vt:lpstr>
      <vt:lpstr>Most Important*</vt:lpstr>
      <vt:lpstr>PowerPoint Presentation</vt:lpstr>
      <vt:lpstr>Before Class</vt:lpstr>
      <vt:lpstr>Before Class</vt:lpstr>
      <vt:lpstr>Before Class</vt:lpstr>
      <vt:lpstr>During Class</vt:lpstr>
      <vt:lpstr>Techniques for Taking Notes</vt:lpstr>
      <vt:lpstr>During Class</vt:lpstr>
      <vt:lpstr>During Class</vt:lpstr>
      <vt:lpstr>Techniques for Taking Notes</vt:lpstr>
      <vt:lpstr>Techniques for Taking Notes</vt:lpstr>
      <vt:lpstr>Note Taking Method </vt:lpstr>
      <vt:lpstr>Note Taking Method </vt:lpstr>
      <vt:lpstr>PowerPoint Presentation</vt:lpstr>
      <vt:lpstr>Concept Map</vt:lpstr>
      <vt:lpstr>Concept Map </vt:lpstr>
      <vt:lpstr>Note Taking Method </vt:lpstr>
      <vt:lpstr>Note Taking Method </vt:lpstr>
      <vt:lpstr>PowerPoint Presentation</vt:lpstr>
      <vt:lpstr>Note Taking Method </vt:lpstr>
      <vt:lpstr>Note Taking Method </vt:lpstr>
      <vt:lpstr>Note Taking Method </vt:lpstr>
      <vt:lpstr>After Class</vt:lpstr>
      <vt:lpstr>After Class</vt:lpstr>
      <vt:lpstr>Note Taking Method </vt:lpstr>
      <vt:lpstr>For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Heather Unger-Robertson</dc:creator>
  <cp:lastModifiedBy>Windows User</cp:lastModifiedBy>
  <cp:revision>230</cp:revision>
  <cp:lastPrinted>2011-09-06T15:08:56Z</cp:lastPrinted>
  <dcterms:created xsi:type="dcterms:W3CDTF">2011-01-10T17:32:13Z</dcterms:created>
  <dcterms:modified xsi:type="dcterms:W3CDTF">2014-09-25T23:12:49Z</dcterms:modified>
</cp:coreProperties>
</file>