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23" r:id="rId1"/>
  </p:sldMasterIdLst>
  <p:notesMasterIdLst>
    <p:notesMasterId r:id="rId28"/>
  </p:notesMasterIdLst>
  <p:handoutMasterIdLst>
    <p:handoutMasterId r:id="rId29"/>
  </p:handoutMasterIdLst>
  <p:sldIdLst>
    <p:sldId id="256" r:id="rId2"/>
    <p:sldId id="258" r:id="rId3"/>
    <p:sldId id="291" r:id="rId4"/>
    <p:sldId id="299" r:id="rId5"/>
    <p:sldId id="300" r:id="rId6"/>
    <p:sldId id="263" r:id="rId7"/>
    <p:sldId id="273" r:id="rId8"/>
    <p:sldId id="297" r:id="rId9"/>
    <p:sldId id="274" r:id="rId10"/>
    <p:sldId id="268" r:id="rId11"/>
    <p:sldId id="287" r:id="rId12"/>
    <p:sldId id="272" r:id="rId13"/>
    <p:sldId id="282" r:id="rId14"/>
    <p:sldId id="289" r:id="rId15"/>
    <p:sldId id="271" r:id="rId16"/>
    <p:sldId id="276" r:id="rId17"/>
    <p:sldId id="293" r:id="rId18"/>
    <p:sldId id="294" r:id="rId19"/>
    <p:sldId id="277" r:id="rId20"/>
    <p:sldId id="269" r:id="rId21"/>
    <p:sldId id="301" r:id="rId22"/>
    <p:sldId id="275" r:id="rId23"/>
    <p:sldId id="298" r:id="rId24"/>
    <p:sldId id="295" r:id="rId25"/>
    <p:sldId id="278" r:id="rId26"/>
    <p:sldId id="286" r:id="rId27"/>
  </p:sldIdLst>
  <p:sldSz cx="9144000" cy="6858000" type="screen4x3"/>
  <p:notesSz cx="6997700" cy="92837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74" autoAdjust="0"/>
    <p:restoredTop sz="80995" autoAdjust="0"/>
  </p:normalViewPr>
  <p:slideViewPr>
    <p:cSldViewPr>
      <p:cViewPr>
        <p:scale>
          <a:sx n="80" d="100"/>
          <a:sy n="80" d="100"/>
        </p:scale>
        <p:origin x="-1020" y="450"/>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56" d="100"/>
          <a:sy n="56" d="100"/>
        </p:scale>
        <p:origin x="-2886" y="-84"/>
      </p:cViewPr>
      <p:guideLst>
        <p:guide orient="horz" pos="2924"/>
        <p:guide pos="2204"/>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2337" cy="464185"/>
          </a:xfrm>
          <a:prstGeom prst="rect">
            <a:avLst/>
          </a:prstGeom>
        </p:spPr>
        <p:txBody>
          <a:bodyPr vert="horz" lIns="93031" tIns="46516" rIns="93031" bIns="46516" rtlCol="0"/>
          <a:lstStyle>
            <a:lvl1pPr algn="l">
              <a:defRPr sz="1200"/>
            </a:lvl1pPr>
          </a:lstStyle>
          <a:p>
            <a:endParaRPr lang="en-US"/>
          </a:p>
        </p:txBody>
      </p:sp>
      <p:sp>
        <p:nvSpPr>
          <p:cNvPr id="3" name="Date Placeholder 2"/>
          <p:cNvSpPr>
            <a:spLocks noGrp="1"/>
          </p:cNvSpPr>
          <p:nvPr>
            <p:ph type="dt" sz="quarter" idx="1"/>
          </p:nvPr>
        </p:nvSpPr>
        <p:spPr>
          <a:xfrm>
            <a:off x="3963744" y="0"/>
            <a:ext cx="3032337" cy="464185"/>
          </a:xfrm>
          <a:prstGeom prst="rect">
            <a:avLst/>
          </a:prstGeom>
        </p:spPr>
        <p:txBody>
          <a:bodyPr vert="horz" lIns="93031" tIns="46516" rIns="93031" bIns="46516" rtlCol="0"/>
          <a:lstStyle>
            <a:lvl1pPr algn="r">
              <a:defRPr sz="1200"/>
            </a:lvl1pPr>
          </a:lstStyle>
          <a:p>
            <a:fld id="{8C391709-92D9-4AD2-A07B-C1EA3C3D1D4B}" type="datetimeFigureOut">
              <a:rPr lang="en-US" smtClean="0"/>
              <a:pPr/>
              <a:t>5/14/2013</a:t>
            </a:fld>
            <a:endParaRPr lang="en-US"/>
          </a:p>
        </p:txBody>
      </p:sp>
      <p:sp>
        <p:nvSpPr>
          <p:cNvPr id="4" name="Footer Placeholder 3"/>
          <p:cNvSpPr>
            <a:spLocks noGrp="1"/>
          </p:cNvSpPr>
          <p:nvPr>
            <p:ph type="ftr" sz="quarter" idx="2"/>
          </p:nvPr>
        </p:nvSpPr>
        <p:spPr>
          <a:xfrm>
            <a:off x="0" y="8817904"/>
            <a:ext cx="3032337" cy="464185"/>
          </a:xfrm>
          <a:prstGeom prst="rect">
            <a:avLst/>
          </a:prstGeom>
        </p:spPr>
        <p:txBody>
          <a:bodyPr vert="horz" lIns="93031" tIns="46516" rIns="93031" bIns="46516" rtlCol="0" anchor="b"/>
          <a:lstStyle>
            <a:lvl1pPr algn="l">
              <a:defRPr sz="1200"/>
            </a:lvl1pPr>
          </a:lstStyle>
          <a:p>
            <a:endParaRPr lang="en-US"/>
          </a:p>
        </p:txBody>
      </p:sp>
      <p:sp>
        <p:nvSpPr>
          <p:cNvPr id="5" name="Slide Number Placeholder 4"/>
          <p:cNvSpPr>
            <a:spLocks noGrp="1"/>
          </p:cNvSpPr>
          <p:nvPr>
            <p:ph type="sldNum" sz="quarter" idx="3"/>
          </p:nvPr>
        </p:nvSpPr>
        <p:spPr>
          <a:xfrm>
            <a:off x="3963744" y="8817904"/>
            <a:ext cx="3032337" cy="464185"/>
          </a:xfrm>
          <a:prstGeom prst="rect">
            <a:avLst/>
          </a:prstGeom>
        </p:spPr>
        <p:txBody>
          <a:bodyPr vert="horz" lIns="93031" tIns="46516" rIns="93031" bIns="46516" rtlCol="0" anchor="b"/>
          <a:lstStyle>
            <a:lvl1pPr algn="r">
              <a:defRPr sz="1200"/>
            </a:lvl1pPr>
          </a:lstStyle>
          <a:p>
            <a:fld id="{4829A857-FD09-464C-8338-F1268867A0B2}" type="slidenum">
              <a:rPr lang="en-US" smtClean="0"/>
              <a:pPr/>
              <a:t>‹#›</a:t>
            </a:fld>
            <a:endParaRPr lang="en-US"/>
          </a:p>
        </p:txBody>
      </p:sp>
    </p:spTree>
    <p:extLst>
      <p:ext uri="{BB962C8B-B14F-4D97-AF65-F5344CB8AC3E}">
        <p14:creationId xmlns:p14="http://schemas.microsoft.com/office/powerpoint/2010/main" val="40881096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2337" cy="464185"/>
          </a:xfrm>
          <a:prstGeom prst="rect">
            <a:avLst/>
          </a:prstGeom>
        </p:spPr>
        <p:txBody>
          <a:bodyPr vert="horz" lIns="93031" tIns="46516" rIns="93031" bIns="46516" rtlCol="0"/>
          <a:lstStyle>
            <a:lvl1pPr algn="l">
              <a:defRPr sz="1200"/>
            </a:lvl1pPr>
          </a:lstStyle>
          <a:p>
            <a:endParaRPr lang="en-US"/>
          </a:p>
        </p:txBody>
      </p:sp>
      <p:sp>
        <p:nvSpPr>
          <p:cNvPr id="3" name="Date Placeholder 2"/>
          <p:cNvSpPr>
            <a:spLocks noGrp="1"/>
          </p:cNvSpPr>
          <p:nvPr>
            <p:ph type="dt" idx="1"/>
          </p:nvPr>
        </p:nvSpPr>
        <p:spPr>
          <a:xfrm>
            <a:off x="3963744" y="0"/>
            <a:ext cx="3032337" cy="464185"/>
          </a:xfrm>
          <a:prstGeom prst="rect">
            <a:avLst/>
          </a:prstGeom>
        </p:spPr>
        <p:txBody>
          <a:bodyPr vert="horz" lIns="93031" tIns="46516" rIns="93031" bIns="46516" rtlCol="0"/>
          <a:lstStyle>
            <a:lvl1pPr algn="r">
              <a:defRPr sz="1200"/>
            </a:lvl1pPr>
          </a:lstStyle>
          <a:p>
            <a:fld id="{4B591FA6-9457-4104-9090-C75E4859CDE3}" type="datetimeFigureOut">
              <a:rPr lang="en-US" smtClean="0"/>
              <a:pPr/>
              <a:t>5/14/2013</a:t>
            </a:fld>
            <a:endParaRPr lang="en-US"/>
          </a:p>
        </p:txBody>
      </p:sp>
      <p:sp>
        <p:nvSpPr>
          <p:cNvPr id="4" name="Slide Image Placeholder 3"/>
          <p:cNvSpPr>
            <a:spLocks noGrp="1" noRot="1" noChangeAspect="1"/>
          </p:cNvSpPr>
          <p:nvPr>
            <p:ph type="sldImg" idx="2"/>
          </p:nvPr>
        </p:nvSpPr>
        <p:spPr>
          <a:xfrm>
            <a:off x="1177925" y="696913"/>
            <a:ext cx="4641850" cy="3481387"/>
          </a:xfrm>
          <a:prstGeom prst="rect">
            <a:avLst/>
          </a:prstGeom>
          <a:noFill/>
          <a:ln w="12700">
            <a:solidFill>
              <a:prstClr val="black"/>
            </a:solidFill>
          </a:ln>
        </p:spPr>
        <p:txBody>
          <a:bodyPr vert="horz" lIns="93031" tIns="46516" rIns="93031" bIns="46516" rtlCol="0" anchor="ctr"/>
          <a:lstStyle/>
          <a:p>
            <a:endParaRPr lang="en-US"/>
          </a:p>
        </p:txBody>
      </p:sp>
      <p:sp>
        <p:nvSpPr>
          <p:cNvPr id="5" name="Notes Placeholder 4"/>
          <p:cNvSpPr>
            <a:spLocks noGrp="1"/>
          </p:cNvSpPr>
          <p:nvPr>
            <p:ph type="body" sz="quarter" idx="3"/>
          </p:nvPr>
        </p:nvSpPr>
        <p:spPr>
          <a:xfrm>
            <a:off x="699770" y="4409758"/>
            <a:ext cx="5598160" cy="4177665"/>
          </a:xfrm>
          <a:prstGeom prst="rect">
            <a:avLst/>
          </a:prstGeom>
        </p:spPr>
        <p:txBody>
          <a:bodyPr vert="horz" lIns="93031" tIns="46516" rIns="93031" bIns="46516"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17904"/>
            <a:ext cx="3032337" cy="464185"/>
          </a:xfrm>
          <a:prstGeom prst="rect">
            <a:avLst/>
          </a:prstGeom>
        </p:spPr>
        <p:txBody>
          <a:bodyPr vert="horz" lIns="93031" tIns="46516" rIns="93031" bIns="46516" rtlCol="0" anchor="b"/>
          <a:lstStyle>
            <a:lvl1pPr algn="l">
              <a:defRPr sz="1200"/>
            </a:lvl1pPr>
          </a:lstStyle>
          <a:p>
            <a:endParaRPr lang="en-US"/>
          </a:p>
        </p:txBody>
      </p:sp>
      <p:sp>
        <p:nvSpPr>
          <p:cNvPr id="7" name="Slide Number Placeholder 6"/>
          <p:cNvSpPr>
            <a:spLocks noGrp="1"/>
          </p:cNvSpPr>
          <p:nvPr>
            <p:ph type="sldNum" sz="quarter" idx="5"/>
          </p:nvPr>
        </p:nvSpPr>
        <p:spPr>
          <a:xfrm>
            <a:off x="3963744" y="8817904"/>
            <a:ext cx="3032337" cy="464185"/>
          </a:xfrm>
          <a:prstGeom prst="rect">
            <a:avLst/>
          </a:prstGeom>
        </p:spPr>
        <p:txBody>
          <a:bodyPr vert="horz" lIns="93031" tIns="46516" rIns="93031" bIns="46516" rtlCol="0" anchor="b"/>
          <a:lstStyle>
            <a:lvl1pPr algn="r">
              <a:defRPr sz="1200"/>
            </a:lvl1pPr>
          </a:lstStyle>
          <a:p>
            <a:fld id="{15CD5343-25D7-45C2-91B1-A04175371893}" type="slidenum">
              <a:rPr lang="en-US" smtClean="0"/>
              <a:pPr/>
              <a:t>‹#›</a:t>
            </a:fld>
            <a:endParaRPr lang="en-US"/>
          </a:p>
        </p:txBody>
      </p:sp>
    </p:spTree>
    <p:extLst>
      <p:ext uri="{BB962C8B-B14F-4D97-AF65-F5344CB8AC3E}">
        <p14:creationId xmlns:p14="http://schemas.microsoft.com/office/powerpoint/2010/main" val="221226538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r>
              <a:rPr lang="en-US" b="1" i="1" dirty="0" smtClean="0">
                <a:solidFill>
                  <a:srgbClr val="FF0000"/>
                </a:solidFill>
              </a:rPr>
              <a:t>Please see notes throughout the slide show for more information. </a:t>
            </a:r>
          </a:p>
        </p:txBody>
      </p:sp>
      <p:sp>
        <p:nvSpPr>
          <p:cNvPr id="4" name="Slide Number Placeholder 3"/>
          <p:cNvSpPr>
            <a:spLocks noGrp="1"/>
          </p:cNvSpPr>
          <p:nvPr>
            <p:ph type="sldNum" sz="quarter" idx="10"/>
          </p:nvPr>
        </p:nvSpPr>
        <p:spPr/>
        <p:txBody>
          <a:bodyPr/>
          <a:lstStyle/>
          <a:p>
            <a:fld id="{15CD5343-25D7-45C2-91B1-A04175371893}" type="slidenum">
              <a:rPr lang="en-US" smtClean="0"/>
              <a:pPr/>
              <a:t>1</a:t>
            </a:fld>
            <a:endParaRPr lang="en-US"/>
          </a:p>
        </p:txBody>
      </p:sp>
    </p:spTree>
    <p:extLst>
      <p:ext uri="{BB962C8B-B14F-4D97-AF65-F5344CB8AC3E}">
        <p14:creationId xmlns:p14="http://schemas.microsoft.com/office/powerpoint/2010/main" val="325053210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b="1" dirty="0"/>
              <a:t>Class time is study time – it is not time to day dream, it is not time to socialize, it is not time to sleep.</a:t>
            </a:r>
            <a:r>
              <a:rPr lang="en-US" dirty="0"/>
              <a:t>  </a:t>
            </a:r>
            <a:br>
              <a:rPr lang="en-US" dirty="0"/>
            </a:br>
            <a:endParaRPr lang="en-US" dirty="0"/>
          </a:p>
          <a:p>
            <a:pPr lvl="0"/>
            <a:endParaRPr lang="en-US" dirty="0"/>
          </a:p>
          <a:p>
            <a:pPr lvl="0"/>
            <a:endParaRPr lang="en-US" dirty="0"/>
          </a:p>
          <a:p>
            <a:pPr lvl="0"/>
            <a:endParaRPr lang="en-US" dirty="0"/>
          </a:p>
        </p:txBody>
      </p:sp>
      <p:sp>
        <p:nvSpPr>
          <p:cNvPr id="4" name="Slide Number Placeholder 3"/>
          <p:cNvSpPr>
            <a:spLocks noGrp="1"/>
          </p:cNvSpPr>
          <p:nvPr>
            <p:ph type="sldNum" sz="quarter" idx="10"/>
          </p:nvPr>
        </p:nvSpPr>
        <p:spPr/>
        <p:txBody>
          <a:bodyPr/>
          <a:lstStyle/>
          <a:p>
            <a:fld id="{15CD5343-25D7-45C2-91B1-A04175371893}" type="slidenum">
              <a:rPr lang="en-US" smtClean="0"/>
              <a:pPr/>
              <a:t>10</a:t>
            </a:fld>
            <a:endParaRPr lang="en-US"/>
          </a:p>
        </p:txBody>
      </p:sp>
    </p:spTree>
    <p:extLst>
      <p:ext uri="{BB962C8B-B14F-4D97-AF65-F5344CB8AC3E}">
        <p14:creationId xmlns:p14="http://schemas.microsoft.com/office/powerpoint/2010/main" val="229120080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dirty="0"/>
              <a:t>Opportunity Costs - You are paying for the class, not only with your money but with your time. Opportunity cost is time spent doing one thing when you could have been doing something else. When you are in class you are not at work making money or spending time with loved-ones. Do not squander your time. Use This Time Wisely! PLUS…YOU NEED GOOD NOTES !!!!</a:t>
            </a:r>
          </a:p>
        </p:txBody>
      </p:sp>
      <p:sp>
        <p:nvSpPr>
          <p:cNvPr id="4" name="Slide Number Placeholder 3"/>
          <p:cNvSpPr>
            <a:spLocks noGrp="1"/>
          </p:cNvSpPr>
          <p:nvPr>
            <p:ph type="sldNum" sz="quarter" idx="10"/>
          </p:nvPr>
        </p:nvSpPr>
        <p:spPr/>
        <p:txBody>
          <a:bodyPr/>
          <a:lstStyle/>
          <a:p>
            <a:fld id="{15CD5343-25D7-45C2-91B1-A04175371893}" type="slidenum">
              <a:rPr lang="en-US" smtClean="0"/>
              <a:pPr/>
              <a:t>11</a:t>
            </a:fld>
            <a:endParaRPr lang="en-US"/>
          </a:p>
        </p:txBody>
      </p:sp>
    </p:spTree>
    <p:extLst>
      <p:ext uri="{BB962C8B-B14F-4D97-AF65-F5344CB8AC3E}">
        <p14:creationId xmlns:p14="http://schemas.microsoft.com/office/powerpoint/2010/main" val="229120080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0311">
              <a:defRPr/>
            </a:pPr>
            <a:r>
              <a:rPr lang="en-US" b="1" dirty="0"/>
              <a:t>PLAN - You have to write it down. No one can remember everything</a:t>
            </a:r>
            <a:r>
              <a:rPr lang="en-US" i="1" dirty="0"/>
              <a:t>. UNA provides handbooks free to students that have calendars in them you can use for planning and scheduling your time. Or learn how to use the calendar on your phone and/or computer. There are also free electronic calendars online (Google “online calendar”). </a:t>
            </a:r>
            <a:r>
              <a:rPr lang="en-US" dirty="0"/>
              <a:t>Decide what works best for you. Set your priorities. Time is limited and you are the only one who can decide what to do with your time. Decide what your priorities are and be sure they are scheduled. </a:t>
            </a:r>
          </a:p>
        </p:txBody>
      </p:sp>
      <p:sp>
        <p:nvSpPr>
          <p:cNvPr id="4" name="Slide Number Placeholder 3"/>
          <p:cNvSpPr>
            <a:spLocks noGrp="1"/>
          </p:cNvSpPr>
          <p:nvPr>
            <p:ph type="sldNum" sz="quarter" idx="10"/>
          </p:nvPr>
        </p:nvSpPr>
        <p:spPr/>
        <p:txBody>
          <a:bodyPr/>
          <a:lstStyle/>
          <a:p>
            <a:fld id="{15CD5343-25D7-45C2-91B1-A04175371893}" type="slidenum">
              <a:rPr lang="en-US" smtClean="0"/>
              <a:pPr/>
              <a:t>12</a:t>
            </a:fld>
            <a:endParaRPr lang="en-US"/>
          </a:p>
        </p:txBody>
      </p:sp>
    </p:spTree>
    <p:extLst>
      <p:ext uri="{BB962C8B-B14F-4D97-AF65-F5344CB8AC3E}">
        <p14:creationId xmlns:p14="http://schemas.microsoft.com/office/powerpoint/2010/main" val="229120080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0311">
              <a:defRPr/>
            </a:pPr>
            <a:endParaRPr lang="en-US" b="1" dirty="0"/>
          </a:p>
        </p:txBody>
      </p:sp>
      <p:sp>
        <p:nvSpPr>
          <p:cNvPr id="4" name="Slide Number Placeholder 3"/>
          <p:cNvSpPr>
            <a:spLocks noGrp="1"/>
          </p:cNvSpPr>
          <p:nvPr>
            <p:ph type="sldNum" sz="quarter" idx="10"/>
          </p:nvPr>
        </p:nvSpPr>
        <p:spPr/>
        <p:txBody>
          <a:bodyPr/>
          <a:lstStyle/>
          <a:p>
            <a:fld id="{15CD5343-25D7-45C2-91B1-A04175371893}" type="slidenum">
              <a:rPr lang="en-US" smtClean="0"/>
              <a:pPr/>
              <a:t>13</a:t>
            </a:fld>
            <a:endParaRPr lang="en-US"/>
          </a:p>
        </p:txBody>
      </p:sp>
    </p:spTree>
    <p:extLst>
      <p:ext uri="{BB962C8B-B14F-4D97-AF65-F5344CB8AC3E}">
        <p14:creationId xmlns:p14="http://schemas.microsoft.com/office/powerpoint/2010/main" val="229120080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0311">
              <a:defRPr/>
            </a:pPr>
            <a:r>
              <a:rPr lang="en-US" dirty="0"/>
              <a:t>Choose one night a week to schedule your week. Sunday makes the most sense. Review your assignments, your notes, your calendar. Be mindful that as deadlines and exams approach, your weekly routine must adapt to them!  Postpone tasks or routines that can be put off until your school work is finished.  </a:t>
            </a:r>
            <a:br>
              <a:rPr lang="en-US" dirty="0"/>
            </a:br>
            <a:r>
              <a:rPr lang="en-US" dirty="0"/>
              <a:t>This can be the most difficult challenge of time management but distracting activities will be more enjoyable later without the pressure of the test, assignment, etc. hanging over you.  If you plan well you will find that you have time to spend with family and friends. </a:t>
            </a:r>
            <a:endParaRPr lang="en-US" b="1" dirty="0"/>
          </a:p>
        </p:txBody>
      </p:sp>
      <p:sp>
        <p:nvSpPr>
          <p:cNvPr id="4" name="Slide Number Placeholder 3"/>
          <p:cNvSpPr>
            <a:spLocks noGrp="1"/>
          </p:cNvSpPr>
          <p:nvPr>
            <p:ph type="sldNum" sz="quarter" idx="10"/>
          </p:nvPr>
        </p:nvSpPr>
        <p:spPr/>
        <p:txBody>
          <a:bodyPr/>
          <a:lstStyle/>
          <a:p>
            <a:fld id="{15CD5343-25D7-45C2-91B1-A04175371893}" type="slidenum">
              <a:rPr lang="en-US" smtClean="0"/>
              <a:pPr/>
              <a:t>14</a:t>
            </a:fld>
            <a:endParaRPr lang="en-US"/>
          </a:p>
        </p:txBody>
      </p:sp>
    </p:spTree>
    <p:extLst>
      <p:ext uri="{BB962C8B-B14F-4D97-AF65-F5344CB8AC3E}">
        <p14:creationId xmlns:p14="http://schemas.microsoft.com/office/powerpoint/2010/main" val="229120080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dirty="0"/>
              <a:t>When studying, get in the habit of beginning with the most difficult subject or task.  You’ll be fresh, and have more energy to take them on when you are at your best.  For more difficult courses of study, try to be flexible:  for example, build in “reaction time” when you can get feedback on assignments before they are due.  </a:t>
            </a:r>
          </a:p>
          <a:p>
            <a:pPr lvl="0"/>
            <a:endParaRPr lang="en-US" dirty="0"/>
          </a:p>
          <a:p>
            <a:pPr lvl="0"/>
            <a:r>
              <a:rPr lang="en-US" dirty="0"/>
              <a:t>Also consider what the most urgent things are and get them done. Have a list prepared so that when you have extra time you can work on what needs to be done. Making a list of priorities helps you know that you can miss some of those things at the bottom but you have to do those things at the top. </a:t>
            </a:r>
          </a:p>
          <a:p>
            <a:pPr lvl="0"/>
            <a:endParaRPr lang="en-US" dirty="0"/>
          </a:p>
        </p:txBody>
      </p:sp>
      <p:sp>
        <p:nvSpPr>
          <p:cNvPr id="4" name="Slide Number Placeholder 3"/>
          <p:cNvSpPr>
            <a:spLocks noGrp="1"/>
          </p:cNvSpPr>
          <p:nvPr>
            <p:ph type="sldNum" sz="quarter" idx="10"/>
          </p:nvPr>
        </p:nvSpPr>
        <p:spPr/>
        <p:txBody>
          <a:bodyPr/>
          <a:lstStyle/>
          <a:p>
            <a:fld id="{15CD5343-25D7-45C2-91B1-A04175371893}" type="slidenum">
              <a:rPr lang="en-US" smtClean="0"/>
              <a:pPr/>
              <a:t>15</a:t>
            </a:fld>
            <a:endParaRPr lang="en-US"/>
          </a:p>
        </p:txBody>
      </p:sp>
    </p:spTree>
    <p:extLst>
      <p:ext uri="{BB962C8B-B14F-4D97-AF65-F5344CB8AC3E}">
        <p14:creationId xmlns:p14="http://schemas.microsoft.com/office/powerpoint/2010/main" val="262538514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Plan blocks of study time and breaks </a:t>
            </a:r>
            <a:r>
              <a:rPr lang="en-US" b="1" dirty="0" smtClean="0"/>
              <a:t>- D</a:t>
            </a:r>
            <a:r>
              <a:rPr lang="en-US" dirty="0" smtClean="0"/>
              <a:t>evelop </a:t>
            </a:r>
            <a:r>
              <a:rPr lang="en-US" dirty="0"/>
              <a:t>and plan for blocks of study time in a typical week. Take regular breaks, at least every 50 minutes. </a:t>
            </a:r>
          </a:p>
        </p:txBody>
      </p:sp>
      <p:sp>
        <p:nvSpPr>
          <p:cNvPr id="4" name="Slide Number Placeholder 3"/>
          <p:cNvSpPr>
            <a:spLocks noGrp="1"/>
          </p:cNvSpPr>
          <p:nvPr>
            <p:ph type="sldNum" sz="quarter" idx="10"/>
          </p:nvPr>
        </p:nvSpPr>
        <p:spPr/>
        <p:txBody>
          <a:bodyPr/>
          <a:lstStyle/>
          <a:p>
            <a:fld id="{15CD5343-25D7-45C2-91B1-A04175371893}" type="slidenum">
              <a:rPr lang="en-US" smtClean="0"/>
              <a:pPr/>
              <a:t>16</a:t>
            </a:fld>
            <a:endParaRPr lang="en-US"/>
          </a:p>
        </p:txBody>
      </p:sp>
    </p:spTree>
    <p:extLst>
      <p:ext uri="{BB962C8B-B14F-4D97-AF65-F5344CB8AC3E}">
        <p14:creationId xmlns:p14="http://schemas.microsoft.com/office/powerpoint/2010/main" val="262538514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5CD5343-25D7-45C2-91B1-A04175371893}" type="slidenum">
              <a:rPr lang="en-US" smtClean="0"/>
              <a:pPr/>
              <a:t>17</a:t>
            </a:fld>
            <a:endParaRPr lang="en-US"/>
          </a:p>
        </p:txBody>
      </p:sp>
    </p:spTree>
    <p:extLst>
      <p:ext uri="{BB962C8B-B14F-4D97-AF65-F5344CB8AC3E}">
        <p14:creationId xmlns:p14="http://schemas.microsoft.com/office/powerpoint/2010/main" val="262538514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What you do during your break should refresh and reenergize you.  Keep in mind that exercise is an important brain booster and is a great way to spend your break time. Meditation has been shown to boost the brain’s efficiency as well. Place blocks of time when you are most productive:  are you a morning person or a night owl? </a:t>
            </a:r>
          </a:p>
        </p:txBody>
      </p:sp>
      <p:sp>
        <p:nvSpPr>
          <p:cNvPr id="4" name="Slide Number Placeholder 3"/>
          <p:cNvSpPr>
            <a:spLocks noGrp="1"/>
          </p:cNvSpPr>
          <p:nvPr>
            <p:ph type="sldNum" sz="quarter" idx="10"/>
          </p:nvPr>
        </p:nvSpPr>
        <p:spPr/>
        <p:txBody>
          <a:bodyPr/>
          <a:lstStyle/>
          <a:p>
            <a:fld id="{15CD5343-25D7-45C2-91B1-A04175371893}" type="slidenum">
              <a:rPr lang="en-US" smtClean="0"/>
              <a:pPr/>
              <a:t>18</a:t>
            </a:fld>
            <a:endParaRPr lang="en-US"/>
          </a:p>
        </p:txBody>
      </p:sp>
    </p:spTree>
    <p:extLst>
      <p:ext uri="{BB962C8B-B14F-4D97-AF65-F5344CB8AC3E}">
        <p14:creationId xmlns:p14="http://schemas.microsoft.com/office/powerpoint/2010/main" val="262538514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0311">
              <a:defRPr/>
            </a:pPr>
            <a:r>
              <a:rPr lang="en-US" dirty="0"/>
              <a:t>Change subjects after about fifty minutes. We learn more from the beginning and the ending of our study sessions, and less from the middle. This is called the “Primacy-</a:t>
            </a:r>
            <a:r>
              <a:rPr lang="en-US" dirty="0" err="1"/>
              <a:t>Recency</a:t>
            </a:r>
            <a:r>
              <a:rPr lang="en-US" dirty="0"/>
              <a:t>” effect. Changing tasks periodically provides more beginnings and endings.  So, for instance, you will learn more from three one-hour sessions on different subjects than you will with one three-hour session on one subject. </a:t>
            </a:r>
          </a:p>
          <a:p>
            <a:pPr lvl="0"/>
            <a:endParaRPr lang="en-US" dirty="0"/>
          </a:p>
        </p:txBody>
      </p:sp>
      <p:sp>
        <p:nvSpPr>
          <p:cNvPr id="4" name="Slide Number Placeholder 3"/>
          <p:cNvSpPr>
            <a:spLocks noGrp="1"/>
          </p:cNvSpPr>
          <p:nvPr>
            <p:ph type="sldNum" sz="quarter" idx="10"/>
          </p:nvPr>
        </p:nvSpPr>
        <p:spPr/>
        <p:txBody>
          <a:bodyPr/>
          <a:lstStyle/>
          <a:p>
            <a:fld id="{15CD5343-25D7-45C2-91B1-A04175371893}" type="slidenum">
              <a:rPr lang="en-US" smtClean="0"/>
              <a:pPr/>
              <a:t>19</a:t>
            </a:fld>
            <a:endParaRPr lang="en-US"/>
          </a:p>
        </p:txBody>
      </p:sp>
    </p:spTree>
    <p:extLst>
      <p:ext uri="{BB962C8B-B14F-4D97-AF65-F5344CB8AC3E}">
        <p14:creationId xmlns:p14="http://schemas.microsoft.com/office/powerpoint/2010/main" val="262538514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5CD5343-25D7-45C2-91B1-A04175371893}" type="slidenum">
              <a:rPr lang="en-US" smtClean="0"/>
              <a:pPr/>
              <a:t>2</a:t>
            </a:fld>
            <a:endParaRPr lang="en-US"/>
          </a:p>
        </p:txBody>
      </p:sp>
    </p:spTree>
    <p:extLst>
      <p:ext uri="{BB962C8B-B14F-4D97-AF65-F5344CB8AC3E}">
        <p14:creationId xmlns:p14="http://schemas.microsoft.com/office/powerpoint/2010/main" val="427713106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Dedicated study spaces - </a:t>
            </a:r>
            <a:r>
              <a:rPr lang="en-US" dirty="0"/>
              <a:t>Determine a place free from distraction (no cell phone or text messaging!) where you can maximize your concentration and be free of distractions.  Having one comfortable place where you always study has many advantages. Everything you need is at hand, there are limited distractions, it is comfortable, and you have created a space that you want to enter, that helps you shift your mind to study mode. </a:t>
            </a:r>
            <a:endParaRPr lang="en-US" b="1" dirty="0"/>
          </a:p>
        </p:txBody>
      </p:sp>
      <p:sp>
        <p:nvSpPr>
          <p:cNvPr id="4" name="Slide Number Placeholder 3"/>
          <p:cNvSpPr>
            <a:spLocks noGrp="1"/>
          </p:cNvSpPr>
          <p:nvPr>
            <p:ph type="sldNum" sz="quarter" idx="10"/>
          </p:nvPr>
        </p:nvSpPr>
        <p:spPr/>
        <p:txBody>
          <a:bodyPr/>
          <a:lstStyle/>
          <a:p>
            <a:fld id="{15CD5343-25D7-45C2-91B1-A04175371893}" type="slidenum">
              <a:rPr lang="en-US" smtClean="0"/>
              <a:pPr/>
              <a:t>20</a:t>
            </a:fld>
            <a:endParaRPr lang="en-US"/>
          </a:p>
        </p:txBody>
      </p:sp>
    </p:spTree>
    <p:extLst>
      <p:ext uri="{BB962C8B-B14F-4D97-AF65-F5344CB8AC3E}">
        <p14:creationId xmlns:p14="http://schemas.microsoft.com/office/powerpoint/2010/main" val="262538514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5CD5343-25D7-45C2-91B1-A04175371893}" type="slidenum">
              <a:rPr lang="en-US" smtClean="0"/>
              <a:pPr/>
              <a:t>21</a:t>
            </a:fld>
            <a:endParaRPr lang="en-US"/>
          </a:p>
        </p:txBody>
      </p:sp>
    </p:spTree>
    <p:extLst>
      <p:ext uri="{BB962C8B-B14F-4D97-AF65-F5344CB8AC3E}">
        <p14:creationId xmlns:p14="http://schemas.microsoft.com/office/powerpoint/2010/main" val="377462653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endParaRPr lang="en-US" dirty="0"/>
          </a:p>
        </p:txBody>
      </p:sp>
      <p:sp>
        <p:nvSpPr>
          <p:cNvPr id="4" name="Slide Number Placeholder 3"/>
          <p:cNvSpPr>
            <a:spLocks noGrp="1"/>
          </p:cNvSpPr>
          <p:nvPr>
            <p:ph type="sldNum" sz="quarter" idx="10"/>
          </p:nvPr>
        </p:nvSpPr>
        <p:spPr/>
        <p:txBody>
          <a:bodyPr/>
          <a:lstStyle/>
          <a:p>
            <a:fld id="{15CD5343-25D7-45C2-91B1-A04175371893}" type="slidenum">
              <a:rPr lang="en-US" smtClean="0"/>
              <a:pPr/>
              <a:t>22</a:t>
            </a:fld>
            <a:endParaRPr lang="en-US"/>
          </a:p>
        </p:txBody>
      </p:sp>
    </p:spTree>
    <p:extLst>
      <p:ext uri="{BB962C8B-B14F-4D97-AF65-F5344CB8AC3E}">
        <p14:creationId xmlns:p14="http://schemas.microsoft.com/office/powerpoint/2010/main" val="262538514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dirty="0"/>
              <a:t>Have you ever had a coach who told you to visualize yourself winning a game? He told you to see the final seconds ticking down, you hear the crowd cheering for you, you have won the game, and you are presented with an award. You are more likely to win a game if you can visualize yourself actually doing it. </a:t>
            </a:r>
            <a:r>
              <a:rPr lang="en-US" b="1" dirty="0"/>
              <a:t>You can do the same thing in school. Make goals for yourself, visualize yourself succeeding and you can achieve academic success.  </a:t>
            </a:r>
          </a:p>
        </p:txBody>
      </p:sp>
      <p:sp>
        <p:nvSpPr>
          <p:cNvPr id="4" name="Slide Number Placeholder 3"/>
          <p:cNvSpPr>
            <a:spLocks noGrp="1"/>
          </p:cNvSpPr>
          <p:nvPr>
            <p:ph type="sldNum" sz="quarter" idx="10"/>
          </p:nvPr>
        </p:nvSpPr>
        <p:spPr/>
        <p:txBody>
          <a:bodyPr/>
          <a:lstStyle/>
          <a:p>
            <a:fld id="{15CD5343-25D7-45C2-91B1-A04175371893}" type="slidenum">
              <a:rPr lang="en-US" smtClean="0"/>
              <a:pPr/>
              <a:t>23</a:t>
            </a:fld>
            <a:endParaRPr lang="en-US"/>
          </a:p>
        </p:txBody>
      </p:sp>
    </p:spTree>
    <p:extLst>
      <p:ext uri="{BB962C8B-B14F-4D97-AF65-F5344CB8AC3E}">
        <p14:creationId xmlns:p14="http://schemas.microsoft.com/office/powerpoint/2010/main" val="262538514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dirty="0"/>
              <a:t>You are the one who’ll benefit most from the accomplishment of your goals and dreams…and you’re the one who will pay the price of disappointment if you fail. Decide what it is you want and Don’t lose focus – go to class, arrive on time, turn in all assignments, turn in neat and thorough work,– don’t take your eyes off the prize. Remember that everyone fails. Successful people fail but they stick with it. They come back and push harder. They might modify their means and goals but they don’t give up. </a:t>
            </a:r>
            <a:r>
              <a:rPr lang="en-US" b="1" dirty="0"/>
              <a:t>Give yourself little rewards each day after specified goals are attained.</a:t>
            </a:r>
            <a:endParaRPr lang="en-US" dirty="0"/>
          </a:p>
        </p:txBody>
      </p:sp>
      <p:sp>
        <p:nvSpPr>
          <p:cNvPr id="4" name="Slide Number Placeholder 3"/>
          <p:cNvSpPr>
            <a:spLocks noGrp="1"/>
          </p:cNvSpPr>
          <p:nvPr>
            <p:ph type="sldNum" sz="quarter" idx="10"/>
          </p:nvPr>
        </p:nvSpPr>
        <p:spPr/>
        <p:txBody>
          <a:bodyPr/>
          <a:lstStyle/>
          <a:p>
            <a:fld id="{15CD5343-25D7-45C2-91B1-A04175371893}" type="slidenum">
              <a:rPr lang="en-US" smtClean="0"/>
              <a:pPr/>
              <a:t>24</a:t>
            </a:fld>
            <a:endParaRPr lang="en-US"/>
          </a:p>
        </p:txBody>
      </p:sp>
    </p:spTree>
    <p:extLst>
      <p:ext uri="{BB962C8B-B14F-4D97-AF65-F5344CB8AC3E}">
        <p14:creationId xmlns:p14="http://schemas.microsoft.com/office/powerpoint/2010/main" val="262538514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endParaRPr lang="en-US" dirty="0"/>
          </a:p>
        </p:txBody>
      </p:sp>
      <p:sp>
        <p:nvSpPr>
          <p:cNvPr id="4" name="Slide Number Placeholder 3"/>
          <p:cNvSpPr>
            <a:spLocks noGrp="1"/>
          </p:cNvSpPr>
          <p:nvPr>
            <p:ph type="sldNum" sz="quarter" idx="10"/>
          </p:nvPr>
        </p:nvSpPr>
        <p:spPr/>
        <p:txBody>
          <a:bodyPr/>
          <a:lstStyle/>
          <a:p>
            <a:fld id="{15CD5343-25D7-45C2-91B1-A04175371893}" type="slidenum">
              <a:rPr lang="en-US" smtClean="0"/>
              <a:pPr/>
              <a:t>25</a:t>
            </a:fld>
            <a:endParaRPr lang="en-US"/>
          </a:p>
        </p:txBody>
      </p:sp>
    </p:spTree>
    <p:extLst>
      <p:ext uri="{BB962C8B-B14F-4D97-AF65-F5344CB8AC3E}">
        <p14:creationId xmlns:p14="http://schemas.microsoft.com/office/powerpoint/2010/main" val="2625385146"/>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endParaRPr lang="en-US" dirty="0"/>
          </a:p>
        </p:txBody>
      </p:sp>
      <p:sp>
        <p:nvSpPr>
          <p:cNvPr id="4" name="Slide Number Placeholder 3"/>
          <p:cNvSpPr>
            <a:spLocks noGrp="1"/>
          </p:cNvSpPr>
          <p:nvPr>
            <p:ph type="sldNum" sz="quarter" idx="10"/>
          </p:nvPr>
        </p:nvSpPr>
        <p:spPr/>
        <p:txBody>
          <a:bodyPr/>
          <a:lstStyle/>
          <a:p>
            <a:fld id="{15CD5343-25D7-45C2-91B1-A04175371893}" type="slidenum">
              <a:rPr lang="en-US" smtClean="0"/>
              <a:pPr/>
              <a:t>26</a:t>
            </a:fld>
            <a:endParaRPr lang="en-US"/>
          </a:p>
        </p:txBody>
      </p:sp>
    </p:spTree>
    <p:extLst>
      <p:ext uri="{BB962C8B-B14F-4D97-AF65-F5344CB8AC3E}">
        <p14:creationId xmlns:p14="http://schemas.microsoft.com/office/powerpoint/2010/main" val="262538514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Using your time</a:t>
            </a:r>
            <a:r>
              <a:rPr lang="en-US" baseline="0" dirty="0" smtClean="0"/>
              <a:t> wisely takes skill and practice – learning skills and discipline, is something everyone can do. Some people seem to be able to do it automatically but, really, it is a learned ability. It doesn’t have anything to do with will-power – it is a habit. Successful students have been able to make good grades and earn their degrees despite their busy schedules, and you can do the same. </a:t>
            </a:r>
            <a:endParaRPr lang="en-US" dirty="0"/>
          </a:p>
        </p:txBody>
      </p:sp>
      <p:sp>
        <p:nvSpPr>
          <p:cNvPr id="4" name="Slide Number Placeholder 3"/>
          <p:cNvSpPr>
            <a:spLocks noGrp="1"/>
          </p:cNvSpPr>
          <p:nvPr>
            <p:ph type="sldNum" sz="quarter" idx="10"/>
          </p:nvPr>
        </p:nvSpPr>
        <p:spPr/>
        <p:txBody>
          <a:bodyPr/>
          <a:lstStyle/>
          <a:p>
            <a:fld id="{15CD5343-25D7-45C2-91B1-A04175371893}" type="slidenum">
              <a:rPr lang="en-US" smtClean="0"/>
              <a:pPr/>
              <a:t>3</a:t>
            </a:fld>
            <a:endParaRPr lang="en-US"/>
          </a:p>
        </p:txBody>
      </p:sp>
    </p:spTree>
    <p:extLst>
      <p:ext uri="{BB962C8B-B14F-4D97-AF65-F5344CB8AC3E}">
        <p14:creationId xmlns:p14="http://schemas.microsoft.com/office/powerpoint/2010/main" val="427713106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0311">
              <a:defRPr/>
            </a:pPr>
            <a:r>
              <a:rPr lang="en-US" dirty="0"/>
              <a:t>Don’t try to be perfect, it’s never going to happen. No one is perfect. Perfection is the enemy of good, especially when it prevents you from starting! </a:t>
            </a:r>
          </a:p>
        </p:txBody>
      </p:sp>
      <p:sp>
        <p:nvSpPr>
          <p:cNvPr id="4" name="Slide Number Placeholder 3"/>
          <p:cNvSpPr>
            <a:spLocks noGrp="1"/>
          </p:cNvSpPr>
          <p:nvPr>
            <p:ph type="sldNum" sz="quarter" idx="10"/>
          </p:nvPr>
        </p:nvSpPr>
        <p:spPr/>
        <p:txBody>
          <a:bodyPr/>
          <a:lstStyle/>
          <a:p>
            <a:fld id="{15CD5343-25D7-45C2-91B1-A04175371893}" type="slidenum">
              <a:rPr lang="en-US" smtClean="0"/>
              <a:pPr/>
              <a:t>4</a:t>
            </a:fld>
            <a:endParaRPr lang="en-US"/>
          </a:p>
        </p:txBody>
      </p:sp>
    </p:spTree>
    <p:extLst>
      <p:ext uri="{BB962C8B-B14F-4D97-AF65-F5344CB8AC3E}">
        <p14:creationId xmlns:p14="http://schemas.microsoft.com/office/powerpoint/2010/main" val="74542433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0311">
              <a:defRPr/>
            </a:pPr>
            <a:r>
              <a:rPr lang="en-US" dirty="0"/>
              <a:t>Everything takes time and you have to start somewhere. You cannot expect to get a project done in one sitting. You build on your learning, you build on creativity. Your unconscious mind will then begin mulling over the issues even when you’re engaged in something else. Also, talking to other people about your project, paper, or test will get you thinking about it, maybe you will learn something from the person you are talking to. </a:t>
            </a:r>
          </a:p>
        </p:txBody>
      </p:sp>
      <p:sp>
        <p:nvSpPr>
          <p:cNvPr id="4" name="Slide Number Placeholder 3"/>
          <p:cNvSpPr>
            <a:spLocks noGrp="1"/>
          </p:cNvSpPr>
          <p:nvPr>
            <p:ph type="sldNum" sz="quarter" idx="10"/>
          </p:nvPr>
        </p:nvSpPr>
        <p:spPr/>
        <p:txBody>
          <a:bodyPr/>
          <a:lstStyle/>
          <a:p>
            <a:fld id="{15CD5343-25D7-45C2-91B1-A04175371893}" type="slidenum">
              <a:rPr lang="en-US" smtClean="0"/>
              <a:pPr/>
              <a:t>5</a:t>
            </a:fld>
            <a:endParaRPr lang="en-US"/>
          </a:p>
        </p:txBody>
      </p:sp>
    </p:spTree>
    <p:extLst>
      <p:ext uri="{BB962C8B-B14F-4D97-AF65-F5344CB8AC3E}">
        <p14:creationId xmlns:p14="http://schemas.microsoft.com/office/powerpoint/2010/main" val="74542433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Get something done! </a:t>
            </a:r>
            <a:r>
              <a:rPr lang="en-US" dirty="0"/>
              <a:t/>
            </a:r>
            <a:br>
              <a:rPr lang="en-US" dirty="0"/>
            </a:br>
            <a:r>
              <a:rPr lang="en-US" dirty="0"/>
              <a:t>Even writing one paragraph or learning about one topic is an accomplishment. Every accomplishment chips away at the overwhelming whole. Open your book, open your notebook – get started right away, DO NOT PUT IT OFF. </a:t>
            </a:r>
            <a:endParaRPr lang="en-US" dirty="0" smtClean="0"/>
          </a:p>
        </p:txBody>
      </p:sp>
      <p:sp>
        <p:nvSpPr>
          <p:cNvPr id="4" name="Slide Number Placeholder 3"/>
          <p:cNvSpPr>
            <a:spLocks noGrp="1"/>
          </p:cNvSpPr>
          <p:nvPr>
            <p:ph type="sldNum" sz="quarter" idx="10"/>
          </p:nvPr>
        </p:nvSpPr>
        <p:spPr/>
        <p:txBody>
          <a:bodyPr/>
          <a:lstStyle/>
          <a:p>
            <a:fld id="{15CD5343-25D7-45C2-91B1-A04175371893}" type="slidenum">
              <a:rPr lang="en-US" smtClean="0"/>
              <a:pPr/>
              <a:t>6</a:t>
            </a:fld>
            <a:endParaRPr lang="en-US"/>
          </a:p>
        </p:txBody>
      </p:sp>
    </p:spTree>
    <p:extLst>
      <p:ext uri="{BB962C8B-B14F-4D97-AF65-F5344CB8AC3E}">
        <p14:creationId xmlns:p14="http://schemas.microsoft.com/office/powerpoint/2010/main" val="19692366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b="1" dirty="0"/>
              <a:t>Review lecture notes just after class:</a:t>
            </a:r>
            <a:r>
              <a:rPr lang="en-US" dirty="0"/>
              <a:t>  </a:t>
            </a:r>
            <a:br>
              <a:rPr lang="en-US" dirty="0"/>
            </a:br>
            <a:r>
              <a:rPr lang="en-US" dirty="0"/>
              <a:t>The first 24 hours are critical.  Forgetting is greatest within 24 hours without review! Review your notes!!! Get home late from work at night? Review your notes before you go to bed. Just read them and think about them, even if it is for ten minutes. You have ten minutes before the next class? Review your notes.</a:t>
            </a:r>
          </a:p>
          <a:p>
            <a:pPr lvl="0"/>
            <a:r>
              <a:rPr lang="en-US" dirty="0"/>
              <a:t>What if I told you, </a:t>
            </a:r>
            <a:r>
              <a:rPr lang="en-US" b="1" dirty="0"/>
              <a:t>“You can study one hour instead of 3 hours and learn the same amount of information?”</a:t>
            </a:r>
          </a:p>
        </p:txBody>
      </p:sp>
      <p:sp>
        <p:nvSpPr>
          <p:cNvPr id="4" name="Slide Number Placeholder 3"/>
          <p:cNvSpPr>
            <a:spLocks noGrp="1"/>
          </p:cNvSpPr>
          <p:nvPr>
            <p:ph type="sldNum" sz="quarter" idx="10"/>
          </p:nvPr>
        </p:nvSpPr>
        <p:spPr/>
        <p:txBody>
          <a:bodyPr/>
          <a:lstStyle/>
          <a:p>
            <a:fld id="{15CD5343-25D7-45C2-91B1-A04175371893}" type="slidenum">
              <a:rPr lang="en-US" smtClean="0"/>
              <a:pPr/>
              <a:t>7</a:t>
            </a:fld>
            <a:endParaRPr lang="en-US"/>
          </a:p>
        </p:txBody>
      </p:sp>
    </p:spTree>
    <p:extLst>
      <p:ext uri="{BB962C8B-B14F-4D97-AF65-F5344CB8AC3E}">
        <p14:creationId xmlns:p14="http://schemas.microsoft.com/office/powerpoint/2010/main" val="229120080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endParaRPr lang="en-US" dirty="0"/>
          </a:p>
        </p:txBody>
      </p:sp>
      <p:sp>
        <p:nvSpPr>
          <p:cNvPr id="4" name="Slide Number Placeholder 3"/>
          <p:cNvSpPr>
            <a:spLocks noGrp="1"/>
          </p:cNvSpPr>
          <p:nvPr>
            <p:ph type="sldNum" sz="quarter" idx="10"/>
          </p:nvPr>
        </p:nvSpPr>
        <p:spPr/>
        <p:txBody>
          <a:bodyPr/>
          <a:lstStyle/>
          <a:p>
            <a:fld id="{15CD5343-25D7-45C2-91B1-A04175371893}" type="slidenum">
              <a:rPr lang="en-US" smtClean="0"/>
              <a:pPr/>
              <a:t>8</a:t>
            </a:fld>
            <a:endParaRPr lang="en-US"/>
          </a:p>
        </p:txBody>
      </p:sp>
    </p:spTree>
    <p:extLst>
      <p:ext uri="{BB962C8B-B14F-4D97-AF65-F5344CB8AC3E}">
        <p14:creationId xmlns:p14="http://schemas.microsoft.com/office/powerpoint/2010/main" val="229120080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100" b="1" dirty="0"/>
              <a:t>Review lecture notes:</a:t>
            </a:r>
          </a:p>
          <a:p>
            <a:pPr lvl="0"/>
            <a:r>
              <a:rPr lang="en-US" sz="1100" dirty="0"/>
              <a:t>You will see how much this means to you in the long run. Spend ten minutes on reviewing notes when you have small increments of time. Small increments of time used to study will free up time later on to do other things.</a:t>
            </a:r>
          </a:p>
          <a:p>
            <a:pPr defTabSz="930311">
              <a:defRPr/>
            </a:pPr>
            <a:r>
              <a:rPr lang="en-US" sz="1100" dirty="0"/>
              <a:t>  </a:t>
            </a:r>
            <a:br>
              <a:rPr lang="en-US" sz="1100" dirty="0"/>
            </a:br>
            <a:endParaRPr lang="en-US" sz="1100" dirty="0"/>
          </a:p>
        </p:txBody>
      </p:sp>
      <p:sp>
        <p:nvSpPr>
          <p:cNvPr id="4" name="Slide Number Placeholder 3"/>
          <p:cNvSpPr>
            <a:spLocks noGrp="1"/>
          </p:cNvSpPr>
          <p:nvPr>
            <p:ph type="sldNum" sz="quarter" idx="10"/>
          </p:nvPr>
        </p:nvSpPr>
        <p:spPr/>
        <p:txBody>
          <a:bodyPr/>
          <a:lstStyle/>
          <a:p>
            <a:fld id="{15CD5343-25D7-45C2-91B1-A04175371893}" type="slidenum">
              <a:rPr lang="en-US" smtClean="0"/>
              <a:pPr/>
              <a:t>9</a:t>
            </a:fld>
            <a:endParaRPr lang="en-US"/>
          </a:p>
        </p:txBody>
      </p:sp>
    </p:spTree>
    <p:extLst>
      <p:ext uri="{BB962C8B-B14F-4D97-AF65-F5344CB8AC3E}">
        <p14:creationId xmlns:p14="http://schemas.microsoft.com/office/powerpoint/2010/main" val="229120080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pPr>
              <a:defRPr/>
            </a:pPr>
            <a:fld id="{9326E542-A6DE-4AE3-BD4A-7136F80F8DE0}" type="datetimeFigureOut">
              <a:rPr lang="en-US" smtClean="0"/>
              <a:pPr>
                <a:defRPr/>
              </a:pPr>
              <a:t>5/14/2013</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7F32CA1A-1843-4106-9920-5C98DB87F40F}" type="slidenum">
              <a:rPr lang="en-US" smtClean="0"/>
              <a:pPr>
                <a:defRPr/>
              </a:pPr>
              <a:t>‹#›</a:t>
            </a:fld>
            <a:endParaRPr lang="en-US"/>
          </a:p>
        </p:txBody>
      </p:sp>
    </p:spTree>
    <p:extLst>
      <p:ext uri="{BB962C8B-B14F-4D97-AF65-F5344CB8AC3E}">
        <p14:creationId xmlns:p14="http://schemas.microsoft.com/office/powerpoint/2010/main" val="443404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5599F9D-2590-4875-B6DB-B5D6CB8B60E8}" type="datetimeFigureOut">
              <a:rPr lang="en-US" smtClean="0"/>
              <a:pPr/>
              <a:t>5/14/2013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E240BAD-9DCC-4797-8B5E-474094B433CC}" type="slidenum">
              <a:rPr lang="en-US" smtClean="0"/>
              <a:pPr/>
              <a:t>‹#›</a:t>
            </a:fld>
            <a:endParaRPr lang="en-US"/>
          </a:p>
        </p:txBody>
      </p:sp>
    </p:spTree>
    <p:extLst>
      <p:ext uri="{BB962C8B-B14F-4D97-AF65-F5344CB8AC3E}">
        <p14:creationId xmlns:p14="http://schemas.microsoft.com/office/powerpoint/2010/main" val="32055449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a:defRPr/>
            </a:pPr>
            <a:fld id="{3886BB0B-D337-4FFA-B3B4-2DA0DB03B1F9}" type="datetimeFigureOut">
              <a:rPr lang="en-US" smtClean="0"/>
              <a:pPr>
                <a:defRPr/>
              </a:pPr>
              <a:t>5/14/2013</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1E4BB29E-1627-4B75-A17A-EE8DDD4FDBB1}" type="slidenum">
              <a:rPr lang="en-US" smtClean="0"/>
              <a:pPr>
                <a:defRPr/>
              </a:pPr>
              <a:t>‹#›</a:t>
            </a:fld>
            <a:endParaRPr lang="en-US"/>
          </a:p>
        </p:txBody>
      </p:sp>
    </p:spTree>
    <p:extLst>
      <p:ext uri="{BB962C8B-B14F-4D97-AF65-F5344CB8AC3E}">
        <p14:creationId xmlns:p14="http://schemas.microsoft.com/office/powerpoint/2010/main" val="5551431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a:defRPr/>
            </a:pPr>
            <a:fld id="{A8AC3986-730A-4BDF-A45A-8B731FA82B9B}" type="datetimeFigureOut">
              <a:rPr lang="en-US" smtClean="0"/>
              <a:pPr>
                <a:defRPr/>
              </a:pPr>
              <a:t>5/14/2013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E240BAD-9DCC-4797-8B5E-474094B433CC}" type="slidenum">
              <a:rPr lang="en-US" smtClean="0"/>
              <a:pPr/>
              <a:t>‹#›</a:t>
            </a:fld>
            <a:endParaRPr lang="en-US"/>
          </a:p>
        </p:txBody>
      </p:sp>
    </p:spTree>
    <p:extLst>
      <p:ext uri="{BB962C8B-B14F-4D97-AF65-F5344CB8AC3E}">
        <p14:creationId xmlns:p14="http://schemas.microsoft.com/office/powerpoint/2010/main" val="1595086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pPr>
              <a:defRPr/>
            </a:pPr>
            <a:fld id="{8D4BB31D-970C-4E48-960F-E9436F83967F}" type="datetimeFigureOut">
              <a:rPr lang="en-US" smtClean="0"/>
              <a:pPr>
                <a:defRPr/>
              </a:pPr>
              <a:t>5/14/2013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E240BAD-9DCC-4797-8B5E-474094B433CC}" type="slidenum">
              <a:rPr lang="en-US" smtClean="0"/>
              <a:pPr/>
              <a:t>‹#›</a:t>
            </a:fld>
            <a:endParaRPr lang="en-US"/>
          </a:p>
        </p:txBody>
      </p:sp>
    </p:spTree>
    <p:extLst>
      <p:ext uri="{BB962C8B-B14F-4D97-AF65-F5344CB8AC3E}">
        <p14:creationId xmlns:p14="http://schemas.microsoft.com/office/powerpoint/2010/main" val="19696994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pPr>
              <a:defRPr/>
            </a:pPr>
            <a:fld id="{ADEA76C0-D0C6-4848-B457-5FE82DDC75AB}" type="datetimeFigureOut">
              <a:rPr lang="en-US" smtClean="0"/>
              <a:pPr>
                <a:defRPr/>
              </a:pPr>
              <a:t>5/14/2013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E240BAD-9DCC-4797-8B5E-474094B433CC}" type="slidenum">
              <a:rPr lang="en-US" smtClean="0"/>
              <a:pPr/>
              <a:t>‹#›</a:t>
            </a:fld>
            <a:endParaRPr lang="en-US"/>
          </a:p>
        </p:txBody>
      </p:sp>
    </p:spTree>
    <p:extLst>
      <p:ext uri="{BB962C8B-B14F-4D97-AF65-F5344CB8AC3E}">
        <p14:creationId xmlns:p14="http://schemas.microsoft.com/office/powerpoint/2010/main" val="20247479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pPr>
              <a:defRPr/>
            </a:pPr>
            <a:fld id="{597A1BB1-1E0B-43A3-84AA-0E1C47774924}" type="datetimeFigureOut">
              <a:rPr lang="en-US" smtClean="0"/>
              <a:pPr>
                <a:defRPr/>
              </a:pPr>
              <a:t>5/14/2013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E240BAD-9DCC-4797-8B5E-474094B433CC}" type="slidenum">
              <a:rPr lang="en-US" smtClean="0"/>
              <a:pPr/>
              <a:t>‹#›</a:t>
            </a:fld>
            <a:endParaRPr lang="en-US"/>
          </a:p>
        </p:txBody>
      </p:sp>
    </p:spTree>
    <p:extLst>
      <p:ext uri="{BB962C8B-B14F-4D97-AF65-F5344CB8AC3E}">
        <p14:creationId xmlns:p14="http://schemas.microsoft.com/office/powerpoint/2010/main" val="25106765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pPr>
              <a:defRPr/>
            </a:pPr>
            <a:fld id="{ACCAFB6E-DD99-4BA6-9FCA-7A89131F32B3}" type="datetimeFigureOut">
              <a:rPr lang="en-US" smtClean="0"/>
              <a:pPr>
                <a:defRPr/>
              </a:pPr>
              <a:t>5/14/2013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E240BAD-9DCC-4797-8B5E-474094B433CC}" type="slidenum">
              <a:rPr lang="en-US" smtClean="0"/>
              <a:pPr/>
              <a:t>‹#›</a:t>
            </a:fld>
            <a:endParaRPr lang="en-US"/>
          </a:p>
        </p:txBody>
      </p:sp>
    </p:spTree>
    <p:extLst>
      <p:ext uri="{BB962C8B-B14F-4D97-AF65-F5344CB8AC3E}">
        <p14:creationId xmlns:p14="http://schemas.microsoft.com/office/powerpoint/2010/main" val="41132497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B6FFFDF2-7B72-4715-A335-1418A2C952CA}" type="datetimeFigureOut">
              <a:rPr lang="en-US" smtClean="0"/>
              <a:pPr>
                <a:defRPr/>
              </a:pPr>
              <a:t>5/14/2013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E240BAD-9DCC-4797-8B5E-474094B433CC}" type="slidenum">
              <a:rPr lang="en-US" smtClean="0"/>
              <a:pPr/>
              <a:t>‹#›</a:t>
            </a:fld>
            <a:endParaRPr lang="en-US"/>
          </a:p>
        </p:txBody>
      </p:sp>
    </p:spTree>
    <p:extLst>
      <p:ext uri="{BB962C8B-B14F-4D97-AF65-F5344CB8AC3E}">
        <p14:creationId xmlns:p14="http://schemas.microsoft.com/office/powerpoint/2010/main" val="28871790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a:defRPr/>
            </a:pPr>
            <a:fld id="{EBF100EA-8A55-415C-AA1B-1B763905C3EA}" type="datetimeFigureOut">
              <a:rPr lang="en-US" smtClean="0"/>
              <a:pPr>
                <a:defRPr/>
              </a:pPr>
              <a:t>5/14/2013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E240BAD-9DCC-4797-8B5E-474094B433CC}" type="slidenum">
              <a:rPr lang="en-US" smtClean="0"/>
              <a:pPr/>
              <a:t>‹#›</a:t>
            </a:fld>
            <a:endParaRPr lang="en-US"/>
          </a:p>
        </p:txBody>
      </p:sp>
    </p:spTree>
    <p:extLst>
      <p:ext uri="{BB962C8B-B14F-4D97-AF65-F5344CB8AC3E}">
        <p14:creationId xmlns:p14="http://schemas.microsoft.com/office/powerpoint/2010/main" val="23249288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a:defRPr/>
            </a:pPr>
            <a:fld id="{60E3D0AC-3D4E-4055-B100-A65E71A3D548}" type="datetimeFigureOut">
              <a:rPr lang="en-US" smtClean="0"/>
              <a:pPr>
                <a:defRPr/>
              </a:pPr>
              <a:t>5/14/2013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E240BAD-9DCC-4797-8B5E-474094B433CC}" type="slidenum">
              <a:rPr lang="en-US" smtClean="0"/>
              <a:pPr/>
              <a:t>‹#›</a:t>
            </a:fld>
            <a:endParaRPr lang="en-US"/>
          </a:p>
        </p:txBody>
      </p:sp>
    </p:spTree>
    <p:extLst>
      <p:ext uri="{BB962C8B-B14F-4D97-AF65-F5344CB8AC3E}">
        <p14:creationId xmlns:p14="http://schemas.microsoft.com/office/powerpoint/2010/main" val="9681905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8488C4"/>
            </a:gs>
            <a:gs pos="31000">
              <a:srgbClr val="D4DEFF"/>
            </a:gs>
            <a:gs pos="91000">
              <a:srgbClr val="D4DEFF"/>
            </a:gs>
            <a:gs pos="100000">
              <a:srgbClr val="96AB94"/>
            </a:gs>
          </a:gsLst>
          <a:lin ang="5400000" scaled="0"/>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243A3A17-9D3D-49D5-B737-905376E23660}" type="datetimeFigureOut">
              <a:rPr lang="en-US" smtClean="0"/>
              <a:pPr>
                <a:defRPr/>
              </a:pPr>
              <a:t>5/14/2013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E240BAD-9DCC-4797-8B5E-474094B433CC}" type="slidenum">
              <a:rPr lang="en-US" smtClean="0"/>
              <a:pPr/>
              <a:t>‹#›</a:t>
            </a:fld>
            <a:endParaRPr lang="en-US"/>
          </a:p>
        </p:txBody>
      </p:sp>
    </p:spTree>
    <p:extLst>
      <p:ext uri="{BB962C8B-B14F-4D97-AF65-F5344CB8AC3E}">
        <p14:creationId xmlns:p14="http://schemas.microsoft.com/office/powerpoint/2010/main" val="1076635709"/>
      </p:ext>
    </p:extLst>
  </p:cSld>
  <p:clrMap bg1="lt1" tx1="dk1" bg2="lt2" tx2="dk2" accent1="accent1" accent2="accent2" accent3="accent3" accent4="accent4" accent5="accent5" accent6="accent6" hlink="hlink" folHlink="folHlink"/>
  <p:sldLayoutIdLst>
    <p:sldLayoutId id="2147483824" r:id="rId1"/>
    <p:sldLayoutId id="2147483825" r:id="rId2"/>
    <p:sldLayoutId id="2147483826" r:id="rId3"/>
    <p:sldLayoutId id="2147483827" r:id="rId4"/>
    <p:sldLayoutId id="2147483828" r:id="rId5"/>
    <p:sldLayoutId id="2147483829" r:id="rId6"/>
    <p:sldLayoutId id="2147483830" r:id="rId7"/>
    <p:sldLayoutId id="2147483831" r:id="rId8"/>
    <p:sldLayoutId id="2147483832" r:id="rId9"/>
    <p:sldLayoutId id="2147483833" r:id="rId10"/>
    <p:sldLayoutId id="2147483834"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hyperlink" Target="http://www.newsweek.com/2011/01/03/can-" TargetMode="External"/><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687645" y="3124200"/>
            <a:ext cx="3313355" cy="1143000"/>
          </a:xfrm>
        </p:spPr>
        <p:txBody>
          <a:bodyPr>
            <a:normAutofit fontScale="90000"/>
          </a:bodyPr>
          <a:lstStyle/>
          <a:p>
            <a:r>
              <a:rPr lang="en-US" dirty="0" smtClean="0">
                <a:solidFill>
                  <a:schemeClr val="accent5"/>
                </a:solidFill>
                <a:effectLst>
                  <a:innerShdw blurRad="63500" dist="50800" dir="2700000">
                    <a:prstClr val="black">
                      <a:alpha val="50000"/>
                    </a:prstClr>
                  </a:innerShdw>
                </a:effectLst>
              </a:rPr>
              <a:t>Time Management</a:t>
            </a:r>
            <a:br>
              <a:rPr lang="en-US" dirty="0" smtClean="0">
                <a:solidFill>
                  <a:schemeClr val="accent5"/>
                </a:solidFill>
                <a:effectLst>
                  <a:innerShdw blurRad="63500" dist="50800" dir="2700000">
                    <a:prstClr val="black">
                      <a:alpha val="50000"/>
                    </a:prstClr>
                  </a:innerShdw>
                </a:effectLst>
              </a:rPr>
            </a:br>
            <a:endParaRPr lang="en-US" dirty="0">
              <a:solidFill>
                <a:schemeClr val="accent5"/>
              </a:solidFill>
              <a:effectLst>
                <a:innerShdw blurRad="63500" dist="50800" dir="2700000">
                  <a:prstClr val="black">
                    <a:alpha val="50000"/>
                  </a:prstClr>
                </a:innerShdw>
              </a:effectLst>
            </a:endParaRPr>
          </a:p>
        </p:txBody>
      </p:sp>
      <p:sp>
        <p:nvSpPr>
          <p:cNvPr id="3" name="Subtitle 2"/>
          <p:cNvSpPr>
            <a:spLocks noGrp="1"/>
          </p:cNvSpPr>
          <p:nvPr>
            <p:ph type="subTitle" idx="1"/>
          </p:nvPr>
        </p:nvSpPr>
        <p:spPr>
          <a:xfrm>
            <a:off x="4691197" y="4191000"/>
            <a:ext cx="3538403" cy="1371600"/>
          </a:xfrm>
        </p:spPr>
        <p:txBody>
          <a:bodyPr>
            <a:normAutofit/>
          </a:bodyPr>
          <a:lstStyle/>
          <a:p>
            <a:r>
              <a:rPr lang="en-US" sz="2400" b="1" dirty="0" smtClean="0">
                <a:latin typeface="+mj-lt"/>
              </a:rPr>
              <a:t>Academic </a:t>
            </a:r>
            <a:r>
              <a:rPr lang="en-US" sz="2400" b="1" dirty="0" smtClean="0">
                <a:latin typeface="+mj-lt"/>
              </a:rPr>
              <a:t>Advising </a:t>
            </a:r>
            <a:r>
              <a:rPr lang="en-US" sz="2400" b="1" dirty="0" smtClean="0">
                <a:latin typeface="+mj-lt"/>
              </a:rPr>
              <a:t>Center</a:t>
            </a:r>
            <a:endParaRPr lang="en-US" sz="2400" b="1" dirty="0" smtClean="0">
              <a:latin typeface="+mj-lt"/>
            </a:endParaRPr>
          </a:p>
          <a:p>
            <a:endParaRPr lang="en-US" dirty="0"/>
          </a:p>
        </p:txBody>
      </p:sp>
      <p:pic>
        <p:nvPicPr>
          <p:cNvPr id="7" name="Content Placeholder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791200" y="594123"/>
            <a:ext cx="1188720" cy="1996677"/>
          </a:xfrm>
          <a:prstGeom prst="rect">
            <a:avLst/>
          </a:prstGeom>
        </p:spPr>
      </p:pic>
      <p:pic>
        <p:nvPicPr>
          <p:cNvPr id="6" name="Picture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751076" y="2438400"/>
            <a:ext cx="1880616" cy="2346960"/>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205720730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p:cNvSpPr txBox="1">
            <a:spLocks/>
          </p:cNvSpPr>
          <p:nvPr/>
        </p:nvSpPr>
        <p:spPr>
          <a:xfrm>
            <a:off x="976256" y="1371600"/>
            <a:ext cx="7024744" cy="5486400"/>
          </a:xfrm>
          <a:prstGeom prst="rect">
            <a:avLst/>
          </a:prstGeom>
        </p:spPr>
        <p:txBody>
          <a:bodyPr vert="horz" lIns="91440" tIns="45720" rIns="91440" bIns="45720" rtlCol="0" anchor="b">
            <a:normAutofit/>
          </a:bodyPr>
          <a:lstStyle>
            <a:lvl1pPr algn="l" defTabSz="914400" rtl="0" eaLnBrk="1" latinLnBrk="0" hangingPunct="1">
              <a:spcBef>
                <a:spcPct val="0"/>
              </a:spcBef>
              <a:buNone/>
              <a:defRPr sz="40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en-US" b="1" dirty="0" smtClean="0">
                <a:solidFill>
                  <a:schemeClr val="tx1"/>
                </a:solidFill>
              </a:rPr>
              <a:t>#3 View Class Time as Study Time</a:t>
            </a:r>
          </a:p>
          <a:p>
            <a:pPr algn="ctr"/>
            <a:r>
              <a:rPr lang="en-US" dirty="0" smtClean="0">
                <a:solidFill>
                  <a:schemeClr val="accent5"/>
                </a:solidFill>
              </a:rPr>
              <a:t>Do not day dream</a:t>
            </a:r>
            <a:br>
              <a:rPr lang="en-US" dirty="0" smtClean="0">
                <a:solidFill>
                  <a:schemeClr val="accent5"/>
                </a:solidFill>
              </a:rPr>
            </a:br>
            <a:r>
              <a:rPr lang="en-US" dirty="0" smtClean="0">
                <a:solidFill>
                  <a:schemeClr val="accent5"/>
                </a:solidFill>
              </a:rPr>
              <a:t>Do not put it off</a:t>
            </a:r>
            <a:br>
              <a:rPr lang="en-US" dirty="0" smtClean="0">
                <a:solidFill>
                  <a:schemeClr val="accent5"/>
                </a:solidFill>
              </a:rPr>
            </a:br>
            <a:r>
              <a:rPr lang="en-US" dirty="0" smtClean="0">
                <a:solidFill>
                  <a:schemeClr val="tx1"/>
                </a:solidFill>
              </a:rPr>
              <a:t> </a:t>
            </a:r>
          </a:p>
          <a:p>
            <a:pPr algn="ctr"/>
            <a:r>
              <a:rPr lang="en-US" dirty="0" smtClean="0">
                <a:solidFill>
                  <a:schemeClr val="tx1"/>
                </a:solidFill>
                <a:effectLst>
                  <a:glow rad="101600">
                    <a:schemeClr val="accent1">
                      <a:satMod val="175000"/>
                      <a:alpha val="40000"/>
                    </a:schemeClr>
                  </a:glow>
                  <a:outerShdw blurRad="38100" dist="38100" dir="2700000" algn="tl">
                    <a:srgbClr val="000000">
                      <a:alpha val="43137"/>
                    </a:srgbClr>
                  </a:outerShdw>
                </a:effectLst>
              </a:rPr>
              <a:t>FOCUS</a:t>
            </a:r>
            <a:r>
              <a:rPr lang="en-US" dirty="0" smtClean="0">
                <a:solidFill>
                  <a:schemeClr val="tx1"/>
                </a:solidFill>
                <a:effectLst>
                  <a:outerShdw blurRad="38100" dist="38100" dir="2700000" algn="tl">
                    <a:srgbClr val="000000">
                      <a:alpha val="43137"/>
                    </a:srgbClr>
                  </a:outerShdw>
                </a:effectLst>
              </a:rPr>
              <a:t/>
            </a:r>
            <a:br>
              <a:rPr lang="en-US" dirty="0" smtClean="0">
                <a:solidFill>
                  <a:schemeClr val="tx1"/>
                </a:solidFill>
                <a:effectLst>
                  <a:outerShdw blurRad="38100" dist="38100" dir="2700000" algn="tl">
                    <a:srgbClr val="000000">
                      <a:alpha val="43137"/>
                    </a:srgbClr>
                  </a:outerShdw>
                </a:effectLst>
              </a:rPr>
            </a:br>
            <a:r>
              <a:rPr lang="en-US" dirty="0" smtClean="0">
                <a:solidFill>
                  <a:schemeClr val="tx1"/>
                </a:solidFill>
              </a:rPr>
              <a:t/>
            </a:r>
            <a:br>
              <a:rPr lang="en-US" dirty="0" smtClean="0">
                <a:solidFill>
                  <a:schemeClr val="tx1"/>
                </a:solidFill>
              </a:rPr>
            </a:br>
            <a:endParaRPr lang="en-US" dirty="0" smtClean="0">
              <a:solidFill>
                <a:schemeClr val="tx1"/>
              </a:solidFill>
            </a:endParaRPr>
          </a:p>
          <a:p>
            <a:endParaRPr lang="en-US" dirty="0">
              <a:solidFill>
                <a:schemeClr val="tx1"/>
              </a:solidFill>
            </a:endParaRPr>
          </a:p>
        </p:txBody>
      </p:sp>
    </p:spTree>
    <p:extLst>
      <p:ext uri="{BB962C8B-B14F-4D97-AF65-F5344CB8AC3E}">
        <p14:creationId xmlns:p14="http://schemas.microsoft.com/office/powerpoint/2010/main" val="39664632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2" presetClass="emph" presetSubtype="0" fill="hold" nodeType="withEffect">
                                  <p:stCondLst>
                                    <p:cond delay="0"/>
                                  </p:stCondLst>
                                  <p:childTnLst>
                                    <p:animRot by="120000">
                                      <p:cBhvr>
                                        <p:cTn id="6" dur="100" fill="hold">
                                          <p:stCondLst>
                                            <p:cond delay="0"/>
                                          </p:stCondLst>
                                        </p:cTn>
                                        <p:tgtEl>
                                          <p:spTgt spid="7">
                                            <p:txEl>
                                              <p:pRg st="2" end="2"/>
                                            </p:txEl>
                                          </p:spTgt>
                                        </p:tgtEl>
                                        <p:attrNameLst>
                                          <p:attrName>r</p:attrName>
                                        </p:attrNameLst>
                                      </p:cBhvr>
                                    </p:animRot>
                                    <p:animRot by="-240000">
                                      <p:cBhvr>
                                        <p:cTn id="7" dur="200" fill="hold">
                                          <p:stCondLst>
                                            <p:cond delay="200"/>
                                          </p:stCondLst>
                                        </p:cTn>
                                        <p:tgtEl>
                                          <p:spTgt spid="7">
                                            <p:txEl>
                                              <p:pRg st="2" end="2"/>
                                            </p:txEl>
                                          </p:spTgt>
                                        </p:tgtEl>
                                        <p:attrNameLst>
                                          <p:attrName>r</p:attrName>
                                        </p:attrNameLst>
                                      </p:cBhvr>
                                    </p:animRot>
                                    <p:animRot by="240000">
                                      <p:cBhvr>
                                        <p:cTn id="8" dur="200" fill="hold">
                                          <p:stCondLst>
                                            <p:cond delay="400"/>
                                          </p:stCondLst>
                                        </p:cTn>
                                        <p:tgtEl>
                                          <p:spTgt spid="7">
                                            <p:txEl>
                                              <p:pRg st="2" end="2"/>
                                            </p:txEl>
                                          </p:spTgt>
                                        </p:tgtEl>
                                        <p:attrNameLst>
                                          <p:attrName>r</p:attrName>
                                        </p:attrNameLst>
                                      </p:cBhvr>
                                    </p:animRot>
                                    <p:animRot by="-240000">
                                      <p:cBhvr>
                                        <p:cTn id="9" dur="200" fill="hold">
                                          <p:stCondLst>
                                            <p:cond delay="600"/>
                                          </p:stCondLst>
                                        </p:cTn>
                                        <p:tgtEl>
                                          <p:spTgt spid="7">
                                            <p:txEl>
                                              <p:pRg st="2" end="2"/>
                                            </p:txEl>
                                          </p:spTgt>
                                        </p:tgtEl>
                                        <p:attrNameLst>
                                          <p:attrName>r</p:attrName>
                                        </p:attrNameLst>
                                      </p:cBhvr>
                                    </p:animRot>
                                    <p:animRot by="120000">
                                      <p:cBhvr>
                                        <p:cTn id="10" dur="200" fill="hold">
                                          <p:stCondLst>
                                            <p:cond delay="800"/>
                                          </p:stCondLst>
                                        </p:cTn>
                                        <p:tgtEl>
                                          <p:spTgt spid="7">
                                            <p:txEl>
                                              <p:pRg st="2" end="2"/>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p:cNvSpPr txBox="1">
            <a:spLocks/>
          </p:cNvSpPr>
          <p:nvPr/>
        </p:nvSpPr>
        <p:spPr>
          <a:xfrm>
            <a:off x="1066800" y="1219200"/>
            <a:ext cx="7024744" cy="4953000"/>
          </a:xfrm>
          <a:prstGeom prst="rect">
            <a:avLst/>
          </a:prstGeom>
        </p:spPr>
        <p:txBody>
          <a:bodyPr vert="horz" lIns="91440" tIns="45720" rIns="91440" bIns="45720" rtlCol="0" anchor="b">
            <a:normAutofit/>
          </a:bodyPr>
          <a:lstStyle>
            <a:lvl1pPr algn="l" defTabSz="914400" rtl="0" eaLnBrk="1" latinLnBrk="0" hangingPunct="1">
              <a:spcBef>
                <a:spcPct val="0"/>
              </a:spcBef>
              <a:buNone/>
              <a:defRPr sz="40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en-US" b="1" dirty="0" smtClean="0">
                <a:solidFill>
                  <a:schemeClr val="tx1"/>
                </a:solidFill>
              </a:rPr>
              <a:t>Pay attention in class</a:t>
            </a:r>
            <a:br>
              <a:rPr lang="en-US" b="1" dirty="0" smtClean="0">
                <a:solidFill>
                  <a:schemeClr val="tx1"/>
                </a:solidFill>
              </a:rPr>
            </a:br>
            <a:endParaRPr lang="en-US" b="1" dirty="0" smtClean="0">
              <a:solidFill>
                <a:schemeClr val="tx1"/>
              </a:solidFill>
            </a:endParaRPr>
          </a:p>
          <a:p>
            <a:pPr algn="ctr"/>
            <a:r>
              <a:rPr lang="en-US" dirty="0" smtClean="0">
                <a:solidFill>
                  <a:schemeClr val="accent5"/>
                </a:solidFill>
              </a:rPr>
              <a:t>Remember your…</a:t>
            </a:r>
            <a:br>
              <a:rPr lang="en-US" dirty="0" smtClean="0">
                <a:solidFill>
                  <a:schemeClr val="accent5"/>
                </a:solidFill>
              </a:rPr>
            </a:br>
            <a:r>
              <a:rPr lang="en-US" dirty="0" smtClean="0">
                <a:solidFill>
                  <a:schemeClr val="accent5"/>
                </a:solidFill>
              </a:rPr>
              <a:t> </a:t>
            </a:r>
            <a:r>
              <a:rPr lang="en-US" b="1" dirty="0" smtClean="0">
                <a:solidFill>
                  <a:schemeClr val="accent5"/>
                </a:solidFill>
              </a:rPr>
              <a:t>Opportunity Costs</a:t>
            </a:r>
          </a:p>
          <a:p>
            <a:pPr algn="ctr"/>
            <a:endParaRPr lang="en-US" dirty="0" smtClean="0">
              <a:solidFill>
                <a:schemeClr val="tx1"/>
              </a:solidFill>
            </a:endParaRPr>
          </a:p>
          <a:p>
            <a:pPr algn="ctr"/>
            <a:r>
              <a:rPr lang="en-US" dirty="0" smtClean="0">
                <a:solidFill>
                  <a:schemeClr val="tx1"/>
                </a:solidFill>
              </a:rPr>
              <a:t>Create good notes!</a:t>
            </a:r>
          </a:p>
          <a:p>
            <a:endParaRPr lang="en-US" dirty="0">
              <a:solidFill>
                <a:schemeClr val="tx1"/>
              </a:solidFill>
            </a:endParaRPr>
          </a:p>
        </p:txBody>
      </p:sp>
    </p:spTree>
    <p:extLst>
      <p:ext uri="{BB962C8B-B14F-4D97-AF65-F5344CB8AC3E}">
        <p14:creationId xmlns:p14="http://schemas.microsoft.com/office/powerpoint/2010/main" val="396646321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p:cNvSpPr txBox="1">
            <a:spLocks/>
          </p:cNvSpPr>
          <p:nvPr/>
        </p:nvSpPr>
        <p:spPr>
          <a:xfrm>
            <a:off x="1195890" y="914400"/>
            <a:ext cx="7024744" cy="4953000"/>
          </a:xfrm>
          <a:prstGeom prst="rect">
            <a:avLst/>
          </a:prstGeom>
        </p:spPr>
        <p:txBody>
          <a:bodyPr vert="horz" lIns="91440" tIns="45720" rIns="91440" bIns="45720" rtlCol="0" anchor="b">
            <a:normAutofit/>
          </a:bodyPr>
          <a:lstStyle>
            <a:lvl1pPr algn="l" defTabSz="914400" rtl="0" eaLnBrk="1" latinLnBrk="0" hangingPunct="1">
              <a:spcBef>
                <a:spcPct val="0"/>
              </a:spcBef>
              <a:buNone/>
              <a:defRPr sz="40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en-US" b="1" dirty="0" smtClean="0">
                <a:solidFill>
                  <a:schemeClr val="tx1"/>
                </a:solidFill>
              </a:rPr>
              <a:t>#4 Planning</a:t>
            </a:r>
          </a:p>
          <a:p>
            <a:pPr algn="ctr"/>
            <a:r>
              <a:rPr lang="en-US" dirty="0" smtClean="0">
                <a:solidFill>
                  <a:schemeClr val="accent5"/>
                </a:solidFill>
              </a:rPr>
              <a:t>Set aside time for all priorities.</a:t>
            </a:r>
            <a:br>
              <a:rPr lang="en-US" dirty="0" smtClean="0">
                <a:solidFill>
                  <a:schemeClr val="accent5"/>
                </a:solidFill>
              </a:rPr>
            </a:br>
            <a:r>
              <a:rPr lang="en-US" dirty="0" smtClean="0">
                <a:solidFill>
                  <a:schemeClr val="tx1"/>
                </a:solidFill>
              </a:rPr>
              <a:t> </a:t>
            </a:r>
          </a:p>
          <a:p>
            <a:pPr algn="ctr"/>
            <a:r>
              <a:rPr lang="en-US" dirty="0" smtClean="0">
                <a:solidFill>
                  <a:schemeClr val="tx1"/>
                </a:solidFill>
              </a:rPr>
              <a:t>Schedule your time and start with what is most important.</a:t>
            </a:r>
          </a:p>
          <a:p>
            <a:endParaRPr lang="en-US" dirty="0">
              <a:solidFill>
                <a:schemeClr val="tx1"/>
              </a:solidFill>
            </a:endParaRPr>
          </a:p>
        </p:txBody>
      </p:sp>
    </p:spTree>
    <p:extLst>
      <p:ext uri="{BB962C8B-B14F-4D97-AF65-F5344CB8AC3E}">
        <p14:creationId xmlns:p14="http://schemas.microsoft.com/office/powerpoint/2010/main" val="18091798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p:cNvSpPr txBox="1">
            <a:spLocks/>
          </p:cNvSpPr>
          <p:nvPr/>
        </p:nvSpPr>
        <p:spPr>
          <a:xfrm>
            <a:off x="1066800" y="1272397"/>
            <a:ext cx="7024744" cy="4953000"/>
          </a:xfrm>
          <a:prstGeom prst="rect">
            <a:avLst/>
          </a:prstGeom>
        </p:spPr>
        <p:txBody>
          <a:bodyPr vert="horz" lIns="91440" tIns="45720" rIns="91440" bIns="45720" rtlCol="0" anchor="b">
            <a:normAutofit/>
          </a:bodyPr>
          <a:lstStyle>
            <a:lvl1pPr algn="l" defTabSz="914400" rtl="0" eaLnBrk="1" latinLnBrk="0" hangingPunct="1">
              <a:spcBef>
                <a:spcPct val="0"/>
              </a:spcBef>
              <a:buNone/>
              <a:defRPr sz="40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en-US" b="1" dirty="0" smtClean="0">
                <a:solidFill>
                  <a:schemeClr val="tx1"/>
                </a:solidFill>
              </a:rPr>
              <a:t>Schedule activities from your syllabus</a:t>
            </a:r>
          </a:p>
          <a:p>
            <a:pPr algn="ctr"/>
            <a:r>
              <a:rPr lang="en-US" dirty="0" smtClean="0">
                <a:solidFill>
                  <a:schemeClr val="accent5"/>
                </a:solidFill>
              </a:rPr>
              <a:t>Fill in your day planner/calendar for the semester.</a:t>
            </a:r>
            <a:br>
              <a:rPr lang="en-US" dirty="0" smtClean="0">
                <a:solidFill>
                  <a:schemeClr val="accent5"/>
                </a:solidFill>
              </a:rPr>
            </a:br>
            <a:r>
              <a:rPr lang="en-US" dirty="0" smtClean="0">
                <a:solidFill>
                  <a:schemeClr val="tx1"/>
                </a:solidFill>
              </a:rPr>
              <a:t> </a:t>
            </a:r>
          </a:p>
          <a:p>
            <a:pPr algn="ctr"/>
            <a:r>
              <a:rPr lang="en-US" dirty="0" smtClean="0">
                <a:solidFill>
                  <a:schemeClr val="tx1"/>
                </a:solidFill>
              </a:rPr>
              <a:t>Schedule your tests and due dates.</a:t>
            </a:r>
          </a:p>
          <a:p>
            <a:endParaRPr lang="en-US" dirty="0">
              <a:solidFill>
                <a:schemeClr val="tx1"/>
              </a:solidFill>
            </a:endParaRPr>
          </a:p>
        </p:txBody>
      </p:sp>
    </p:spTree>
    <p:extLst>
      <p:ext uri="{BB962C8B-B14F-4D97-AF65-F5344CB8AC3E}">
        <p14:creationId xmlns:p14="http://schemas.microsoft.com/office/powerpoint/2010/main" val="317746038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p:cNvSpPr txBox="1">
            <a:spLocks/>
          </p:cNvSpPr>
          <p:nvPr/>
        </p:nvSpPr>
        <p:spPr>
          <a:xfrm>
            <a:off x="838200" y="1166004"/>
            <a:ext cx="7024744" cy="4953000"/>
          </a:xfrm>
          <a:prstGeom prst="rect">
            <a:avLst/>
          </a:prstGeom>
        </p:spPr>
        <p:txBody>
          <a:bodyPr vert="horz" lIns="91440" tIns="45720" rIns="91440" bIns="45720" rtlCol="0" anchor="b">
            <a:normAutofit/>
          </a:bodyPr>
          <a:lstStyle>
            <a:lvl1pPr algn="l" defTabSz="914400" rtl="0" eaLnBrk="1" latinLnBrk="0" hangingPunct="1">
              <a:spcBef>
                <a:spcPct val="0"/>
              </a:spcBef>
              <a:buNone/>
              <a:defRPr sz="40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en-US" b="1" dirty="0" smtClean="0">
                <a:solidFill>
                  <a:schemeClr val="tx1"/>
                </a:solidFill>
              </a:rPr>
              <a:t>Make Sunday night your night to plan</a:t>
            </a:r>
          </a:p>
          <a:p>
            <a:pPr algn="ctr"/>
            <a:r>
              <a:rPr lang="en-US" dirty="0" smtClean="0">
                <a:solidFill>
                  <a:schemeClr val="accent5"/>
                </a:solidFill>
              </a:rPr>
              <a:t>Add to what you have scheduled.</a:t>
            </a:r>
          </a:p>
          <a:p>
            <a:pPr algn="ctr"/>
            <a:r>
              <a:rPr lang="en-US" dirty="0" smtClean="0">
                <a:solidFill>
                  <a:schemeClr val="tx1"/>
                </a:solidFill>
              </a:rPr>
              <a:t> </a:t>
            </a:r>
          </a:p>
          <a:p>
            <a:pPr algn="ctr"/>
            <a:r>
              <a:rPr lang="en-US" dirty="0" smtClean="0">
                <a:solidFill>
                  <a:schemeClr val="tx1"/>
                </a:solidFill>
              </a:rPr>
              <a:t>Schedule your time and start with what is most important.</a:t>
            </a:r>
          </a:p>
          <a:p>
            <a:endParaRPr lang="en-US" dirty="0">
              <a:solidFill>
                <a:schemeClr val="tx1"/>
              </a:solidFill>
            </a:endParaRPr>
          </a:p>
        </p:txBody>
      </p:sp>
    </p:spTree>
    <p:extLst>
      <p:ext uri="{BB962C8B-B14F-4D97-AF65-F5344CB8AC3E}">
        <p14:creationId xmlns:p14="http://schemas.microsoft.com/office/powerpoint/2010/main" val="39057087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p:cNvSpPr txBox="1">
            <a:spLocks/>
          </p:cNvSpPr>
          <p:nvPr/>
        </p:nvSpPr>
        <p:spPr>
          <a:xfrm>
            <a:off x="914400" y="914400"/>
            <a:ext cx="7024744" cy="4953000"/>
          </a:xfrm>
          <a:prstGeom prst="rect">
            <a:avLst/>
          </a:prstGeom>
        </p:spPr>
        <p:txBody>
          <a:bodyPr vert="horz" lIns="91440" tIns="45720" rIns="91440" bIns="45720" rtlCol="0" anchor="b">
            <a:normAutofit/>
          </a:bodyPr>
          <a:lstStyle>
            <a:lvl1pPr algn="l" defTabSz="914400" rtl="0" eaLnBrk="1" latinLnBrk="0" hangingPunct="1">
              <a:spcBef>
                <a:spcPct val="0"/>
              </a:spcBef>
              <a:buNone/>
              <a:defRPr sz="40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en-US" b="1" dirty="0" smtClean="0">
                <a:solidFill>
                  <a:schemeClr val="tx1"/>
                </a:solidFill>
              </a:rPr>
              <a:t> Prioritize Your Assignments</a:t>
            </a:r>
          </a:p>
          <a:p>
            <a:pPr algn="ctr"/>
            <a:r>
              <a:rPr lang="en-US" dirty="0" smtClean="0">
                <a:solidFill>
                  <a:schemeClr val="accent5"/>
                </a:solidFill>
              </a:rPr>
              <a:t>Start with the most difficult task.</a:t>
            </a:r>
            <a:br>
              <a:rPr lang="en-US" dirty="0" smtClean="0">
                <a:solidFill>
                  <a:schemeClr val="accent5"/>
                </a:solidFill>
              </a:rPr>
            </a:br>
            <a:r>
              <a:rPr lang="en-US" dirty="0" smtClean="0">
                <a:solidFill>
                  <a:schemeClr val="tx1"/>
                </a:solidFill>
              </a:rPr>
              <a:t> </a:t>
            </a:r>
          </a:p>
          <a:p>
            <a:pPr algn="ctr"/>
            <a:r>
              <a:rPr lang="en-US" dirty="0" smtClean="0">
                <a:solidFill>
                  <a:schemeClr val="tx1"/>
                </a:solidFill>
              </a:rPr>
              <a:t>Decide what is most urgent.</a:t>
            </a:r>
          </a:p>
          <a:p>
            <a:endParaRPr lang="en-US" dirty="0">
              <a:solidFill>
                <a:schemeClr val="tx1"/>
              </a:solidFill>
            </a:endParaRPr>
          </a:p>
        </p:txBody>
      </p:sp>
    </p:spTree>
    <p:extLst>
      <p:ext uri="{BB962C8B-B14F-4D97-AF65-F5344CB8AC3E}">
        <p14:creationId xmlns:p14="http://schemas.microsoft.com/office/powerpoint/2010/main" val="250564203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p:cNvSpPr txBox="1">
            <a:spLocks/>
          </p:cNvSpPr>
          <p:nvPr/>
        </p:nvSpPr>
        <p:spPr>
          <a:xfrm>
            <a:off x="990600" y="1219200"/>
            <a:ext cx="7024744" cy="4953000"/>
          </a:xfrm>
          <a:prstGeom prst="rect">
            <a:avLst/>
          </a:prstGeom>
        </p:spPr>
        <p:txBody>
          <a:bodyPr vert="horz" lIns="91440" tIns="45720" rIns="91440" bIns="45720" rtlCol="0" anchor="b">
            <a:normAutofit/>
          </a:bodyPr>
          <a:lstStyle>
            <a:lvl1pPr algn="l" defTabSz="914400" rtl="0" eaLnBrk="1" latinLnBrk="0" hangingPunct="1">
              <a:spcBef>
                <a:spcPct val="0"/>
              </a:spcBef>
              <a:buNone/>
              <a:defRPr sz="40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en-US" b="1" dirty="0" smtClean="0">
                <a:solidFill>
                  <a:schemeClr val="tx1"/>
                </a:solidFill>
              </a:rPr>
              <a:t>  Plan your study time</a:t>
            </a:r>
          </a:p>
          <a:p>
            <a:pPr algn="ctr"/>
            <a:r>
              <a:rPr lang="en-US" dirty="0" smtClean="0">
                <a:solidFill>
                  <a:schemeClr val="accent5"/>
                </a:solidFill>
              </a:rPr>
              <a:t>Plan for 50 minutes at a time then you must take breaks.</a:t>
            </a:r>
          </a:p>
          <a:p>
            <a:pPr algn="ctr"/>
            <a:r>
              <a:rPr lang="en-US" dirty="0" smtClean="0">
                <a:solidFill>
                  <a:schemeClr val="tx1"/>
                </a:solidFill>
              </a:rPr>
              <a:t> </a:t>
            </a:r>
          </a:p>
          <a:p>
            <a:pPr algn="ctr"/>
            <a:r>
              <a:rPr lang="en-US" dirty="0" smtClean="0">
                <a:solidFill>
                  <a:schemeClr val="tx1"/>
                </a:solidFill>
              </a:rPr>
              <a:t>Refresh and Re-energize during breaks.</a:t>
            </a:r>
          </a:p>
          <a:p>
            <a:endParaRPr lang="en-US" dirty="0">
              <a:solidFill>
                <a:schemeClr val="tx1"/>
              </a:solidFill>
            </a:endParaRPr>
          </a:p>
        </p:txBody>
      </p:sp>
    </p:spTree>
    <p:extLst>
      <p:ext uri="{BB962C8B-B14F-4D97-AF65-F5344CB8AC3E}">
        <p14:creationId xmlns:p14="http://schemas.microsoft.com/office/powerpoint/2010/main" val="261810558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p:cNvSpPr txBox="1">
            <a:spLocks/>
          </p:cNvSpPr>
          <p:nvPr/>
        </p:nvSpPr>
        <p:spPr>
          <a:xfrm>
            <a:off x="1195890" y="457200"/>
            <a:ext cx="7024744" cy="1447800"/>
          </a:xfrm>
          <a:prstGeom prst="rect">
            <a:avLst/>
          </a:prstGeom>
        </p:spPr>
        <p:txBody>
          <a:bodyPr vert="horz" lIns="91440" tIns="45720" rIns="91440" bIns="45720" rtlCol="0" anchor="b">
            <a:normAutofit/>
          </a:bodyPr>
          <a:lstStyle>
            <a:lvl1pPr algn="l" defTabSz="914400" rtl="0" eaLnBrk="1" latinLnBrk="0" hangingPunct="1">
              <a:spcBef>
                <a:spcPct val="0"/>
              </a:spcBef>
              <a:buNone/>
              <a:defRPr sz="40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b="1" dirty="0" smtClean="0">
                <a:solidFill>
                  <a:schemeClr val="tx1"/>
                </a:solidFill>
              </a:rPr>
              <a:t>Break Time Brain Boosters: </a:t>
            </a:r>
            <a:endParaRPr lang="en-US" dirty="0">
              <a:solidFill>
                <a:schemeClr val="tx1"/>
              </a:solidFill>
            </a:endParaRPr>
          </a:p>
        </p:txBody>
      </p:sp>
    </p:spTree>
    <p:extLst>
      <p:ext uri="{BB962C8B-B14F-4D97-AF65-F5344CB8AC3E}">
        <p14:creationId xmlns:p14="http://schemas.microsoft.com/office/powerpoint/2010/main" val="246794583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p:cNvSpPr txBox="1">
            <a:spLocks/>
          </p:cNvSpPr>
          <p:nvPr/>
        </p:nvSpPr>
        <p:spPr>
          <a:xfrm>
            <a:off x="1195890" y="609600"/>
            <a:ext cx="7024744" cy="4953000"/>
          </a:xfrm>
          <a:prstGeom prst="rect">
            <a:avLst/>
          </a:prstGeom>
        </p:spPr>
        <p:txBody>
          <a:bodyPr vert="horz" lIns="91440" tIns="45720" rIns="91440" bIns="45720" rtlCol="0" anchor="b">
            <a:normAutofit/>
          </a:bodyPr>
          <a:lstStyle>
            <a:lvl1pPr algn="l" defTabSz="914400" rtl="0" eaLnBrk="1" latinLnBrk="0" hangingPunct="1">
              <a:spcBef>
                <a:spcPct val="0"/>
              </a:spcBef>
              <a:buNone/>
              <a:defRPr sz="40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b="1" dirty="0" smtClean="0">
                <a:solidFill>
                  <a:schemeClr val="tx1"/>
                </a:solidFill>
              </a:rPr>
              <a:t>Break Time Brain Boosters: </a:t>
            </a:r>
            <a:br>
              <a:rPr lang="en-US" b="1" dirty="0" smtClean="0">
                <a:solidFill>
                  <a:schemeClr val="tx1"/>
                </a:solidFill>
              </a:rPr>
            </a:br>
            <a:r>
              <a:rPr lang="en-US" b="1" dirty="0" smtClean="0">
                <a:solidFill>
                  <a:schemeClr val="tx1"/>
                </a:solidFill>
              </a:rPr>
              <a:t/>
            </a:r>
            <a:br>
              <a:rPr lang="en-US" b="1" dirty="0" smtClean="0">
                <a:solidFill>
                  <a:schemeClr val="tx1"/>
                </a:solidFill>
              </a:rPr>
            </a:br>
            <a:r>
              <a:rPr lang="en-US" dirty="0" smtClean="0">
                <a:solidFill>
                  <a:schemeClr val="accent1">
                    <a:lumMod val="50000"/>
                  </a:schemeClr>
                </a:solidFill>
              </a:rPr>
              <a:t>*Exercise</a:t>
            </a:r>
            <a:r>
              <a:rPr lang="en-US" dirty="0">
                <a:solidFill>
                  <a:schemeClr val="accent1">
                    <a:lumMod val="50000"/>
                  </a:schemeClr>
                </a:solidFill>
              </a:rPr>
              <a:t/>
            </a:r>
            <a:br>
              <a:rPr lang="en-US" dirty="0">
                <a:solidFill>
                  <a:schemeClr val="accent1">
                    <a:lumMod val="50000"/>
                  </a:schemeClr>
                </a:solidFill>
              </a:rPr>
            </a:br>
            <a:r>
              <a:rPr lang="en-US" dirty="0" smtClean="0">
                <a:solidFill>
                  <a:schemeClr val="accent1">
                    <a:lumMod val="50000"/>
                  </a:schemeClr>
                </a:solidFill>
              </a:rPr>
              <a:t>*Sleep</a:t>
            </a:r>
            <a:r>
              <a:rPr lang="en-US" dirty="0">
                <a:solidFill>
                  <a:schemeClr val="accent1">
                    <a:lumMod val="50000"/>
                  </a:schemeClr>
                </a:solidFill>
              </a:rPr>
              <a:t/>
            </a:r>
            <a:br>
              <a:rPr lang="en-US" dirty="0">
                <a:solidFill>
                  <a:schemeClr val="accent1">
                    <a:lumMod val="50000"/>
                  </a:schemeClr>
                </a:solidFill>
              </a:rPr>
            </a:br>
            <a:r>
              <a:rPr lang="en-US" dirty="0" smtClean="0">
                <a:solidFill>
                  <a:schemeClr val="accent1">
                    <a:lumMod val="50000"/>
                  </a:schemeClr>
                </a:solidFill>
              </a:rPr>
              <a:t>*Meditation</a:t>
            </a:r>
          </a:p>
          <a:p>
            <a:endParaRPr lang="en-US" dirty="0" smtClean="0">
              <a:solidFill>
                <a:schemeClr val="tx1"/>
              </a:solidFill>
            </a:endParaRPr>
          </a:p>
          <a:p>
            <a:endParaRPr lang="en-US" dirty="0">
              <a:solidFill>
                <a:schemeClr val="tx1"/>
              </a:solidFill>
            </a:endParaRPr>
          </a:p>
        </p:txBody>
      </p:sp>
    </p:spTree>
    <p:extLst>
      <p:ext uri="{BB962C8B-B14F-4D97-AF65-F5344CB8AC3E}">
        <p14:creationId xmlns:p14="http://schemas.microsoft.com/office/powerpoint/2010/main" val="47603177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p:cNvSpPr txBox="1">
            <a:spLocks/>
          </p:cNvSpPr>
          <p:nvPr/>
        </p:nvSpPr>
        <p:spPr>
          <a:xfrm>
            <a:off x="1211705" y="1066800"/>
            <a:ext cx="7024744" cy="4953000"/>
          </a:xfrm>
          <a:prstGeom prst="rect">
            <a:avLst/>
          </a:prstGeom>
        </p:spPr>
        <p:txBody>
          <a:bodyPr vert="horz" lIns="91440" tIns="45720" rIns="91440" bIns="45720" rtlCol="0" anchor="b">
            <a:normAutofit/>
          </a:bodyPr>
          <a:lstStyle>
            <a:lvl1pPr algn="l" defTabSz="914400" rtl="0" eaLnBrk="1" latinLnBrk="0" hangingPunct="1">
              <a:spcBef>
                <a:spcPct val="0"/>
              </a:spcBef>
              <a:buNone/>
              <a:defRPr sz="40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en-US" b="1" dirty="0" smtClean="0">
                <a:solidFill>
                  <a:schemeClr val="tx1"/>
                </a:solidFill>
              </a:rPr>
              <a:t> Primacy-</a:t>
            </a:r>
            <a:r>
              <a:rPr lang="en-US" b="1" dirty="0" err="1" smtClean="0">
                <a:solidFill>
                  <a:schemeClr val="tx1"/>
                </a:solidFill>
              </a:rPr>
              <a:t>Recency</a:t>
            </a:r>
            <a:endParaRPr lang="en-US" b="1" dirty="0" smtClean="0">
              <a:solidFill>
                <a:schemeClr val="tx1"/>
              </a:solidFill>
            </a:endParaRPr>
          </a:p>
          <a:p>
            <a:pPr algn="ctr"/>
            <a:r>
              <a:rPr lang="en-US" dirty="0" smtClean="0">
                <a:solidFill>
                  <a:schemeClr val="accent5"/>
                </a:solidFill>
              </a:rPr>
              <a:t>We learn more at the beginning and end of a study session.</a:t>
            </a:r>
            <a:br>
              <a:rPr lang="en-US" dirty="0" smtClean="0">
                <a:solidFill>
                  <a:schemeClr val="accent5"/>
                </a:solidFill>
              </a:rPr>
            </a:br>
            <a:r>
              <a:rPr lang="en-US" dirty="0" smtClean="0">
                <a:solidFill>
                  <a:schemeClr val="tx1"/>
                </a:solidFill>
              </a:rPr>
              <a:t> </a:t>
            </a:r>
          </a:p>
          <a:p>
            <a:pPr algn="ctr"/>
            <a:r>
              <a:rPr lang="en-US" dirty="0" smtClean="0">
                <a:solidFill>
                  <a:schemeClr val="tx1"/>
                </a:solidFill>
              </a:rPr>
              <a:t>Shorten your study time and change the subject matter regularly.</a:t>
            </a:r>
          </a:p>
          <a:p>
            <a:endParaRPr lang="en-US" dirty="0">
              <a:solidFill>
                <a:schemeClr val="tx1"/>
              </a:solidFill>
            </a:endParaRPr>
          </a:p>
        </p:txBody>
      </p:sp>
    </p:spTree>
    <p:extLst>
      <p:ext uri="{BB962C8B-B14F-4D97-AF65-F5344CB8AC3E}">
        <p14:creationId xmlns:p14="http://schemas.microsoft.com/office/powerpoint/2010/main" val="409758982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43490" y="1066800"/>
            <a:ext cx="7024744" cy="1103864"/>
          </a:xfrm>
        </p:spPr>
        <p:txBody>
          <a:bodyPr/>
          <a:lstStyle/>
          <a:p>
            <a:r>
              <a:rPr lang="en-US" dirty="0" smtClean="0">
                <a:solidFill>
                  <a:schemeClr val="accent4"/>
                </a:solidFill>
              </a:rPr>
              <a:t>Study Skills Practices</a:t>
            </a:r>
            <a:endParaRPr lang="en-US" dirty="0">
              <a:solidFill>
                <a:schemeClr val="accent4"/>
              </a:solidFill>
            </a:endParaRPr>
          </a:p>
        </p:txBody>
      </p:sp>
      <p:sp>
        <p:nvSpPr>
          <p:cNvPr id="3" name="TextBox 2"/>
          <p:cNvSpPr txBox="1"/>
          <p:nvPr/>
        </p:nvSpPr>
        <p:spPr>
          <a:xfrm>
            <a:off x="746502" y="2286000"/>
            <a:ext cx="7223760" cy="4401205"/>
          </a:xfrm>
          <a:prstGeom prst="rect">
            <a:avLst/>
          </a:prstGeom>
          <a:noFill/>
        </p:spPr>
        <p:txBody>
          <a:bodyPr wrap="square" rtlCol="0">
            <a:spAutoFit/>
          </a:bodyPr>
          <a:lstStyle/>
          <a:p>
            <a:pPr marL="742950" lvl="0" indent="-742950">
              <a:buFont typeface="+mj-lt"/>
              <a:buAutoNum type="arabicPeriod"/>
            </a:pPr>
            <a:r>
              <a:rPr lang="en-US" sz="4000" dirty="0" smtClean="0">
                <a:solidFill>
                  <a:prstClr val="black"/>
                </a:solidFill>
              </a:rPr>
              <a:t>Get Started Now!!</a:t>
            </a:r>
            <a:endParaRPr lang="en-US" sz="4000" dirty="0">
              <a:solidFill>
                <a:prstClr val="black"/>
              </a:solidFill>
            </a:endParaRPr>
          </a:p>
          <a:p>
            <a:pPr marL="742950" lvl="0" indent="-742950">
              <a:buFont typeface="+mj-lt"/>
              <a:buAutoNum type="arabicPeriod"/>
            </a:pPr>
            <a:r>
              <a:rPr lang="en-US" sz="4000" dirty="0" smtClean="0">
                <a:solidFill>
                  <a:prstClr val="black"/>
                </a:solidFill>
              </a:rPr>
              <a:t>Review </a:t>
            </a:r>
            <a:r>
              <a:rPr lang="en-US" sz="4000" dirty="0">
                <a:solidFill>
                  <a:prstClr val="black"/>
                </a:solidFill>
              </a:rPr>
              <a:t>class notes </a:t>
            </a:r>
            <a:r>
              <a:rPr lang="en-US" sz="4000" dirty="0" smtClean="0">
                <a:solidFill>
                  <a:prstClr val="black"/>
                </a:solidFill>
              </a:rPr>
              <a:t>daily</a:t>
            </a:r>
          </a:p>
          <a:p>
            <a:pPr marL="742950" lvl="0" indent="-742950">
              <a:buFont typeface="+mj-lt"/>
              <a:buAutoNum type="arabicPeriod"/>
            </a:pPr>
            <a:r>
              <a:rPr lang="en-US" sz="4000" dirty="0" smtClean="0">
                <a:solidFill>
                  <a:prstClr val="black"/>
                </a:solidFill>
              </a:rPr>
              <a:t>Going to class</a:t>
            </a:r>
            <a:endParaRPr lang="en-US" sz="4000" dirty="0">
              <a:solidFill>
                <a:prstClr val="black"/>
              </a:solidFill>
            </a:endParaRPr>
          </a:p>
          <a:p>
            <a:pPr marL="742950" lvl="0" indent="-742950">
              <a:buFont typeface="+mj-lt"/>
              <a:buAutoNum type="arabicPeriod"/>
            </a:pPr>
            <a:r>
              <a:rPr lang="en-US" sz="4000" dirty="0">
                <a:solidFill>
                  <a:prstClr val="black"/>
                </a:solidFill>
              </a:rPr>
              <a:t>Planning</a:t>
            </a:r>
          </a:p>
          <a:p>
            <a:pPr marL="742950" lvl="0" indent="-742950">
              <a:buFont typeface="+mj-lt"/>
              <a:buAutoNum type="arabicPeriod"/>
            </a:pPr>
            <a:r>
              <a:rPr lang="en-US" sz="4000" dirty="0" smtClean="0">
                <a:solidFill>
                  <a:prstClr val="black"/>
                </a:solidFill>
              </a:rPr>
              <a:t>When and where to study</a:t>
            </a:r>
          </a:p>
          <a:p>
            <a:pPr marL="742950" lvl="0" indent="-742950">
              <a:buFont typeface="+mj-lt"/>
              <a:buAutoNum type="arabicPeriod"/>
            </a:pPr>
            <a:r>
              <a:rPr lang="en-US" sz="4000" dirty="0" smtClean="0">
                <a:solidFill>
                  <a:prstClr val="black"/>
                </a:solidFill>
              </a:rPr>
              <a:t>Goals</a:t>
            </a:r>
          </a:p>
          <a:p>
            <a:pPr marL="742950" lvl="0" indent="-742950">
              <a:buFont typeface="+mj-lt"/>
              <a:buAutoNum type="arabicPeriod"/>
            </a:pPr>
            <a:endParaRPr lang="en-US" sz="4000" dirty="0">
              <a:solidFill>
                <a:prstClr val="black"/>
              </a:solidFill>
            </a:endParaRPr>
          </a:p>
        </p:txBody>
      </p:sp>
    </p:spTree>
    <p:extLst>
      <p:ext uri="{BB962C8B-B14F-4D97-AF65-F5344CB8AC3E}">
        <p14:creationId xmlns:p14="http://schemas.microsoft.com/office/powerpoint/2010/main" val="413904785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p:cNvSpPr txBox="1">
            <a:spLocks/>
          </p:cNvSpPr>
          <p:nvPr/>
        </p:nvSpPr>
        <p:spPr>
          <a:xfrm>
            <a:off x="1224645" y="228600"/>
            <a:ext cx="7024744" cy="4953000"/>
          </a:xfrm>
          <a:prstGeom prst="rect">
            <a:avLst/>
          </a:prstGeom>
        </p:spPr>
        <p:txBody>
          <a:bodyPr vert="horz" lIns="91440" tIns="45720" rIns="91440" bIns="45720" rtlCol="0" anchor="b">
            <a:normAutofit/>
          </a:bodyPr>
          <a:lstStyle>
            <a:lvl1pPr algn="l" defTabSz="914400" rtl="0" eaLnBrk="1" latinLnBrk="0" hangingPunct="1">
              <a:spcBef>
                <a:spcPct val="0"/>
              </a:spcBef>
              <a:buNone/>
              <a:defRPr sz="40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en-US" b="1" dirty="0" smtClean="0">
                <a:solidFill>
                  <a:schemeClr val="tx1"/>
                </a:solidFill>
              </a:rPr>
              <a:t>#5 Dedicate Study Space</a:t>
            </a:r>
          </a:p>
          <a:p>
            <a:pPr algn="ctr"/>
            <a:r>
              <a:rPr lang="en-US" dirty="0" smtClean="0">
                <a:solidFill>
                  <a:schemeClr val="accent5"/>
                </a:solidFill>
              </a:rPr>
              <a:t>Determine a regular place free from distraction.</a:t>
            </a:r>
            <a:br>
              <a:rPr lang="en-US" dirty="0" smtClean="0">
                <a:solidFill>
                  <a:schemeClr val="accent5"/>
                </a:solidFill>
              </a:rPr>
            </a:br>
            <a:r>
              <a:rPr lang="en-US" dirty="0" smtClean="0">
                <a:solidFill>
                  <a:schemeClr val="tx1"/>
                </a:solidFill>
              </a:rPr>
              <a:t> </a:t>
            </a:r>
          </a:p>
          <a:p>
            <a:pPr algn="ctr"/>
            <a:r>
              <a:rPr lang="en-US" dirty="0" smtClean="0">
                <a:solidFill>
                  <a:schemeClr val="tx1"/>
                </a:solidFill>
              </a:rPr>
              <a:t>No cell phone, no friends, no TV, NO Facebook!!</a:t>
            </a:r>
          </a:p>
          <a:p>
            <a:endParaRPr lang="en-US" dirty="0">
              <a:solidFill>
                <a:schemeClr val="tx1"/>
              </a:solidFill>
            </a:endParaRPr>
          </a:p>
        </p:txBody>
      </p:sp>
    </p:spTree>
    <p:extLst>
      <p:ext uri="{BB962C8B-B14F-4D97-AF65-F5344CB8AC3E}">
        <p14:creationId xmlns:p14="http://schemas.microsoft.com/office/powerpoint/2010/main" val="346839752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Describes You?</a:t>
            </a:r>
            <a:endParaRPr lang="en-US" dirty="0"/>
          </a:p>
        </p:txBody>
      </p:sp>
      <p:sp>
        <p:nvSpPr>
          <p:cNvPr id="3" name="Content Placeholder 2"/>
          <p:cNvSpPr>
            <a:spLocks noGrp="1"/>
          </p:cNvSpPr>
          <p:nvPr>
            <p:ph idx="1"/>
          </p:nvPr>
        </p:nvSpPr>
        <p:spPr>
          <a:xfrm>
            <a:off x="457200" y="1524000"/>
            <a:ext cx="8229600" cy="4876800"/>
          </a:xfrm>
        </p:spPr>
        <p:txBody>
          <a:bodyPr>
            <a:normAutofit fontScale="62500" lnSpcReduction="20000"/>
          </a:bodyPr>
          <a:lstStyle/>
          <a:p>
            <a:pPr marL="0" lvl="0" indent="0">
              <a:lnSpc>
                <a:spcPct val="170000"/>
              </a:lnSpc>
              <a:spcBef>
                <a:spcPts val="0"/>
              </a:spcBef>
              <a:buNone/>
            </a:pPr>
            <a:r>
              <a:rPr lang="en-US" sz="3800" dirty="0" smtClean="0">
                <a:solidFill>
                  <a:prstClr val="black"/>
                </a:solidFill>
              </a:rPr>
              <a:t>I </a:t>
            </a:r>
            <a:r>
              <a:rPr lang="en-US" sz="3800" dirty="0">
                <a:solidFill>
                  <a:prstClr val="black"/>
                </a:solidFill>
              </a:rPr>
              <a:t>waste a lot of time doing unimportant things. </a:t>
            </a:r>
          </a:p>
          <a:p>
            <a:pPr marL="0" lvl="0" indent="0">
              <a:lnSpc>
                <a:spcPct val="170000"/>
              </a:lnSpc>
              <a:spcBef>
                <a:spcPts val="0"/>
              </a:spcBef>
              <a:buNone/>
            </a:pPr>
            <a:r>
              <a:rPr lang="en-US" sz="3800" dirty="0">
                <a:solidFill>
                  <a:srgbClr val="9BBB59">
                    <a:lumMod val="50000"/>
                  </a:srgbClr>
                </a:solidFill>
              </a:rPr>
              <a:t>I hang out with people who don’t support my academic goals. </a:t>
            </a:r>
          </a:p>
          <a:p>
            <a:pPr marL="0" lvl="0" indent="0">
              <a:lnSpc>
                <a:spcPct val="170000"/>
              </a:lnSpc>
              <a:spcBef>
                <a:spcPts val="0"/>
              </a:spcBef>
              <a:buNone/>
            </a:pPr>
            <a:r>
              <a:rPr lang="en-US" sz="3800" dirty="0" smtClean="0">
                <a:solidFill>
                  <a:prstClr val="black"/>
                </a:solidFill>
              </a:rPr>
              <a:t>I </a:t>
            </a:r>
            <a:r>
              <a:rPr lang="en-US" sz="3800" dirty="0">
                <a:solidFill>
                  <a:prstClr val="black"/>
                </a:solidFill>
              </a:rPr>
              <a:t>often turn in assignments late.</a:t>
            </a:r>
            <a:br>
              <a:rPr lang="en-US" sz="3800" dirty="0">
                <a:solidFill>
                  <a:prstClr val="black"/>
                </a:solidFill>
              </a:rPr>
            </a:br>
            <a:r>
              <a:rPr lang="en-US" sz="3800" dirty="0" smtClean="0">
                <a:solidFill>
                  <a:srgbClr val="9BBB59">
                    <a:lumMod val="50000"/>
                  </a:srgbClr>
                </a:solidFill>
              </a:rPr>
              <a:t>I </a:t>
            </a:r>
            <a:r>
              <a:rPr lang="en-US" sz="3800" dirty="0">
                <a:solidFill>
                  <a:srgbClr val="9BBB59">
                    <a:lumMod val="50000"/>
                  </a:srgbClr>
                </a:solidFill>
              </a:rPr>
              <a:t>often daydream in class.</a:t>
            </a:r>
            <a:br>
              <a:rPr lang="en-US" sz="3800" dirty="0">
                <a:solidFill>
                  <a:srgbClr val="9BBB59">
                    <a:lumMod val="50000"/>
                  </a:srgbClr>
                </a:solidFill>
              </a:rPr>
            </a:br>
            <a:r>
              <a:rPr lang="en-US" sz="3800" dirty="0" smtClean="0">
                <a:solidFill>
                  <a:prstClr val="black"/>
                </a:solidFill>
              </a:rPr>
              <a:t>I </a:t>
            </a:r>
            <a:r>
              <a:rPr lang="en-US" sz="3800" dirty="0">
                <a:solidFill>
                  <a:prstClr val="black"/>
                </a:solidFill>
              </a:rPr>
              <a:t>worry excessively about doing things perfectly.</a:t>
            </a:r>
          </a:p>
          <a:p>
            <a:pPr marL="0" lvl="0" indent="0">
              <a:lnSpc>
                <a:spcPct val="170000"/>
              </a:lnSpc>
              <a:spcBef>
                <a:spcPts val="0"/>
              </a:spcBef>
              <a:buNone/>
            </a:pPr>
            <a:r>
              <a:rPr lang="en-US" sz="3800" dirty="0" smtClean="0">
                <a:solidFill>
                  <a:srgbClr val="9BBB59">
                    <a:lumMod val="50000"/>
                  </a:srgbClr>
                </a:solidFill>
              </a:rPr>
              <a:t>I </a:t>
            </a:r>
            <a:r>
              <a:rPr lang="en-US" sz="3800" dirty="0">
                <a:solidFill>
                  <a:srgbClr val="9BBB59">
                    <a:lumMod val="50000"/>
                  </a:srgbClr>
                </a:solidFill>
              </a:rPr>
              <a:t>miss more classes than I should. </a:t>
            </a:r>
          </a:p>
          <a:p>
            <a:pPr marL="0" lvl="0" indent="0">
              <a:lnSpc>
                <a:spcPct val="170000"/>
              </a:lnSpc>
              <a:spcBef>
                <a:spcPts val="0"/>
              </a:spcBef>
              <a:buNone/>
            </a:pPr>
            <a:r>
              <a:rPr lang="en-US" sz="3800" dirty="0" smtClean="0">
                <a:solidFill>
                  <a:prstClr val="black"/>
                </a:solidFill>
              </a:rPr>
              <a:t>I </a:t>
            </a:r>
            <a:r>
              <a:rPr lang="en-US" sz="3800" dirty="0">
                <a:solidFill>
                  <a:prstClr val="black"/>
                </a:solidFill>
              </a:rPr>
              <a:t>wait until the last minute to do important assignments </a:t>
            </a:r>
            <a:endParaRPr lang="en-US" sz="3800" dirty="0" smtClean="0">
              <a:solidFill>
                <a:prstClr val="black"/>
              </a:solidFill>
            </a:endParaRPr>
          </a:p>
          <a:p>
            <a:pPr marL="0" lvl="0" indent="0">
              <a:lnSpc>
                <a:spcPct val="170000"/>
              </a:lnSpc>
              <a:spcBef>
                <a:spcPts val="0"/>
              </a:spcBef>
              <a:buNone/>
            </a:pPr>
            <a:endParaRPr lang="en-US" sz="2400" dirty="0" smtClean="0">
              <a:solidFill>
                <a:prstClr val="black"/>
              </a:solidFill>
            </a:endParaRPr>
          </a:p>
          <a:p>
            <a:pPr marL="0" lvl="0" indent="0">
              <a:lnSpc>
                <a:spcPct val="170000"/>
              </a:lnSpc>
              <a:spcBef>
                <a:spcPts val="0"/>
              </a:spcBef>
              <a:buNone/>
            </a:pPr>
            <a:r>
              <a:rPr lang="en-US" sz="2100" dirty="0"/>
              <a:t>From Downing 2008</a:t>
            </a:r>
            <a:br>
              <a:rPr lang="en-US" sz="2100" dirty="0"/>
            </a:br>
            <a:endParaRPr lang="en-US" sz="2100" dirty="0">
              <a:solidFill>
                <a:prstClr val="black"/>
              </a:solidFill>
            </a:endParaRPr>
          </a:p>
          <a:p>
            <a:endParaRPr lang="en-US" dirty="0"/>
          </a:p>
        </p:txBody>
      </p:sp>
    </p:spTree>
    <p:extLst>
      <p:ext uri="{BB962C8B-B14F-4D97-AF65-F5344CB8AC3E}">
        <p14:creationId xmlns:p14="http://schemas.microsoft.com/office/powerpoint/2010/main" val="285470112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p:cNvSpPr txBox="1">
            <a:spLocks/>
          </p:cNvSpPr>
          <p:nvPr/>
        </p:nvSpPr>
        <p:spPr>
          <a:xfrm>
            <a:off x="1371600" y="1143000"/>
            <a:ext cx="7024744" cy="4953000"/>
          </a:xfrm>
          <a:prstGeom prst="rect">
            <a:avLst/>
          </a:prstGeom>
        </p:spPr>
        <p:txBody>
          <a:bodyPr vert="horz" lIns="91440" tIns="45720" rIns="91440" bIns="45720" rtlCol="0" anchor="b">
            <a:normAutofit/>
          </a:bodyPr>
          <a:lstStyle>
            <a:lvl1pPr algn="l" defTabSz="914400" rtl="0" eaLnBrk="1" latinLnBrk="0" hangingPunct="1">
              <a:spcBef>
                <a:spcPct val="0"/>
              </a:spcBef>
              <a:buNone/>
              <a:defRPr sz="40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en-US" b="1" dirty="0" smtClean="0">
                <a:solidFill>
                  <a:schemeClr val="tx1"/>
                </a:solidFill>
              </a:rPr>
              <a:t>#6 Remember your GOALS</a:t>
            </a:r>
          </a:p>
          <a:p>
            <a:pPr algn="ctr"/>
            <a:r>
              <a:rPr lang="en-US" dirty="0" smtClean="0">
                <a:solidFill>
                  <a:schemeClr val="accent5"/>
                </a:solidFill>
              </a:rPr>
              <a:t>Reaffirm what it is you want in life and dedicate your time to it.</a:t>
            </a:r>
            <a:br>
              <a:rPr lang="en-US" dirty="0" smtClean="0">
                <a:solidFill>
                  <a:schemeClr val="accent5"/>
                </a:solidFill>
              </a:rPr>
            </a:br>
            <a:r>
              <a:rPr lang="en-US" dirty="0" smtClean="0">
                <a:solidFill>
                  <a:schemeClr val="tx1"/>
                </a:solidFill>
              </a:rPr>
              <a:t> </a:t>
            </a:r>
          </a:p>
          <a:p>
            <a:pPr algn="ctr"/>
            <a:r>
              <a:rPr lang="en-US" dirty="0" smtClean="0">
                <a:solidFill>
                  <a:schemeClr val="tx1"/>
                </a:solidFill>
              </a:rPr>
              <a:t>Don’t lose sight of the ultimate goal.</a:t>
            </a:r>
          </a:p>
          <a:p>
            <a:endParaRPr lang="en-US" dirty="0">
              <a:solidFill>
                <a:schemeClr val="tx1"/>
              </a:solidFill>
            </a:endParaRPr>
          </a:p>
        </p:txBody>
      </p:sp>
    </p:spTree>
    <p:extLst>
      <p:ext uri="{BB962C8B-B14F-4D97-AF65-F5344CB8AC3E}">
        <p14:creationId xmlns:p14="http://schemas.microsoft.com/office/powerpoint/2010/main" val="83371666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p:cNvSpPr txBox="1">
            <a:spLocks/>
          </p:cNvSpPr>
          <p:nvPr/>
        </p:nvSpPr>
        <p:spPr>
          <a:xfrm>
            <a:off x="1371600" y="1143000"/>
            <a:ext cx="7024744" cy="3581400"/>
          </a:xfrm>
          <a:prstGeom prst="rect">
            <a:avLst/>
          </a:prstGeom>
        </p:spPr>
        <p:txBody>
          <a:bodyPr vert="horz" lIns="91440" tIns="45720" rIns="91440" bIns="45720" rtlCol="0" anchor="b">
            <a:normAutofit/>
          </a:bodyPr>
          <a:lstStyle>
            <a:lvl1pPr algn="l" defTabSz="914400" rtl="0" eaLnBrk="1" latinLnBrk="0" hangingPunct="1">
              <a:spcBef>
                <a:spcPct val="0"/>
              </a:spcBef>
              <a:buNone/>
              <a:defRPr sz="40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en-US" b="1" dirty="0" smtClean="0">
                <a:solidFill>
                  <a:schemeClr val="tx1"/>
                </a:solidFill>
              </a:rPr>
              <a:t>There is a link between setting GOALS and Achieving </a:t>
            </a:r>
          </a:p>
          <a:p>
            <a:endParaRPr lang="en-US" dirty="0">
              <a:solidFill>
                <a:schemeClr val="tx1"/>
              </a:solidFill>
            </a:endParaRPr>
          </a:p>
        </p:txBody>
      </p:sp>
    </p:spTree>
    <p:extLst>
      <p:ext uri="{BB962C8B-B14F-4D97-AF65-F5344CB8AC3E}">
        <p14:creationId xmlns:p14="http://schemas.microsoft.com/office/powerpoint/2010/main" val="46346363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p:cNvSpPr txBox="1">
            <a:spLocks/>
          </p:cNvSpPr>
          <p:nvPr/>
        </p:nvSpPr>
        <p:spPr>
          <a:xfrm>
            <a:off x="1143000" y="2057400"/>
            <a:ext cx="7024744" cy="3048000"/>
          </a:xfrm>
          <a:prstGeom prst="rect">
            <a:avLst/>
          </a:prstGeom>
        </p:spPr>
        <p:txBody>
          <a:bodyPr vert="horz" lIns="91440" tIns="45720" rIns="91440" bIns="45720" rtlCol="0" anchor="b">
            <a:normAutofit/>
          </a:bodyPr>
          <a:lstStyle>
            <a:lvl1pPr algn="l" defTabSz="914400" rtl="0" eaLnBrk="1" latinLnBrk="0" hangingPunct="1">
              <a:spcBef>
                <a:spcPct val="0"/>
              </a:spcBef>
              <a:buNone/>
              <a:defRPr sz="40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en-US" sz="4400" b="1" dirty="0" smtClean="0">
                <a:solidFill>
                  <a:schemeClr val="tx1"/>
                </a:solidFill>
              </a:rPr>
              <a:t>You benefit </a:t>
            </a:r>
            <a:r>
              <a:rPr lang="en-US" sz="4400" b="1" dirty="0">
                <a:solidFill>
                  <a:schemeClr val="tx1"/>
                </a:solidFill>
              </a:rPr>
              <a:t>most from the accomplishment of </a:t>
            </a:r>
            <a:r>
              <a:rPr lang="en-US" sz="4800" b="1" u="sng" dirty="0">
                <a:solidFill>
                  <a:schemeClr val="tx1"/>
                </a:solidFill>
              </a:rPr>
              <a:t>your</a:t>
            </a:r>
            <a:r>
              <a:rPr lang="en-US" sz="4400" b="1" dirty="0">
                <a:solidFill>
                  <a:schemeClr val="tx1"/>
                </a:solidFill>
              </a:rPr>
              <a:t> goals and dreams.</a:t>
            </a:r>
          </a:p>
          <a:p>
            <a:pPr algn="ctr"/>
            <a:endParaRPr lang="en-US" dirty="0">
              <a:solidFill>
                <a:schemeClr val="tx1"/>
              </a:solidFill>
            </a:endParaRPr>
          </a:p>
        </p:txBody>
      </p:sp>
    </p:spTree>
    <p:extLst>
      <p:ext uri="{BB962C8B-B14F-4D97-AF65-F5344CB8AC3E}">
        <p14:creationId xmlns:p14="http://schemas.microsoft.com/office/powerpoint/2010/main" val="242916281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p:cNvSpPr txBox="1">
            <a:spLocks/>
          </p:cNvSpPr>
          <p:nvPr/>
        </p:nvSpPr>
        <p:spPr>
          <a:xfrm>
            <a:off x="1066800" y="990600"/>
            <a:ext cx="7620000" cy="4953000"/>
          </a:xfrm>
          <a:prstGeom prst="rect">
            <a:avLst/>
          </a:prstGeom>
        </p:spPr>
        <p:txBody>
          <a:bodyPr vert="horz" lIns="91440" tIns="45720" rIns="91440" bIns="45720" rtlCol="0" anchor="b">
            <a:normAutofit fontScale="62500" lnSpcReduction="20000"/>
          </a:bodyPr>
          <a:lstStyle>
            <a:lvl1pPr algn="l" defTabSz="914400" rtl="0" eaLnBrk="1" latinLnBrk="0" hangingPunct="1">
              <a:spcBef>
                <a:spcPct val="0"/>
              </a:spcBef>
              <a:buNone/>
              <a:defRPr sz="40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en-US" b="1" dirty="0" smtClean="0">
                <a:solidFill>
                  <a:schemeClr val="tx1"/>
                </a:solidFill>
              </a:rPr>
              <a:t>References </a:t>
            </a:r>
            <a:br>
              <a:rPr lang="en-US" b="1" dirty="0" smtClean="0">
                <a:solidFill>
                  <a:schemeClr val="tx1"/>
                </a:solidFill>
              </a:rPr>
            </a:br>
            <a:endParaRPr lang="en-US" b="1" dirty="0" smtClean="0">
              <a:solidFill>
                <a:schemeClr val="tx1"/>
              </a:solidFill>
            </a:endParaRPr>
          </a:p>
          <a:p>
            <a:r>
              <a:rPr lang="en-US" sz="3400" dirty="0" smtClean="0">
                <a:solidFill>
                  <a:schemeClr val="tx1"/>
                </a:solidFill>
              </a:rPr>
              <a:t>Downing, S. 2008. On course: Strategies for creating</a:t>
            </a:r>
          </a:p>
          <a:p>
            <a:r>
              <a:rPr lang="en-US" sz="3400" dirty="0" smtClean="0">
                <a:solidFill>
                  <a:schemeClr val="tx1"/>
                </a:solidFill>
              </a:rPr>
              <a:t> 	success in college and in life. 5th edition. Boston: 	Houghton Mifflin Co.</a:t>
            </a:r>
            <a:br>
              <a:rPr lang="en-US" sz="3400" dirty="0" smtClean="0">
                <a:solidFill>
                  <a:schemeClr val="tx1"/>
                </a:solidFill>
              </a:rPr>
            </a:br>
            <a:endParaRPr lang="en-US" sz="3400" dirty="0" smtClean="0">
              <a:solidFill>
                <a:schemeClr val="tx1"/>
              </a:solidFill>
            </a:endParaRPr>
          </a:p>
          <a:p>
            <a:r>
              <a:rPr lang="en-US" sz="3400" dirty="0">
                <a:solidFill>
                  <a:schemeClr val="tx1"/>
                </a:solidFill>
              </a:rPr>
              <a:t>Walther, D. R. 1994. Toolkit for college success. Belmont</a:t>
            </a:r>
            <a:r>
              <a:rPr lang="en-US" sz="3400" dirty="0" smtClean="0">
                <a:solidFill>
                  <a:schemeClr val="tx1"/>
                </a:solidFill>
              </a:rPr>
              <a:t>,</a:t>
            </a:r>
          </a:p>
          <a:p>
            <a:r>
              <a:rPr lang="en-US" sz="3400" dirty="0" smtClean="0">
                <a:solidFill>
                  <a:schemeClr val="tx1"/>
                </a:solidFill>
              </a:rPr>
              <a:t> </a:t>
            </a:r>
            <a:r>
              <a:rPr lang="en-US" sz="3400" dirty="0">
                <a:solidFill>
                  <a:schemeClr val="tx1"/>
                </a:solidFill>
              </a:rPr>
              <a:t>	CA: Wadsworth Publishing Company </a:t>
            </a:r>
            <a:endParaRPr lang="en-US" sz="2100" dirty="0">
              <a:solidFill>
                <a:schemeClr val="tx1"/>
              </a:solidFill>
            </a:endParaRPr>
          </a:p>
          <a:p>
            <a:endParaRPr lang="en-US" sz="2100" dirty="0">
              <a:solidFill>
                <a:schemeClr val="tx1"/>
              </a:solidFill>
            </a:endParaRPr>
          </a:p>
          <a:p>
            <a:r>
              <a:rPr lang="en-US" sz="3400" dirty="0" smtClean="0">
                <a:solidFill>
                  <a:schemeClr val="tx1"/>
                </a:solidFill>
              </a:rPr>
              <a:t>Muskingum College. (2010). </a:t>
            </a:r>
            <a:r>
              <a:rPr lang="en-US" sz="3400" i="1" dirty="0" smtClean="0">
                <a:solidFill>
                  <a:schemeClr val="tx1"/>
                </a:solidFill>
              </a:rPr>
              <a:t>Learning Strategies 		Database</a:t>
            </a:r>
            <a:r>
              <a:rPr lang="en-US" sz="3400" dirty="0" smtClean="0">
                <a:solidFill>
                  <a:schemeClr val="tx1"/>
                </a:solidFill>
              </a:rPr>
              <a:t>. Retrieved January 16, 2011, from 	Muskingum College: w</a:t>
            </a:r>
            <a:r>
              <a:rPr lang="en-US" sz="3400" i="1" dirty="0" smtClean="0">
                <a:solidFill>
                  <a:schemeClr val="tx1"/>
                </a:solidFill>
              </a:rPr>
              <a:t>ww.muskingum.edu/</a:t>
            </a:r>
            <a:br>
              <a:rPr lang="en-US" sz="3400" i="1" dirty="0" smtClean="0">
                <a:solidFill>
                  <a:schemeClr val="tx1"/>
                </a:solidFill>
              </a:rPr>
            </a:br>
            <a:r>
              <a:rPr lang="en-US" sz="3400" i="1" dirty="0" smtClean="0">
                <a:solidFill>
                  <a:schemeClr val="tx1"/>
                </a:solidFill>
              </a:rPr>
              <a:t>	~cal/databa</a:t>
            </a:r>
            <a:r>
              <a:rPr lang="en-US" sz="3400" dirty="0" smtClean="0">
                <a:solidFill>
                  <a:schemeClr val="tx1"/>
                </a:solidFill>
              </a:rPr>
              <a:t>se/general/index.html.</a:t>
            </a:r>
          </a:p>
          <a:p>
            <a:r>
              <a:rPr lang="en-US" sz="3400" dirty="0" smtClean="0">
                <a:solidFill>
                  <a:schemeClr val="tx1"/>
                </a:solidFill>
              </a:rPr>
              <a:t/>
            </a:r>
            <a:br>
              <a:rPr lang="en-US" sz="3400" dirty="0" smtClean="0">
                <a:solidFill>
                  <a:schemeClr val="tx1"/>
                </a:solidFill>
              </a:rPr>
            </a:br>
            <a:r>
              <a:rPr lang="en-US" sz="3400" dirty="0">
                <a:solidFill>
                  <a:schemeClr val="tx1"/>
                </a:solidFill>
              </a:rPr>
              <a:t>Begley, S. (2011). Can you build a better brain.</a:t>
            </a:r>
          </a:p>
          <a:p>
            <a:r>
              <a:rPr lang="en-US" sz="3400" dirty="0">
                <a:solidFill>
                  <a:schemeClr val="tx1"/>
                </a:solidFill>
              </a:rPr>
              <a:t> 	Retrieved January 16, 2011, from Newsweek: 		</a:t>
            </a:r>
            <a:r>
              <a:rPr lang="en-US" sz="3400" dirty="0">
                <a:solidFill>
                  <a:schemeClr val="tx1"/>
                </a:solidFill>
                <a:hlinkClick r:id="rId3"/>
              </a:rPr>
              <a:t>http://www.newsweek.com/2011/01/03/can-</a:t>
            </a:r>
            <a:endParaRPr lang="en-US" sz="3400" dirty="0">
              <a:solidFill>
                <a:schemeClr val="tx1"/>
              </a:solidFill>
            </a:endParaRPr>
          </a:p>
          <a:p>
            <a:r>
              <a:rPr lang="en-US" sz="3400" dirty="0">
                <a:solidFill>
                  <a:schemeClr val="tx1"/>
                </a:solidFill>
              </a:rPr>
              <a:t>	you-build-a-better-brain.html.</a:t>
            </a:r>
          </a:p>
          <a:p>
            <a:endParaRPr lang="en-US" sz="2800" dirty="0" smtClean="0">
              <a:solidFill>
                <a:schemeClr val="tx1"/>
              </a:solidFill>
            </a:endParaRPr>
          </a:p>
          <a:p>
            <a:endParaRPr lang="en-US" dirty="0">
              <a:solidFill>
                <a:schemeClr val="tx1"/>
              </a:solidFill>
            </a:endParaRPr>
          </a:p>
        </p:txBody>
      </p:sp>
    </p:spTree>
    <p:extLst>
      <p:ext uri="{BB962C8B-B14F-4D97-AF65-F5344CB8AC3E}">
        <p14:creationId xmlns:p14="http://schemas.microsoft.com/office/powerpoint/2010/main" val="1936286763"/>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p:cNvSpPr txBox="1">
            <a:spLocks/>
          </p:cNvSpPr>
          <p:nvPr/>
        </p:nvSpPr>
        <p:spPr>
          <a:xfrm>
            <a:off x="228600" y="1447800"/>
            <a:ext cx="8167744" cy="4800600"/>
          </a:xfrm>
          <a:prstGeom prst="rect">
            <a:avLst/>
          </a:prstGeom>
        </p:spPr>
        <p:txBody>
          <a:bodyPr vert="horz" lIns="91440" tIns="45720" rIns="91440" bIns="45720" rtlCol="0" anchor="b">
            <a:normAutofit fontScale="92500" lnSpcReduction="10000"/>
          </a:bodyPr>
          <a:lstStyle>
            <a:lvl1pPr algn="l" defTabSz="914400" rtl="0" eaLnBrk="1" latinLnBrk="0" hangingPunct="1">
              <a:spcBef>
                <a:spcPct val="0"/>
              </a:spcBef>
              <a:buNone/>
              <a:defRPr sz="40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en-US" b="1" dirty="0" smtClean="0">
                <a:solidFill>
                  <a:schemeClr val="tx1"/>
                </a:solidFill>
              </a:rPr>
              <a:t>For More Information </a:t>
            </a:r>
            <a:br>
              <a:rPr lang="en-US" b="1" dirty="0" smtClean="0">
                <a:solidFill>
                  <a:schemeClr val="tx1"/>
                </a:solidFill>
              </a:rPr>
            </a:br>
            <a:endParaRPr lang="en-US" b="1" dirty="0" smtClean="0">
              <a:solidFill>
                <a:schemeClr val="tx1"/>
              </a:solidFill>
            </a:endParaRPr>
          </a:p>
          <a:p>
            <a:r>
              <a:rPr lang="en-US" sz="4300" dirty="0" smtClean="0">
                <a:solidFill>
                  <a:schemeClr val="tx1"/>
                </a:solidFill>
                <a:cs typeface="Times New Roman" pitchFamily="18" charset="0"/>
              </a:rPr>
              <a:t>Contact: </a:t>
            </a:r>
            <a:br>
              <a:rPr lang="en-US" sz="4300" dirty="0" smtClean="0">
                <a:solidFill>
                  <a:schemeClr val="tx1"/>
                </a:solidFill>
                <a:cs typeface="Times New Roman" pitchFamily="18" charset="0"/>
              </a:rPr>
            </a:br>
            <a:r>
              <a:rPr lang="en-US" sz="3900" dirty="0" smtClean="0">
                <a:solidFill>
                  <a:schemeClr val="tx1"/>
                </a:solidFill>
                <a:cs typeface="Times New Roman" pitchFamily="18" charset="0"/>
              </a:rPr>
              <a:t>Heather Unger-Robertson </a:t>
            </a:r>
            <a:br>
              <a:rPr lang="en-US" sz="3900" dirty="0" smtClean="0">
                <a:solidFill>
                  <a:schemeClr val="tx1"/>
                </a:solidFill>
                <a:cs typeface="Times New Roman" pitchFamily="18" charset="0"/>
              </a:rPr>
            </a:br>
            <a:r>
              <a:rPr lang="en-US" sz="3000" dirty="0" smtClean="0">
                <a:solidFill>
                  <a:schemeClr val="accent4"/>
                </a:solidFill>
                <a:cs typeface="Times New Roman" pitchFamily="18" charset="0"/>
              </a:rPr>
              <a:t>Learning Support Coordinator/Academic Advisor</a:t>
            </a:r>
            <a:r>
              <a:rPr lang="en-US" sz="3500" dirty="0" smtClean="0">
                <a:solidFill>
                  <a:schemeClr val="accent4"/>
                </a:solidFill>
                <a:cs typeface="Times New Roman" pitchFamily="18" charset="0"/>
              </a:rPr>
              <a:t/>
            </a:r>
            <a:br>
              <a:rPr lang="en-US" sz="3500" dirty="0" smtClean="0">
                <a:solidFill>
                  <a:schemeClr val="accent4"/>
                </a:solidFill>
                <a:cs typeface="Times New Roman" pitchFamily="18" charset="0"/>
              </a:rPr>
            </a:br>
            <a:r>
              <a:rPr lang="en-US" sz="3500" dirty="0" smtClean="0">
                <a:solidFill>
                  <a:schemeClr val="accent4"/>
                </a:solidFill>
                <a:cs typeface="Times New Roman" pitchFamily="18" charset="0"/>
              </a:rPr>
              <a:t>University of North Alabama</a:t>
            </a:r>
          </a:p>
          <a:p>
            <a:r>
              <a:rPr lang="en-US" sz="3900" dirty="0" smtClean="0">
                <a:solidFill>
                  <a:schemeClr val="tx1"/>
                </a:solidFill>
                <a:cs typeface="Times New Roman" pitchFamily="18" charset="0"/>
              </a:rPr>
              <a:t>Keller Hall 119</a:t>
            </a:r>
          </a:p>
          <a:p>
            <a:r>
              <a:rPr lang="en-US" sz="3900" dirty="0" smtClean="0">
                <a:solidFill>
                  <a:schemeClr val="tx1"/>
                </a:solidFill>
                <a:cs typeface="Times New Roman" pitchFamily="18" charset="0"/>
              </a:rPr>
              <a:t>256-765-5949</a:t>
            </a:r>
          </a:p>
          <a:p>
            <a:r>
              <a:rPr lang="en-US" sz="3900" dirty="0" smtClean="0">
                <a:solidFill>
                  <a:schemeClr val="tx1"/>
                </a:solidFill>
                <a:cs typeface="Times New Roman" pitchFamily="18" charset="0"/>
              </a:rPr>
              <a:t>hurobertson@una.edu</a:t>
            </a:r>
          </a:p>
          <a:p>
            <a:pPr algn="ctr"/>
            <a:endParaRPr lang="en-US" sz="2000" dirty="0" smtClean="0">
              <a:solidFill>
                <a:schemeClr val="accent5"/>
              </a:solidFill>
            </a:endParaRPr>
          </a:p>
          <a:p>
            <a:endParaRPr lang="en-US" sz="2800" dirty="0" smtClean="0">
              <a:solidFill>
                <a:schemeClr val="tx1"/>
              </a:solidFill>
            </a:endParaRPr>
          </a:p>
          <a:p>
            <a:endParaRPr lang="en-US" dirty="0">
              <a:solidFill>
                <a:schemeClr val="tx1"/>
              </a:solidFill>
            </a:endParaRPr>
          </a:p>
        </p:txBody>
      </p:sp>
    </p:spTree>
    <p:extLst>
      <p:ext uri="{BB962C8B-B14F-4D97-AF65-F5344CB8AC3E}">
        <p14:creationId xmlns:p14="http://schemas.microsoft.com/office/powerpoint/2010/main" val="193628676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43490" y="1066800"/>
            <a:ext cx="7024744" cy="1103864"/>
          </a:xfrm>
        </p:spPr>
        <p:txBody>
          <a:bodyPr/>
          <a:lstStyle/>
          <a:p>
            <a:r>
              <a:rPr lang="en-US" dirty="0" smtClean="0">
                <a:solidFill>
                  <a:schemeClr val="accent4"/>
                </a:solidFill>
              </a:rPr>
              <a:t>Time Management</a:t>
            </a:r>
            <a:endParaRPr lang="en-US" dirty="0">
              <a:solidFill>
                <a:schemeClr val="accent4"/>
              </a:solidFill>
            </a:endParaRPr>
          </a:p>
        </p:txBody>
      </p:sp>
      <p:sp>
        <p:nvSpPr>
          <p:cNvPr id="7" name="Title 1"/>
          <p:cNvSpPr txBox="1">
            <a:spLocks/>
          </p:cNvSpPr>
          <p:nvPr/>
        </p:nvSpPr>
        <p:spPr>
          <a:xfrm>
            <a:off x="914400" y="2667000"/>
            <a:ext cx="7024744" cy="3389864"/>
          </a:xfrm>
          <a:prstGeom prst="rect">
            <a:avLst/>
          </a:prstGeom>
        </p:spPr>
        <p:txBody>
          <a:bodyPr vert="horz" lIns="91440" tIns="45720" rIns="91440" bIns="45720" rtlCol="0" anchor="b">
            <a:normAutofit/>
          </a:bodyPr>
          <a:lstStyle>
            <a:lvl1pPr algn="l" defTabSz="914400" rtl="0" eaLnBrk="1" latinLnBrk="0" hangingPunct="1">
              <a:spcBef>
                <a:spcPct val="0"/>
              </a:spcBef>
              <a:buNone/>
              <a:defRPr sz="40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en-US" dirty="0" smtClean="0">
                <a:solidFill>
                  <a:schemeClr val="tx1"/>
                </a:solidFill>
              </a:rPr>
              <a:t>Using your time wisely takes skill and practice. </a:t>
            </a:r>
          </a:p>
          <a:p>
            <a:endParaRPr lang="en-US" dirty="0" smtClean="0">
              <a:solidFill>
                <a:schemeClr val="tx1"/>
              </a:solidFill>
            </a:endParaRPr>
          </a:p>
          <a:p>
            <a:pPr algn="ctr"/>
            <a:r>
              <a:rPr lang="en-US" dirty="0" smtClean="0">
                <a:solidFill>
                  <a:schemeClr val="tx1"/>
                </a:solidFill>
              </a:rPr>
              <a:t>Anyone can do it!!</a:t>
            </a:r>
          </a:p>
          <a:p>
            <a:endParaRPr lang="en-US" dirty="0">
              <a:solidFill>
                <a:schemeClr val="tx1"/>
              </a:solidFill>
            </a:endParaRPr>
          </a:p>
        </p:txBody>
      </p:sp>
    </p:spTree>
    <p:extLst>
      <p:ext uri="{BB962C8B-B14F-4D97-AF65-F5344CB8AC3E}">
        <p14:creationId xmlns:p14="http://schemas.microsoft.com/office/powerpoint/2010/main" val="5157338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0" indent="0" algn="ctr">
              <a:buNone/>
            </a:pPr>
            <a:r>
              <a:rPr lang="en-US" sz="4000" b="1" dirty="0" smtClean="0"/>
              <a:t>“Perfection is the enemy of good”</a:t>
            </a:r>
          </a:p>
          <a:p>
            <a:pPr marL="0" indent="0">
              <a:buNone/>
            </a:pPr>
            <a:endParaRPr lang="en-US" dirty="0"/>
          </a:p>
        </p:txBody>
      </p:sp>
    </p:spTree>
    <p:extLst>
      <p:ext uri="{BB962C8B-B14F-4D97-AF65-F5344CB8AC3E}">
        <p14:creationId xmlns:p14="http://schemas.microsoft.com/office/powerpoint/2010/main" val="319693154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0" indent="0" algn="ctr">
              <a:buNone/>
            </a:pPr>
            <a:r>
              <a:rPr lang="en-US" sz="4000" b="1" dirty="0" smtClean="0"/>
              <a:t>“Perfection is the enemy of good”</a:t>
            </a:r>
          </a:p>
          <a:p>
            <a:pPr marL="0" indent="0">
              <a:buNone/>
            </a:pPr>
            <a:endParaRPr lang="en-US" dirty="0"/>
          </a:p>
          <a:p>
            <a:r>
              <a:rPr lang="en-US" dirty="0" smtClean="0"/>
              <a:t>Learning occurs over time</a:t>
            </a:r>
          </a:p>
          <a:p>
            <a:r>
              <a:rPr lang="en-US" dirty="0" smtClean="0"/>
              <a:t>Good writing occurs over time</a:t>
            </a:r>
          </a:p>
          <a:p>
            <a:r>
              <a:rPr lang="en-US" dirty="0" smtClean="0"/>
              <a:t>Any project takes time</a:t>
            </a:r>
            <a:endParaRPr lang="en-US" dirty="0"/>
          </a:p>
        </p:txBody>
      </p:sp>
    </p:spTree>
    <p:extLst>
      <p:ext uri="{BB962C8B-B14F-4D97-AF65-F5344CB8AC3E}">
        <p14:creationId xmlns:p14="http://schemas.microsoft.com/office/powerpoint/2010/main" val="18917952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p:cNvSpPr txBox="1">
            <a:spLocks/>
          </p:cNvSpPr>
          <p:nvPr/>
        </p:nvSpPr>
        <p:spPr>
          <a:xfrm>
            <a:off x="990600" y="1219200"/>
            <a:ext cx="7024744" cy="4953000"/>
          </a:xfrm>
          <a:prstGeom prst="rect">
            <a:avLst/>
          </a:prstGeom>
        </p:spPr>
        <p:txBody>
          <a:bodyPr vert="horz" lIns="91440" tIns="45720" rIns="91440" bIns="45720" rtlCol="0" anchor="b">
            <a:normAutofit/>
          </a:bodyPr>
          <a:lstStyle>
            <a:lvl1pPr algn="l" defTabSz="914400" rtl="0" eaLnBrk="1" latinLnBrk="0" hangingPunct="1">
              <a:spcBef>
                <a:spcPct val="0"/>
              </a:spcBef>
              <a:buNone/>
              <a:defRPr sz="40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en-US" b="1" dirty="0" smtClean="0">
                <a:solidFill>
                  <a:schemeClr val="tx1"/>
                </a:solidFill>
              </a:rPr>
              <a:t>#1 Get Started NOW!!</a:t>
            </a:r>
          </a:p>
          <a:p>
            <a:pPr algn="ctr"/>
            <a:r>
              <a:rPr lang="en-US" dirty="0" smtClean="0">
                <a:solidFill>
                  <a:schemeClr val="accent5"/>
                </a:solidFill>
              </a:rPr>
              <a:t>A large task can seem overwhelming.</a:t>
            </a:r>
            <a:br>
              <a:rPr lang="en-US" dirty="0" smtClean="0">
                <a:solidFill>
                  <a:schemeClr val="accent5"/>
                </a:solidFill>
              </a:rPr>
            </a:br>
            <a:r>
              <a:rPr lang="en-US" dirty="0" smtClean="0">
                <a:solidFill>
                  <a:schemeClr val="tx1"/>
                </a:solidFill>
              </a:rPr>
              <a:t> </a:t>
            </a:r>
          </a:p>
          <a:p>
            <a:pPr algn="ctr"/>
            <a:r>
              <a:rPr lang="en-US" dirty="0" smtClean="0">
                <a:solidFill>
                  <a:schemeClr val="tx1"/>
                </a:solidFill>
              </a:rPr>
              <a:t>Take it one step at a time!!</a:t>
            </a:r>
          </a:p>
          <a:p>
            <a:pPr algn="ctr"/>
            <a:endParaRPr lang="en-US" dirty="0" smtClean="0">
              <a:solidFill>
                <a:schemeClr val="tx1"/>
              </a:solidFill>
            </a:endParaRPr>
          </a:p>
          <a:p>
            <a:endParaRPr lang="en-US" dirty="0">
              <a:solidFill>
                <a:schemeClr val="tx1"/>
              </a:solidFill>
            </a:endParaRPr>
          </a:p>
        </p:txBody>
      </p:sp>
    </p:spTree>
    <p:extLst>
      <p:ext uri="{BB962C8B-B14F-4D97-AF65-F5344CB8AC3E}">
        <p14:creationId xmlns:p14="http://schemas.microsoft.com/office/powerpoint/2010/main" val="148638591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p:cNvSpPr txBox="1">
            <a:spLocks/>
          </p:cNvSpPr>
          <p:nvPr/>
        </p:nvSpPr>
        <p:spPr>
          <a:xfrm>
            <a:off x="1295400" y="1143000"/>
            <a:ext cx="7024744" cy="4953000"/>
          </a:xfrm>
          <a:prstGeom prst="rect">
            <a:avLst/>
          </a:prstGeom>
        </p:spPr>
        <p:txBody>
          <a:bodyPr vert="horz" lIns="91440" tIns="45720" rIns="91440" bIns="45720" rtlCol="0" anchor="b">
            <a:normAutofit/>
          </a:bodyPr>
          <a:lstStyle>
            <a:lvl1pPr algn="l" defTabSz="914400" rtl="0" eaLnBrk="1" latinLnBrk="0" hangingPunct="1">
              <a:spcBef>
                <a:spcPct val="0"/>
              </a:spcBef>
              <a:buNone/>
              <a:defRPr sz="40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en-US" b="1" dirty="0" smtClean="0">
                <a:solidFill>
                  <a:schemeClr val="tx1"/>
                </a:solidFill>
              </a:rPr>
              <a:t>#2 Review Your </a:t>
            </a:r>
            <a:br>
              <a:rPr lang="en-US" b="1" dirty="0" smtClean="0">
                <a:solidFill>
                  <a:schemeClr val="tx1"/>
                </a:solidFill>
              </a:rPr>
            </a:br>
            <a:r>
              <a:rPr lang="en-US" b="1" dirty="0" smtClean="0">
                <a:solidFill>
                  <a:schemeClr val="tx1"/>
                </a:solidFill>
              </a:rPr>
              <a:t>Notes Every Day</a:t>
            </a:r>
          </a:p>
          <a:p>
            <a:pPr algn="ctr"/>
            <a:r>
              <a:rPr lang="en-US" b="1" dirty="0" smtClean="0">
                <a:solidFill>
                  <a:schemeClr val="accent5"/>
                </a:solidFill>
              </a:rPr>
              <a:t>Review your notes as soon as possible after class.</a:t>
            </a:r>
            <a:br>
              <a:rPr lang="en-US" b="1" dirty="0" smtClean="0">
                <a:solidFill>
                  <a:schemeClr val="accent5"/>
                </a:solidFill>
              </a:rPr>
            </a:br>
            <a:r>
              <a:rPr lang="en-US" dirty="0" smtClean="0">
                <a:solidFill>
                  <a:schemeClr val="tx1"/>
                </a:solidFill>
              </a:rPr>
              <a:t> </a:t>
            </a:r>
          </a:p>
          <a:p>
            <a:pPr algn="ctr"/>
            <a:r>
              <a:rPr lang="en-US" dirty="0" smtClean="0">
                <a:solidFill>
                  <a:schemeClr val="tx1"/>
                </a:solidFill>
              </a:rPr>
              <a:t>Make this a priority...It does not take much time.</a:t>
            </a:r>
          </a:p>
          <a:p>
            <a:endParaRPr lang="en-US" dirty="0">
              <a:solidFill>
                <a:schemeClr val="tx1"/>
              </a:solidFill>
            </a:endParaRPr>
          </a:p>
        </p:txBody>
      </p:sp>
    </p:spTree>
    <p:extLst>
      <p:ext uri="{BB962C8B-B14F-4D97-AF65-F5344CB8AC3E}">
        <p14:creationId xmlns:p14="http://schemas.microsoft.com/office/powerpoint/2010/main" val="218490619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p:cNvSpPr txBox="1">
            <a:spLocks/>
          </p:cNvSpPr>
          <p:nvPr/>
        </p:nvSpPr>
        <p:spPr>
          <a:xfrm>
            <a:off x="1295400" y="1143000"/>
            <a:ext cx="7024744" cy="3505200"/>
          </a:xfrm>
          <a:prstGeom prst="rect">
            <a:avLst/>
          </a:prstGeom>
        </p:spPr>
        <p:txBody>
          <a:bodyPr vert="horz" lIns="91440" tIns="45720" rIns="91440" bIns="45720" rtlCol="0" anchor="b">
            <a:normAutofit/>
          </a:bodyPr>
          <a:lstStyle>
            <a:lvl1pPr algn="l" defTabSz="914400" rtl="0" eaLnBrk="1" latinLnBrk="0" hangingPunct="1">
              <a:spcBef>
                <a:spcPct val="0"/>
              </a:spcBef>
              <a:buNone/>
              <a:defRPr sz="40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en-US" b="1" dirty="0" smtClean="0">
                <a:solidFill>
                  <a:schemeClr val="tx1"/>
                </a:solidFill>
              </a:rPr>
              <a:t>One hour spent studying soon after class will do as much as several hours of studying a few days later!</a:t>
            </a:r>
            <a:endParaRPr lang="en-US" dirty="0">
              <a:solidFill>
                <a:schemeClr val="tx1"/>
              </a:solidFill>
            </a:endParaRPr>
          </a:p>
        </p:txBody>
      </p:sp>
    </p:spTree>
    <p:extLst>
      <p:ext uri="{BB962C8B-B14F-4D97-AF65-F5344CB8AC3E}">
        <p14:creationId xmlns:p14="http://schemas.microsoft.com/office/powerpoint/2010/main" val="272770232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p:cNvSpPr txBox="1">
            <a:spLocks/>
          </p:cNvSpPr>
          <p:nvPr/>
        </p:nvSpPr>
        <p:spPr>
          <a:xfrm>
            <a:off x="1237891" y="304800"/>
            <a:ext cx="7024744" cy="6172200"/>
          </a:xfrm>
          <a:prstGeom prst="rect">
            <a:avLst/>
          </a:prstGeom>
        </p:spPr>
        <p:txBody>
          <a:bodyPr vert="horz" lIns="91440" tIns="45720" rIns="91440" bIns="45720" rtlCol="0" anchor="b">
            <a:normAutofit fontScale="92500" lnSpcReduction="20000"/>
          </a:bodyPr>
          <a:lstStyle>
            <a:lvl1pPr algn="l" defTabSz="914400" rtl="0" eaLnBrk="1" latinLnBrk="0" hangingPunct="1">
              <a:spcBef>
                <a:spcPct val="0"/>
              </a:spcBef>
              <a:buNone/>
              <a:defRPr sz="40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en-US" dirty="0" smtClean="0">
                <a:solidFill>
                  <a:schemeClr val="tx1"/>
                </a:solidFill>
              </a:rPr>
              <a:t>Before the next class</a:t>
            </a:r>
            <a:br>
              <a:rPr lang="en-US" dirty="0" smtClean="0">
                <a:solidFill>
                  <a:schemeClr val="tx1"/>
                </a:solidFill>
              </a:rPr>
            </a:br>
            <a:r>
              <a:rPr lang="en-US" dirty="0" smtClean="0">
                <a:solidFill>
                  <a:schemeClr val="tx1"/>
                </a:solidFill>
              </a:rPr>
              <a:t> </a:t>
            </a:r>
            <a:br>
              <a:rPr lang="en-US" dirty="0" smtClean="0">
                <a:solidFill>
                  <a:schemeClr val="tx1"/>
                </a:solidFill>
              </a:rPr>
            </a:br>
            <a:r>
              <a:rPr lang="en-US" dirty="0" smtClean="0">
                <a:solidFill>
                  <a:schemeClr val="tx1"/>
                </a:solidFill>
              </a:rPr>
              <a:t>After the next class</a:t>
            </a:r>
            <a:br>
              <a:rPr lang="en-US" dirty="0" smtClean="0">
                <a:solidFill>
                  <a:schemeClr val="tx1"/>
                </a:solidFill>
              </a:rPr>
            </a:br>
            <a:r>
              <a:rPr lang="en-US" dirty="0" smtClean="0">
                <a:solidFill>
                  <a:schemeClr val="tx1"/>
                </a:solidFill>
              </a:rPr>
              <a:t/>
            </a:r>
            <a:br>
              <a:rPr lang="en-US" dirty="0" smtClean="0">
                <a:solidFill>
                  <a:schemeClr val="tx1"/>
                </a:solidFill>
              </a:rPr>
            </a:br>
            <a:r>
              <a:rPr lang="en-US" dirty="0" smtClean="0">
                <a:solidFill>
                  <a:schemeClr val="tx1"/>
                </a:solidFill>
              </a:rPr>
              <a:t>Before bed</a:t>
            </a:r>
            <a:br>
              <a:rPr lang="en-US" dirty="0" smtClean="0">
                <a:solidFill>
                  <a:schemeClr val="tx1"/>
                </a:solidFill>
              </a:rPr>
            </a:br>
            <a:r>
              <a:rPr lang="en-US" dirty="0" smtClean="0">
                <a:solidFill>
                  <a:schemeClr val="tx1"/>
                </a:solidFill>
              </a:rPr>
              <a:t/>
            </a:r>
            <a:br>
              <a:rPr lang="en-US" dirty="0" smtClean="0">
                <a:solidFill>
                  <a:schemeClr val="tx1"/>
                </a:solidFill>
              </a:rPr>
            </a:br>
            <a:r>
              <a:rPr lang="en-US" dirty="0" smtClean="0">
                <a:solidFill>
                  <a:schemeClr val="tx1"/>
                </a:solidFill>
              </a:rPr>
              <a:t>When you wake up</a:t>
            </a:r>
            <a:br>
              <a:rPr lang="en-US" dirty="0" smtClean="0">
                <a:solidFill>
                  <a:schemeClr val="tx1"/>
                </a:solidFill>
              </a:rPr>
            </a:br>
            <a:r>
              <a:rPr lang="en-US" dirty="0" smtClean="0">
                <a:solidFill>
                  <a:schemeClr val="tx1"/>
                </a:solidFill>
              </a:rPr>
              <a:t/>
            </a:r>
            <a:br>
              <a:rPr lang="en-US" dirty="0" smtClean="0">
                <a:solidFill>
                  <a:schemeClr val="tx1"/>
                </a:solidFill>
              </a:rPr>
            </a:br>
            <a:r>
              <a:rPr lang="en-US" dirty="0" smtClean="0">
                <a:solidFill>
                  <a:schemeClr val="tx1"/>
                </a:solidFill>
              </a:rPr>
              <a:t>Waiting at the doctor’s office</a:t>
            </a:r>
            <a:br>
              <a:rPr lang="en-US" dirty="0" smtClean="0">
                <a:solidFill>
                  <a:schemeClr val="tx1"/>
                </a:solidFill>
              </a:rPr>
            </a:br>
            <a:r>
              <a:rPr lang="en-US" dirty="0" smtClean="0">
                <a:solidFill>
                  <a:schemeClr val="tx1"/>
                </a:solidFill>
              </a:rPr>
              <a:t/>
            </a:r>
            <a:br>
              <a:rPr lang="en-US" dirty="0" smtClean="0">
                <a:solidFill>
                  <a:schemeClr val="tx1"/>
                </a:solidFill>
              </a:rPr>
            </a:br>
            <a:r>
              <a:rPr lang="en-US" dirty="0" smtClean="0">
                <a:solidFill>
                  <a:schemeClr val="tx1"/>
                </a:solidFill>
              </a:rPr>
              <a:t>Shopping at the grocery store</a:t>
            </a:r>
            <a:br>
              <a:rPr lang="en-US" dirty="0" smtClean="0">
                <a:solidFill>
                  <a:schemeClr val="tx1"/>
                </a:solidFill>
              </a:rPr>
            </a:br>
            <a:r>
              <a:rPr lang="en-US" dirty="0" smtClean="0">
                <a:solidFill>
                  <a:schemeClr val="tx1"/>
                </a:solidFill>
              </a:rPr>
              <a:t/>
            </a:r>
            <a:br>
              <a:rPr lang="en-US" dirty="0" smtClean="0">
                <a:solidFill>
                  <a:schemeClr val="tx1"/>
                </a:solidFill>
              </a:rPr>
            </a:br>
            <a:r>
              <a:rPr lang="en-US" dirty="0" smtClean="0">
                <a:solidFill>
                  <a:schemeClr val="tx1"/>
                </a:solidFill>
              </a:rPr>
              <a:t>On the bus</a:t>
            </a:r>
            <a:endParaRPr lang="en-US" dirty="0">
              <a:solidFill>
                <a:schemeClr val="tx1"/>
              </a:solidFill>
            </a:endParaRPr>
          </a:p>
        </p:txBody>
      </p:sp>
    </p:spTree>
    <p:extLst>
      <p:ext uri="{BB962C8B-B14F-4D97-AF65-F5344CB8AC3E}">
        <p14:creationId xmlns:p14="http://schemas.microsoft.com/office/powerpoint/2010/main" val="14828264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fade">
                                      <p:cBhvr>
                                        <p:cTn id="7" dur="3250"/>
                                        <p:tgtEl>
                                          <p:spTgt spid="7">
                                            <p:txEl>
                                              <p:pRg st="0" end="0"/>
                                            </p:txEl>
                                          </p:spTgt>
                                        </p:tgtEl>
                                      </p:cBhvr>
                                    </p:animEffect>
                                    <p:anim calcmode="lin" valueType="num">
                                      <p:cBhvr>
                                        <p:cTn id="8" dur="3250" fill="hold"/>
                                        <p:tgtEl>
                                          <p:spTgt spid="7">
                                            <p:txEl>
                                              <p:pRg st="0" end="0"/>
                                            </p:txEl>
                                          </p:spTgt>
                                        </p:tgtEl>
                                        <p:attrNameLst>
                                          <p:attrName>ppt_x</p:attrName>
                                        </p:attrNameLst>
                                      </p:cBhvr>
                                      <p:tavLst>
                                        <p:tav tm="0">
                                          <p:val>
                                            <p:strVal val="#ppt_x"/>
                                          </p:val>
                                        </p:tav>
                                        <p:tav tm="100000">
                                          <p:val>
                                            <p:strVal val="#ppt_x"/>
                                          </p:val>
                                        </p:tav>
                                      </p:tavLst>
                                    </p:anim>
                                    <p:anim calcmode="lin" valueType="num">
                                      <p:cBhvr>
                                        <p:cTn id="9" dur="3250" fill="hold"/>
                                        <p:tgtEl>
                                          <p:spTgt spid="7">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Theme7">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Theme7</Template>
  <TotalTime>3827</TotalTime>
  <Words>1270</Words>
  <Application>Microsoft Office PowerPoint</Application>
  <PresentationFormat>On-screen Show (4:3)</PresentationFormat>
  <Paragraphs>138</Paragraphs>
  <Slides>26</Slides>
  <Notes>26</Notes>
  <HiddenSlides>0</HiddenSlides>
  <MMClips>0</MMClips>
  <ScaleCrop>false</ScaleCrop>
  <HeadingPairs>
    <vt:vector size="4" baseType="variant">
      <vt:variant>
        <vt:lpstr>Theme</vt:lpstr>
      </vt:variant>
      <vt:variant>
        <vt:i4>1</vt:i4>
      </vt:variant>
      <vt:variant>
        <vt:lpstr>Slide Titles</vt:lpstr>
      </vt:variant>
      <vt:variant>
        <vt:i4>26</vt:i4>
      </vt:variant>
    </vt:vector>
  </HeadingPairs>
  <TitlesOfParts>
    <vt:vector size="27" baseType="lpstr">
      <vt:lpstr>Theme7</vt:lpstr>
      <vt:lpstr>Time Management </vt:lpstr>
      <vt:lpstr>Study Skills Practices</vt:lpstr>
      <vt:lpstr>Time Management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What Describes You?</vt:lpstr>
      <vt:lpstr>PowerPoint Presentation</vt:lpstr>
      <vt:lpstr>PowerPoint Presentation</vt:lpstr>
      <vt:lpstr>PowerPoint Presentation</vt:lpstr>
      <vt:lpstr>PowerPoint Presentation</vt:lpstr>
      <vt:lpstr>PowerPoint Presentation</vt:lpstr>
    </vt:vector>
  </TitlesOfParts>
  <Company>University of North Alabama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Windows User</dc:creator>
  <cp:lastModifiedBy>Windows User</cp:lastModifiedBy>
  <cp:revision>262</cp:revision>
  <cp:lastPrinted>2013-01-24T18:24:10Z</cp:lastPrinted>
  <dcterms:created xsi:type="dcterms:W3CDTF">2010-12-16T15:15:49Z</dcterms:created>
  <dcterms:modified xsi:type="dcterms:W3CDTF">2013-05-14T20:44:57Z</dcterms:modified>
</cp:coreProperties>
</file>