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9" r:id="rId3"/>
    <p:sldId id="281" r:id="rId4"/>
    <p:sldId id="278" r:id="rId5"/>
    <p:sldId id="273" r:id="rId6"/>
    <p:sldId id="267" r:id="rId7"/>
    <p:sldId id="261" r:id="rId8"/>
    <p:sldId id="274" r:id="rId9"/>
    <p:sldId id="262" r:id="rId10"/>
    <p:sldId id="272" r:id="rId11"/>
    <p:sldId id="263" r:id="rId12"/>
    <p:sldId id="271" r:id="rId13"/>
    <p:sldId id="260" r:id="rId14"/>
    <p:sldId id="264" r:id="rId15"/>
    <p:sldId id="270" r:id="rId16"/>
    <p:sldId id="265" r:id="rId17"/>
    <p:sldId id="279" r:id="rId18"/>
    <p:sldId id="280" r:id="rId19"/>
    <p:sldId id="269" r:id="rId20"/>
    <p:sldId id="277" r:id="rId21"/>
    <p:sldId id="266"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76199" autoAdjust="0"/>
  </p:normalViewPr>
  <p:slideViewPr>
    <p:cSldViewPr>
      <p:cViewPr>
        <p:scale>
          <a:sx n="50" d="100"/>
          <a:sy n="50" d="100"/>
        </p:scale>
        <p:origin x="-1956" y="-2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DAEA01-A37D-4AE2-B087-402CBADE9228}" type="datetimeFigureOut">
              <a:rPr lang="en-US" smtClean="0"/>
              <a:pPr/>
              <a:t>1/26/2012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7A6C6-18E3-4115-A6A5-B483371F3155}" type="slidenum">
              <a:rPr lang="en-US" smtClean="0"/>
              <a:pPr/>
              <a:t>‹#›</a:t>
            </a:fld>
            <a:endParaRPr lang="en-US"/>
          </a:p>
        </p:txBody>
      </p:sp>
    </p:spTree>
    <p:extLst>
      <p:ext uri="{BB962C8B-B14F-4D97-AF65-F5344CB8AC3E}">
        <p14:creationId xmlns:p14="http://schemas.microsoft.com/office/powerpoint/2010/main" val="1545124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3600" b="1" i="1" dirty="0" smtClean="0">
                <a:solidFill>
                  <a:srgbClr val="FF0000"/>
                </a:solidFill>
              </a:rPr>
              <a:t>Please see notes throughout the slide show for more information. </a:t>
            </a:r>
            <a:endParaRPr lang="en-US" sz="3600" b="1" i="1" dirty="0">
              <a:solidFill>
                <a:srgbClr val="FF0000"/>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Read for main ideas and supporting details. The first sentence often expresses the idea of the paragraph.</a:t>
            </a:r>
            <a:endParaRPr lang="en-US" sz="1200" dirty="0" smtClean="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Read in chunks. Don’t read word for word, read ideas. If you try to read word</a:t>
            </a:r>
            <a:r>
              <a:rPr lang="en-US" sz="1200" kern="1200" baseline="0" dirty="0" smtClean="0">
                <a:solidFill>
                  <a:schemeClr val="tx1"/>
                </a:solidFill>
                <a:effectLst/>
                <a:latin typeface="+mn-lt"/>
                <a:ea typeface="+mn-ea"/>
                <a:cs typeface="+mn-cs"/>
              </a:rPr>
              <a:t> for word, you will not be able to keep that up for an entire semester.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Concentrate on reading faster. </a:t>
            </a: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10</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sz="1200" kern="1200" dirty="0" smtClean="0">
                <a:solidFill>
                  <a:schemeClr val="tx1"/>
                </a:solidFill>
                <a:effectLst/>
                <a:latin typeface="+mn-lt"/>
                <a:ea typeface="+mn-ea"/>
                <a:cs typeface="+mn-cs"/>
              </a:rPr>
              <a:t>Try to predict what’s next. This will help you keep your mind alert.</a:t>
            </a:r>
            <a:r>
              <a:rPr lang="en-US" sz="1200" kern="1200" baseline="0" dirty="0" smtClean="0">
                <a:solidFill>
                  <a:schemeClr val="tx1"/>
                </a:solidFill>
                <a:effectLst/>
                <a:latin typeface="+mn-lt"/>
                <a:ea typeface="+mn-ea"/>
                <a:cs typeface="+mn-cs"/>
              </a:rPr>
              <a:t> Everyone experiences their mind “wandering” while they are reading. You have to make an effort to prevent that. Stay engaged in the subject matter, ask questions, think about the subject.</a:t>
            </a:r>
          </a:p>
          <a:p>
            <a:pPr lvl="0">
              <a:buFont typeface="Arial" pitchFamily="34" charset="0"/>
              <a:buChar char="•"/>
            </a:pPr>
            <a:r>
              <a:rPr lang="en-US" sz="1200" kern="1200" dirty="0" smtClean="0">
                <a:solidFill>
                  <a:schemeClr val="tx1"/>
                </a:solidFill>
                <a:effectLst/>
                <a:latin typeface="+mn-lt"/>
                <a:ea typeface="+mn-ea"/>
                <a:cs typeface="+mn-cs"/>
              </a:rPr>
              <a:t>Read critically. Who is the author and what are his/her credentials? Not everything in writing is true.</a:t>
            </a:r>
            <a:endParaRPr lang="en-US" sz="1200" kern="1200" baseline="0" dirty="0" smtClean="0">
              <a:solidFill>
                <a:schemeClr val="tx1"/>
              </a:solidFill>
              <a:effectLst/>
              <a:latin typeface="+mn-lt"/>
              <a:ea typeface="+mn-ea"/>
              <a:cs typeface="+mn-cs"/>
            </a:endParaRPr>
          </a:p>
          <a:p>
            <a:pPr lvl="0">
              <a:buFont typeface="Arial" pitchFamily="34" charset="0"/>
              <a:buChar char="•"/>
            </a:pP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11</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Pause to recite. Say out loud what you just read and write it down. The more senses you involve (sight, sound, touch</a:t>
            </a:r>
            <a:r>
              <a:rPr lang="en-US" sz="1200" kern="1200" baseline="0" dirty="0" smtClean="0">
                <a:solidFill>
                  <a:schemeClr val="tx1"/>
                </a:solidFill>
                <a:effectLst/>
                <a:latin typeface="+mn-lt"/>
                <a:ea typeface="+mn-ea"/>
                <a:cs typeface="+mn-cs"/>
              </a:rPr>
              <a:t>, hear), the more likely the information will stay with you. </a:t>
            </a:r>
            <a:r>
              <a:rPr lang="en-US" sz="1200" dirty="0" smtClean="0">
                <a:solidFill>
                  <a:srgbClr val="002060"/>
                </a:solidFill>
              </a:rPr>
              <a:t>Look away from your textbook and try to recite the answers to your questions.  Try to mentally visualize what you have read. If you can do this, then you know what you have and will be more likely to remember</a:t>
            </a:r>
            <a:r>
              <a:rPr lang="en-US" sz="1200" baseline="0" dirty="0" smtClean="0">
                <a:solidFill>
                  <a:srgbClr val="002060"/>
                </a:solidFill>
              </a:rPr>
              <a:t> it.</a:t>
            </a:r>
            <a:r>
              <a:rPr lang="en-US" sz="1200" dirty="0" smtClean="0">
                <a:solidFill>
                  <a:srgbClr val="002060"/>
                </a:solidFill>
              </a:rPr>
              <a:t>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Look up the definition of key words. The act of looking up the word keeps your mind engaged and gives you another reinforcement</a:t>
            </a:r>
            <a:r>
              <a:rPr lang="en-US" sz="1200" kern="1200" baseline="0" dirty="0" smtClean="0">
                <a:solidFill>
                  <a:schemeClr val="tx1"/>
                </a:solidFill>
                <a:effectLst/>
                <a:latin typeface="+mn-lt"/>
                <a:ea typeface="+mn-ea"/>
                <a:cs typeface="+mn-cs"/>
              </a:rPr>
              <a:t> for the material.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12</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Do not over-highlight – before you know it you have highlighted most of the chapter. Highlight no more than 10 – 15% of what you are reading. The idea of highlighting is that you are pointing out the important parts of a chapter. You should be able to read the highlighted portions of a chapter in no more than 5 minutes. So when its time for review, you can re-read the important parts of a chapter in about 5 minutes.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13</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sz="1200" kern="1200" dirty="0" smtClean="0">
                <a:solidFill>
                  <a:schemeClr val="tx1"/>
                </a:solidFill>
                <a:effectLst/>
                <a:latin typeface="+mn-lt"/>
                <a:ea typeface="+mn-ea"/>
                <a:cs typeface="+mn-cs"/>
              </a:rPr>
              <a:t>Review what you read: - what was the main idea? How does the author know? What emotions does the reading stir in you?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Review and Reflect</a:t>
            </a:r>
            <a:r>
              <a:rPr lang="en-US" sz="1200" dirty="0" smtClean="0">
                <a:solidFill>
                  <a:srgbClr val="002060"/>
                </a:solidFill>
              </a:rPr>
              <a:t>-After</a:t>
            </a:r>
            <a:r>
              <a:rPr lang="en-US" sz="1600" dirty="0" smtClean="0">
                <a:solidFill>
                  <a:srgbClr val="002060"/>
                </a:solidFill>
              </a:rPr>
              <a:t> </a:t>
            </a:r>
            <a:r>
              <a:rPr lang="en-US" sz="1200" dirty="0" smtClean="0">
                <a:solidFill>
                  <a:srgbClr val="002060"/>
                </a:solidFill>
              </a:rPr>
              <a:t>you have read the material, look over your notes of the main points &amp; check your memory.  You can do this by covering up your notes &amp; recalling the main points.  If you are unable to do this, reread that particular section.  You can make flash cards for the questions which were difficult, but use a memory strategy that works best for you.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Answer end-of-chapter questions. </a:t>
            </a:r>
            <a:r>
              <a:rPr lang="en-US" sz="1200" dirty="0" smtClean="0">
                <a:solidFill>
                  <a:srgbClr val="002060"/>
                </a:solidFill>
              </a:rPr>
              <a:t>Read the questions at the end of the chapter.  Ask yourself “What do I already know about this material/subject?”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14</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sz="1200" kern="1200" dirty="0" smtClean="0">
                <a:solidFill>
                  <a:schemeClr val="tx1"/>
                </a:solidFill>
                <a:effectLst/>
                <a:latin typeface="+mn-lt"/>
                <a:ea typeface="+mn-ea"/>
                <a:cs typeface="+mn-cs"/>
              </a:rPr>
              <a:t>Use a graphic organizer - </a:t>
            </a:r>
            <a:r>
              <a:rPr lang="en-US" sz="1200" dirty="0" smtClean="0">
                <a:solidFill>
                  <a:srgbClr val="002060"/>
                </a:solidFill>
              </a:rPr>
              <a:t>Graphic Aids, like flash cards and charts, may be a better way to explain examples.  Creating diagrams and outlines might improve your ability</a:t>
            </a:r>
            <a:r>
              <a:rPr lang="en-US" sz="1200" baseline="0" dirty="0" smtClean="0">
                <a:solidFill>
                  <a:srgbClr val="002060"/>
                </a:solidFill>
              </a:rPr>
              <a:t> to remember what you read. </a:t>
            </a:r>
            <a:r>
              <a:rPr lang="en-US" sz="1200" dirty="0" smtClean="0">
                <a:solidFill>
                  <a:srgbClr val="002060"/>
                </a:solidFill>
              </a:rPr>
              <a:t> Concept maps and fishbone diagrams can help organize</a:t>
            </a:r>
            <a:r>
              <a:rPr lang="en-US" sz="1200" baseline="0" dirty="0" smtClean="0">
                <a:solidFill>
                  <a:srgbClr val="002060"/>
                </a:solidFill>
              </a:rPr>
              <a:t> information in a way that makes it easier to understand and remember. </a:t>
            </a:r>
            <a:endParaRPr lang="en-US" sz="1200" dirty="0" smtClean="0">
              <a:solidFill>
                <a:srgbClr val="002060"/>
              </a:solidFill>
            </a:endParaRPr>
          </a:p>
          <a:p>
            <a:pPr lvl="0"/>
            <a:endParaRPr lang="en-US" sz="1200" kern="1200" dirty="0" smtClean="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15</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sz="1200" kern="1200" dirty="0" smtClean="0">
                <a:solidFill>
                  <a:schemeClr val="tx1"/>
                </a:solidFill>
                <a:effectLst/>
                <a:latin typeface="+mn-lt"/>
                <a:ea typeface="+mn-ea"/>
                <a:cs typeface="+mn-cs"/>
              </a:rPr>
              <a:t>Read another book on the same subject. This will help to solidify what you have already read and offer another view of the topic. </a:t>
            </a:r>
          </a:p>
          <a:p>
            <a:pPr lvl="0">
              <a:buFont typeface="Arial" pitchFamily="34" charset="0"/>
              <a:buChar char="•"/>
            </a:pPr>
            <a:r>
              <a:rPr lang="en-US" sz="1200" kern="1200" dirty="0" smtClean="0">
                <a:solidFill>
                  <a:schemeClr val="tx1"/>
                </a:solidFill>
                <a:effectLst/>
                <a:latin typeface="+mn-lt"/>
                <a:ea typeface="+mn-ea"/>
                <a:cs typeface="+mn-cs"/>
              </a:rPr>
              <a:t>Join classmates in quizzing each other on the reading. </a:t>
            </a:r>
          </a:p>
          <a:p>
            <a:pPr lvl="0">
              <a:buFont typeface="Arial" pitchFamily="34" charset="0"/>
              <a:buChar char="•"/>
            </a:pPr>
            <a:r>
              <a:rPr lang="en-US" sz="1200" kern="1200" dirty="0" smtClean="0">
                <a:solidFill>
                  <a:schemeClr val="tx1"/>
                </a:solidFill>
                <a:effectLst/>
                <a:latin typeface="+mn-lt"/>
                <a:ea typeface="+mn-ea"/>
                <a:cs typeface="+mn-cs"/>
              </a:rPr>
              <a:t>Discuss or teach what you have read. Again, saying out</a:t>
            </a:r>
            <a:r>
              <a:rPr lang="en-US" sz="1200" kern="1200" baseline="0" dirty="0" smtClean="0">
                <a:solidFill>
                  <a:schemeClr val="tx1"/>
                </a:solidFill>
                <a:effectLst/>
                <a:latin typeface="+mn-lt"/>
                <a:ea typeface="+mn-ea"/>
                <a:cs typeface="+mn-cs"/>
              </a:rPr>
              <a:t> loud what you know helps you remember the information and understand it on a deeper level. Hearing other views on the information in the reading might offer a new take on the subject and further set the information in your mind.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16</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None/>
            </a:pPr>
            <a:r>
              <a:rPr lang="en-US" sz="1200" i="1" kern="1200" dirty="0" smtClean="0">
                <a:solidFill>
                  <a:schemeClr val="tx1"/>
                </a:solidFill>
                <a:effectLst/>
                <a:latin typeface="+mn-lt"/>
                <a:ea typeface="+mn-ea"/>
                <a:cs typeface="+mn-cs"/>
              </a:rPr>
              <a:t>See accompanying</a:t>
            </a:r>
            <a:r>
              <a:rPr lang="en-US" sz="1200" i="1" kern="1200" baseline="0" dirty="0" smtClean="0">
                <a:solidFill>
                  <a:schemeClr val="tx1"/>
                </a:solidFill>
                <a:effectLst/>
                <a:latin typeface="+mn-lt"/>
                <a:ea typeface="+mn-ea"/>
                <a:cs typeface="+mn-cs"/>
              </a:rPr>
              <a:t> handout in the CAARS group in Angel</a:t>
            </a:r>
            <a:r>
              <a:rPr lang="en-US" sz="1200" kern="1200" baseline="0" dirty="0" smtClean="0">
                <a:solidFill>
                  <a:schemeClr val="tx1"/>
                </a:solidFill>
                <a:effectLst/>
                <a:latin typeface="+mn-lt"/>
                <a:ea typeface="+mn-ea"/>
                <a:cs typeface="+mn-cs"/>
              </a:rPr>
              <a:t>. Choose the appropriate words to indicate the </a:t>
            </a:r>
            <a:r>
              <a:rPr lang="en-US" sz="1800" kern="1200" baseline="0" dirty="0" smtClean="0">
                <a:solidFill>
                  <a:schemeClr val="tx1"/>
                </a:solidFill>
                <a:effectLst/>
                <a:latin typeface="+mn-lt"/>
                <a:ea typeface="+mn-ea"/>
                <a:cs typeface="+mn-cs"/>
              </a:rPr>
              <a:t>type of organization </a:t>
            </a:r>
            <a:r>
              <a:rPr lang="en-US" sz="1200" kern="1200" baseline="0" dirty="0" smtClean="0">
                <a:solidFill>
                  <a:schemeClr val="tx1"/>
                </a:solidFill>
                <a:effectLst/>
                <a:latin typeface="+mn-lt"/>
                <a:ea typeface="+mn-ea"/>
                <a:cs typeface="+mn-cs"/>
              </a:rPr>
              <a:t>used in the handout’s samples of text: </a:t>
            </a:r>
            <a:br>
              <a:rPr lang="en-US" sz="1200" kern="1200" baseline="0" dirty="0" smtClean="0">
                <a:solidFill>
                  <a:schemeClr val="tx1"/>
                </a:solidFill>
                <a:effectLst/>
                <a:latin typeface="+mn-lt"/>
                <a:ea typeface="+mn-ea"/>
                <a:cs typeface="+mn-cs"/>
              </a:rPr>
            </a:br>
            <a:r>
              <a:rPr lang="en-US" sz="1200" kern="1200" baseline="0" dirty="0" smtClean="0">
                <a:solidFill>
                  <a:schemeClr val="tx1"/>
                </a:solidFill>
                <a:effectLst/>
                <a:latin typeface="+mn-lt"/>
                <a:ea typeface="+mn-ea"/>
                <a:cs typeface="+mn-cs"/>
              </a:rPr>
              <a:t>1. </a:t>
            </a:r>
            <a:r>
              <a:rPr lang="en-US" sz="1200" b="1" kern="1200" baseline="0" dirty="0" smtClean="0">
                <a:solidFill>
                  <a:schemeClr val="tx1"/>
                </a:solidFill>
                <a:effectLst/>
                <a:latin typeface="+mn-lt"/>
                <a:ea typeface="+mn-ea"/>
                <a:cs typeface="+mn-cs"/>
              </a:rPr>
              <a:t>major point, 2. examples and illustrations, 3. enumeration, 4. sequence, 5. cause and effect, and 6. comparison-contrast.</a:t>
            </a:r>
            <a:r>
              <a:rPr lang="en-US" sz="1200" kern="1200" baseline="0" dirty="0" smtClean="0">
                <a:solidFill>
                  <a:schemeClr val="tx1"/>
                </a:solidFill>
                <a:effectLst/>
                <a:latin typeface="+mn-lt"/>
                <a:ea typeface="+mn-ea"/>
                <a:cs typeface="+mn-cs"/>
              </a:rPr>
              <a:t> </a:t>
            </a:r>
          </a:p>
          <a:p>
            <a:pPr marL="0" lvl="0" indent="0">
              <a:buFont typeface="Arial" pitchFamily="34" charset="0"/>
              <a:buNone/>
            </a:pPr>
            <a:r>
              <a:rPr lang="en-US" sz="1200" kern="1200" baseline="0" dirty="0" smtClean="0">
                <a:solidFill>
                  <a:schemeClr val="tx1"/>
                </a:solidFill>
                <a:effectLst/>
                <a:latin typeface="+mn-lt"/>
                <a:ea typeface="+mn-ea"/>
                <a:cs typeface="+mn-cs"/>
              </a:rPr>
              <a:t>Identify textual clues that indicate the type of organization.</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17</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None/>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18</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None/>
            </a:pPr>
            <a:r>
              <a:rPr lang="en-US" sz="1200" b="1" i="1" kern="1200" dirty="0" smtClean="0">
                <a:solidFill>
                  <a:schemeClr val="tx1"/>
                </a:solidFill>
                <a:effectLst/>
                <a:latin typeface="+mn-lt"/>
                <a:ea typeface="+mn-ea"/>
                <a:cs typeface="+mn-cs"/>
              </a:rPr>
              <a:t>It is so important in college, and it is a sign</a:t>
            </a:r>
            <a:r>
              <a:rPr lang="en-US" sz="1200" b="1" i="1" kern="1200" baseline="0" dirty="0" smtClean="0">
                <a:solidFill>
                  <a:schemeClr val="tx1"/>
                </a:solidFill>
                <a:effectLst/>
                <a:latin typeface="+mn-lt"/>
                <a:ea typeface="+mn-ea"/>
                <a:cs typeface="+mn-cs"/>
              </a:rPr>
              <a:t> of maturity, to ask for help. </a:t>
            </a:r>
          </a:p>
          <a:p>
            <a:pPr lvl="0">
              <a:buFont typeface="Arial" pitchFamily="34" charset="0"/>
              <a:buChar char="•"/>
            </a:pPr>
            <a:r>
              <a:rPr lang="en-US" sz="1200" kern="1200" dirty="0" smtClean="0">
                <a:solidFill>
                  <a:schemeClr val="tx1"/>
                </a:solidFill>
                <a:effectLst/>
                <a:latin typeface="+mn-lt"/>
                <a:ea typeface="+mn-ea"/>
                <a:cs typeface="+mn-cs"/>
              </a:rPr>
              <a:t>Writing center – tutors are there daily to help students improve their writing skills. It</a:t>
            </a:r>
            <a:r>
              <a:rPr lang="en-US" sz="1200" kern="1200" baseline="0" dirty="0" smtClean="0">
                <a:solidFill>
                  <a:schemeClr val="tx1"/>
                </a:solidFill>
                <a:effectLst/>
                <a:latin typeface="+mn-lt"/>
                <a:ea typeface="+mn-ea"/>
                <a:cs typeface="+mn-cs"/>
              </a:rPr>
              <a:t> is located in the basement of the library. Make an appointment at </a:t>
            </a:r>
            <a:r>
              <a:rPr lang="en-US" sz="1200" kern="1200" dirty="0" smtClean="0">
                <a:solidFill>
                  <a:schemeClr val="tx1"/>
                </a:solidFill>
                <a:effectLst/>
                <a:latin typeface="+mn-lt"/>
                <a:ea typeface="+mn-ea"/>
                <a:cs typeface="+mn-cs"/>
              </a:rPr>
              <a:t>www.una.edu/writingcenter.</a:t>
            </a:r>
          </a:p>
          <a:p>
            <a:pPr lvl="0">
              <a:buFont typeface="Arial" pitchFamily="34" charset="0"/>
              <a:buChar char="•"/>
            </a:pPr>
            <a:r>
              <a:rPr lang="en-US" sz="1200" kern="1200" dirty="0" smtClean="0">
                <a:solidFill>
                  <a:schemeClr val="tx1"/>
                </a:solidFill>
                <a:effectLst/>
                <a:latin typeface="+mn-lt"/>
                <a:ea typeface="+mn-ea"/>
                <a:cs typeface="+mn-cs"/>
              </a:rPr>
              <a:t>Tutoring – Peer</a:t>
            </a:r>
            <a:r>
              <a:rPr lang="en-US" sz="1200" kern="1200" baseline="0" dirty="0" smtClean="0">
                <a:solidFill>
                  <a:schemeClr val="tx1"/>
                </a:solidFill>
                <a:effectLst/>
                <a:latin typeface="+mn-lt"/>
                <a:ea typeface="+mn-ea"/>
                <a:cs typeface="+mn-cs"/>
              </a:rPr>
              <a:t> tutors for all subjects are available, free of charge, to UNA students. For more information go to www.una.edu/advising.</a:t>
            </a:r>
            <a:r>
              <a:rPr lang="en-US" sz="1200" kern="1200" dirty="0" smtClean="0">
                <a:solidFill>
                  <a:schemeClr val="tx1"/>
                </a:solidFill>
                <a:effectLst/>
                <a:latin typeface="+mn-lt"/>
                <a:ea typeface="+mn-ea"/>
                <a:cs typeface="+mn-cs"/>
              </a:rPr>
              <a:t> </a:t>
            </a:r>
          </a:p>
          <a:p>
            <a:pPr lvl="0">
              <a:buFont typeface="Arial" pitchFamily="34" charset="0"/>
              <a:buChar char="•"/>
            </a:pPr>
            <a:r>
              <a:rPr lang="en-US" sz="1200" kern="1200" dirty="0" smtClean="0">
                <a:solidFill>
                  <a:schemeClr val="tx1"/>
                </a:solidFill>
                <a:effectLst/>
                <a:latin typeface="+mn-lt"/>
                <a:ea typeface="+mn-ea"/>
                <a:cs typeface="+mn-cs"/>
              </a:rPr>
              <a:t>Disability Support Services -  To receive accommodations</a:t>
            </a:r>
            <a:r>
              <a:rPr lang="en-US" sz="1200" kern="1200" baseline="0" dirty="0" smtClean="0">
                <a:solidFill>
                  <a:schemeClr val="tx1"/>
                </a:solidFill>
                <a:effectLst/>
                <a:latin typeface="+mn-lt"/>
                <a:ea typeface="+mn-ea"/>
                <a:cs typeface="+mn-cs"/>
              </a:rPr>
              <a:t> and other assistance go to DSS in the GUC and get more information at www.una.edu/disability-support.</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19</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Recognize the patterns of poor/immature readers</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Reading with no preparation - Reading without knowing what or why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see the organization of the chapter and sections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recognize the vocabulary used in the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realize when they are not “getting it”. </a:t>
            </a: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0" i="0" kern="1200" dirty="0" smtClean="0">
                <a:solidFill>
                  <a:schemeClr val="tx1"/>
                </a:solidFill>
                <a:effectLst/>
                <a:latin typeface="+mn-lt"/>
                <a:ea typeface="+mn-ea"/>
                <a:cs typeface="+mn-cs"/>
              </a:rPr>
              <a:t>Visualize yourself</a:t>
            </a:r>
            <a:r>
              <a:rPr lang="en-US" sz="1200" b="0" i="0" kern="1200" baseline="0" dirty="0" smtClean="0">
                <a:solidFill>
                  <a:schemeClr val="tx1"/>
                </a:solidFill>
                <a:effectLst/>
                <a:latin typeface="+mn-lt"/>
                <a:ea typeface="+mn-ea"/>
                <a:cs typeface="+mn-cs"/>
              </a:rPr>
              <a:t> being successful and doing exactly what it is you have always wanted to do. Close your eyes and see yourself reaching your goals and reaping the rewards for your work. The difference between a student that slacks off and one that is successful is often possession of a goal to work toward. </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20</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21</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22</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Recognize the patterns of poor/immature readers</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Reading with no preparation - Reading without knowing what or why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see the organization of the chapter and sections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recognize the vocabulary used in the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realize when they are not “getting it”. </a:t>
            </a: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3</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b="0" kern="1200" dirty="0" smtClean="0">
                <a:solidFill>
                  <a:schemeClr val="tx1"/>
                </a:solidFill>
                <a:effectLst/>
                <a:latin typeface="+mn-lt"/>
                <a:ea typeface="+mn-ea"/>
                <a:cs typeface="+mn-cs"/>
              </a:rPr>
              <a:t>Dedicate study spaces </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Determine a place free from distraction where you can maximize your concentration and be free of the distractions that friends or hobbies can bring!  Having one comfortable place where you always read has many advantages. Everything</a:t>
            </a:r>
            <a:r>
              <a:rPr lang="en-US" sz="1200" kern="1200" baseline="0" dirty="0" smtClean="0">
                <a:solidFill>
                  <a:schemeClr val="tx1"/>
                </a:solidFill>
                <a:effectLst/>
                <a:latin typeface="+mn-lt"/>
                <a:ea typeface="+mn-ea"/>
                <a:cs typeface="+mn-cs"/>
              </a:rPr>
              <a:t> you need is at hand, there are limited distractions, it is comfortable, and you have created a space that you want to enter, that helps you shift your mind to reading. </a:t>
            </a:r>
            <a:r>
              <a:rPr lang="en-US" sz="1200" kern="1200" dirty="0" smtClean="0">
                <a:solidFill>
                  <a:schemeClr val="tx1"/>
                </a:solidFill>
                <a:effectLst/>
                <a:latin typeface="+mn-lt"/>
                <a:ea typeface="+mn-ea"/>
                <a:cs typeface="+mn-cs"/>
              </a:rPr>
              <a:t> (Don’t use your bed for</a:t>
            </a:r>
            <a:r>
              <a:rPr lang="en-US" sz="1200" kern="1200" baseline="0" dirty="0" smtClean="0">
                <a:solidFill>
                  <a:schemeClr val="tx1"/>
                </a:solidFill>
                <a:effectLst/>
                <a:latin typeface="+mn-lt"/>
                <a:ea typeface="+mn-ea"/>
                <a:cs typeface="+mn-cs"/>
              </a:rPr>
              <a:t> reading</a:t>
            </a:r>
            <a:r>
              <a:rPr lang="en-US" sz="1200" kern="1200" dirty="0" smtClean="0">
                <a:solidFill>
                  <a:schemeClr val="tx1"/>
                </a:solidFill>
                <a:effectLst/>
                <a:latin typeface="+mn-lt"/>
                <a:ea typeface="+mn-ea"/>
                <a:cs typeface="+mn-cs"/>
              </a:rPr>
              <a:t>, the bed is for sleeping</a:t>
            </a:r>
            <a:r>
              <a:rPr lang="en-US" sz="1200" kern="1200" baseline="0" dirty="0" smtClean="0">
                <a:solidFill>
                  <a:schemeClr val="tx1"/>
                </a:solidFill>
                <a:effectLst/>
                <a:latin typeface="+mn-lt"/>
                <a:ea typeface="+mn-ea"/>
                <a:cs typeface="+mn-cs"/>
              </a:rPr>
              <a:t>).</a:t>
            </a:r>
            <a:r>
              <a:rPr lang="en-US" sz="1200" baseline="0" dirty="0" smtClean="0">
                <a:solidFill>
                  <a:schemeClr val="tx1"/>
                </a:solidFill>
              </a:rPr>
              <a:t> </a:t>
            </a:r>
            <a:endParaRPr lang="en-US" sz="1200" dirty="0" smtClean="0">
              <a:solidFill>
                <a:schemeClr val="tx1"/>
              </a:solidFill>
            </a:endParaRPr>
          </a:p>
          <a:p>
            <a:pPr>
              <a:lnSpc>
                <a:spcPct val="150000"/>
              </a:lnSpc>
              <a:buFont typeface="Arial" pitchFamily="34" charset="0"/>
              <a:buChar char="•"/>
              <a:defRPr/>
            </a:pPr>
            <a:r>
              <a:rPr lang="en-US" sz="1200" dirty="0" smtClean="0">
                <a:solidFill>
                  <a:schemeClr val="tx1"/>
                </a:solidFill>
              </a:rPr>
              <a:t>Read when you are NOT tired –</a:t>
            </a:r>
            <a:r>
              <a:rPr lang="en-US" sz="1200" baseline="0" dirty="0" smtClean="0">
                <a:solidFill>
                  <a:schemeClr val="tx1"/>
                </a:solidFill>
              </a:rPr>
              <a:t> you risk falling asleep or not paying attention to what you are reading. </a:t>
            </a:r>
          </a:p>
          <a:p>
            <a:pPr>
              <a:lnSpc>
                <a:spcPct val="150000"/>
              </a:lnSpc>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4</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dirty="0" smtClean="0">
                <a:solidFill>
                  <a:schemeClr val="tx1"/>
                </a:solidFill>
              </a:rPr>
              <a:t>Read difficult material FIRST – You are more refreshed and focused</a:t>
            </a:r>
          </a:p>
          <a:p>
            <a:pPr marL="0" marR="0" indent="0" algn="l" defTabSz="914400" rtl="0" eaLnBrk="1" fontAlgn="auto" latinLnBrk="0" hangingPunct="1">
              <a:lnSpc>
                <a:spcPct val="150000"/>
              </a:lnSpc>
              <a:spcBef>
                <a:spcPts val="0"/>
              </a:spcBef>
              <a:spcAft>
                <a:spcPts val="0"/>
              </a:spcAft>
              <a:buClrTx/>
              <a:buSzTx/>
              <a:buFont typeface="Arial" pitchFamily="34" charset="0"/>
              <a:buChar char="•"/>
              <a:tabLst/>
              <a:defRPr/>
            </a:pPr>
            <a:r>
              <a:rPr lang="en-US" sz="1200" baseline="0" dirty="0" smtClean="0">
                <a:solidFill>
                  <a:schemeClr val="tx1"/>
                </a:solidFill>
              </a:rPr>
              <a:t>Recognize when you have not understood what it is you are reading, stop, and go back over it. If you are not paying attention, recognize it, acknowledge it and try again. </a:t>
            </a:r>
            <a:endParaRPr lang="en-US" sz="1200" dirty="0" smtClean="0">
              <a:solidFill>
                <a:schemeClr val="tx1"/>
              </a:solidFill>
            </a:endParaRPr>
          </a:p>
          <a:p>
            <a:pPr>
              <a:lnSpc>
                <a:spcPct val="150000"/>
              </a:lnSpc>
              <a:buFont typeface="Arial" pitchFamily="34" charset="0"/>
              <a:buChar char="•"/>
              <a:defRPr/>
            </a:pPr>
            <a:r>
              <a:rPr lang="en-US" sz="1200" dirty="0" smtClean="0">
                <a:solidFill>
                  <a:schemeClr val="tx1"/>
                </a:solidFill>
              </a:rPr>
              <a:t>Reward yourself with a break,</a:t>
            </a:r>
            <a:r>
              <a:rPr lang="en-US" sz="1200" baseline="0" dirty="0" smtClean="0">
                <a:solidFill>
                  <a:schemeClr val="tx1"/>
                </a:solidFill>
              </a:rPr>
              <a:t> </a:t>
            </a:r>
            <a:r>
              <a:rPr lang="en-US" sz="1200" dirty="0" smtClean="0">
                <a:solidFill>
                  <a:schemeClr val="tx1"/>
                </a:solidFill>
              </a:rPr>
              <a:t>something that will re-energize you. Take a</a:t>
            </a:r>
            <a:r>
              <a:rPr lang="en-US" sz="1200" baseline="0" dirty="0" smtClean="0">
                <a:solidFill>
                  <a:schemeClr val="tx1"/>
                </a:solidFill>
              </a:rPr>
              <a:t> walk, have a snack. Take regular breaks, at least every 50 minutes. Keep in mind that exercise is an important brain booster and is a great way to spend your break time. Meditation has been shown to boost the brain’s efficiency as well.</a:t>
            </a:r>
          </a:p>
          <a:p>
            <a:pPr marL="0" marR="0" lvl="0" indent="0" algn="l" defTabSz="914400" rtl="0" eaLnBrk="1" fontAlgn="auto" latinLnBrk="0" hangingPunct="1">
              <a:lnSpc>
                <a:spcPct val="150000"/>
              </a:lnSpc>
              <a:spcBef>
                <a:spcPts val="0"/>
              </a:spcBef>
              <a:spcAft>
                <a:spcPts val="0"/>
              </a:spcAft>
              <a:buClrTx/>
              <a:buSzTx/>
              <a:buFontTx/>
              <a:buNone/>
              <a:tabLst/>
              <a:defRPr/>
            </a:pPr>
            <a:endParaRPr lang="en-US" dirty="0" smtClean="0"/>
          </a:p>
          <a:p>
            <a:pPr>
              <a:lnSpc>
                <a:spcPct val="150000"/>
              </a:lnSpc>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5</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Create a reading plan. Read often, for short periods of time. NO marathon reading sessions – that is unproductive. </a:t>
            </a:r>
            <a:r>
              <a:rPr lang="en-US" sz="1200" dirty="0" smtClean="0">
                <a:solidFill>
                  <a:srgbClr val="002060"/>
                </a:solidFill>
                <a:latin typeface="+mn-lt"/>
              </a:rPr>
              <a:t>Vary your studying activities.  In other words do not try to read in your textbook for hours at a time. Read for a while then switch to another activity such as working on an English paper or completing a chemistry lab report. </a:t>
            </a:r>
            <a:r>
              <a:rPr lang="en-US" sz="1200" kern="1200" baseline="0" dirty="0" smtClean="0">
                <a:solidFill>
                  <a:schemeClr val="tx1"/>
                </a:solidFill>
                <a:effectLst/>
                <a:latin typeface="+mn-lt"/>
                <a:ea typeface="+mn-ea"/>
                <a:cs typeface="+mn-cs"/>
              </a:rPr>
              <a:t>Change subjects at least every 50 minutes.</a:t>
            </a:r>
          </a:p>
          <a:p>
            <a:pPr marL="0" marR="0" lvl="0" indent="0" algn="l" defTabSz="914400" rtl="0" eaLnBrk="1" fontAlgn="auto" latinLnBrk="0" hangingPunct="1">
              <a:lnSpc>
                <a:spcPct val="150000"/>
              </a:lnSpc>
              <a:spcBef>
                <a:spcPts val="0"/>
              </a:spcBef>
              <a:spcAft>
                <a:spcPts val="0"/>
              </a:spcAft>
              <a:buClrTx/>
              <a:buSzTx/>
              <a:buFont typeface="Arial" pitchFamily="34" charset="0"/>
              <a:buChar char="•"/>
              <a:tabLst/>
              <a:defRPr/>
            </a:pPr>
            <a:r>
              <a:rPr lang="en-US" sz="1200" kern="1200" baseline="0" dirty="0" smtClean="0">
                <a:solidFill>
                  <a:schemeClr val="tx1"/>
                </a:solidFill>
                <a:effectLst/>
                <a:latin typeface="+mn-lt"/>
                <a:ea typeface="+mn-ea"/>
                <a:cs typeface="+mn-cs"/>
              </a:rPr>
              <a:t>We learn more from the beginning and the ending of our study sessions, and less from the middle. *This is called the “Primacy-</a:t>
            </a:r>
            <a:r>
              <a:rPr lang="en-US" sz="1200" kern="1200" baseline="0" dirty="0" err="1" smtClean="0">
                <a:solidFill>
                  <a:schemeClr val="tx1"/>
                </a:solidFill>
                <a:effectLst/>
                <a:latin typeface="+mn-lt"/>
                <a:ea typeface="+mn-ea"/>
                <a:cs typeface="+mn-cs"/>
              </a:rPr>
              <a:t>Recency</a:t>
            </a:r>
            <a:r>
              <a:rPr lang="en-US" sz="1200" kern="1200" baseline="0" dirty="0" smtClean="0">
                <a:solidFill>
                  <a:schemeClr val="tx1"/>
                </a:solidFill>
                <a:effectLst/>
                <a:latin typeface="+mn-lt"/>
                <a:ea typeface="+mn-ea"/>
                <a:cs typeface="+mn-cs"/>
              </a:rPr>
              <a:t>” effect. Changing tasks periodically provides more beginnings and endings. So, for instance, you will get more out of three one-hour sessions of reading than you will with one three-hour session.</a:t>
            </a: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6</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Do a survey of your reading assignment.  Thumb through and notice headings, bolded words, italicized words, etc. G</a:t>
            </a:r>
            <a:r>
              <a:rPr lang="en-US" sz="1200" dirty="0" smtClean="0">
                <a:solidFill>
                  <a:srgbClr val="002060"/>
                </a:solidFill>
              </a:rPr>
              <a:t>lance over the title, headings, and sub-headings to see what the chapter is about.  If there are introductory and summary paragraphs, read those also. Glance over pictures, charts, graphs or maps.  This survey should take 2-5 minutes. This allows you to “get the big picture”.</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Identify the purpose of what you’re reading. Ask yourself “What is the point of this section?”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200" dirty="0" smtClean="0">
              <a:solidFill>
                <a:srgbClr val="002060"/>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7</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Turn text headings into questions. If the heading is the topic, find out more information about that topic. </a:t>
            </a:r>
            <a:r>
              <a:rPr lang="en-US" sz="1200" dirty="0" smtClean="0">
                <a:solidFill>
                  <a:srgbClr val="002060"/>
                </a:solidFill>
              </a:rPr>
              <a:t>This will increase your comprehension.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1" kern="1200" dirty="0" smtClean="0">
                <a:solidFill>
                  <a:srgbClr val="002060"/>
                </a:solidFill>
                <a:effectLst/>
                <a:latin typeface="+mn-lt"/>
                <a:ea typeface="+mn-ea"/>
                <a:cs typeface="+mn-cs"/>
              </a:rPr>
              <a:t>Regarding</a:t>
            </a:r>
            <a:r>
              <a:rPr lang="en-US" sz="1200" b="1" kern="1200" baseline="0" dirty="0" smtClean="0">
                <a:solidFill>
                  <a:srgbClr val="002060"/>
                </a:solidFill>
                <a:effectLst/>
                <a:latin typeface="+mn-lt"/>
                <a:ea typeface="+mn-ea"/>
                <a:cs typeface="+mn-cs"/>
              </a:rPr>
              <a:t> being tested on what you read: </a:t>
            </a:r>
            <a:r>
              <a:rPr lang="en-US" sz="1200" kern="1200" dirty="0" smtClean="0">
                <a:solidFill>
                  <a:srgbClr val="002060"/>
                </a:solidFill>
                <a:effectLst/>
                <a:latin typeface="+mn-lt"/>
                <a:ea typeface="+mn-ea"/>
                <a:cs typeface="+mn-cs"/>
              </a:rPr>
              <a:t>Think about when you leave a test and go home and search the book for the answers of the test you just took. Try to do</a:t>
            </a:r>
            <a:r>
              <a:rPr lang="en-US" sz="1200" kern="1200" baseline="0" dirty="0" smtClean="0">
                <a:solidFill>
                  <a:srgbClr val="002060"/>
                </a:solidFill>
                <a:effectLst/>
                <a:latin typeface="+mn-lt"/>
                <a:ea typeface="+mn-ea"/>
                <a:cs typeface="+mn-cs"/>
              </a:rPr>
              <a:t> that BEFORE you take a test. Think of what you need to know, from what you are required to read, before class and long before your test.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Read for the answers to your questions. Write the question and write the answer.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8</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Taking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notes on</a:t>
            </a:r>
            <a:r>
              <a:rPr lang="en-US" sz="1200" kern="1200" baseline="0" dirty="0" smtClean="0">
                <a:solidFill>
                  <a:schemeClr val="tx1"/>
                </a:solidFill>
                <a:effectLst/>
                <a:latin typeface="+mn-lt"/>
                <a:ea typeface="+mn-ea"/>
                <a:cs typeface="+mn-cs"/>
              </a:rPr>
              <a:t> what you read </a:t>
            </a:r>
            <a:r>
              <a:rPr lang="en-US" sz="1200" kern="1200" dirty="0" smtClean="0">
                <a:solidFill>
                  <a:schemeClr val="tx1"/>
                </a:solidFill>
                <a:effectLst/>
                <a:latin typeface="+mn-lt"/>
                <a:ea typeface="+mn-ea"/>
                <a:cs typeface="+mn-cs"/>
              </a:rPr>
              <a:t>has been shown to be effective. </a:t>
            </a:r>
            <a:r>
              <a:rPr lang="en-US" sz="1200" baseline="0" dirty="0" smtClean="0">
                <a:solidFill>
                  <a:srgbClr val="002060"/>
                </a:solidFill>
              </a:rPr>
              <a:t>There are at least four reasons to take notes on what you read: 1. creates a shortened version of the text for review later, 2. helps to improve concentration 3. increases comprehension, and 4. Reinforces main ideas.</a:t>
            </a:r>
            <a:endParaRPr lang="en-US" sz="1200" dirty="0" smtClean="0">
              <a:solidFill>
                <a:srgbClr val="002060"/>
              </a:solidFill>
            </a:endParaRPr>
          </a:p>
          <a:p>
            <a:pPr lvl="0"/>
            <a:r>
              <a:rPr lang="en-US" sz="1200" kern="1200" dirty="0" smtClean="0">
                <a:solidFill>
                  <a:schemeClr val="tx1"/>
                </a:solidFill>
                <a:effectLst/>
                <a:latin typeface="+mn-lt"/>
                <a:ea typeface="+mn-ea"/>
                <a:cs typeface="+mn-cs"/>
              </a:rPr>
              <a:t>Taking</a:t>
            </a:r>
            <a:r>
              <a:rPr lang="en-US" sz="1200" kern="1200" baseline="0" dirty="0" smtClean="0">
                <a:solidFill>
                  <a:schemeClr val="tx1"/>
                </a:solidFill>
                <a:effectLst/>
                <a:latin typeface="+mn-lt"/>
                <a:ea typeface="+mn-ea"/>
                <a:cs typeface="+mn-cs"/>
              </a:rPr>
              <a:t> notes also involves using different senses – not only visual, but touch – this reinforces the material.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9</a:t>
            </a:fld>
            <a:endParaRPr lang="en-US"/>
          </a:p>
        </p:txBody>
      </p:sp>
    </p:spTree>
    <p:extLst>
      <p:ext uri="{BB962C8B-B14F-4D97-AF65-F5344CB8AC3E}">
        <p14:creationId xmlns:p14="http://schemas.microsoft.com/office/powerpoint/2010/main" val="2203150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1/26/2012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5FC4859-82E8-4735-BE81-6912DA922C32}"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40F2E3-3F4F-48B3-8AA7-BDD9598DA971}" type="datetimeFigureOut">
              <a:rPr lang="en-US" smtClean="0"/>
              <a:pPr/>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1/26/2012</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40F2E3-3F4F-48B3-8AA7-BDD9598DA971}" type="datetimeFigureOut">
              <a:rPr lang="en-US" smtClean="0"/>
              <a:pPr/>
              <a:t>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40F2E3-3F4F-48B3-8AA7-BDD9598DA971}" type="datetimeFigureOut">
              <a:rPr lang="en-US" smtClean="0"/>
              <a:pPr/>
              <a:t>1/26/2012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40F2E3-3F4F-48B3-8AA7-BDD9598DA971}" type="datetimeFigureOut">
              <a:rPr lang="en-US" smtClean="0"/>
              <a:pPr/>
              <a:t>1/26/2012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D40F2E3-3F4F-48B3-8AA7-BDD9598DA971}" type="datetimeFigureOut">
              <a:rPr lang="en-US" smtClean="0"/>
              <a:pPr/>
              <a:t>1/26/2012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40F2E3-3F4F-48B3-8AA7-BDD9598DA971}" type="datetimeFigureOut">
              <a:rPr lang="en-US" smtClean="0"/>
              <a:pPr/>
              <a:t>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4859-82E8-4735-BE81-6912DA922C32}"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2D40F2E3-3F4F-48B3-8AA7-BDD9598DA971}" type="datetimeFigureOut">
              <a:rPr lang="en-US" smtClean="0"/>
              <a:pPr/>
              <a:t>1/26/2012</a:t>
            </a:fld>
            <a:endParaRPr lang="en-US"/>
          </a:p>
        </p:txBody>
      </p:sp>
      <p:sp>
        <p:nvSpPr>
          <p:cNvPr id="7" name="Slide Number Placeholder 6"/>
          <p:cNvSpPr>
            <a:spLocks noGrp="1"/>
          </p:cNvSpPr>
          <p:nvPr>
            <p:ph type="sldNum" sz="quarter" idx="12"/>
          </p:nvPr>
        </p:nvSpPr>
        <p:spPr/>
        <p:txBody>
          <a:bodyPr/>
          <a:lstStyle/>
          <a:p>
            <a:fld id="{05FC4859-82E8-4735-BE81-6912DA922C32}"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D40F2E3-3F4F-48B3-8AA7-BDD9598DA971}" type="datetimeFigureOut">
              <a:rPr lang="en-US" smtClean="0"/>
              <a:pPr/>
              <a:t>1/26/2012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5FC4859-82E8-4735-BE81-6912DA922C32}"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648200"/>
            <a:ext cx="6553200" cy="609600"/>
          </a:xfrm>
        </p:spPr>
        <p:txBody>
          <a:bodyPr>
            <a:normAutofit lnSpcReduction="10000"/>
          </a:bodyPr>
          <a:lstStyle/>
          <a:p>
            <a:r>
              <a:rPr lang="en-US" dirty="0" smtClean="0"/>
              <a:t>Center For Academic Advising and Retention Services  </a:t>
            </a:r>
            <a:endParaRPr lang="en-US" sz="1400" cap="none" dirty="0"/>
          </a:p>
        </p:txBody>
      </p:sp>
      <p:sp>
        <p:nvSpPr>
          <p:cNvPr id="2" name="Title 1"/>
          <p:cNvSpPr>
            <a:spLocks noGrp="1"/>
          </p:cNvSpPr>
          <p:nvPr>
            <p:ph type="ctrTitle"/>
          </p:nvPr>
        </p:nvSpPr>
        <p:spPr/>
        <p:txBody>
          <a:bodyPr/>
          <a:lstStyle/>
          <a:p>
            <a:r>
              <a:rPr lang="en-US" dirty="0" smtClean="0"/>
              <a:t>Reading A Textbook </a:t>
            </a: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91398" y="2895600"/>
            <a:ext cx="1742041" cy="2926080"/>
          </a:xfrm>
          <a:prstGeom prst="rect">
            <a:avLst/>
          </a:prstGeom>
        </p:spPr>
      </p:pic>
    </p:spTree>
    <p:extLst>
      <p:ext uri="{BB962C8B-B14F-4D97-AF65-F5344CB8AC3E}">
        <p14:creationId xmlns:p14="http://schemas.microsoft.com/office/powerpoint/2010/main" val="273989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pPr>
            <a:r>
              <a:rPr lang="en-US" sz="3600" dirty="0" smtClean="0"/>
              <a:t>Look </a:t>
            </a:r>
            <a:r>
              <a:rPr lang="en-US" sz="3600" dirty="0"/>
              <a:t>for main </a:t>
            </a:r>
            <a:r>
              <a:rPr lang="en-US" sz="3600" dirty="0" smtClean="0"/>
              <a:t>ideas</a:t>
            </a:r>
            <a:endParaRPr lang="en-US" sz="3600" dirty="0"/>
          </a:p>
          <a:p>
            <a:pPr>
              <a:lnSpc>
                <a:spcPct val="150000"/>
              </a:lnSpc>
            </a:pPr>
            <a:r>
              <a:rPr lang="en-US" sz="3600" dirty="0"/>
              <a:t>Read in </a:t>
            </a:r>
            <a:r>
              <a:rPr lang="en-US" sz="3600" dirty="0" smtClean="0"/>
              <a:t>chunks – </a:t>
            </a:r>
            <a:br>
              <a:rPr lang="en-US" sz="3600" dirty="0" smtClean="0"/>
            </a:br>
            <a:r>
              <a:rPr lang="en-US" sz="3600" dirty="0" smtClean="0"/>
              <a:t>read ideas </a:t>
            </a:r>
          </a:p>
          <a:p>
            <a:pPr>
              <a:lnSpc>
                <a:spcPct val="150000"/>
              </a:lnSpc>
            </a:pPr>
            <a:r>
              <a:rPr lang="en-US" sz="3600" dirty="0" smtClean="0"/>
              <a:t>Read faster </a:t>
            </a:r>
            <a:endParaRPr lang="en-US" sz="3600" dirty="0"/>
          </a:p>
          <a:p>
            <a:pPr lvl="0"/>
            <a:endParaRPr lang="en-US" sz="3200" dirty="0"/>
          </a:p>
        </p:txBody>
      </p:sp>
    </p:spTree>
    <p:extLst>
      <p:ext uri="{BB962C8B-B14F-4D97-AF65-F5344CB8AC3E}">
        <p14:creationId xmlns:p14="http://schemas.microsoft.com/office/powerpoint/2010/main" val="3157566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Predict what will be said- </a:t>
            </a:r>
          </a:p>
          <a:p>
            <a:pPr>
              <a:lnSpc>
                <a:spcPct val="150000"/>
              </a:lnSpc>
              <a:buNone/>
            </a:pPr>
            <a:r>
              <a:rPr lang="en-US" sz="3600" dirty="0" smtClean="0"/>
              <a:t>  Keep your mind alert</a:t>
            </a:r>
          </a:p>
          <a:p>
            <a:pPr>
              <a:lnSpc>
                <a:spcPct val="150000"/>
              </a:lnSpc>
            </a:pPr>
            <a:r>
              <a:rPr lang="en-US" sz="3600" dirty="0" smtClean="0"/>
              <a:t>Read critically</a:t>
            </a:r>
          </a:p>
          <a:p>
            <a:pPr lvl="0">
              <a:lnSpc>
                <a:spcPct val="150000"/>
              </a:lnSpc>
              <a:buNone/>
            </a:pPr>
            <a:endParaRPr lang="en-US" sz="3600" dirty="0" smtClean="0"/>
          </a:p>
        </p:txBody>
      </p:sp>
    </p:spTree>
    <p:extLst>
      <p:ext uri="{BB962C8B-B14F-4D97-AF65-F5344CB8AC3E}">
        <p14:creationId xmlns:p14="http://schemas.microsoft.com/office/powerpoint/2010/main" val="3785028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Say and write what </a:t>
            </a:r>
            <a:br>
              <a:rPr lang="en-US" sz="3600" dirty="0" smtClean="0"/>
            </a:br>
            <a:r>
              <a:rPr lang="en-US" sz="3600" dirty="0" smtClean="0"/>
              <a:t>you read </a:t>
            </a:r>
            <a:endParaRPr lang="en-US" sz="3600" dirty="0"/>
          </a:p>
          <a:p>
            <a:pPr lvl="0">
              <a:lnSpc>
                <a:spcPct val="150000"/>
              </a:lnSpc>
            </a:pPr>
            <a:r>
              <a:rPr lang="en-US" sz="3600" b="1" dirty="0" smtClean="0"/>
              <a:t>Vocabulary</a:t>
            </a:r>
            <a:r>
              <a:rPr lang="en-US" sz="3600" dirty="0" smtClean="0"/>
              <a:t> - Look </a:t>
            </a:r>
            <a:r>
              <a:rPr lang="en-US" sz="3600" dirty="0"/>
              <a:t>up </a:t>
            </a:r>
            <a:r>
              <a:rPr lang="en-US" sz="3600" dirty="0" smtClean="0"/>
              <a:t>key words </a:t>
            </a:r>
            <a:endParaRPr lang="en-US" sz="3600" dirty="0"/>
          </a:p>
        </p:txBody>
      </p:sp>
    </p:spTree>
    <p:extLst>
      <p:ext uri="{BB962C8B-B14F-4D97-AF65-F5344CB8AC3E}">
        <p14:creationId xmlns:p14="http://schemas.microsoft.com/office/powerpoint/2010/main" val="3785028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3600" dirty="0" smtClean="0"/>
              <a:t>Highlight no more than </a:t>
            </a:r>
            <a:br>
              <a:rPr lang="en-US" sz="3600" dirty="0" smtClean="0"/>
            </a:br>
            <a:r>
              <a:rPr lang="en-US" sz="3600" dirty="0" smtClean="0"/>
              <a:t>10 –15% of text</a:t>
            </a:r>
          </a:p>
          <a:p>
            <a:pPr>
              <a:lnSpc>
                <a:spcPct val="150000"/>
              </a:lnSpc>
              <a:defRPr/>
            </a:pPr>
            <a:r>
              <a:rPr lang="en-US" sz="3600" dirty="0" smtClean="0"/>
              <a:t>Do not over-highlight</a:t>
            </a:r>
            <a:endParaRPr lang="en-US" sz="3600" dirty="0"/>
          </a:p>
          <a:p>
            <a:pPr marL="114300" lvl="0" indent="0">
              <a:lnSpc>
                <a:spcPct val="150000"/>
              </a:lnSpc>
              <a:buNone/>
            </a:pPr>
            <a:r>
              <a:rPr lang="en-US" sz="3200" dirty="0" smtClean="0"/>
              <a:t> </a:t>
            </a:r>
            <a:endParaRPr lang="en-US" sz="3200" dirty="0"/>
          </a:p>
        </p:txBody>
      </p:sp>
    </p:spTree>
    <p:extLst>
      <p:ext uri="{BB962C8B-B14F-4D97-AF65-F5344CB8AC3E}">
        <p14:creationId xmlns:p14="http://schemas.microsoft.com/office/powerpoint/2010/main" val="292920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After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Review </a:t>
            </a:r>
            <a:r>
              <a:rPr lang="en-US" sz="3600" dirty="0"/>
              <a:t>what you </a:t>
            </a:r>
            <a:r>
              <a:rPr lang="en-US" sz="3600" dirty="0" smtClean="0"/>
              <a:t>read – highlight your notes </a:t>
            </a:r>
          </a:p>
          <a:p>
            <a:pPr lvl="0">
              <a:lnSpc>
                <a:spcPct val="150000"/>
              </a:lnSpc>
            </a:pPr>
            <a:r>
              <a:rPr lang="en-US" sz="3600" dirty="0" smtClean="0"/>
              <a:t>Answer chapter questions</a:t>
            </a:r>
          </a:p>
          <a:p>
            <a:pPr lvl="0">
              <a:lnSpc>
                <a:spcPct val="150000"/>
              </a:lnSpc>
            </a:pPr>
            <a:r>
              <a:rPr lang="en-US" sz="3600" dirty="0" smtClean="0"/>
              <a:t>Take practice tests</a:t>
            </a:r>
            <a:endParaRPr lang="en-US" sz="3600" dirty="0"/>
          </a:p>
        </p:txBody>
      </p:sp>
    </p:spTree>
    <p:extLst>
      <p:ext uri="{BB962C8B-B14F-4D97-AF65-F5344CB8AC3E}">
        <p14:creationId xmlns:p14="http://schemas.microsoft.com/office/powerpoint/2010/main" val="653716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After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2057400"/>
            <a:ext cx="6096000" cy="4419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Use </a:t>
            </a:r>
            <a:r>
              <a:rPr lang="en-US" sz="3600" dirty="0"/>
              <a:t>a graphic </a:t>
            </a:r>
            <a:r>
              <a:rPr lang="en-US" sz="3600" dirty="0" smtClean="0"/>
              <a:t/>
            </a:r>
            <a:br>
              <a:rPr lang="en-US" sz="3600" dirty="0" smtClean="0"/>
            </a:br>
            <a:r>
              <a:rPr lang="en-US" sz="3600" dirty="0" smtClean="0"/>
              <a:t>organizer</a:t>
            </a:r>
          </a:p>
          <a:p>
            <a:pPr lvl="0">
              <a:lnSpc>
                <a:spcPct val="150000"/>
              </a:lnSpc>
            </a:pPr>
            <a:r>
              <a:rPr lang="en-US" sz="3600" dirty="0" smtClean="0"/>
              <a:t>Quizlet.com (flash cards)</a:t>
            </a:r>
          </a:p>
          <a:p>
            <a:pPr lvl="0">
              <a:lnSpc>
                <a:spcPct val="150000"/>
              </a:lnSpc>
            </a:pPr>
            <a:r>
              <a:rPr lang="en-US" sz="3600" dirty="0" smtClean="0"/>
              <a:t>Diagrams</a:t>
            </a:r>
            <a:endParaRPr lang="en-US" sz="3600" dirty="0"/>
          </a:p>
        </p:txBody>
      </p:sp>
    </p:spTree>
    <p:extLst>
      <p:ext uri="{BB962C8B-B14F-4D97-AF65-F5344CB8AC3E}">
        <p14:creationId xmlns:p14="http://schemas.microsoft.com/office/powerpoint/2010/main" val="6537162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After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2484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a:t>Read </a:t>
            </a:r>
            <a:r>
              <a:rPr lang="en-US" sz="3600" dirty="0" smtClean="0"/>
              <a:t>more – on the same subject</a:t>
            </a:r>
            <a:endParaRPr lang="en-US" sz="3600" dirty="0"/>
          </a:p>
          <a:p>
            <a:pPr lvl="0">
              <a:lnSpc>
                <a:spcPct val="150000"/>
              </a:lnSpc>
            </a:pPr>
            <a:r>
              <a:rPr lang="en-US" sz="3600" dirty="0" smtClean="0"/>
              <a:t>Work with </a:t>
            </a:r>
            <a:r>
              <a:rPr lang="en-US" sz="3600" dirty="0"/>
              <a:t>classmates </a:t>
            </a:r>
            <a:r>
              <a:rPr lang="en-US" sz="3600" dirty="0" smtClean="0"/>
              <a:t> </a:t>
            </a:r>
            <a:endParaRPr lang="en-US" sz="3600" dirty="0"/>
          </a:p>
          <a:p>
            <a:pPr lvl="0">
              <a:lnSpc>
                <a:spcPct val="150000"/>
              </a:lnSpc>
            </a:pPr>
            <a:r>
              <a:rPr lang="en-US" sz="3600" dirty="0"/>
              <a:t>Discuss </a:t>
            </a:r>
            <a:r>
              <a:rPr lang="en-US" sz="3600" dirty="0" smtClean="0"/>
              <a:t>what </a:t>
            </a:r>
            <a:r>
              <a:rPr lang="en-US" sz="3600" dirty="0"/>
              <a:t>you </a:t>
            </a:r>
            <a:r>
              <a:rPr lang="en-US" sz="3600" dirty="0" smtClean="0"/>
              <a:t/>
            </a:r>
            <a:br>
              <a:rPr lang="en-US" sz="3600" dirty="0" smtClean="0"/>
            </a:br>
            <a:r>
              <a:rPr lang="en-US" sz="3600" dirty="0" smtClean="0"/>
              <a:t>have read</a:t>
            </a:r>
            <a:endParaRPr lang="en-US" sz="3600" dirty="0"/>
          </a:p>
        </p:txBody>
      </p:sp>
    </p:spTree>
    <p:extLst>
      <p:ext uri="{BB962C8B-B14F-4D97-AF65-F5344CB8AC3E}">
        <p14:creationId xmlns:p14="http://schemas.microsoft.com/office/powerpoint/2010/main" val="34289468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4400" b="1" dirty="0"/>
              <a:t>*Activity</a:t>
            </a:r>
            <a:r>
              <a:rPr lang="en-US" sz="4400" b="1" dirty="0" smtClean="0"/>
              <a:t>*</a:t>
            </a:r>
            <a:r>
              <a:rPr lang="en-US" sz="4000" b="1" dirty="0" smtClean="0"/>
              <a:t>  </a:t>
            </a:r>
            <a:endParaRPr lang="en-US" sz="4000" b="1"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248400" cy="4678363"/>
          </a:xfrm>
          <a:prstGeom prst="rect">
            <a:avLst/>
          </a:prstGeom>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14300" lvl="0" indent="0" algn="ctr">
              <a:lnSpc>
                <a:spcPct val="150000"/>
              </a:lnSpc>
              <a:buNone/>
            </a:pPr>
            <a:r>
              <a:rPr lang="en-US" sz="3600" dirty="0" smtClean="0"/>
              <a:t>Exercise in identifying Organization Styles</a:t>
            </a:r>
          </a:p>
          <a:p>
            <a:pPr lvl="1">
              <a:lnSpc>
                <a:spcPct val="150000"/>
              </a:lnSpc>
            </a:pPr>
            <a:r>
              <a:rPr lang="en-US" sz="3500" dirty="0" smtClean="0">
                <a:solidFill>
                  <a:schemeClr val="tx1"/>
                </a:solidFill>
              </a:rPr>
              <a:t>How to understand what you read by examining certain words and phrases.</a:t>
            </a:r>
            <a:endParaRPr lang="en-US" sz="3500" dirty="0">
              <a:solidFill>
                <a:schemeClr val="tx1"/>
              </a:solidFill>
            </a:endParaRPr>
          </a:p>
        </p:txBody>
      </p:sp>
    </p:spTree>
    <p:extLst>
      <p:ext uri="{BB962C8B-B14F-4D97-AF65-F5344CB8AC3E}">
        <p14:creationId xmlns:p14="http://schemas.microsoft.com/office/powerpoint/2010/main" val="1475806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4400" b="1" dirty="0"/>
              <a:t>*Activity</a:t>
            </a:r>
            <a:r>
              <a:rPr lang="en-US" sz="4400" b="1" dirty="0" smtClean="0"/>
              <a:t>*</a:t>
            </a:r>
            <a:r>
              <a:rPr lang="en-US" sz="4000" b="1" dirty="0" smtClean="0"/>
              <a:t>  </a:t>
            </a:r>
            <a:endParaRPr lang="en-US" sz="4000" b="1"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0" y="1798637"/>
            <a:ext cx="7162800" cy="5059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200150" lvl="1" indent="-742950">
              <a:buClr>
                <a:schemeClr val="accent3">
                  <a:lumMod val="50000"/>
                </a:schemeClr>
              </a:buClr>
              <a:buAutoNum type="arabicPeriod"/>
            </a:pPr>
            <a:r>
              <a:rPr lang="en-US" sz="4000" b="1" dirty="0" smtClean="0">
                <a:solidFill>
                  <a:schemeClr val="tx1"/>
                </a:solidFill>
              </a:rPr>
              <a:t>Major point</a:t>
            </a:r>
          </a:p>
          <a:p>
            <a:pPr marL="1200150" lvl="1" indent="-742950">
              <a:buClr>
                <a:schemeClr val="accent3">
                  <a:lumMod val="50000"/>
                </a:schemeClr>
              </a:buClr>
              <a:buAutoNum type="arabicPeriod"/>
            </a:pPr>
            <a:r>
              <a:rPr lang="en-US" sz="4000" b="1" dirty="0" smtClean="0">
                <a:solidFill>
                  <a:schemeClr val="tx1"/>
                </a:solidFill>
              </a:rPr>
              <a:t>Examples </a:t>
            </a:r>
            <a:r>
              <a:rPr lang="en-US" sz="4000" b="1" dirty="0">
                <a:solidFill>
                  <a:schemeClr val="tx1"/>
                </a:solidFill>
              </a:rPr>
              <a:t>and </a:t>
            </a:r>
            <a:r>
              <a:rPr lang="en-US" sz="4000" b="1" dirty="0" smtClean="0">
                <a:solidFill>
                  <a:schemeClr val="tx1"/>
                </a:solidFill>
              </a:rPr>
              <a:t>illustrations</a:t>
            </a:r>
          </a:p>
          <a:p>
            <a:pPr marL="1200150" lvl="1" indent="-742950">
              <a:buClr>
                <a:schemeClr val="accent3">
                  <a:lumMod val="50000"/>
                </a:schemeClr>
              </a:buClr>
              <a:buAutoNum type="arabicPeriod"/>
            </a:pPr>
            <a:r>
              <a:rPr lang="en-US" sz="4000" b="1" dirty="0" smtClean="0">
                <a:solidFill>
                  <a:schemeClr val="tx1"/>
                </a:solidFill>
              </a:rPr>
              <a:t>Enumeration</a:t>
            </a:r>
          </a:p>
          <a:p>
            <a:pPr marL="1200150" lvl="1" indent="-742950">
              <a:buClr>
                <a:schemeClr val="accent3">
                  <a:lumMod val="50000"/>
                </a:schemeClr>
              </a:buClr>
              <a:buAutoNum type="arabicPeriod"/>
            </a:pPr>
            <a:r>
              <a:rPr lang="en-US" sz="4000" b="1" dirty="0" smtClean="0">
                <a:solidFill>
                  <a:schemeClr val="tx1"/>
                </a:solidFill>
              </a:rPr>
              <a:t>Sequence</a:t>
            </a:r>
          </a:p>
          <a:p>
            <a:pPr marL="1200150" lvl="1" indent="-742950">
              <a:buClr>
                <a:schemeClr val="accent3">
                  <a:lumMod val="50000"/>
                </a:schemeClr>
              </a:buClr>
              <a:buAutoNum type="arabicPeriod"/>
            </a:pPr>
            <a:r>
              <a:rPr lang="en-US" sz="4000" b="1" dirty="0" smtClean="0">
                <a:solidFill>
                  <a:schemeClr val="tx1"/>
                </a:solidFill>
              </a:rPr>
              <a:t>Cause </a:t>
            </a:r>
            <a:r>
              <a:rPr lang="en-US" sz="4000" b="1" dirty="0">
                <a:solidFill>
                  <a:schemeClr val="tx1"/>
                </a:solidFill>
              </a:rPr>
              <a:t>and </a:t>
            </a:r>
            <a:r>
              <a:rPr lang="en-US" sz="4000" b="1" dirty="0" smtClean="0">
                <a:solidFill>
                  <a:schemeClr val="tx1"/>
                </a:solidFill>
              </a:rPr>
              <a:t>effect</a:t>
            </a:r>
          </a:p>
          <a:p>
            <a:pPr marL="1200150" lvl="1" indent="-742950">
              <a:buClr>
                <a:schemeClr val="accent3">
                  <a:lumMod val="50000"/>
                </a:schemeClr>
              </a:buClr>
              <a:buAutoNum type="arabicPeriod"/>
            </a:pPr>
            <a:r>
              <a:rPr lang="en-US" sz="4000" b="1" dirty="0" smtClean="0">
                <a:solidFill>
                  <a:schemeClr val="tx1"/>
                </a:solidFill>
              </a:rPr>
              <a:t>Comparison-contrast</a:t>
            </a:r>
            <a:r>
              <a:rPr lang="en-US" sz="4000" dirty="0" smtClean="0">
                <a:solidFill>
                  <a:schemeClr val="tx1"/>
                </a:solidFill>
              </a:rPr>
              <a:t> </a:t>
            </a:r>
            <a:endParaRPr lang="en-US" sz="4000" dirty="0">
              <a:solidFill>
                <a:schemeClr val="tx1"/>
              </a:solidFill>
            </a:endParaRPr>
          </a:p>
        </p:txBody>
      </p:sp>
    </p:spTree>
    <p:extLst>
      <p:ext uri="{BB962C8B-B14F-4D97-AF65-F5344CB8AC3E}">
        <p14:creationId xmlns:p14="http://schemas.microsoft.com/office/powerpoint/2010/main" val="1141035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Ask for Help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pPr>
            <a:r>
              <a:rPr lang="en-US" sz="3600" dirty="0" smtClean="0"/>
              <a:t>Writing center</a:t>
            </a:r>
          </a:p>
          <a:p>
            <a:pPr>
              <a:lnSpc>
                <a:spcPct val="150000"/>
              </a:lnSpc>
            </a:pPr>
            <a:r>
              <a:rPr lang="en-US" sz="3600" dirty="0" smtClean="0"/>
              <a:t>Tutoring (CAARS)</a:t>
            </a:r>
          </a:p>
          <a:p>
            <a:pPr>
              <a:lnSpc>
                <a:spcPct val="150000"/>
              </a:lnSpc>
            </a:pPr>
            <a:r>
              <a:rPr lang="en-US" sz="3600" dirty="0" smtClean="0"/>
              <a:t>Get </a:t>
            </a:r>
            <a:r>
              <a:rPr lang="en-US" sz="3600" dirty="0"/>
              <a:t>tested for a </a:t>
            </a:r>
            <a:r>
              <a:rPr lang="en-US" sz="3600" dirty="0" smtClean="0"/>
              <a:t/>
            </a:r>
            <a:br>
              <a:rPr lang="en-US" sz="3600" dirty="0" smtClean="0"/>
            </a:br>
            <a:r>
              <a:rPr lang="en-US" sz="3600" dirty="0" smtClean="0"/>
              <a:t>possible </a:t>
            </a:r>
            <a:r>
              <a:rPr lang="en-US" sz="3600" dirty="0"/>
              <a:t>reading disability </a:t>
            </a:r>
            <a:r>
              <a:rPr lang="en-US" sz="3600" dirty="0" smtClean="0"/>
              <a:t> </a:t>
            </a:r>
            <a:endParaRPr lang="en-US" sz="3600" dirty="0"/>
          </a:p>
        </p:txBody>
      </p:sp>
    </p:spTree>
    <p:extLst>
      <p:ext uri="{BB962C8B-B14F-4D97-AF65-F5344CB8AC3E}">
        <p14:creationId xmlns:p14="http://schemas.microsoft.com/office/powerpoint/2010/main" val="3428946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Reading A textbook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81534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Being an effective reader</a:t>
            </a:r>
          </a:p>
          <a:p>
            <a:pPr>
              <a:lnSpc>
                <a:spcPct val="150000"/>
              </a:lnSpc>
              <a:defRPr/>
            </a:pPr>
            <a:r>
              <a:rPr lang="en-US" sz="14400" dirty="0" smtClean="0"/>
              <a:t>Before you read</a:t>
            </a:r>
          </a:p>
          <a:p>
            <a:pPr>
              <a:lnSpc>
                <a:spcPct val="150000"/>
              </a:lnSpc>
              <a:defRPr/>
            </a:pPr>
            <a:r>
              <a:rPr lang="en-US" sz="14400" dirty="0" smtClean="0"/>
              <a:t>During reading</a:t>
            </a:r>
          </a:p>
          <a:p>
            <a:pPr>
              <a:lnSpc>
                <a:spcPct val="150000"/>
              </a:lnSpc>
              <a:defRPr/>
            </a:pPr>
            <a:r>
              <a:rPr lang="en-US" sz="14400" dirty="0" smtClean="0"/>
              <a:t>After reading</a:t>
            </a:r>
          </a:p>
          <a:p>
            <a:pPr>
              <a:lnSpc>
                <a:spcPct val="150000"/>
              </a:lnSpc>
              <a:defRPr/>
            </a:pPr>
            <a:r>
              <a:rPr lang="en-US" sz="14400" dirty="0" smtClean="0"/>
              <a:t>Activity</a:t>
            </a:r>
          </a:p>
          <a:p>
            <a:pPr>
              <a:lnSpc>
                <a:spcPct val="150000"/>
              </a:lnSpc>
              <a:defRPr/>
            </a:pPr>
            <a:r>
              <a:rPr lang="en-US" sz="14400" dirty="0" smtClean="0"/>
              <a:t>Ask for help</a:t>
            </a:r>
          </a:p>
          <a:p>
            <a:pPr>
              <a:lnSpc>
                <a:spcPct val="150000"/>
              </a:lnSpc>
              <a:defRPr/>
            </a:pPr>
            <a:endParaRPr lang="en-US" sz="14400" dirty="0" smtClean="0"/>
          </a:p>
          <a:p>
            <a:pPr>
              <a:lnSpc>
                <a:spcPct val="150000"/>
              </a:lnSpc>
              <a:defRPr/>
            </a:pPr>
            <a:endParaRPr lang="en-US" sz="14400" dirty="0" smtClean="0"/>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Your Goals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pPr>
            <a:r>
              <a:rPr lang="en-US" sz="3600" dirty="0" smtClean="0"/>
              <a:t>Don’t lose sight of why you are </a:t>
            </a:r>
            <a:r>
              <a:rPr lang="en-US" sz="3600" smtClean="0"/>
              <a:t>in college</a:t>
            </a:r>
            <a:endParaRPr lang="en-US" sz="3600" dirty="0" smtClean="0"/>
          </a:p>
          <a:p>
            <a:pPr>
              <a:lnSpc>
                <a:spcPct val="150000"/>
              </a:lnSpc>
            </a:pPr>
            <a:r>
              <a:rPr lang="en-US" sz="3600" dirty="0" smtClean="0"/>
              <a:t>Imagine yourself achieving your goals and reaping the rewards  </a:t>
            </a:r>
            <a:endParaRPr lang="en-US" sz="3600" dirty="0"/>
          </a:p>
        </p:txBody>
      </p:sp>
    </p:spTree>
    <p:extLst>
      <p:ext uri="{BB962C8B-B14F-4D97-AF65-F5344CB8AC3E}">
        <p14:creationId xmlns:p14="http://schemas.microsoft.com/office/powerpoint/2010/main" val="34289468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references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8763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r>
              <a:rPr lang="en-US" dirty="0">
                <a:solidFill>
                  <a:schemeClr val="tx1"/>
                </a:solidFill>
              </a:rPr>
              <a:t>Downing, S. 2008. On </a:t>
            </a:r>
            <a:r>
              <a:rPr lang="en-US" dirty="0" smtClean="0">
                <a:solidFill>
                  <a:schemeClr val="tx1"/>
                </a:solidFill>
              </a:rPr>
              <a:t>course</a:t>
            </a:r>
            <a:r>
              <a:rPr lang="en-US" dirty="0">
                <a:solidFill>
                  <a:schemeClr val="tx1"/>
                </a:solidFill>
              </a:rPr>
              <a:t>: </a:t>
            </a:r>
            <a:r>
              <a:rPr lang="en-US" dirty="0" smtClean="0">
                <a:solidFill>
                  <a:schemeClr val="tx1"/>
                </a:solidFill>
              </a:rPr>
              <a:t>Strategies for creating 	success in college and in </a:t>
            </a:r>
            <a:r>
              <a:rPr lang="en-US" dirty="0">
                <a:solidFill>
                  <a:schemeClr val="tx1"/>
                </a:solidFill>
              </a:rPr>
              <a:t>life. 5th </a:t>
            </a:r>
            <a:r>
              <a:rPr lang="en-US" dirty="0" smtClean="0">
                <a:solidFill>
                  <a:schemeClr val="tx1"/>
                </a:solidFill>
              </a:rPr>
              <a:t>edition</a:t>
            </a:r>
            <a:r>
              <a:rPr lang="en-US" dirty="0">
                <a:solidFill>
                  <a:schemeClr val="tx1"/>
                </a:solidFill>
              </a:rPr>
              <a:t>. </a:t>
            </a:r>
            <a:r>
              <a:rPr lang="en-US" dirty="0" smtClean="0">
                <a:solidFill>
                  <a:schemeClr val="tx1"/>
                </a:solidFill>
              </a:rPr>
              <a:t>Boston: 	Houghton Mifflin Co.</a:t>
            </a:r>
          </a:p>
          <a:p>
            <a:r>
              <a:rPr lang="en-US" dirty="0" smtClean="0">
                <a:solidFill>
                  <a:schemeClr val="tx1"/>
                </a:solidFill>
              </a:rPr>
              <a:t>Walther</a:t>
            </a:r>
            <a:r>
              <a:rPr lang="en-US" dirty="0">
                <a:solidFill>
                  <a:schemeClr val="tx1"/>
                </a:solidFill>
              </a:rPr>
              <a:t>, D. R. 1994. Toolkit for </a:t>
            </a:r>
            <a:r>
              <a:rPr lang="en-US" dirty="0" smtClean="0">
                <a:solidFill>
                  <a:schemeClr val="tx1"/>
                </a:solidFill>
              </a:rPr>
              <a:t>college success</a:t>
            </a:r>
            <a:r>
              <a:rPr lang="en-US" dirty="0">
                <a:solidFill>
                  <a:schemeClr val="tx1"/>
                </a:solidFill>
              </a:rPr>
              <a:t>. </a:t>
            </a:r>
            <a:r>
              <a:rPr lang="en-US" dirty="0" smtClean="0">
                <a:solidFill>
                  <a:schemeClr val="tx1"/>
                </a:solidFill>
              </a:rPr>
              <a:t>Belmont, 	CA: Wadsworth Publishing Company.</a:t>
            </a:r>
          </a:p>
          <a:p>
            <a:r>
              <a:rPr lang="en-US" dirty="0" smtClean="0">
                <a:solidFill>
                  <a:schemeClr val="tx1"/>
                </a:solidFill>
              </a:rPr>
              <a:t>Muskingum College. (2010). </a:t>
            </a:r>
            <a:r>
              <a:rPr lang="en-US" i="1" dirty="0" smtClean="0">
                <a:solidFill>
                  <a:schemeClr val="tx1"/>
                </a:solidFill>
              </a:rPr>
              <a:t>Learning Strategies 		Database</a:t>
            </a:r>
            <a:r>
              <a:rPr lang="en-US" dirty="0" smtClean="0">
                <a:solidFill>
                  <a:schemeClr val="tx1"/>
                </a:solidFill>
              </a:rPr>
              <a:t>. Retrieved January 16, 2011, from 	Muskingum College: w</a:t>
            </a:r>
            <a:r>
              <a:rPr lang="en-US" i="1" dirty="0" smtClean="0">
                <a:solidFill>
                  <a:schemeClr val="tx1"/>
                </a:solidFill>
              </a:rPr>
              <a:t>ww.muskingum.edu/</a:t>
            </a:r>
            <a:br>
              <a:rPr lang="en-US" i="1" dirty="0" smtClean="0">
                <a:solidFill>
                  <a:schemeClr val="tx1"/>
                </a:solidFill>
              </a:rPr>
            </a:br>
            <a:r>
              <a:rPr lang="en-US" i="1" dirty="0" smtClean="0">
                <a:solidFill>
                  <a:schemeClr val="tx1"/>
                </a:solidFill>
              </a:rPr>
              <a:t>	~cal/databa</a:t>
            </a:r>
            <a:r>
              <a:rPr lang="en-US" dirty="0" smtClean="0">
                <a:solidFill>
                  <a:schemeClr val="tx1"/>
                </a:solidFill>
              </a:rPr>
              <a:t>se/general/index.html.</a:t>
            </a:r>
          </a:p>
          <a:p>
            <a:r>
              <a:rPr lang="en-US" dirty="0" smtClean="0">
                <a:solidFill>
                  <a:schemeClr val="tx1"/>
                </a:solidFill>
              </a:rPr>
              <a:t>Begley, S. (2011). Can you build a better brain. 	Retrieved January 16, 2011, from Newsweek: 		http://www.newsweek.com/2011/01/03/can-you-	build-a-better-brain.html.</a:t>
            </a:r>
            <a:endParaRPr lang="en-US" dirty="0">
              <a:solidFill>
                <a:schemeClr val="tx1"/>
              </a:solidFill>
            </a:endParaRPr>
          </a:p>
        </p:txBody>
      </p:sp>
    </p:spTree>
    <p:extLst>
      <p:ext uri="{BB962C8B-B14F-4D97-AF65-F5344CB8AC3E}">
        <p14:creationId xmlns:p14="http://schemas.microsoft.com/office/powerpoint/2010/main" val="35088101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For More INformation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73152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buNone/>
            </a:pPr>
            <a:r>
              <a:rPr lang="en-US" dirty="0" smtClean="0">
                <a:solidFill>
                  <a:schemeClr val="accent6">
                    <a:lumMod val="50000"/>
                  </a:schemeClr>
                </a:solidFill>
              </a:rPr>
              <a:t>Contact: </a:t>
            </a:r>
          </a:p>
          <a:p>
            <a:pPr>
              <a:buNone/>
            </a:pPr>
            <a:r>
              <a:rPr lang="en-US" sz="2800" dirty="0" smtClean="0">
                <a:solidFill>
                  <a:schemeClr val="accent6">
                    <a:lumMod val="50000"/>
                  </a:schemeClr>
                </a:solidFill>
              </a:rPr>
              <a:t>Heather Unger-Robertson</a:t>
            </a:r>
          </a:p>
          <a:p>
            <a:pPr>
              <a:buNone/>
            </a:pPr>
            <a:r>
              <a:rPr lang="en-US" sz="2000" dirty="0" smtClean="0">
                <a:solidFill>
                  <a:schemeClr val="accent6">
                    <a:lumMod val="50000"/>
                  </a:schemeClr>
                </a:solidFill>
              </a:rPr>
              <a:t>Learning Support Coordinator/Academic Advisor</a:t>
            </a:r>
          </a:p>
          <a:p>
            <a:pPr>
              <a:buNone/>
            </a:pPr>
            <a:r>
              <a:rPr lang="en-US" sz="2800" dirty="0" smtClean="0">
                <a:solidFill>
                  <a:schemeClr val="accent6">
                    <a:lumMod val="50000"/>
                  </a:schemeClr>
                </a:solidFill>
              </a:rPr>
              <a:t>University of North Alabama</a:t>
            </a:r>
          </a:p>
          <a:p>
            <a:pPr>
              <a:buNone/>
            </a:pPr>
            <a:r>
              <a:rPr lang="en-US" sz="2800" dirty="0" smtClean="0">
                <a:solidFill>
                  <a:schemeClr val="accent6">
                    <a:lumMod val="50000"/>
                  </a:schemeClr>
                </a:solidFill>
              </a:rPr>
              <a:t>Keller Hall 119</a:t>
            </a:r>
          </a:p>
          <a:p>
            <a:pPr>
              <a:buNone/>
            </a:pPr>
            <a:r>
              <a:rPr lang="en-US" sz="2800" dirty="0" smtClean="0">
                <a:solidFill>
                  <a:schemeClr val="accent6">
                    <a:lumMod val="50000"/>
                  </a:schemeClr>
                </a:solidFill>
              </a:rPr>
              <a:t>256-765-5949</a:t>
            </a:r>
          </a:p>
          <a:p>
            <a:pPr>
              <a:buNone/>
            </a:pPr>
            <a:r>
              <a:rPr lang="en-US" sz="2800" dirty="0" smtClean="0">
                <a:solidFill>
                  <a:schemeClr val="accent6">
                    <a:lumMod val="50000"/>
                  </a:schemeClr>
                </a:solidFill>
              </a:rPr>
              <a:t>hurobertson@una.edu </a:t>
            </a:r>
            <a:r>
              <a:rPr lang="en-US" sz="2800" dirty="0" smtClean="0">
                <a:solidFill>
                  <a:schemeClr val="accent1">
                    <a:lumMod val="75000"/>
                  </a:schemeClr>
                </a:solidFill>
              </a:rPr>
              <a:t> </a:t>
            </a:r>
            <a:endParaRPr lang="en-US" sz="2800" dirty="0">
              <a:solidFill>
                <a:schemeClr val="accent1">
                  <a:lumMod val="75000"/>
                </a:schemeClr>
              </a:solidFill>
            </a:endParaRPr>
          </a:p>
        </p:txBody>
      </p:sp>
    </p:spTree>
    <p:extLst>
      <p:ext uri="{BB962C8B-B14F-4D97-AF65-F5344CB8AC3E}">
        <p14:creationId xmlns:p14="http://schemas.microsoft.com/office/powerpoint/2010/main" val="3508810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Recognize poor habits</a:t>
            </a:r>
          </a:p>
          <a:p>
            <a:pPr lvl="1">
              <a:lnSpc>
                <a:spcPct val="150000"/>
              </a:lnSpc>
              <a:defRPr/>
            </a:pPr>
            <a:r>
              <a:rPr lang="en-US" sz="11200" dirty="0" smtClean="0"/>
              <a:t>No preparation</a:t>
            </a:r>
          </a:p>
          <a:p>
            <a:pPr lvl="1">
              <a:lnSpc>
                <a:spcPct val="150000"/>
              </a:lnSpc>
              <a:defRPr/>
            </a:pPr>
            <a:r>
              <a:rPr lang="en-US" sz="11200" dirty="0" smtClean="0"/>
              <a:t>Inability to recognize the organizational value</a:t>
            </a:r>
          </a:p>
          <a:p>
            <a:pPr lvl="1">
              <a:lnSpc>
                <a:spcPct val="150000"/>
              </a:lnSpc>
              <a:defRPr/>
            </a:pPr>
            <a:r>
              <a:rPr lang="en-US" sz="11200" dirty="0" smtClean="0"/>
              <a:t>Do not understand the vocabulary</a:t>
            </a:r>
          </a:p>
          <a:p>
            <a:pPr lvl="1">
              <a:lnSpc>
                <a:spcPct val="150000"/>
              </a:lnSpc>
              <a:defRPr/>
            </a:pPr>
            <a:r>
              <a:rPr lang="en-US" sz="11200" dirty="0" smtClean="0"/>
              <a:t>Do not recognize that they don’t understand</a:t>
            </a:r>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Dedicate study space and minimize distractions</a:t>
            </a:r>
            <a:endParaRPr lang="en-US" sz="14400" dirty="0"/>
          </a:p>
          <a:p>
            <a:pPr>
              <a:lnSpc>
                <a:spcPct val="150000"/>
              </a:lnSpc>
              <a:defRPr/>
            </a:pPr>
            <a:r>
              <a:rPr lang="en-US" sz="14400" dirty="0"/>
              <a:t>Read when </a:t>
            </a:r>
            <a:r>
              <a:rPr lang="en-US" sz="14400" dirty="0" smtClean="0"/>
              <a:t>you are </a:t>
            </a:r>
            <a:br>
              <a:rPr lang="en-US" sz="14400" dirty="0" smtClean="0"/>
            </a:br>
            <a:r>
              <a:rPr lang="en-US" sz="14400" dirty="0" smtClean="0"/>
              <a:t>not tired</a:t>
            </a:r>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Read difficult </a:t>
            </a:r>
            <a:br>
              <a:rPr lang="en-US" sz="14400" dirty="0" smtClean="0"/>
            </a:br>
            <a:r>
              <a:rPr lang="en-US" sz="14400" dirty="0" smtClean="0"/>
              <a:t>material FIRST</a:t>
            </a:r>
          </a:p>
          <a:p>
            <a:pPr>
              <a:lnSpc>
                <a:spcPct val="150000"/>
              </a:lnSpc>
              <a:defRPr/>
            </a:pPr>
            <a:r>
              <a:rPr lang="en-US" sz="14400" dirty="0" smtClean="0"/>
              <a:t>Recognize when you do not understand</a:t>
            </a:r>
          </a:p>
          <a:p>
            <a:pPr>
              <a:lnSpc>
                <a:spcPct val="170000"/>
              </a:lnSpc>
              <a:defRPr/>
            </a:pPr>
            <a:r>
              <a:rPr lang="en-US" sz="14400" dirty="0" smtClean="0"/>
              <a:t>Take Breaks</a:t>
            </a:r>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625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70000"/>
              </a:lnSpc>
              <a:defRPr/>
            </a:pPr>
            <a:r>
              <a:rPr lang="en-US" sz="5800" dirty="0" smtClean="0"/>
              <a:t>Read </a:t>
            </a:r>
            <a:r>
              <a:rPr lang="en-US" sz="5800" dirty="0"/>
              <a:t>for short </a:t>
            </a:r>
            <a:r>
              <a:rPr lang="en-US" sz="5800" dirty="0" smtClean="0"/>
              <a:t/>
            </a:r>
            <a:br>
              <a:rPr lang="en-US" sz="5800" dirty="0" smtClean="0"/>
            </a:br>
            <a:r>
              <a:rPr lang="en-US" sz="5800" dirty="0" smtClean="0"/>
              <a:t>periods </a:t>
            </a:r>
            <a:r>
              <a:rPr lang="en-US" sz="5800" dirty="0"/>
              <a:t>of time</a:t>
            </a:r>
          </a:p>
          <a:p>
            <a:pPr>
              <a:lnSpc>
                <a:spcPct val="170000"/>
              </a:lnSpc>
              <a:defRPr/>
            </a:pPr>
            <a:r>
              <a:rPr lang="en-US" sz="5800" dirty="0" smtClean="0"/>
              <a:t>*Primacy – </a:t>
            </a:r>
            <a:r>
              <a:rPr lang="en-US" sz="5800" dirty="0" err="1" smtClean="0"/>
              <a:t>Recency</a:t>
            </a:r>
            <a:r>
              <a:rPr lang="en-US" sz="5800" dirty="0" smtClean="0"/>
              <a:t> 			Effect</a:t>
            </a:r>
            <a:endParaRPr lang="en-US" sz="5800" dirty="0"/>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1409522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Before you read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defRPr/>
            </a:pPr>
            <a:r>
              <a:rPr lang="en-US" sz="3600" dirty="0" smtClean="0"/>
              <a:t>Survey headings</a:t>
            </a:r>
            <a:r>
              <a:rPr lang="en-US" sz="3600" dirty="0"/>
              <a:t>, bolded </a:t>
            </a:r>
            <a:r>
              <a:rPr lang="en-US" sz="3600" dirty="0" smtClean="0"/>
              <a:t>&amp; </a:t>
            </a:r>
            <a:r>
              <a:rPr lang="en-US" sz="3600" dirty="0"/>
              <a:t>italicized </a:t>
            </a:r>
            <a:r>
              <a:rPr lang="en-US" sz="3600" dirty="0" smtClean="0"/>
              <a:t>words</a:t>
            </a:r>
          </a:p>
          <a:p>
            <a:pPr lvl="0">
              <a:lnSpc>
                <a:spcPct val="150000"/>
              </a:lnSpc>
              <a:defRPr/>
            </a:pPr>
            <a:r>
              <a:rPr lang="en-US" sz="3600" dirty="0" smtClean="0"/>
              <a:t>Read the Introduction and Summary</a:t>
            </a:r>
            <a:endParaRPr lang="en-US" sz="3600" dirty="0" smtClean="0"/>
          </a:p>
          <a:p>
            <a:pPr>
              <a:lnSpc>
                <a:spcPct val="150000"/>
              </a:lnSpc>
              <a:defRPr/>
            </a:pPr>
            <a:r>
              <a:rPr lang="en-US" sz="3600" dirty="0" smtClean="0"/>
              <a:t>Identify the purpose   </a:t>
            </a:r>
          </a:p>
          <a:p>
            <a:pPr lvl="0">
              <a:lnSpc>
                <a:spcPct val="150000"/>
              </a:lnSpc>
              <a:buNone/>
              <a:defRPr/>
            </a:pPr>
            <a:endParaRPr lang="en-US" sz="3600" dirty="0" smtClean="0"/>
          </a:p>
        </p:txBody>
      </p:sp>
    </p:spTree>
    <p:extLst>
      <p:ext uri="{BB962C8B-B14F-4D97-AF65-F5344CB8AC3E}">
        <p14:creationId xmlns:p14="http://schemas.microsoft.com/office/powerpoint/2010/main" val="23007453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Before you read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defRPr/>
            </a:pPr>
            <a:r>
              <a:rPr lang="en-US" sz="3600" dirty="0" smtClean="0"/>
              <a:t>Turn </a:t>
            </a:r>
            <a:r>
              <a:rPr lang="en-US" sz="3600" dirty="0"/>
              <a:t>text headings </a:t>
            </a:r>
            <a:r>
              <a:rPr lang="en-US" sz="3600" dirty="0" smtClean="0"/>
              <a:t/>
            </a:r>
            <a:br>
              <a:rPr lang="en-US" sz="3600" dirty="0" smtClean="0"/>
            </a:br>
            <a:r>
              <a:rPr lang="en-US" sz="3600" dirty="0" smtClean="0"/>
              <a:t>into questions</a:t>
            </a:r>
          </a:p>
          <a:p>
            <a:pPr>
              <a:lnSpc>
                <a:spcPct val="150000"/>
              </a:lnSpc>
              <a:defRPr/>
            </a:pPr>
            <a:r>
              <a:rPr lang="en-US" sz="3600" dirty="0" smtClean="0"/>
              <a:t>Read for the answers to your questions</a:t>
            </a:r>
            <a:endParaRPr lang="en-US" sz="3600" dirty="0"/>
          </a:p>
        </p:txBody>
      </p:sp>
    </p:spTree>
    <p:extLst>
      <p:ext uri="{BB962C8B-B14F-4D97-AF65-F5344CB8AC3E}">
        <p14:creationId xmlns:p14="http://schemas.microsoft.com/office/powerpoint/2010/main" val="2300745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3600" dirty="0" smtClean="0"/>
              <a:t>Take </a:t>
            </a:r>
            <a:r>
              <a:rPr lang="en-US" sz="3600" dirty="0"/>
              <a:t>notes </a:t>
            </a:r>
            <a:endParaRPr lang="en-US" sz="3600" dirty="0" smtClean="0"/>
          </a:p>
          <a:p>
            <a:pPr lvl="1">
              <a:lnSpc>
                <a:spcPct val="150000"/>
              </a:lnSpc>
              <a:defRPr/>
            </a:pPr>
            <a:r>
              <a:rPr lang="en-US" sz="3200" dirty="0">
                <a:solidFill>
                  <a:schemeClr val="tx1"/>
                </a:solidFill>
              </a:rPr>
              <a:t>Creates version for review</a:t>
            </a:r>
          </a:p>
          <a:p>
            <a:pPr lvl="1">
              <a:lnSpc>
                <a:spcPct val="150000"/>
              </a:lnSpc>
              <a:defRPr/>
            </a:pPr>
            <a:r>
              <a:rPr lang="en-US" sz="3200" dirty="0">
                <a:solidFill>
                  <a:schemeClr val="tx1"/>
                </a:solidFill>
              </a:rPr>
              <a:t>Improves concentration  </a:t>
            </a:r>
          </a:p>
          <a:p>
            <a:pPr lvl="1">
              <a:lnSpc>
                <a:spcPct val="150000"/>
              </a:lnSpc>
              <a:defRPr/>
            </a:pPr>
            <a:r>
              <a:rPr lang="en-US" sz="3200" dirty="0" smtClean="0">
                <a:solidFill>
                  <a:schemeClr val="tx1"/>
                </a:solidFill>
              </a:rPr>
              <a:t>Increases comprehension</a:t>
            </a:r>
          </a:p>
          <a:p>
            <a:pPr lvl="1">
              <a:lnSpc>
                <a:spcPct val="150000"/>
              </a:lnSpc>
              <a:defRPr/>
            </a:pPr>
            <a:r>
              <a:rPr lang="en-US" sz="3200" dirty="0" smtClean="0">
                <a:solidFill>
                  <a:schemeClr val="tx1"/>
                </a:solidFill>
              </a:rPr>
              <a:t>Reinforces main ideas</a:t>
            </a:r>
          </a:p>
          <a:p>
            <a:pPr lvl="0"/>
            <a:endParaRPr lang="en-US" sz="3200" dirty="0"/>
          </a:p>
        </p:txBody>
      </p:sp>
    </p:spTree>
    <p:extLst>
      <p:ext uri="{BB962C8B-B14F-4D97-AF65-F5344CB8AC3E}">
        <p14:creationId xmlns:p14="http://schemas.microsoft.com/office/powerpoint/2010/main" val="31575669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1863</TotalTime>
  <Words>1719</Words>
  <Application>Microsoft Office PowerPoint</Application>
  <PresentationFormat>On-screen Show (4:3)</PresentationFormat>
  <Paragraphs>181</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Apothecary</vt:lpstr>
      <vt:lpstr>Reading A Textbook </vt:lpstr>
      <vt:lpstr> Reading A textbook </vt:lpstr>
      <vt:lpstr> To be an effective Reader </vt:lpstr>
      <vt:lpstr> To be an effective Reader </vt:lpstr>
      <vt:lpstr> To be an effective Reader </vt:lpstr>
      <vt:lpstr> To be an effective reader </vt:lpstr>
      <vt:lpstr> Before you read </vt:lpstr>
      <vt:lpstr> Before you read </vt:lpstr>
      <vt:lpstr> During reading </vt:lpstr>
      <vt:lpstr> During reading </vt:lpstr>
      <vt:lpstr> During reading </vt:lpstr>
      <vt:lpstr> During reading </vt:lpstr>
      <vt:lpstr> During Reading </vt:lpstr>
      <vt:lpstr> After reading </vt:lpstr>
      <vt:lpstr> After reading </vt:lpstr>
      <vt:lpstr> After reading </vt:lpstr>
      <vt:lpstr>*Activity*  </vt:lpstr>
      <vt:lpstr>*Activity*  </vt:lpstr>
      <vt:lpstr> Ask for Help </vt:lpstr>
      <vt:lpstr>Remember Your Goals </vt:lpstr>
      <vt:lpstr> references </vt:lpstr>
      <vt:lpstr> For More INformation </vt:lpstr>
    </vt:vector>
  </TitlesOfParts>
  <Company>University of North Alabama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A Textbook: Spring 2011</dc:title>
  <dc:creator>Windows User</dc:creator>
  <cp:lastModifiedBy>Windows User</cp:lastModifiedBy>
  <cp:revision>211</cp:revision>
  <dcterms:created xsi:type="dcterms:W3CDTF">2011-01-06T20:37:30Z</dcterms:created>
  <dcterms:modified xsi:type="dcterms:W3CDTF">2012-01-26T19:07:57Z</dcterms:modified>
</cp:coreProperties>
</file>