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33"/>
  </p:notesMasterIdLst>
  <p:sldIdLst>
    <p:sldId id="256" r:id="rId2"/>
    <p:sldId id="261" r:id="rId3"/>
    <p:sldId id="289" r:id="rId4"/>
    <p:sldId id="286" r:id="rId5"/>
    <p:sldId id="271" r:id="rId6"/>
    <p:sldId id="277" r:id="rId7"/>
    <p:sldId id="262" r:id="rId8"/>
    <p:sldId id="272" r:id="rId9"/>
    <p:sldId id="276" r:id="rId10"/>
    <p:sldId id="283" r:id="rId11"/>
    <p:sldId id="263" r:id="rId12"/>
    <p:sldId id="268" r:id="rId13"/>
    <p:sldId id="279" r:id="rId14"/>
    <p:sldId id="278" r:id="rId15"/>
    <p:sldId id="280" r:id="rId16"/>
    <p:sldId id="284" r:id="rId17"/>
    <p:sldId id="281" r:id="rId18"/>
    <p:sldId id="282" r:id="rId19"/>
    <p:sldId id="264" r:id="rId20"/>
    <p:sldId id="290" r:id="rId21"/>
    <p:sldId id="287" r:id="rId22"/>
    <p:sldId id="265" r:id="rId23"/>
    <p:sldId id="274" r:id="rId24"/>
    <p:sldId id="285" r:id="rId25"/>
    <p:sldId id="288" r:id="rId26"/>
    <p:sldId id="266" r:id="rId27"/>
    <p:sldId id="267" r:id="rId28"/>
    <p:sldId id="269" r:id="rId29"/>
    <p:sldId id="270" r:id="rId30"/>
    <p:sldId id="260"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0" autoAdjust="0"/>
    <p:restoredTop sz="84902" autoAdjust="0"/>
  </p:normalViewPr>
  <p:slideViewPr>
    <p:cSldViewPr>
      <p:cViewPr>
        <p:scale>
          <a:sx n="58" d="100"/>
          <a:sy n="58" d="100"/>
        </p:scale>
        <p:origin x="-139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65E94-CF14-48CF-8052-DC69E019200F}" type="datetimeFigureOut">
              <a:rPr lang="en-US" smtClean="0"/>
              <a:pPr/>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835C8-27BF-4B6C-8B75-2734AF4A5C80}" type="slidenum">
              <a:rPr lang="en-US" smtClean="0"/>
              <a:pPr/>
              <a:t>‹#›</a:t>
            </a:fld>
            <a:endParaRPr lang="en-US"/>
          </a:p>
        </p:txBody>
      </p:sp>
    </p:spTree>
    <p:extLst>
      <p:ext uri="{BB962C8B-B14F-4D97-AF65-F5344CB8AC3E}">
        <p14:creationId xmlns:p14="http://schemas.microsoft.com/office/powerpoint/2010/main" val="256831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Please see notes throughout the slide show for more information.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dirty="0" smtClean="0">
                <a:solidFill>
                  <a:srgbClr val="002060"/>
                </a:solidFill>
              </a:rPr>
              <a:t>Skim the Test</a:t>
            </a:r>
            <a:r>
              <a:rPr lang="en-US" sz="1200" b="0" baseline="0" dirty="0" smtClean="0">
                <a:solidFill>
                  <a:srgbClr val="002060"/>
                </a:solidFill>
              </a:rPr>
              <a:t> -  so you know what is coming. You may be answering one question and the answer to another question will come to you. </a:t>
            </a:r>
            <a:endParaRPr lang="en-US" sz="1200" b="0" dirty="0" smtClean="0">
              <a:solidFill>
                <a:srgbClr val="002060"/>
              </a:solidFill>
            </a:endParaRPr>
          </a:p>
          <a:p>
            <a:pPr lvl="0"/>
            <a:r>
              <a:rPr lang="en-US" sz="1200" b="0" dirty="0" smtClean="0">
                <a:solidFill>
                  <a:srgbClr val="002060"/>
                </a:solidFill>
              </a:rPr>
              <a:t>If an answer doesn’t come to you—skip it and go to a different question.</a:t>
            </a:r>
            <a:r>
              <a:rPr lang="en-US" sz="1200" b="0" baseline="0" dirty="0" smtClean="0">
                <a:solidFill>
                  <a:srgbClr val="002060"/>
                </a:solidFill>
              </a:rPr>
              <a:t> </a:t>
            </a:r>
          </a:p>
          <a:p>
            <a:pPr lvl="0"/>
            <a:r>
              <a:rPr lang="en-US" sz="1200" b="0" baseline="0" dirty="0" smtClean="0">
                <a:solidFill>
                  <a:srgbClr val="002060"/>
                </a:solidFill>
              </a:rPr>
              <a:t>Ignore other students – especially the ones who turn in their test early. </a:t>
            </a:r>
          </a:p>
          <a:p>
            <a:pPr lvl="0"/>
            <a:r>
              <a:rPr lang="en-US" sz="1200" b="0" baseline="0" dirty="0" smtClean="0">
                <a:solidFill>
                  <a:srgbClr val="002060"/>
                </a:solidFill>
              </a:rPr>
              <a:t>Take a deep breathe and try to relax. </a:t>
            </a:r>
            <a:endParaRPr lang="en-US" sz="120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 you</a:t>
            </a:r>
            <a:r>
              <a:rPr lang="en-US" baseline="0" dirty="0" smtClean="0"/>
              <a:t> are in school to learn. It is important to remember why you are in school and to never lose sight of the bigger picture. That is what is most important. Sometimes we lose sight of this, however, because grades are important. All that being said, knowing what kind of test is expected and ideas about how to take them can be a helpful way to get through those hurdles that exist in school.</a:t>
            </a:r>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b="0" dirty="0" smtClean="0">
                <a:solidFill>
                  <a:srgbClr val="002060"/>
                </a:solidFill>
              </a:rPr>
              <a:t>Read items in BOTH columns first (do not choose the first answer you think is correct because there may be a better answer)</a:t>
            </a:r>
          </a:p>
          <a:p>
            <a:pPr>
              <a:lnSpc>
                <a:spcPct val="90000"/>
              </a:lnSpc>
            </a:pPr>
            <a:r>
              <a:rPr lang="en-US" b="0" dirty="0" smtClean="0">
                <a:solidFill>
                  <a:srgbClr val="002060"/>
                </a:solidFill>
              </a:rPr>
              <a:t>Answer the items you know first</a:t>
            </a:r>
          </a:p>
          <a:p>
            <a:pPr>
              <a:lnSpc>
                <a:spcPct val="90000"/>
              </a:lnSpc>
            </a:pPr>
            <a:r>
              <a:rPr lang="en-US" b="0" dirty="0" smtClean="0">
                <a:solidFill>
                  <a:srgbClr val="002060"/>
                </a:solidFill>
              </a:rPr>
              <a:t>Recheck your answers</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Most tests have more true answers than false, so when in doubt go with true.</a:t>
            </a:r>
          </a:p>
          <a:p>
            <a:pPr>
              <a:lnSpc>
                <a:spcPct val="80000"/>
              </a:lnSpc>
              <a:buFont typeface="Arial" pitchFamily="34" charset="0"/>
              <a:buChar char="•"/>
            </a:pPr>
            <a:r>
              <a:rPr lang="en-US" b="0" dirty="0" smtClean="0">
                <a:solidFill>
                  <a:srgbClr val="002060"/>
                </a:solidFill>
              </a:rPr>
              <a:t>Read the question thoroughly—look for any words that may make the answer false.</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extreme modifiers</a:t>
            </a:r>
          </a:p>
        </p:txBody>
      </p:sp>
      <p:sp>
        <p:nvSpPr>
          <p:cNvPr id="4" name="Slide Number Placeholder 3"/>
          <p:cNvSpPr>
            <a:spLocks noGrp="1"/>
          </p:cNvSpPr>
          <p:nvPr>
            <p:ph type="sldNum" sz="quarter" idx="10"/>
          </p:nvPr>
        </p:nvSpPr>
        <p:spPr/>
        <p:txBody>
          <a:bodyPr/>
          <a:lstStyle/>
          <a:p>
            <a:fld id="{4E5835C8-27BF-4B6C-8B75-2734AF4A5C8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extreme modifiers like “best”, “always”, “none”, “all”, “never”, “certainly”,  “everybody”, “nothing”.  Usually, these statements are false. When you see these words – circle them. Do not miss something because you missed one word that is crucial to the statement or question.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qualifiers</a:t>
            </a:r>
          </a:p>
        </p:txBody>
      </p:sp>
      <p:sp>
        <p:nvSpPr>
          <p:cNvPr id="4" name="Slide Number Placeholder 3"/>
          <p:cNvSpPr>
            <a:spLocks noGrp="1"/>
          </p:cNvSpPr>
          <p:nvPr>
            <p:ph type="sldNum" sz="quarter" idx="10"/>
          </p:nvPr>
        </p:nvSpPr>
        <p:spPr/>
        <p:txBody>
          <a:bodyPr/>
          <a:lstStyle/>
          <a:p>
            <a:fld id="{4E5835C8-27BF-4B6C-8B75-2734AF4A5C8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Look for statements which use qualifiers like “seldom”, “often”, “may”, “unlikely”, “many”, “probably”, “a majority”, and “sometimes”.  Usually, these statements are true. Do not miss something because you missed one word that is crucial to the statement or question. </a:t>
            </a:r>
          </a:p>
          <a:p>
            <a:endParaRPr lang="en-US" dirty="0" smtClean="0"/>
          </a:p>
          <a:p>
            <a:pPr>
              <a:lnSpc>
                <a:spcPct val="80000"/>
              </a:lnSpc>
              <a:buFont typeface="Arial" pitchFamily="34" charset="0"/>
              <a:buNone/>
            </a:pPr>
            <a:endParaRPr lang="en-US" b="0" dirty="0" smtClean="0">
              <a:solidFill>
                <a:srgbClr val="002060"/>
              </a:solidFill>
            </a:endParaRPr>
          </a:p>
          <a:p>
            <a:pPr>
              <a:lnSpc>
                <a:spcPct val="80000"/>
              </a:lnSpc>
              <a:buFont typeface="Arial" pitchFamily="34" charset="0"/>
              <a:buNone/>
            </a:pPr>
            <a:endParaRPr lang="en-US"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US" b="0" dirty="0" smtClean="0">
                <a:solidFill>
                  <a:srgbClr val="002060"/>
                </a:solidFill>
              </a:rPr>
              <a:t>Watch out for use of double negatives.  Example: “not uncommon” means “common”. Rephrase the statement in your head or on paper to give yourself</a:t>
            </a:r>
            <a:r>
              <a:rPr lang="en-US" b="0" baseline="0" dirty="0" smtClean="0">
                <a:solidFill>
                  <a:srgbClr val="002060"/>
                </a:solidFill>
              </a:rPr>
              <a:t> another view of the statement. This might help you discover is the statement is true or false. </a:t>
            </a:r>
            <a:endParaRPr lang="en-US" b="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Know how much time is available for completion of the exam.</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2">
                    <a:lumMod val="75000"/>
                  </a:schemeClr>
                </a:solidFill>
              </a:rPr>
              <a:t>Read the entire question, </a:t>
            </a:r>
            <a:r>
              <a:rPr lang="en-US" sz="1200" b="0" dirty="0" smtClean="0">
                <a:solidFill>
                  <a:schemeClr val="tx2">
                    <a:lumMod val="75000"/>
                  </a:schemeClr>
                </a:solidFill>
              </a:rPr>
              <a:t>think of the answer then select the choice that most closely matches your response</a:t>
            </a:r>
            <a:r>
              <a:rPr lang="en-US" b="0" dirty="0" smtClean="0">
                <a:solidFill>
                  <a:schemeClr val="tx2">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2">
                    <a:lumMod val="75000"/>
                  </a:schemeClr>
                </a:solidFill>
              </a:rPr>
              <a:t>Answer the easiest questions first </a:t>
            </a:r>
            <a:r>
              <a:rPr lang="en-US" sz="1200" kern="1200" dirty="0" smtClean="0">
                <a:solidFill>
                  <a:schemeClr val="tx1"/>
                </a:solidFill>
                <a:latin typeface="+mn-lt"/>
                <a:ea typeface="+mn-ea"/>
                <a:cs typeface="+mn-cs"/>
              </a:rPr>
              <a:t>– You will feel better that you are going through the test and something in the easy questions may spark knowledge that will help you answer the harder one. </a:t>
            </a:r>
          </a:p>
          <a:p>
            <a:pPr>
              <a:defRPr/>
            </a:pPr>
            <a:r>
              <a:rPr lang="en-US" b="0" dirty="0" smtClean="0">
                <a:solidFill>
                  <a:schemeClr val="tx2">
                    <a:lumMod val="75000"/>
                  </a:schemeClr>
                </a:solidFill>
              </a:rPr>
              <a:t>Mark out which statements you KNOW are incorrect</a:t>
            </a:r>
            <a:r>
              <a:rPr lang="en-US" b="0" baseline="0" dirty="0" smtClean="0">
                <a:solidFill>
                  <a:schemeClr val="tx2">
                    <a:lumMod val="75000"/>
                  </a:schemeClr>
                </a:solidFill>
              </a:rPr>
              <a:t> – The process of elimination. </a:t>
            </a:r>
            <a:endParaRPr lang="en-US" b="0" dirty="0" smtClean="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endParaRPr lang="en-US" sz="1200" b="0" dirty="0" smtClean="0">
              <a:solidFill>
                <a:srgbClr val="002060"/>
              </a:solidFill>
            </a:endParaRPr>
          </a:p>
        </p:txBody>
      </p:sp>
      <p:sp>
        <p:nvSpPr>
          <p:cNvPr id="4" name="Slide Number Placeholder 3"/>
          <p:cNvSpPr>
            <a:spLocks noGrp="1"/>
          </p:cNvSpPr>
          <p:nvPr>
            <p:ph type="sldNum" sz="quarter" idx="10"/>
          </p:nvPr>
        </p:nvSpPr>
        <p:spPr/>
        <p:txBody>
          <a:bodyPr/>
          <a:lstStyle/>
          <a:p>
            <a:fld id="{4E5835C8-27BF-4B6C-8B75-2734AF4A5C8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Example question.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kern="1200" dirty="0" smtClean="0">
                <a:solidFill>
                  <a:schemeClr val="tx1"/>
                </a:solidFill>
                <a:latin typeface="+mn-lt"/>
                <a:ea typeface="+mn-ea"/>
                <a:cs typeface="+mn-cs"/>
              </a:rPr>
              <a:t>Develop a strategy for taking a test. Try reading the questions and answering it before you look at your choices. Then decide which choice most closely matches your initial response. If that doesn’t work, try the process of elimination.</a:t>
            </a:r>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Always guess if you are not penalized for incorrect answers</a:t>
            </a:r>
            <a:r>
              <a:rPr lang="en-US" b="0" baseline="0" dirty="0" smtClean="0">
                <a:solidFill>
                  <a:schemeClr val="tx2">
                    <a:lumMod val="75000"/>
                  </a:schemeClr>
                </a:solidFill>
              </a:rPr>
              <a:t> – never leave anything blank otherwise.</a:t>
            </a:r>
            <a:endParaRPr lang="en-US" b="0" dirty="0" smtClean="0">
              <a:solidFill>
                <a:schemeClr val="tx2">
                  <a:lumMod val="75000"/>
                </a:schemeClr>
              </a:solidFill>
            </a:endParaRPr>
          </a:p>
          <a:p>
            <a:pPr>
              <a:defRPr/>
            </a:pPr>
            <a:r>
              <a:rPr lang="en-US" b="0" dirty="0" smtClean="0">
                <a:solidFill>
                  <a:schemeClr val="tx2">
                    <a:lumMod val="75000"/>
                  </a:schemeClr>
                </a:solidFill>
              </a:rPr>
              <a:t>Look for other clues in the question and on the exam which could help you decide the correct answers to other questions. Sometimes instructors</a:t>
            </a:r>
            <a:r>
              <a:rPr lang="en-US" b="0" baseline="0" dirty="0" smtClean="0">
                <a:solidFill>
                  <a:schemeClr val="tx2">
                    <a:lumMod val="75000"/>
                  </a:schemeClr>
                </a:solidFill>
              </a:rPr>
              <a:t>, either intentionally or unintentionally, place a question on the test that contains the answer to another question within it. </a:t>
            </a:r>
            <a:endParaRPr lang="en-US" b="0" dirty="0" smtClean="0">
              <a:solidFill>
                <a:schemeClr val="tx2">
                  <a:lumMod val="75000"/>
                </a:schemeClr>
              </a:solidFill>
            </a:endParaRPr>
          </a:p>
          <a:p>
            <a:pPr>
              <a:defRPr/>
            </a:pPr>
            <a:r>
              <a:rPr lang="en-US" b="0" dirty="0" smtClean="0">
                <a:solidFill>
                  <a:schemeClr val="tx2">
                    <a:lumMod val="75000"/>
                  </a:schemeClr>
                </a:solidFill>
              </a:rPr>
              <a:t>Look for answers which use language like your teacher would use or would</a:t>
            </a:r>
            <a:r>
              <a:rPr lang="en-US" b="0" baseline="0" dirty="0" smtClean="0">
                <a:solidFill>
                  <a:schemeClr val="tx2">
                    <a:lumMod val="75000"/>
                  </a:schemeClr>
                </a:solidFill>
              </a:rPr>
              <a:t> be seen in your </a:t>
            </a:r>
            <a:r>
              <a:rPr lang="en-US" b="0" dirty="0" smtClean="0">
                <a:solidFill>
                  <a:schemeClr val="tx2">
                    <a:lumMod val="75000"/>
                  </a:schemeClr>
                </a:solidFill>
              </a:rPr>
              <a:t>textbook.</a:t>
            </a: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dirty="0" smtClean="0">
                <a:solidFill>
                  <a:schemeClr val="tx2">
                    <a:lumMod val="75000"/>
                  </a:schemeClr>
                </a:solidFill>
              </a:rPr>
              <a:t>Do not change your first response unless you are </a:t>
            </a:r>
            <a:r>
              <a:rPr lang="en-US" b="0" u="sng" dirty="0" smtClean="0">
                <a:solidFill>
                  <a:schemeClr val="tx2">
                    <a:lumMod val="75000"/>
                  </a:schemeClr>
                </a:solidFill>
              </a:rPr>
              <a:t>sure</a:t>
            </a:r>
            <a:r>
              <a:rPr lang="en-US" b="0" dirty="0" smtClean="0">
                <a:solidFill>
                  <a:schemeClr val="tx2">
                    <a:lumMod val="75000"/>
                  </a:schemeClr>
                </a:solidFill>
              </a:rPr>
              <a:t> it is incorrect. Often,</a:t>
            </a:r>
            <a:r>
              <a:rPr lang="en-US" b="0" baseline="0" dirty="0" smtClean="0">
                <a:solidFill>
                  <a:schemeClr val="tx2">
                    <a:lumMod val="75000"/>
                  </a:schemeClr>
                </a:solidFill>
              </a:rPr>
              <a:t> your first response is the correct one. </a:t>
            </a:r>
            <a:endParaRPr lang="en-US" b="0" dirty="0" smtClean="0">
              <a:solidFill>
                <a:schemeClr val="tx2">
                  <a:lumMod val="75000"/>
                </a:schemeClr>
              </a:solidFill>
            </a:endParaRPr>
          </a:p>
          <a:p>
            <a:pPr>
              <a:defRPr/>
            </a:pPr>
            <a:r>
              <a:rPr lang="en-US" b="0" dirty="0" smtClean="0">
                <a:solidFill>
                  <a:schemeClr val="tx2">
                    <a:lumMod val="75000"/>
                  </a:schemeClr>
                </a:solidFill>
              </a:rPr>
              <a:t>When you have no idea which option is correct- choose the one that caught your eye first. Go with your first choice. </a:t>
            </a:r>
          </a:p>
          <a:p>
            <a:pPr>
              <a:defRPr/>
            </a:pP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b="0" dirty="0" smtClean="0">
                <a:solidFill>
                  <a:srgbClr val="002060"/>
                </a:solidFill>
              </a:rPr>
              <a:t>First-read </a:t>
            </a:r>
            <a:r>
              <a:rPr lang="en-US" b="0" u="sng" dirty="0" smtClean="0">
                <a:solidFill>
                  <a:srgbClr val="002060"/>
                </a:solidFill>
              </a:rPr>
              <a:t>all</a:t>
            </a:r>
            <a:r>
              <a:rPr lang="en-US" b="0" dirty="0" smtClean="0">
                <a:solidFill>
                  <a:srgbClr val="002060"/>
                </a:solidFill>
              </a:rPr>
              <a:t> of the questions so you will know what to expect. While you work on each question, thoughts</a:t>
            </a:r>
            <a:r>
              <a:rPr lang="en-US" b="0" baseline="0" dirty="0" smtClean="0">
                <a:solidFill>
                  <a:srgbClr val="002060"/>
                </a:solidFill>
              </a:rPr>
              <a:t> about the other questions will pop into your mind. </a:t>
            </a:r>
            <a:r>
              <a:rPr lang="en-US" b="0" dirty="0" smtClean="0">
                <a:solidFill>
                  <a:srgbClr val="002060"/>
                </a:solidFill>
              </a:rPr>
              <a:t> </a:t>
            </a:r>
          </a:p>
          <a:p>
            <a:pPr marL="0" marR="0" indent="0" algn="l" defTabSz="914400" rtl="0" eaLnBrk="1" fontAlgn="auto" latinLnBrk="0" hangingPunct="1">
              <a:lnSpc>
                <a:spcPct val="90000"/>
              </a:lnSpc>
              <a:spcBef>
                <a:spcPts val="0"/>
              </a:spcBef>
              <a:spcAft>
                <a:spcPts val="0"/>
              </a:spcAft>
              <a:buClrTx/>
              <a:buSzTx/>
              <a:buFontTx/>
              <a:buNone/>
              <a:tabLst/>
              <a:defRPr/>
            </a:pPr>
            <a:r>
              <a:rPr lang="en-US" b="0" dirty="0" smtClean="0">
                <a:solidFill>
                  <a:srgbClr val="002060"/>
                </a:solidFill>
              </a:rPr>
              <a:t>Answer easiest question first – You need to get started and the ideas will flow. Allow the information you have stored in your mind to come out little by little.</a:t>
            </a:r>
          </a:p>
          <a:p>
            <a:pPr>
              <a:lnSpc>
                <a:spcPct val="90000"/>
              </a:lnSpc>
              <a:defRPr/>
            </a:pPr>
            <a:r>
              <a:rPr lang="en-US" b="0" dirty="0" smtClean="0">
                <a:solidFill>
                  <a:srgbClr val="002060"/>
                </a:solidFill>
              </a:rPr>
              <a:t>Manage your time well-decide how many minutes you can answer each question.</a:t>
            </a:r>
          </a:p>
          <a:p>
            <a:pPr>
              <a:lnSpc>
                <a:spcPct val="90000"/>
              </a:lnSpc>
              <a:defRPr/>
            </a:pPr>
            <a:r>
              <a:rPr lang="en-US" b="0" dirty="0" smtClean="0">
                <a:solidFill>
                  <a:srgbClr val="002060"/>
                </a:solidFill>
              </a:rPr>
              <a:t>Use a pencil.</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b="0" dirty="0" smtClean="0">
                <a:solidFill>
                  <a:srgbClr val="002060"/>
                </a:solidFill>
              </a:rPr>
              <a:t>Write down any main points, facts or key terms you know about the answer</a:t>
            </a:r>
          </a:p>
          <a:p>
            <a:pPr>
              <a:lnSpc>
                <a:spcPct val="90000"/>
              </a:lnSpc>
              <a:defRPr/>
            </a:pPr>
            <a:r>
              <a:rPr lang="en-US" b="0" dirty="0" smtClean="0">
                <a:solidFill>
                  <a:srgbClr val="002060"/>
                </a:solidFill>
              </a:rPr>
              <a:t>Your answer should reflect &amp; convey your knowledge to the teacher</a:t>
            </a:r>
          </a:p>
          <a:p>
            <a:pPr>
              <a:lnSpc>
                <a:spcPct val="90000"/>
              </a:lnSpc>
              <a:defRPr/>
            </a:pPr>
            <a:r>
              <a:rPr lang="en-US" b="0" dirty="0" smtClean="0">
                <a:solidFill>
                  <a:srgbClr val="002060"/>
                </a:solidFill>
              </a:rPr>
              <a:t>Your answer should inform &amp; persuade – You can be informative and persuasive</a:t>
            </a:r>
            <a:r>
              <a:rPr lang="en-US" b="0" baseline="0" dirty="0" smtClean="0">
                <a:solidFill>
                  <a:srgbClr val="002060"/>
                </a:solidFill>
              </a:rPr>
              <a:t> in how you write not just in what you write. </a:t>
            </a: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Think in Threes </a:t>
            </a:r>
            <a:endParaRPr lang="en-US" dirty="0" smtClean="0"/>
          </a:p>
          <a:p>
            <a:r>
              <a:rPr lang="en-US" dirty="0" smtClean="0"/>
              <a:t>Try to include three main points about the topic, and support each point with three specific details. </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2000" b="0" dirty="0" smtClean="0">
                <a:solidFill>
                  <a:schemeClr val="tx2">
                    <a:lumMod val="50000"/>
                  </a:schemeClr>
                </a:solidFill>
              </a:rPr>
              <a:t>Look for a “direction” word (this word tells you what to write in your answer) “Direction” words most frequently used:</a:t>
            </a:r>
          </a:p>
          <a:p>
            <a:r>
              <a:rPr lang="en-US" dirty="0" smtClean="0"/>
              <a:t>Analyze: Break the subject into its component parts and discuss each part</a:t>
            </a:r>
          </a:p>
          <a:p>
            <a:r>
              <a:rPr lang="en-US" dirty="0" smtClean="0"/>
              <a:t>Compare: Show how they are the same and how they differ. </a:t>
            </a:r>
          </a:p>
          <a:p>
            <a:r>
              <a:rPr lang="en-US" dirty="0" smtClean="0"/>
              <a:t>Contrast: Show how they differ. </a:t>
            </a:r>
          </a:p>
          <a:p>
            <a:r>
              <a:rPr lang="en-US" dirty="0" smtClean="0"/>
              <a:t>Define: Just give the meaning. </a:t>
            </a:r>
          </a:p>
          <a:p>
            <a:r>
              <a:rPr lang="en-US" dirty="0" smtClean="0"/>
              <a:t>Describe: Give the details and examples that show what it is. </a:t>
            </a:r>
          </a:p>
          <a:p>
            <a:r>
              <a:rPr lang="en-US" dirty="0" smtClean="0"/>
              <a:t>Distinguish: Tell how this is different from others similar to it. </a:t>
            </a:r>
          </a:p>
          <a:p>
            <a:r>
              <a:rPr lang="en-US" dirty="0" smtClean="0"/>
              <a:t>Evaluate: Give your opinion as to the advantages and disadvantages. </a:t>
            </a:r>
          </a:p>
          <a:p>
            <a:r>
              <a:rPr lang="en-US" dirty="0" smtClean="0"/>
              <a:t>Explain: Show, in logical sequence, how or why something happened (or both). </a:t>
            </a:r>
          </a:p>
          <a:p>
            <a:r>
              <a:rPr lang="en-US" dirty="0" smtClean="0"/>
              <a:t>Justify: Give the facts and then prove it's true. </a:t>
            </a:r>
          </a:p>
          <a:p>
            <a:r>
              <a:rPr lang="en-US" dirty="0" smtClean="0"/>
              <a:t>Name, list, tell, and enumerate: Give just the information that is specifically asked for. </a:t>
            </a:r>
          </a:p>
          <a:p>
            <a:r>
              <a:rPr lang="en-US" dirty="0" smtClean="0"/>
              <a:t>Summarize and outline: Give the main points. </a:t>
            </a:r>
          </a:p>
          <a:p>
            <a:pPr>
              <a:lnSpc>
                <a:spcPct val="90000"/>
              </a:lnSpc>
              <a:buNone/>
            </a:pPr>
            <a:r>
              <a:rPr lang="en-US" sz="1800" b="0" dirty="0" smtClean="0">
                <a:solidFill>
                  <a:schemeClr val="tx2">
                    <a:lumMod val="50000"/>
                  </a:schemeClr>
                </a:solidFill>
              </a:rPr>
              <a:t>***</a:t>
            </a:r>
            <a:r>
              <a:rPr lang="en-US" sz="1800" b="0" i="1" dirty="0" smtClean="0">
                <a:solidFill>
                  <a:schemeClr val="tx2">
                    <a:lumMod val="50000"/>
                  </a:schemeClr>
                </a:solidFill>
              </a:rPr>
              <a:t>Always proof-read your answers. Look for correct sentence structure, correct punctuation and misspelled words***</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700" b="0" dirty="0" smtClean="0">
                <a:solidFill>
                  <a:srgbClr val="002060"/>
                </a:solidFill>
              </a:rPr>
              <a:t>These require you to provide a definition or a short description</a:t>
            </a:r>
          </a:p>
          <a:p>
            <a:r>
              <a:rPr lang="en-US" sz="2700" b="0" dirty="0" smtClean="0">
                <a:solidFill>
                  <a:srgbClr val="002060"/>
                </a:solidFill>
              </a:rPr>
              <a:t>To study for this type of test, flash cards can be very beneficial – Use Quizlet.com</a:t>
            </a:r>
          </a:p>
          <a:p>
            <a:r>
              <a:rPr lang="en-US" sz="2700" b="0" dirty="0" smtClean="0">
                <a:solidFill>
                  <a:srgbClr val="002060"/>
                </a:solidFill>
              </a:rPr>
              <a:t>Do not leave an answer blank. Guess something!</a:t>
            </a:r>
          </a:p>
          <a:p>
            <a:r>
              <a:rPr lang="en-US" sz="2700" b="0" dirty="0" smtClean="0">
                <a:solidFill>
                  <a:srgbClr val="002060"/>
                </a:solidFill>
              </a:rPr>
              <a:t>These tests will ask you to:</a:t>
            </a:r>
          </a:p>
          <a:p>
            <a:pPr lvl="1"/>
            <a:r>
              <a:rPr lang="en-US" sz="2700" b="0" dirty="0" smtClean="0">
                <a:solidFill>
                  <a:srgbClr val="002060"/>
                </a:solidFill>
              </a:rPr>
              <a:t>Define</a:t>
            </a:r>
          </a:p>
          <a:p>
            <a:pPr lvl="1"/>
            <a:r>
              <a:rPr lang="en-US" sz="2700" b="0" dirty="0" smtClean="0">
                <a:solidFill>
                  <a:srgbClr val="002060"/>
                </a:solidFill>
              </a:rPr>
              <a:t>Identify</a:t>
            </a:r>
          </a:p>
          <a:p>
            <a:pPr lvl="1"/>
            <a:r>
              <a:rPr lang="en-US" sz="2700" b="0" dirty="0" smtClean="0">
                <a:solidFill>
                  <a:srgbClr val="002060"/>
                </a:solidFill>
              </a:rPr>
              <a:t>List</a:t>
            </a:r>
          </a:p>
          <a:p>
            <a:pPr lvl="1"/>
            <a:r>
              <a:rPr lang="en-US" sz="2700" b="0" dirty="0" smtClean="0">
                <a:solidFill>
                  <a:srgbClr val="002060"/>
                </a:solidFill>
              </a:rPr>
              <a:t>Name</a:t>
            </a: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See accompanying handout. </a:t>
            </a:r>
            <a:r>
              <a:rPr lang="en-US" sz="1200" b="0" i="0" u="none" strike="noStrike" kern="1200" baseline="0" dirty="0" smtClean="0">
                <a:solidFill>
                  <a:schemeClr val="tx1"/>
                </a:solidFill>
                <a:latin typeface="+mn-lt"/>
                <a:ea typeface="+mn-ea"/>
                <a:cs typeface="+mn-cs"/>
              </a:rPr>
              <a:t>Fact checking is an important skill - it is neither taught nor practiced often</a:t>
            </a:r>
          </a:p>
          <a:p>
            <a:r>
              <a:rPr lang="en-US" sz="1200" b="0" i="0" u="none" strike="noStrike" kern="1200" baseline="0" dirty="0" smtClean="0">
                <a:solidFill>
                  <a:schemeClr val="tx1"/>
                </a:solidFill>
                <a:latin typeface="+mn-lt"/>
                <a:ea typeface="+mn-ea"/>
                <a:cs typeface="+mn-cs"/>
              </a:rPr>
              <a:t>enough. However </a:t>
            </a:r>
            <a:r>
              <a:rPr lang="en-US" sz="1200" b="0" i="1" u="none" strike="noStrike" kern="1200" baseline="0" dirty="0" smtClean="0">
                <a:solidFill>
                  <a:schemeClr val="tx1"/>
                </a:solidFill>
                <a:latin typeface="+mn-lt"/>
                <a:ea typeface="+mn-ea"/>
                <a:cs typeface="+mn-cs"/>
              </a:rPr>
              <a:t>inference </a:t>
            </a:r>
            <a:r>
              <a:rPr lang="en-US" sz="1200" b="0" i="0" u="none" strike="noStrike" kern="1200" baseline="0" dirty="0" smtClean="0">
                <a:solidFill>
                  <a:schemeClr val="tx1"/>
                </a:solidFill>
                <a:latin typeface="+mn-lt"/>
                <a:ea typeface="+mn-ea"/>
                <a:cs typeface="+mn-cs"/>
              </a:rPr>
              <a:t>checking comes off even worse; probably because we infer things</a:t>
            </a:r>
          </a:p>
          <a:p>
            <a:r>
              <a:rPr lang="en-US" sz="1200" b="0" i="0" u="none" strike="noStrike" kern="1200" baseline="0" dirty="0" smtClean="0">
                <a:solidFill>
                  <a:schemeClr val="tx1"/>
                </a:solidFill>
                <a:latin typeface="+mn-lt"/>
                <a:ea typeface="+mn-ea"/>
                <a:cs typeface="+mn-cs"/>
              </a:rPr>
              <a:t>from what we read, see and hear almost unconsciously. It is so easy to “jump to conclusions” and “read between the lines,” often falsely. </a:t>
            </a:r>
          </a:p>
          <a:p>
            <a:endParaRPr lang="en-US" sz="1200" b="0" i="0" u="none" strike="noStrike"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endParaRPr lang="en-US" sz="1200" b="0" dirty="0" smtClean="0">
              <a:solidFill>
                <a:srgbClr val="002060"/>
              </a:solidFill>
            </a:endParaRPr>
          </a:p>
          <a:p>
            <a:r>
              <a:rPr lang="en-US" sz="1200" kern="1200" dirty="0" smtClean="0">
                <a:solidFill>
                  <a:schemeClr val="tx1"/>
                </a:solidFill>
                <a:latin typeface="+mn-lt"/>
                <a:ea typeface="+mn-ea"/>
                <a:cs typeface="+mn-cs"/>
              </a:rPr>
              <a:t>Just like an athlete practices to compete and like a musician practices to perform, testing is a performance and you have to practice. Find an old test, get them from your teacher or fellow student, or look up practice tests online and take them. You can even practice taking the exam in a quiet room, at a desk, in an environment that mimics the test environment.</a:t>
            </a:r>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dirty="0" smtClean="0">
                <a:solidFill>
                  <a:srgbClr val="002060"/>
                </a:solidFill>
              </a:rPr>
              <a:t>Study well in advance using good time management skills - </a:t>
            </a:r>
            <a:r>
              <a:rPr lang="en-US" sz="1200" kern="1200" dirty="0" smtClean="0">
                <a:solidFill>
                  <a:schemeClr val="tx1"/>
                </a:solidFill>
                <a:latin typeface="+mn-lt"/>
                <a:ea typeface="+mn-ea"/>
                <a:cs typeface="+mn-cs"/>
              </a:rPr>
              <a:t>Schedule time to study. You make appointments for other things, do the same for studying. Schedule study time in your busy day and show up – just like you would for any other appointment. Take that time and study – do not put it off.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dirty="0" smtClean="0">
                <a:solidFill>
                  <a:srgbClr val="002060"/>
                </a:solidFill>
              </a:rPr>
              <a:t>Know what type of test will be given. </a:t>
            </a:r>
            <a:r>
              <a:rPr lang="en-US" sz="1200" kern="1200" dirty="0" smtClean="0">
                <a:solidFill>
                  <a:schemeClr val="tx1"/>
                </a:solidFill>
                <a:latin typeface="+mn-lt"/>
                <a:ea typeface="+mn-ea"/>
                <a:cs typeface="+mn-cs"/>
              </a:rPr>
              <a:t>Quiz the teacher about the test. 1. How much does this test count toward my final grade? 2. What main sources of information will the test cover? 3. How time will I have to take the test? What is the format of the test? </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dirty="0" smtClean="0">
                <a:solidFill>
                  <a:srgbClr val="002060"/>
                </a:solidFill>
              </a:rPr>
              <a:t>Stay caught up on reading assignments - </a:t>
            </a:r>
            <a:r>
              <a:rPr lang="en-US" sz="1200" kern="1200" dirty="0" smtClean="0">
                <a:solidFill>
                  <a:schemeClr val="tx1"/>
                </a:solidFill>
                <a:latin typeface="+mn-lt"/>
                <a:ea typeface="+mn-ea"/>
                <a:cs typeface="+mn-cs"/>
              </a:rPr>
              <a:t>Try to predict likely test questions. Approach the material as if you are the one making the test. What questions would you ask? If the tests are typically true/false look for some possible questions in the material. How much time did the teacher spend covering a particular topic? </a:t>
            </a:r>
          </a:p>
          <a:p>
            <a:pPr>
              <a:lnSpc>
                <a:spcPct val="90000"/>
              </a:lnSpc>
              <a:defRPr/>
            </a:pPr>
            <a:endParaRPr lang="en-US" sz="1200" b="0" dirty="0" smtClean="0">
              <a:solidFill>
                <a:srgbClr val="002060"/>
              </a:solidFill>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Study difficult material first - </a:t>
            </a:r>
            <a:r>
              <a:rPr lang="en-US" sz="1200" kern="1200" dirty="0" smtClean="0">
                <a:solidFill>
                  <a:schemeClr val="tx1"/>
                </a:solidFill>
                <a:latin typeface="+mn-lt"/>
                <a:ea typeface="+mn-ea"/>
                <a:cs typeface="+mn-cs"/>
              </a:rPr>
              <a:t>Getting a perspective on the material. Find out what you need to study and get a sense of the task at hand. Make time days in advance to review all that you have been working on. </a:t>
            </a:r>
          </a:p>
          <a:p>
            <a:r>
              <a:rPr lang="en-US" baseline="0" dirty="0" smtClean="0"/>
              <a:t>Tutors can not only help with the subject matter they can also provide information about what to expect on tests given by certain professors.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Study your teacher – Teachers are creatures of habit and will give similar tests. Examining what was on the last test and seeing those connections from the class lecture and the book to the test will help you study for the next one. Did most of the questions come from the book? Did most of the questions come from the lecture? What did the teacher emphasize? </a:t>
            </a:r>
          </a:p>
          <a:p>
            <a:endParaRPr lang="en-US" dirty="0" smtClean="0"/>
          </a:p>
        </p:txBody>
      </p:sp>
      <p:sp>
        <p:nvSpPr>
          <p:cNvPr id="4" name="Slide Number Placeholder 3"/>
          <p:cNvSpPr>
            <a:spLocks noGrp="1"/>
          </p:cNvSpPr>
          <p:nvPr>
            <p:ph type="sldNum" sz="quarter" idx="10"/>
          </p:nvPr>
        </p:nvSpPr>
        <p:spPr/>
        <p:txBody>
          <a:bodyPr/>
          <a:lstStyle/>
          <a:p>
            <a:fld id="{4E5835C8-27BF-4B6C-8B75-2734AF4A5C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kern="1200" dirty="0" smtClean="0">
                <a:solidFill>
                  <a:schemeClr val="tx1"/>
                </a:solidFill>
                <a:latin typeface="+mn-lt"/>
                <a:ea typeface="+mn-ea"/>
                <a:cs typeface="+mn-cs"/>
              </a:rPr>
              <a:t>Try to predict likely test questions. Approach the material as if you are the one making the test. What questions would you ask? If the tests are typically </a:t>
            </a:r>
            <a:r>
              <a:rPr lang="en-US" dirty="0" smtClean="0"/>
              <a:t>geography questions, matching, fill-in the blank, short answer</a:t>
            </a:r>
            <a:r>
              <a:rPr lang="en-US" baseline="0" dirty="0" smtClean="0"/>
              <a:t> and essay question</a:t>
            </a:r>
            <a:r>
              <a:rPr lang="en-US" dirty="0" smtClean="0"/>
              <a:t>s – study with the expectations of these kinds of questions</a:t>
            </a:r>
            <a:r>
              <a:rPr lang="en-US" sz="1200" kern="1200" dirty="0" smtClean="0">
                <a:solidFill>
                  <a:schemeClr val="tx1"/>
                </a:solidFill>
                <a:latin typeface="+mn-lt"/>
                <a:ea typeface="+mn-ea"/>
                <a:cs typeface="+mn-cs"/>
              </a:rPr>
              <a:t>. How much time did the teacher spend covering a particular topic? </a:t>
            </a: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b="0" dirty="0" smtClean="0">
                <a:solidFill>
                  <a:srgbClr val="002060"/>
                </a:solidFill>
              </a:rPr>
              <a:t>Do not cram – Study something</a:t>
            </a:r>
            <a:r>
              <a:rPr lang="en-US" sz="1200" b="0" baseline="0" dirty="0" smtClean="0">
                <a:solidFill>
                  <a:srgbClr val="002060"/>
                </a:solidFill>
              </a:rPr>
              <a:t> from each of your classes everyday. The night before the test if for reviewing NOT for learning. </a:t>
            </a:r>
            <a:endParaRPr lang="en-US" sz="1200" b="0" dirty="0" smtClean="0">
              <a:solidFill>
                <a:srgbClr val="002060"/>
              </a:solidFill>
            </a:endParaRPr>
          </a:p>
          <a:p>
            <a:pPr>
              <a:lnSpc>
                <a:spcPct val="90000"/>
              </a:lnSpc>
            </a:pPr>
            <a:endParaRPr lang="en-US" sz="1200" b="0" baseline="0" dirty="0" smtClean="0">
              <a:solidFill>
                <a:srgbClr val="002060"/>
              </a:solidFill>
            </a:endParaRPr>
          </a:p>
          <a:p>
            <a:pPr>
              <a:lnSpc>
                <a:spcPct val="90000"/>
              </a:lnSpc>
            </a:pPr>
            <a:r>
              <a:rPr lang="en-US" sz="1200" b="0" baseline="0" dirty="0" smtClean="0">
                <a:solidFill>
                  <a:srgbClr val="002060"/>
                </a:solidFill>
              </a:rPr>
              <a:t>Do not miss getting  a good night’s sleep. You need to be able to think clearly and you can’t do that if you are tired. </a:t>
            </a:r>
            <a:endParaRPr lang="en-US" sz="1200" b="0" dirty="0" smtClean="0">
              <a:solidFill>
                <a:srgbClr val="002060"/>
              </a:solidFill>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sz="1200" b="0" dirty="0" smtClean="0">
                <a:solidFill>
                  <a:srgbClr val="002060"/>
                </a:solidFill>
              </a:rPr>
              <a:t>Do not drink large amounts of caffeine or sugar before the test. Do eat food high in protein, but be sure to eat something! Caffeine can make</a:t>
            </a:r>
            <a:r>
              <a:rPr lang="en-US" sz="1200" b="0" baseline="0" dirty="0" smtClean="0">
                <a:solidFill>
                  <a:srgbClr val="002060"/>
                </a:solidFill>
              </a:rPr>
              <a:t> anxiety worse and sugar can cause you to “crash.” </a:t>
            </a:r>
            <a:endParaRPr lang="en-US" sz="1200" b="0" dirty="0" smtClean="0">
              <a:solidFill>
                <a:srgbClr val="002060"/>
              </a:solidFill>
            </a:endParaRPr>
          </a:p>
          <a:p>
            <a:pPr>
              <a:lnSpc>
                <a:spcPct val="90000"/>
              </a:lnSpc>
            </a:pPr>
            <a:r>
              <a:rPr lang="en-US" sz="1200" b="0" dirty="0" smtClean="0">
                <a:solidFill>
                  <a:srgbClr val="002060"/>
                </a:solidFill>
              </a:rPr>
              <a:t>Do not talk with other students, about the test—this can give you unwanted anxiety</a:t>
            </a:r>
          </a:p>
          <a:p>
            <a:endParaRPr lang="en-US"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sz="4400" b="0" dirty="0" smtClean="0">
                <a:solidFill>
                  <a:srgbClr val="002060"/>
                </a:solidFill>
              </a:rPr>
              <a:t>Anxiety? </a:t>
            </a:r>
          </a:p>
          <a:p>
            <a:pPr lvl="1">
              <a:lnSpc>
                <a:spcPct val="90000"/>
              </a:lnSpc>
              <a:buClr>
                <a:schemeClr val="tx2">
                  <a:lumMod val="75000"/>
                </a:schemeClr>
              </a:buClr>
              <a:defRPr/>
            </a:pPr>
            <a:r>
              <a:rPr lang="en-US" sz="4000" b="0" dirty="0" smtClean="0">
                <a:solidFill>
                  <a:srgbClr val="002060"/>
                </a:solidFill>
              </a:rPr>
              <a:t>Arrive early for the exam- approximately 10 minutes or earlier.</a:t>
            </a:r>
          </a:p>
          <a:p>
            <a:pPr lvl="1">
              <a:lnSpc>
                <a:spcPct val="90000"/>
              </a:lnSpc>
              <a:buClr>
                <a:schemeClr val="tx2">
                  <a:lumMod val="75000"/>
                </a:schemeClr>
              </a:buClr>
              <a:defRPr/>
            </a:pPr>
            <a:r>
              <a:rPr lang="en-US" sz="4000" b="0" dirty="0" smtClean="0">
                <a:solidFill>
                  <a:srgbClr val="002060"/>
                </a:solidFill>
              </a:rPr>
              <a:t>Sit down where you are going to take the test,</a:t>
            </a:r>
            <a:r>
              <a:rPr lang="en-US" sz="4000" b="0" baseline="0" dirty="0" smtClean="0">
                <a:solidFill>
                  <a:srgbClr val="002060"/>
                </a:solidFill>
              </a:rPr>
              <a:t> take out a sheet of paper, and w</a:t>
            </a:r>
            <a:r>
              <a:rPr lang="en-US" sz="4000" b="0" dirty="0" smtClean="0">
                <a:solidFill>
                  <a:srgbClr val="002060"/>
                </a:solidFill>
              </a:rPr>
              <a:t>rite down your fears. This simple exercise has been shown to reduce anxiety about taking an</a:t>
            </a:r>
            <a:r>
              <a:rPr lang="en-US" sz="4000" b="0" baseline="0" dirty="0" smtClean="0">
                <a:solidFill>
                  <a:srgbClr val="002060"/>
                </a:solidFill>
              </a:rPr>
              <a:t> exam and help focus and actually make a better grade. </a:t>
            </a:r>
          </a:p>
          <a:p>
            <a:pPr lvl="1">
              <a:lnSpc>
                <a:spcPct val="90000"/>
              </a:lnSpc>
              <a:buClr>
                <a:schemeClr val="tx2">
                  <a:lumMod val="75000"/>
                </a:schemeClr>
              </a:buClr>
              <a:defRPr/>
            </a:pPr>
            <a:r>
              <a:rPr lang="en-US" sz="4000" b="0" baseline="0" dirty="0" smtClean="0">
                <a:solidFill>
                  <a:srgbClr val="002060"/>
                </a:solidFill>
              </a:rPr>
              <a:t>This is just one test, this is not your life, this one test can not define you as a person. </a:t>
            </a:r>
            <a:endParaRPr lang="en-US" sz="4000" b="0" dirty="0" smtClean="0">
              <a:solidFill>
                <a:srgbClr val="002060"/>
              </a:solidFill>
            </a:endParaRPr>
          </a:p>
          <a:p>
            <a:endParaRPr lang="en-US" b="0" dirty="0"/>
          </a:p>
        </p:txBody>
      </p:sp>
      <p:sp>
        <p:nvSpPr>
          <p:cNvPr id="4" name="Slide Number Placeholder 3"/>
          <p:cNvSpPr>
            <a:spLocks noGrp="1"/>
          </p:cNvSpPr>
          <p:nvPr>
            <p:ph type="sldNum" sz="quarter" idx="10"/>
          </p:nvPr>
        </p:nvSpPr>
        <p:spPr/>
        <p:txBody>
          <a:bodyPr/>
          <a:lstStyle/>
          <a:p>
            <a:fld id="{4E5835C8-27BF-4B6C-8B75-2734AF4A5C8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003D267-1DA1-45FB-B519-BB685E74C0B8}" type="datetimeFigureOut">
              <a:rPr lang="en-US" smtClean="0"/>
              <a:pPr/>
              <a:t>2/21/2012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92E7462-4236-4C3A-AAC6-5B634977A6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D267-1DA1-45FB-B519-BB685E74C0B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D267-1DA1-45FB-B519-BB685E74C0B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3D267-1DA1-45FB-B519-BB685E74C0B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3D267-1DA1-45FB-B519-BB685E74C0B8}" type="datetimeFigureOut">
              <a:rPr lang="en-US" smtClean="0"/>
              <a:pPr/>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003D267-1DA1-45FB-B519-BB685E74C0B8}" type="datetimeFigureOut">
              <a:rPr lang="en-US" smtClean="0"/>
              <a:pPr/>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E7462-4236-4C3A-AAC6-5B634977A63E}"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003D267-1DA1-45FB-B519-BB685E74C0B8}" type="datetimeFigureOut">
              <a:rPr lang="en-US" smtClean="0"/>
              <a:pPr/>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E7462-4236-4C3A-AAC6-5B634977A63E}"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3D267-1DA1-45FB-B519-BB685E74C0B8}" type="datetimeFigureOut">
              <a:rPr lang="en-US" smtClean="0"/>
              <a:pPr/>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3D267-1DA1-45FB-B519-BB685E74C0B8}" type="datetimeFigureOut">
              <a:rPr lang="en-US" smtClean="0"/>
              <a:pPr/>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E7462-4236-4C3A-AAC6-5B634977A6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F003D267-1DA1-45FB-B519-BB685E74C0B8}" type="datetimeFigureOut">
              <a:rPr lang="en-US" smtClean="0"/>
              <a:pPr/>
              <a:t>2/21/2012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92E7462-4236-4C3A-AAC6-5B634977A6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F003D267-1DA1-45FB-B519-BB685E74C0B8}" type="datetimeFigureOut">
              <a:rPr lang="en-US" smtClean="0"/>
              <a:pPr/>
              <a:t>2/21/2012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92E7462-4236-4C3A-AAC6-5B634977A6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003D267-1DA1-45FB-B519-BB685E74C0B8}" type="datetimeFigureOut">
              <a:rPr lang="en-US" smtClean="0"/>
              <a:pPr/>
              <a:t>2/21/2012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92E7462-4236-4C3A-AAC6-5B634977A6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3063476"/>
            <a:ext cx="5723468" cy="1051323"/>
          </a:xfrm>
        </p:spPr>
        <p:txBody>
          <a:bodyPr/>
          <a:lstStyle/>
          <a:p>
            <a:r>
              <a:rPr lang="en-US" dirty="0" smtClean="0">
                <a:solidFill>
                  <a:schemeClr val="bg2">
                    <a:lumMod val="25000"/>
                  </a:schemeClr>
                </a:solidFill>
                <a:latin typeface="FrankRuehl" pitchFamily="34" charset="-79"/>
                <a:cs typeface="FrankRuehl" pitchFamily="34" charset="-79"/>
              </a:rPr>
              <a:t>Taking Tests</a:t>
            </a:r>
            <a:endParaRPr lang="en-US" dirty="0">
              <a:solidFill>
                <a:schemeClr val="bg2">
                  <a:lumMod val="25000"/>
                </a:schemeClr>
              </a:solidFill>
              <a:latin typeface="FrankRuehl" pitchFamily="34" charset="-79"/>
              <a:cs typeface="FrankRuehl" pitchFamily="34" charset="-79"/>
            </a:endParaRPr>
          </a:p>
        </p:txBody>
      </p:sp>
      <p:sp>
        <p:nvSpPr>
          <p:cNvPr id="3" name="Subtitle 2"/>
          <p:cNvSpPr>
            <a:spLocks noGrp="1"/>
          </p:cNvSpPr>
          <p:nvPr>
            <p:ph type="subTitle" idx="1"/>
          </p:nvPr>
        </p:nvSpPr>
        <p:spPr>
          <a:xfrm>
            <a:off x="1727200" y="4114800"/>
            <a:ext cx="5712179" cy="1524000"/>
          </a:xfrm>
        </p:spPr>
        <p:txBody>
          <a:bodyPr>
            <a:normAutofit/>
          </a:bodyPr>
          <a:lstStyle/>
          <a:p>
            <a:r>
              <a:rPr lang="en-US" dirty="0" smtClean="0"/>
              <a:t>Center for Academic Advising and Retention Services (CAARS)</a:t>
            </a:r>
          </a:p>
          <a:p>
            <a:endParaRPr lang="en-US" dirty="0">
              <a:solidFill>
                <a:schemeClr val="bg2">
                  <a:lumMod val="50000"/>
                </a:schemeClr>
              </a:solidFill>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356123"/>
            <a:ext cx="1188720" cy="1996677"/>
          </a:xfrm>
          <a:prstGeom prst="rect">
            <a:avLst/>
          </a:prstGeom>
        </p:spPr>
      </p:pic>
    </p:spTree>
    <p:extLst>
      <p:ext uri="{BB962C8B-B14F-4D97-AF65-F5344CB8AC3E}">
        <p14:creationId xmlns:p14="http://schemas.microsoft.com/office/powerpoint/2010/main" val="3903254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pPr algn="l"/>
            <a:r>
              <a:rPr lang="en-US" dirty="0" smtClean="0"/>
              <a:t>     The Day of the Test  </a:t>
            </a:r>
            <a:endParaRPr lang="en-US" dirty="0"/>
          </a:p>
        </p:txBody>
      </p:sp>
      <p:sp>
        <p:nvSpPr>
          <p:cNvPr id="3" name="Content Placeholder 2"/>
          <p:cNvSpPr>
            <a:spLocks noGrp="1"/>
          </p:cNvSpPr>
          <p:nvPr>
            <p:ph idx="1"/>
          </p:nvPr>
        </p:nvSpPr>
        <p:spPr>
          <a:xfrm>
            <a:off x="1066801" y="1981200"/>
            <a:ext cx="5791200" cy="4433944"/>
          </a:xfrm>
        </p:spPr>
        <p:txBody>
          <a:bodyPr>
            <a:normAutofit/>
          </a:bodyPr>
          <a:lstStyle/>
          <a:p>
            <a:pPr>
              <a:lnSpc>
                <a:spcPct val="90000"/>
              </a:lnSpc>
              <a:defRPr/>
            </a:pPr>
            <a:r>
              <a:rPr lang="en-US" sz="4400" b="1" dirty="0" smtClean="0">
                <a:solidFill>
                  <a:srgbClr val="002060"/>
                </a:solidFill>
              </a:rPr>
              <a:t>Skim the test</a:t>
            </a:r>
          </a:p>
          <a:p>
            <a:pPr>
              <a:lnSpc>
                <a:spcPct val="90000"/>
              </a:lnSpc>
              <a:defRPr/>
            </a:pPr>
            <a:r>
              <a:rPr lang="en-US" sz="4400" b="1" dirty="0" smtClean="0">
                <a:solidFill>
                  <a:srgbClr val="002060"/>
                </a:solidFill>
              </a:rPr>
              <a:t>Skip a difficult question but be sure to come back to it</a:t>
            </a:r>
          </a:p>
          <a:p>
            <a:pPr>
              <a:lnSpc>
                <a:spcPct val="90000"/>
              </a:lnSpc>
              <a:defRPr/>
            </a:pPr>
            <a:r>
              <a:rPr lang="en-US" sz="4400" b="1" dirty="0" smtClean="0">
                <a:solidFill>
                  <a:srgbClr val="002060"/>
                </a:solidFill>
              </a:rPr>
              <a:t>Ignore other students</a:t>
            </a:r>
          </a:p>
          <a:p>
            <a:pPr>
              <a:lnSpc>
                <a:spcPct val="90000"/>
              </a:lnSpc>
              <a:defRPr/>
            </a:pPr>
            <a:r>
              <a:rPr lang="en-US" sz="4400" b="1" dirty="0" smtClean="0">
                <a:solidFill>
                  <a:srgbClr val="002060"/>
                </a:solidFill>
              </a:rPr>
              <a:t>Don’t Panic</a:t>
            </a: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6965245" cy="1202485"/>
          </a:xfrm>
        </p:spPr>
        <p:txBody>
          <a:bodyPr>
            <a:normAutofit/>
          </a:bodyPr>
          <a:lstStyle/>
          <a:p>
            <a:r>
              <a:rPr lang="en-US" sz="5400" dirty="0" smtClean="0"/>
              <a:t>Types of Tests</a:t>
            </a:r>
            <a:endParaRPr lang="en-US" sz="5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81041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Tests</a:t>
            </a:r>
            <a:endParaRPr lang="en-US" dirty="0"/>
          </a:p>
        </p:txBody>
      </p:sp>
      <p:sp>
        <p:nvSpPr>
          <p:cNvPr id="3" name="Content Placeholder 2"/>
          <p:cNvSpPr>
            <a:spLocks noGrp="1"/>
          </p:cNvSpPr>
          <p:nvPr>
            <p:ph idx="1"/>
          </p:nvPr>
        </p:nvSpPr>
        <p:spPr>
          <a:xfrm>
            <a:off x="990600" y="2119256"/>
            <a:ext cx="7086600" cy="3824343"/>
          </a:xfrm>
        </p:spPr>
        <p:txBody>
          <a:bodyPr>
            <a:normAutofit/>
          </a:bodyPr>
          <a:lstStyle/>
          <a:p>
            <a:pPr>
              <a:lnSpc>
                <a:spcPct val="90000"/>
              </a:lnSpc>
            </a:pPr>
            <a:r>
              <a:rPr lang="en-US" sz="4400" b="1" dirty="0">
                <a:solidFill>
                  <a:srgbClr val="002060"/>
                </a:solidFill>
              </a:rPr>
              <a:t>Read items in BOTH columns </a:t>
            </a:r>
            <a:r>
              <a:rPr lang="en-US" sz="4400" b="1" dirty="0" smtClean="0">
                <a:solidFill>
                  <a:srgbClr val="002060"/>
                </a:solidFill>
              </a:rPr>
              <a:t>first</a:t>
            </a:r>
            <a:endParaRPr lang="en-US" sz="4400" b="1" dirty="0">
              <a:solidFill>
                <a:srgbClr val="002060"/>
              </a:solidFill>
            </a:endParaRPr>
          </a:p>
          <a:p>
            <a:pPr>
              <a:lnSpc>
                <a:spcPct val="90000"/>
              </a:lnSpc>
            </a:pPr>
            <a:r>
              <a:rPr lang="en-US" sz="4400" b="1" dirty="0">
                <a:solidFill>
                  <a:srgbClr val="002060"/>
                </a:solidFill>
              </a:rPr>
              <a:t>Answer the items you know first</a:t>
            </a:r>
          </a:p>
          <a:p>
            <a:pPr>
              <a:lnSpc>
                <a:spcPct val="90000"/>
              </a:lnSpc>
            </a:pPr>
            <a:r>
              <a:rPr lang="en-US" sz="4400" b="1" dirty="0" smtClean="0">
                <a:solidFill>
                  <a:srgbClr val="002060"/>
                </a:solidFill>
              </a:rPr>
              <a:t>Recheck </a:t>
            </a:r>
            <a:r>
              <a:rPr lang="en-US" sz="4400" b="1" dirty="0">
                <a:solidFill>
                  <a:srgbClr val="002060"/>
                </a:solidFill>
              </a:rPr>
              <a:t>your answers</a:t>
            </a:r>
          </a:p>
          <a:p>
            <a:endParaRPr lang="en-US" dirty="0"/>
          </a:p>
        </p:txBody>
      </p:sp>
    </p:spTree>
    <p:extLst>
      <p:ext uri="{BB962C8B-B14F-4D97-AF65-F5344CB8AC3E}">
        <p14:creationId xmlns:p14="http://schemas.microsoft.com/office/powerpoint/2010/main" val="254020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1066800" y="2133600"/>
            <a:ext cx="7239000" cy="4038600"/>
          </a:xfrm>
        </p:spPr>
        <p:txBody>
          <a:bodyPr>
            <a:normAutofit/>
          </a:bodyPr>
          <a:lstStyle/>
          <a:p>
            <a:pPr>
              <a:lnSpc>
                <a:spcPct val="80000"/>
              </a:lnSpc>
            </a:pPr>
            <a:r>
              <a:rPr lang="en-US" sz="4000" b="1" dirty="0" smtClean="0">
                <a:solidFill>
                  <a:srgbClr val="002060"/>
                </a:solidFill>
              </a:rPr>
              <a:t>Most </a:t>
            </a:r>
            <a:r>
              <a:rPr lang="en-US" sz="4000" b="1" dirty="0">
                <a:solidFill>
                  <a:srgbClr val="002060"/>
                </a:solidFill>
              </a:rPr>
              <a:t>tests have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more </a:t>
            </a:r>
            <a:r>
              <a:rPr lang="en-US" sz="4000" b="1" dirty="0">
                <a:solidFill>
                  <a:srgbClr val="002060"/>
                </a:solidFill>
              </a:rPr>
              <a:t>true answers </a:t>
            </a:r>
          </a:p>
          <a:p>
            <a:pPr>
              <a:lnSpc>
                <a:spcPct val="80000"/>
              </a:lnSpc>
            </a:pPr>
            <a:r>
              <a:rPr lang="en-US" sz="4000" b="1" dirty="0" smtClean="0">
                <a:solidFill>
                  <a:srgbClr val="002060"/>
                </a:solidFill>
              </a:rPr>
              <a:t>Read </a:t>
            </a:r>
            <a:r>
              <a:rPr lang="en-US" sz="4000" b="1" dirty="0">
                <a:solidFill>
                  <a:srgbClr val="002060"/>
                </a:solidFill>
              </a:rPr>
              <a:t>the question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thoroughly and look for </a:t>
            </a:r>
            <a:br>
              <a:rPr lang="en-US" sz="4000" b="1" dirty="0" smtClean="0">
                <a:solidFill>
                  <a:srgbClr val="002060"/>
                </a:solidFill>
              </a:rPr>
            </a:br>
            <a:r>
              <a:rPr lang="en-US" sz="4000" b="1" dirty="0" smtClean="0">
                <a:solidFill>
                  <a:srgbClr val="002060"/>
                </a:solidFill>
              </a:rPr>
              <a:t>words </a:t>
            </a:r>
            <a:r>
              <a:rPr lang="en-US" sz="4000" b="1" dirty="0">
                <a:solidFill>
                  <a:srgbClr val="002060"/>
                </a:solidFill>
              </a:rPr>
              <a:t>that may make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the </a:t>
            </a:r>
            <a:r>
              <a:rPr lang="en-US" sz="4000" b="1" dirty="0">
                <a:solidFill>
                  <a:srgbClr val="002060"/>
                </a:solidFill>
              </a:rPr>
              <a:t>answer </a:t>
            </a:r>
            <a:r>
              <a:rPr lang="en-US" sz="4000" b="1" dirty="0" smtClean="0">
                <a:solidFill>
                  <a:srgbClr val="002060"/>
                </a:solidFill>
              </a:rPr>
              <a:t>false…</a:t>
            </a:r>
            <a:endParaRPr lang="en-US" sz="4000" b="1" dirty="0">
              <a:solidFill>
                <a:srgbClr val="002060"/>
              </a:solidFill>
            </a:endParaRPr>
          </a:p>
          <a:p>
            <a:pPr>
              <a:lnSpc>
                <a:spcPct val="80000"/>
              </a:lnSpc>
            </a:pPr>
            <a:endParaRPr lang="en-US" b="1" dirty="0">
              <a:solidFill>
                <a:srgbClr val="002060"/>
              </a:solidFill>
            </a:endParaRP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68060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2209800"/>
            <a:ext cx="6553200" cy="3962400"/>
          </a:xfrm>
        </p:spPr>
        <p:txBody>
          <a:bodyPr>
            <a:normAutofit/>
          </a:bodyPr>
          <a:lstStyle/>
          <a:p>
            <a:pPr marL="365760" lvl="1" indent="0">
              <a:lnSpc>
                <a:spcPct val="80000"/>
              </a:lnSpc>
              <a:buClr>
                <a:schemeClr val="tx2"/>
              </a:buClr>
              <a:buNone/>
            </a:pPr>
            <a:r>
              <a:rPr lang="en-US" sz="4800" b="1" dirty="0" smtClean="0">
                <a:solidFill>
                  <a:srgbClr val="002060"/>
                </a:solidFill>
              </a:rPr>
              <a:t>Look For:</a:t>
            </a:r>
          </a:p>
          <a:p>
            <a:pPr lvl="1">
              <a:lnSpc>
                <a:spcPct val="80000"/>
              </a:lnSpc>
              <a:buClr>
                <a:schemeClr val="tx2"/>
              </a:buClr>
            </a:pPr>
            <a:r>
              <a:rPr lang="en-US" sz="4800" b="1" dirty="0" smtClean="0">
                <a:solidFill>
                  <a:schemeClr val="accent4">
                    <a:lumMod val="50000"/>
                  </a:schemeClr>
                </a:solidFill>
              </a:rPr>
              <a:t>Extreme </a:t>
            </a:r>
            <a:r>
              <a:rPr lang="en-US" sz="4800" b="1" dirty="0">
                <a:solidFill>
                  <a:schemeClr val="accent4">
                    <a:lumMod val="50000"/>
                  </a:schemeClr>
                </a:solidFill>
              </a:rPr>
              <a:t>M</a:t>
            </a:r>
            <a:r>
              <a:rPr lang="en-US" sz="4800" b="1" dirty="0" smtClean="0">
                <a:solidFill>
                  <a:schemeClr val="accent4">
                    <a:lumMod val="50000"/>
                  </a:schemeClr>
                </a:solidFill>
              </a:rPr>
              <a:t>odifiers</a:t>
            </a:r>
            <a:endParaRPr lang="en-US" sz="4800" b="1" dirty="0">
              <a:solidFill>
                <a:schemeClr val="accent4">
                  <a:lumMod val="50000"/>
                </a:schemeClr>
              </a:solidFill>
            </a:endParaRPr>
          </a:p>
          <a:p>
            <a:pPr lvl="1">
              <a:lnSpc>
                <a:spcPct val="80000"/>
              </a:lnSpc>
              <a:buClr>
                <a:schemeClr val="tx2"/>
              </a:buClr>
              <a:buNone/>
            </a:pPr>
            <a:r>
              <a:rPr lang="en-US" sz="4800" b="1" dirty="0" smtClean="0">
                <a:solidFill>
                  <a:srgbClr val="002060"/>
                </a:solidFill>
              </a:rPr>
              <a:t/>
            </a:r>
            <a:br>
              <a:rPr lang="en-US" sz="4800" b="1" dirty="0" smtClean="0">
                <a:solidFill>
                  <a:srgbClr val="002060"/>
                </a:solidFill>
              </a:rPr>
            </a:br>
            <a:endParaRPr lang="en-US" sz="4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97350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1752600"/>
            <a:ext cx="6553200" cy="4419600"/>
          </a:xfrm>
        </p:spPr>
        <p:txBody>
          <a:bodyPr>
            <a:normAutofit lnSpcReduction="10000"/>
          </a:bodyPr>
          <a:lstStyle/>
          <a:p>
            <a:pPr lvl="1">
              <a:lnSpc>
                <a:spcPct val="80000"/>
              </a:lnSpc>
              <a:buClr>
                <a:schemeClr val="tx2"/>
              </a:buClr>
            </a:pPr>
            <a:r>
              <a:rPr lang="en-US" sz="4800" b="1" dirty="0" smtClean="0">
                <a:solidFill>
                  <a:srgbClr val="002060"/>
                </a:solidFill>
              </a:rPr>
              <a:t>Extreme modifiers: </a:t>
            </a:r>
            <a:br>
              <a:rPr lang="en-US" sz="4800" b="1" dirty="0" smtClean="0">
                <a:solidFill>
                  <a:srgbClr val="002060"/>
                </a:solidFill>
              </a:rPr>
            </a:br>
            <a:r>
              <a:rPr lang="en-US" sz="4800" b="1" dirty="0" smtClean="0">
                <a:solidFill>
                  <a:srgbClr val="002060"/>
                </a:solidFill>
              </a:rPr>
              <a:t>“best,” “always,” </a:t>
            </a:r>
            <a:r>
              <a:rPr lang="en-US" sz="4800" b="1" dirty="0">
                <a:solidFill>
                  <a:srgbClr val="002060"/>
                </a:solidFill>
              </a:rPr>
              <a:t>“</a:t>
            </a:r>
            <a:r>
              <a:rPr lang="en-US" sz="4800" b="1" dirty="0" smtClean="0">
                <a:solidFill>
                  <a:srgbClr val="002060"/>
                </a:solidFill>
              </a:rPr>
              <a:t>none,” </a:t>
            </a:r>
            <a:r>
              <a:rPr lang="en-US" sz="4800" b="1" dirty="0">
                <a:solidFill>
                  <a:srgbClr val="002060"/>
                </a:solidFill>
              </a:rPr>
              <a:t>“</a:t>
            </a:r>
            <a:r>
              <a:rPr lang="en-US" sz="4800" b="1" dirty="0" smtClean="0">
                <a:solidFill>
                  <a:srgbClr val="002060"/>
                </a:solidFill>
              </a:rPr>
              <a:t>all,” “</a:t>
            </a:r>
            <a:r>
              <a:rPr lang="en-US" sz="4800" b="1" dirty="0">
                <a:solidFill>
                  <a:srgbClr val="002060"/>
                </a:solidFill>
              </a:rPr>
              <a:t>never”, “</a:t>
            </a:r>
            <a:r>
              <a:rPr lang="en-US" sz="4800" b="1" dirty="0" smtClean="0">
                <a:solidFill>
                  <a:srgbClr val="002060"/>
                </a:solidFill>
              </a:rPr>
              <a:t>certainly,” “everybody,” “</a:t>
            </a:r>
            <a:r>
              <a:rPr lang="en-US" sz="4800" b="1" dirty="0">
                <a:solidFill>
                  <a:srgbClr val="002060"/>
                </a:solidFill>
              </a:rPr>
              <a:t>nothing</a:t>
            </a:r>
            <a:r>
              <a:rPr lang="en-US" sz="4800" b="1" dirty="0" smtClean="0">
                <a:solidFill>
                  <a:srgbClr val="002060"/>
                </a:solidFill>
              </a:rPr>
              <a:t>” </a:t>
            </a:r>
            <a:br>
              <a:rPr lang="en-US" sz="4800" b="1" dirty="0" smtClean="0">
                <a:solidFill>
                  <a:srgbClr val="002060"/>
                </a:solidFill>
              </a:rPr>
            </a:br>
            <a:r>
              <a:rPr lang="en-US" sz="4000" b="1" dirty="0" smtClean="0">
                <a:solidFill>
                  <a:srgbClr val="002060"/>
                </a:solidFill>
              </a:rPr>
              <a:t>These phrases are often </a:t>
            </a:r>
            <a:r>
              <a:rPr lang="en-US" sz="5400" b="1" dirty="0" smtClean="0">
                <a:solidFill>
                  <a:schemeClr val="accent4">
                    <a:lumMod val="50000"/>
                  </a:schemeClr>
                </a:solidFill>
              </a:rPr>
              <a:t>false.</a:t>
            </a:r>
            <a:r>
              <a:rPr lang="en-US" sz="5400" b="1" dirty="0" smtClean="0">
                <a:solidFill>
                  <a:srgbClr val="002060"/>
                </a:solidFill>
              </a:rPr>
              <a:t> </a:t>
            </a:r>
            <a:endParaRPr lang="en-US" sz="5400" b="1" dirty="0">
              <a:solidFill>
                <a:srgbClr val="002060"/>
              </a:solidFill>
            </a:endParaRPr>
          </a:p>
          <a:p>
            <a:pPr marL="0" indent="0">
              <a:lnSpc>
                <a:spcPct val="80000"/>
              </a:lnSpc>
              <a:buClr>
                <a:schemeClr val="tx2"/>
              </a:buClr>
              <a:buNone/>
            </a:pPr>
            <a:endParaRPr lang="en-US" sz="2800" b="1" dirty="0">
              <a:solidFill>
                <a:srgbClr val="002060"/>
              </a:solidFill>
            </a:endParaRP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48415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2209800"/>
            <a:ext cx="6553200" cy="3962400"/>
          </a:xfrm>
        </p:spPr>
        <p:txBody>
          <a:bodyPr>
            <a:normAutofit/>
          </a:bodyPr>
          <a:lstStyle/>
          <a:p>
            <a:pPr marL="365760" lvl="1" indent="0">
              <a:lnSpc>
                <a:spcPct val="80000"/>
              </a:lnSpc>
              <a:buClr>
                <a:schemeClr val="tx2"/>
              </a:buClr>
              <a:buNone/>
            </a:pPr>
            <a:r>
              <a:rPr lang="en-US" sz="4800" b="1" dirty="0" smtClean="0">
                <a:solidFill>
                  <a:srgbClr val="002060"/>
                </a:solidFill>
              </a:rPr>
              <a:t>Look For:</a:t>
            </a:r>
          </a:p>
          <a:p>
            <a:pPr lvl="1">
              <a:lnSpc>
                <a:spcPct val="80000"/>
              </a:lnSpc>
              <a:buClr>
                <a:schemeClr val="tx2"/>
              </a:buClr>
            </a:pPr>
            <a:r>
              <a:rPr lang="en-US" sz="4800" b="1" dirty="0" smtClean="0">
                <a:solidFill>
                  <a:schemeClr val="accent4">
                    <a:lumMod val="50000"/>
                  </a:schemeClr>
                </a:solidFill>
              </a:rPr>
              <a:t>Qualifiers</a:t>
            </a:r>
            <a:endParaRPr lang="en-US" sz="4800" b="1" dirty="0">
              <a:solidFill>
                <a:schemeClr val="accent4">
                  <a:lumMod val="50000"/>
                </a:schemeClr>
              </a:solidFill>
            </a:endParaRPr>
          </a:p>
          <a:p>
            <a:pPr lvl="1">
              <a:lnSpc>
                <a:spcPct val="80000"/>
              </a:lnSpc>
              <a:buClr>
                <a:schemeClr val="tx2"/>
              </a:buClr>
              <a:buNone/>
            </a:pPr>
            <a:r>
              <a:rPr lang="en-US" sz="4800" b="1" dirty="0" smtClean="0">
                <a:solidFill>
                  <a:srgbClr val="002060"/>
                </a:solidFill>
              </a:rPr>
              <a:t/>
            </a:r>
            <a:br>
              <a:rPr lang="en-US" sz="4800" b="1" dirty="0" smtClean="0">
                <a:solidFill>
                  <a:srgbClr val="002060"/>
                </a:solidFill>
              </a:rPr>
            </a:br>
            <a:endParaRPr lang="en-US" sz="4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9735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1752600"/>
            <a:ext cx="6553200" cy="4419600"/>
          </a:xfrm>
        </p:spPr>
        <p:txBody>
          <a:bodyPr>
            <a:normAutofit/>
          </a:bodyPr>
          <a:lstStyle/>
          <a:p>
            <a:pPr marL="0" indent="0">
              <a:lnSpc>
                <a:spcPct val="80000"/>
              </a:lnSpc>
              <a:buClr>
                <a:schemeClr val="tx2"/>
              </a:buClr>
              <a:buNone/>
            </a:pPr>
            <a:endParaRPr lang="en-US" sz="2800" b="1" dirty="0">
              <a:solidFill>
                <a:srgbClr val="002060"/>
              </a:solidFill>
            </a:endParaRPr>
          </a:p>
          <a:p>
            <a:pPr lvl="1">
              <a:lnSpc>
                <a:spcPct val="80000"/>
              </a:lnSpc>
              <a:buClr>
                <a:schemeClr val="tx2"/>
              </a:buClr>
            </a:pPr>
            <a:r>
              <a:rPr lang="en-US" sz="4000" b="1" dirty="0" smtClean="0">
                <a:solidFill>
                  <a:srgbClr val="002060"/>
                </a:solidFill>
              </a:rPr>
              <a:t>Qualifiers: </a:t>
            </a:r>
            <a:r>
              <a:rPr lang="en-US" sz="4000" b="1" dirty="0">
                <a:solidFill>
                  <a:srgbClr val="002060"/>
                </a:solidFill>
              </a:rPr>
              <a:t>“</a:t>
            </a:r>
            <a:r>
              <a:rPr lang="en-US" sz="4000" b="1" dirty="0" smtClean="0">
                <a:solidFill>
                  <a:srgbClr val="002060"/>
                </a:solidFill>
              </a:rPr>
              <a:t>seldom,” “often,” </a:t>
            </a:r>
            <a:r>
              <a:rPr lang="en-US" sz="4000" b="1" dirty="0">
                <a:solidFill>
                  <a:srgbClr val="002060"/>
                </a:solidFill>
              </a:rPr>
              <a:t>“</a:t>
            </a:r>
            <a:r>
              <a:rPr lang="en-US" sz="4000" b="1" dirty="0" smtClean="0">
                <a:solidFill>
                  <a:srgbClr val="002060"/>
                </a:solidFill>
              </a:rPr>
              <a:t>may,” </a:t>
            </a:r>
            <a:r>
              <a:rPr lang="en-US" sz="4000" b="1" dirty="0">
                <a:solidFill>
                  <a:srgbClr val="002060"/>
                </a:solidFill>
              </a:rPr>
              <a:t>“unlikely”, “</a:t>
            </a:r>
            <a:r>
              <a:rPr lang="en-US" sz="4000" b="1" dirty="0" smtClean="0">
                <a:solidFill>
                  <a:srgbClr val="002060"/>
                </a:solidFill>
              </a:rPr>
              <a:t>many,”  “probably,” </a:t>
            </a:r>
            <a:br>
              <a:rPr lang="en-US" sz="4000" b="1" dirty="0" smtClean="0">
                <a:solidFill>
                  <a:srgbClr val="002060"/>
                </a:solidFill>
              </a:rPr>
            </a:br>
            <a:r>
              <a:rPr lang="en-US" sz="4000" b="1" dirty="0" smtClean="0">
                <a:solidFill>
                  <a:srgbClr val="002060"/>
                </a:solidFill>
              </a:rPr>
              <a:t>“</a:t>
            </a:r>
            <a:r>
              <a:rPr lang="en-US" sz="4000" b="1" dirty="0">
                <a:solidFill>
                  <a:srgbClr val="002060"/>
                </a:solidFill>
              </a:rPr>
              <a:t>a </a:t>
            </a:r>
            <a:r>
              <a:rPr lang="en-US" sz="4000" b="1" dirty="0" smtClean="0">
                <a:solidFill>
                  <a:srgbClr val="002060"/>
                </a:solidFill>
              </a:rPr>
              <a:t>majority,” </a:t>
            </a:r>
            <a:r>
              <a:rPr lang="en-US" sz="4000" b="1" dirty="0">
                <a:solidFill>
                  <a:srgbClr val="002060"/>
                </a:solidFill>
              </a:rPr>
              <a:t>and “sometimes</a:t>
            </a:r>
            <a:r>
              <a:rPr lang="en-US" sz="4000" b="1" dirty="0" smtClean="0">
                <a:solidFill>
                  <a:srgbClr val="002060"/>
                </a:solidFill>
              </a:rPr>
              <a:t>”  </a:t>
            </a:r>
            <a:br>
              <a:rPr lang="en-US" sz="4000" b="1" dirty="0" smtClean="0">
                <a:solidFill>
                  <a:srgbClr val="002060"/>
                </a:solidFill>
              </a:rPr>
            </a:br>
            <a:r>
              <a:rPr lang="en-US" sz="4000" b="1" dirty="0" smtClean="0">
                <a:solidFill>
                  <a:srgbClr val="002060"/>
                </a:solidFill>
              </a:rPr>
              <a:t>These phrases are often </a:t>
            </a:r>
            <a:r>
              <a:rPr lang="en-US" sz="4800" b="1" dirty="0" smtClean="0">
                <a:solidFill>
                  <a:schemeClr val="accent4">
                    <a:lumMod val="50000"/>
                  </a:schemeClr>
                </a:solidFill>
              </a:rPr>
              <a:t>true</a:t>
            </a:r>
            <a:r>
              <a:rPr lang="en-US" sz="4800" b="1" dirty="0">
                <a:solidFill>
                  <a:schemeClr val="accent4">
                    <a:lumMod val="50000"/>
                  </a:schemeClr>
                </a:solidFill>
              </a:rPr>
              <a:t>.</a:t>
            </a:r>
            <a:endParaRPr lang="en-US" sz="4000" b="1" dirty="0">
              <a:solidFill>
                <a:schemeClr val="accent4">
                  <a:lumMod val="50000"/>
                </a:schemeClr>
              </a:solidFill>
            </a:endParaRPr>
          </a:p>
          <a:p>
            <a:pPr>
              <a:lnSpc>
                <a:spcPct val="80000"/>
              </a:lnSpc>
              <a:buClr>
                <a:schemeClr val="tx2"/>
              </a:buClr>
            </a:pPr>
            <a:endParaRPr lang="en-US" sz="2800" b="1" dirty="0">
              <a:solidFill>
                <a:srgbClr val="002060"/>
              </a:solidFill>
            </a:endParaRP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48415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False Tests</a:t>
            </a:r>
            <a:endParaRPr lang="en-US" dirty="0"/>
          </a:p>
        </p:txBody>
      </p:sp>
      <p:sp>
        <p:nvSpPr>
          <p:cNvPr id="3" name="Content Placeholder 2"/>
          <p:cNvSpPr>
            <a:spLocks noGrp="1"/>
          </p:cNvSpPr>
          <p:nvPr>
            <p:ph idx="1"/>
          </p:nvPr>
        </p:nvSpPr>
        <p:spPr>
          <a:xfrm>
            <a:off x="838200" y="1752600"/>
            <a:ext cx="6553200" cy="4419600"/>
          </a:xfrm>
        </p:spPr>
        <p:txBody>
          <a:bodyPr>
            <a:normAutofit/>
          </a:bodyPr>
          <a:lstStyle/>
          <a:p>
            <a:pPr>
              <a:lnSpc>
                <a:spcPct val="80000"/>
              </a:lnSpc>
              <a:buClr>
                <a:schemeClr val="tx2"/>
              </a:buClr>
            </a:pPr>
            <a:endParaRPr lang="en-US" sz="2800" b="1" dirty="0">
              <a:solidFill>
                <a:srgbClr val="002060"/>
              </a:solidFill>
            </a:endParaRPr>
          </a:p>
          <a:p>
            <a:pPr lvl="1">
              <a:lnSpc>
                <a:spcPct val="80000"/>
              </a:lnSpc>
              <a:buClr>
                <a:schemeClr val="tx2"/>
              </a:buClr>
            </a:pPr>
            <a:r>
              <a:rPr lang="en-US" sz="4800" b="1" dirty="0" smtClean="0">
                <a:solidFill>
                  <a:schemeClr val="accent4">
                    <a:lumMod val="50000"/>
                  </a:schemeClr>
                </a:solidFill>
              </a:rPr>
              <a:t>Double </a:t>
            </a:r>
            <a:r>
              <a:rPr lang="en-US" sz="4800" b="1" dirty="0">
                <a:solidFill>
                  <a:schemeClr val="accent4">
                    <a:lumMod val="50000"/>
                  </a:schemeClr>
                </a:solidFill>
              </a:rPr>
              <a:t>negatives</a:t>
            </a:r>
            <a:r>
              <a:rPr lang="en-US" sz="4400" b="1" dirty="0">
                <a:solidFill>
                  <a:schemeClr val="accent4">
                    <a:lumMod val="50000"/>
                  </a:schemeClr>
                </a:solidFill>
              </a:rPr>
              <a:t>.  </a:t>
            </a:r>
            <a:r>
              <a:rPr lang="en-US" sz="4400" b="1" dirty="0" smtClean="0">
                <a:solidFill>
                  <a:srgbClr val="002060"/>
                </a:solidFill>
              </a:rPr>
              <a:t/>
            </a:r>
            <a:br>
              <a:rPr lang="en-US" sz="4400" b="1" dirty="0" smtClean="0">
                <a:solidFill>
                  <a:srgbClr val="002060"/>
                </a:solidFill>
              </a:rPr>
            </a:br>
            <a:r>
              <a:rPr lang="en-US" sz="4400" b="1" dirty="0" smtClean="0">
                <a:solidFill>
                  <a:srgbClr val="002060"/>
                </a:solidFill>
              </a:rPr>
              <a:t>Example</a:t>
            </a:r>
            <a:r>
              <a:rPr lang="en-US" sz="4400" b="1" dirty="0">
                <a:solidFill>
                  <a:srgbClr val="002060"/>
                </a:solidFill>
              </a:rPr>
              <a:t>: </a:t>
            </a:r>
            <a:r>
              <a:rPr lang="en-US" sz="4400" b="1" dirty="0" smtClean="0">
                <a:solidFill>
                  <a:srgbClr val="002060"/>
                </a:solidFill>
              </a:rPr>
              <a:t/>
            </a:r>
            <a:br>
              <a:rPr lang="en-US" sz="4400" b="1" dirty="0" smtClean="0">
                <a:solidFill>
                  <a:srgbClr val="002060"/>
                </a:solidFill>
              </a:rPr>
            </a:br>
            <a:r>
              <a:rPr lang="en-US" sz="4400" b="1" dirty="0" smtClean="0">
                <a:solidFill>
                  <a:srgbClr val="002060"/>
                </a:solidFill>
              </a:rPr>
              <a:t>“</a:t>
            </a:r>
            <a:r>
              <a:rPr lang="en-US" sz="4400" b="1" dirty="0">
                <a:solidFill>
                  <a:srgbClr val="002060"/>
                </a:solidFill>
              </a:rPr>
              <a:t>not uncommon” means “common”.</a:t>
            </a:r>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48415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Exam        s</a:t>
            </a:r>
            <a:endParaRPr lang="en-US" dirty="0"/>
          </a:p>
        </p:txBody>
      </p:sp>
      <p:sp>
        <p:nvSpPr>
          <p:cNvPr id="3" name="Content Placeholder 2"/>
          <p:cNvSpPr>
            <a:spLocks noGrp="1"/>
          </p:cNvSpPr>
          <p:nvPr>
            <p:ph idx="1"/>
          </p:nvPr>
        </p:nvSpPr>
        <p:spPr>
          <a:xfrm>
            <a:off x="914400" y="2209800"/>
            <a:ext cx="6172199" cy="4191000"/>
          </a:xfrm>
        </p:spPr>
        <p:txBody>
          <a:bodyPr>
            <a:normAutofit fontScale="92500" lnSpcReduction="20000"/>
          </a:bodyPr>
          <a:lstStyle/>
          <a:p>
            <a:pPr>
              <a:defRPr/>
            </a:pPr>
            <a:r>
              <a:rPr lang="en-US" sz="5200" b="1" dirty="0" smtClean="0">
                <a:solidFill>
                  <a:schemeClr val="tx2">
                    <a:lumMod val="75000"/>
                  </a:schemeClr>
                </a:solidFill>
              </a:rPr>
              <a:t>Know how much time you have</a:t>
            </a:r>
          </a:p>
          <a:p>
            <a:pPr>
              <a:defRPr/>
            </a:pPr>
            <a:r>
              <a:rPr lang="en-US" sz="5200" b="1" dirty="0" smtClean="0">
                <a:solidFill>
                  <a:schemeClr val="tx2">
                    <a:lumMod val="75000"/>
                  </a:schemeClr>
                </a:solidFill>
              </a:rPr>
              <a:t>Read the entire question</a:t>
            </a:r>
          </a:p>
          <a:p>
            <a:pPr>
              <a:defRPr/>
            </a:pPr>
            <a:r>
              <a:rPr lang="en-US" sz="5200" b="1" dirty="0" smtClean="0">
                <a:solidFill>
                  <a:schemeClr val="tx2">
                    <a:lumMod val="75000"/>
                  </a:schemeClr>
                </a:solidFill>
              </a:rPr>
              <a:t>Answer the easiest questions first</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334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913274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Tests </a:t>
            </a:r>
            <a:endParaRPr lang="en-US" dirty="0"/>
          </a:p>
        </p:txBody>
      </p:sp>
      <p:sp>
        <p:nvSpPr>
          <p:cNvPr id="3" name="Content Placeholder 2"/>
          <p:cNvSpPr>
            <a:spLocks noGrp="1"/>
          </p:cNvSpPr>
          <p:nvPr>
            <p:ph idx="1"/>
          </p:nvPr>
        </p:nvSpPr>
        <p:spPr>
          <a:xfrm>
            <a:off x="1066800" y="2119256"/>
            <a:ext cx="7010399" cy="3976743"/>
          </a:xfrm>
        </p:spPr>
        <p:txBody>
          <a:bodyPr>
            <a:normAutofit/>
          </a:bodyPr>
          <a:lstStyle/>
          <a:p>
            <a:pPr>
              <a:lnSpc>
                <a:spcPct val="90000"/>
              </a:lnSpc>
              <a:defRPr/>
            </a:pPr>
            <a:r>
              <a:rPr lang="en-US" sz="3600" b="1" dirty="0" smtClean="0">
                <a:solidFill>
                  <a:srgbClr val="002060"/>
                </a:solidFill>
              </a:rPr>
              <a:t>No. 1 Tip</a:t>
            </a:r>
          </a:p>
          <a:p>
            <a:pPr>
              <a:lnSpc>
                <a:spcPct val="90000"/>
              </a:lnSpc>
              <a:defRPr/>
            </a:pPr>
            <a:r>
              <a:rPr lang="en-US" sz="3600" b="1" dirty="0" smtClean="0">
                <a:solidFill>
                  <a:srgbClr val="002060"/>
                </a:solidFill>
              </a:rPr>
              <a:t>Before the test</a:t>
            </a:r>
          </a:p>
          <a:p>
            <a:pPr>
              <a:lnSpc>
                <a:spcPct val="90000"/>
              </a:lnSpc>
              <a:defRPr/>
            </a:pPr>
            <a:r>
              <a:rPr lang="en-US" sz="3600" b="1" dirty="0" smtClean="0">
                <a:solidFill>
                  <a:srgbClr val="002060"/>
                </a:solidFill>
              </a:rPr>
              <a:t>During the test</a:t>
            </a:r>
          </a:p>
          <a:p>
            <a:pPr>
              <a:lnSpc>
                <a:spcPct val="90000"/>
              </a:lnSpc>
              <a:defRPr/>
            </a:pPr>
            <a:r>
              <a:rPr lang="en-US" sz="3600" b="1" dirty="0" smtClean="0">
                <a:solidFill>
                  <a:srgbClr val="002060"/>
                </a:solidFill>
              </a:rPr>
              <a:t>Types of tests</a:t>
            </a:r>
          </a:p>
          <a:p>
            <a:pPr>
              <a:lnSpc>
                <a:spcPct val="90000"/>
              </a:lnSpc>
              <a:defRPr/>
            </a:pPr>
            <a:r>
              <a:rPr lang="en-US" sz="3600" b="1" dirty="0" smtClean="0">
                <a:solidFill>
                  <a:srgbClr val="002060"/>
                </a:solidFill>
              </a:rPr>
              <a:t>True-False </a:t>
            </a:r>
            <a:r>
              <a:rPr lang="en-US" sz="3600" b="1" smtClean="0">
                <a:solidFill>
                  <a:srgbClr val="002060"/>
                </a:solidFill>
              </a:rPr>
              <a:t>and beyond…</a:t>
            </a:r>
            <a:endParaRPr lang="en-US" sz="3600" b="1" dirty="0">
              <a:solidFill>
                <a:srgbClr val="002060"/>
              </a:solidFill>
            </a:endParaRPr>
          </a:p>
          <a:p>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Example</a:t>
            </a:r>
            <a:endParaRPr lang="en-US" dirty="0"/>
          </a:p>
        </p:txBody>
      </p:sp>
      <p:sp>
        <p:nvSpPr>
          <p:cNvPr id="3" name="Content Placeholder 2"/>
          <p:cNvSpPr>
            <a:spLocks noGrp="1"/>
          </p:cNvSpPr>
          <p:nvPr>
            <p:ph idx="1"/>
          </p:nvPr>
        </p:nvSpPr>
        <p:spPr>
          <a:xfrm>
            <a:off x="838200" y="2057400"/>
            <a:ext cx="7924800" cy="4953000"/>
          </a:xfrm>
        </p:spPr>
        <p:txBody>
          <a:bodyPr>
            <a:normAutofit fontScale="62500" lnSpcReduction="20000"/>
          </a:bodyPr>
          <a:lstStyle/>
          <a:p>
            <a:pPr marL="0" indent="0">
              <a:buNone/>
            </a:pPr>
            <a:r>
              <a:rPr lang="en-US" sz="5400" dirty="0" smtClean="0"/>
              <a:t>Which </a:t>
            </a:r>
            <a:r>
              <a:rPr lang="en-US" sz="5400" dirty="0"/>
              <a:t>of the following statements best characterizes delivery reliability</a:t>
            </a:r>
            <a:r>
              <a:rPr lang="en-US" sz="5400" dirty="0" smtClean="0"/>
              <a:t>?  </a:t>
            </a:r>
            <a:br>
              <a:rPr lang="en-US" sz="5400" dirty="0" smtClean="0"/>
            </a:br>
            <a:r>
              <a:rPr lang="en-US" sz="5400" dirty="0" smtClean="0"/>
              <a:t/>
            </a:r>
            <a:br>
              <a:rPr lang="en-US" sz="5400" dirty="0" smtClean="0"/>
            </a:br>
            <a:r>
              <a:rPr lang="en-US" sz="5400" u="sng" dirty="0" smtClean="0"/>
              <a:t>A company that…</a:t>
            </a:r>
            <a:br>
              <a:rPr lang="en-US" sz="5400" u="sng" dirty="0" smtClean="0"/>
            </a:br>
            <a:r>
              <a:rPr lang="en-US" sz="5400" dirty="0" smtClean="0"/>
              <a:t>a</a:t>
            </a:r>
            <a:r>
              <a:rPr lang="en-US" sz="5400" dirty="0"/>
              <a:t>. </a:t>
            </a:r>
            <a:r>
              <a:rPr lang="en-US" sz="5400" dirty="0" smtClean="0"/>
              <a:t>delivers </a:t>
            </a:r>
            <a:r>
              <a:rPr lang="en-US" sz="5400" dirty="0"/>
              <a:t>on the same day of the week</a:t>
            </a:r>
          </a:p>
          <a:p>
            <a:pPr marL="0" indent="0">
              <a:buNone/>
            </a:pPr>
            <a:r>
              <a:rPr lang="en-US" sz="5400" dirty="0"/>
              <a:t>b. </a:t>
            </a:r>
            <a:r>
              <a:rPr lang="en-US" sz="5400" dirty="0" smtClean="0"/>
              <a:t>delivers </a:t>
            </a:r>
            <a:r>
              <a:rPr lang="en-US" sz="5400" dirty="0"/>
              <a:t>at the promised time</a:t>
            </a:r>
          </a:p>
          <a:p>
            <a:pPr marL="0" indent="0">
              <a:buNone/>
            </a:pPr>
            <a:r>
              <a:rPr lang="en-US" sz="5400" dirty="0"/>
              <a:t>c. </a:t>
            </a:r>
            <a:r>
              <a:rPr lang="en-US" sz="5400" dirty="0" smtClean="0"/>
              <a:t>delivers </a:t>
            </a:r>
            <a:r>
              <a:rPr lang="en-US" sz="5400" dirty="0"/>
              <a:t>more frequently than its competitors</a:t>
            </a:r>
          </a:p>
          <a:p>
            <a:pPr marL="0" indent="0">
              <a:buNone/>
            </a:pPr>
            <a:r>
              <a:rPr lang="en-US" sz="5400" dirty="0"/>
              <a:t>d. </a:t>
            </a:r>
            <a:r>
              <a:rPr lang="en-US" sz="5400" dirty="0" smtClean="0"/>
              <a:t>delivers </a:t>
            </a:r>
            <a:r>
              <a:rPr lang="en-US" sz="5400" dirty="0"/>
              <a:t>faster than its </a:t>
            </a:r>
            <a:r>
              <a:rPr lang="en-US" sz="5400" dirty="0" smtClean="0"/>
              <a:t>competitors</a:t>
            </a:r>
            <a:endParaRPr lang="en-US" sz="5400" dirty="0"/>
          </a:p>
        </p:txBody>
      </p:sp>
    </p:spTree>
    <p:extLst>
      <p:ext uri="{BB962C8B-B14F-4D97-AF65-F5344CB8AC3E}">
        <p14:creationId xmlns:p14="http://schemas.microsoft.com/office/powerpoint/2010/main" val="2547188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Choice Exam        s</a:t>
            </a:r>
            <a:endParaRPr lang="en-US" dirty="0"/>
          </a:p>
        </p:txBody>
      </p:sp>
      <p:sp>
        <p:nvSpPr>
          <p:cNvPr id="3" name="Content Placeholder 2"/>
          <p:cNvSpPr>
            <a:spLocks noGrp="1"/>
          </p:cNvSpPr>
          <p:nvPr>
            <p:ph idx="1"/>
          </p:nvPr>
        </p:nvSpPr>
        <p:spPr>
          <a:xfrm>
            <a:off x="914400" y="2209800"/>
            <a:ext cx="6172199" cy="4191000"/>
          </a:xfrm>
        </p:spPr>
        <p:txBody>
          <a:bodyPr>
            <a:normAutofit fontScale="85000" lnSpcReduction="10000"/>
          </a:bodyPr>
          <a:lstStyle/>
          <a:p>
            <a:pPr>
              <a:defRPr/>
            </a:pPr>
            <a:r>
              <a:rPr lang="en-US" sz="5200" b="1" dirty="0" smtClean="0">
                <a:solidFill>
                  <a:schemeClr val="tx2">
                    <a:lumMod val="75000"/>
                  </a:schemeClr>
                </a:solidFill>
              </a:rPr>
              <a:t>Read the questions –answer without looking</a:t>
            </a:r>
            <a:br>
              <a:rPr lang="en-US" sz="5200" b="1" dirty="0" smtClean="0">
                <a:solidFill>
                  <a:schemeClr val="tx2">
                    <a:lumMod val="75000"/>
                  </a:schemeClr>
                </a:solidFill>
              </a:rPr>
            </a:br>
            <a:r>
              <a:rPr lang="en-US" sz="5200" b="1" dirty="0" smtClean="0">
                <a:solidFill>
                  <a:schemeClr val="tx2">
                    <a:lumMod val="75000"/>
                  </a:schemeClr>
                </a:solidFill>
              </a:rPr>
              <a:t>at the choices</a:t>
            </a:r>
          </a:p>
          <a:p>
            <a:pPr>
              <a:defRPr/>
            </a:pPr>
            <a:r>
              <a:rPr lang="en-US" sz="5200" b="1" dirty="0" smtClean="0">
                <a:solidFill>
                  <a:schemeClr val="tx2">
                    <a:lumMod val="75000"/>
                  </a:schemeClr>
                </a:solidFill>
              </a:rPr>
              <a:t>Decide which choice most closely matches your initial response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913274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817582"/>
            <a:ext cx="6841069" cy="1202485"/>
          </a:xfrm>
        </p:spPr>
        <p:txBody>
          <a:bodyPr>
            <a:normAutofit/>
          </a:bodyPr>
          <a:lstStyle/>
          <a:p>
            <a:pPr algn="l"/>
            <a:r>
              <a:rPr lang="en-US" dirty="0"/>
              <a:t>Multiple Choice Exam</a:t>
            </a:r>
          </a:p>
        </p:txBody>
      </p:sp>
      <p:sp>
        <p:nvSpPr>
          <p:cNvPr id="3" name="Content Placeholder 2"/>
          <p:cNvSpPr>
            <a:spLocks noGrp="1"/>
          </p:cNvSpPr>
          <p:nvPr>
            <p:ph idx="1"/>
          </p:nvPr>
        </p:nvSpPr>
        <p:spPr>
          <a:xfrm>
            <a:off x="914400" y="2119256"/>
            <a:ext cx="6745045" cy="4357743"/>
          </a:xfrm>
        </p:spPr>
        <p:txBody>
          <a:bodyPr>
            <a:normAutofit/>
          </a:bodyPr>
          <a:lstStyle/>
          <a:p>
            <a:pPr>
              <a:defRPr/>
            </a:pPr>
            <a:r>
              <a:rPr lang="en-US" sz="4000" b="1" dirty="0" smtClean="0">
                <a:solidFill>
                  <a:schemeClr val="tx2">
                    <a:lumMod val="75000"/>
                  </a:schemeClr>
                </a:solidFill>
              </a:rPr>
              <a:t>Mark out answers you </a:t>
            </a:r>
            <a:br>
              <a:rPr lang="en-US" sz="4000" b="1" dirty="0" smtClean="0">
                <a:solidFill>
                  <a:schemeClr val="tx2">
                    <a:lumMod val="75000"/>
                  </a:schemeClr>
                </a:solidFill>
              </a:rPr>
            </a:br>
            <a:r>
              <a:rPr lang="en-US" sz="4000" b="1" dirty="0" smtClean="0">
                <a:solidFill>
                  <a:schemeClr val="tx2">
                    <a:lumMod val="75000"/>
                  </a:schemeClr>
                </a:solidFill>
              </a:rPr>
              <a:t>KNOW are incorrect</a:t>
            </a:r>
          </a:p>
          <a:p>
            <a:pPr>
              <a:defRPr/>
            </a:pPr>
            <a:r>
              <a:rPr lang="en-US" sz="4000" b="1" dirty="0" smtClean="0">
                <a:solidFill>
                  <a:schemeClr val="tx2">
                    <a:lumMod val="75000"/>
                  </a:schemeClr>
                </a:solidFill>
              </a:rPr>
              <a:t>Always guess unless </a:t>
            </a:r>
            <a:br>
              <a:rPr lang="en-US" sz="4000" b="1" dirty="0" smtClean="0">
                <a:solidFill>
                  <a:schemeClr val="tx2">
                    <a:lumMod val="75000"/>
                  </a:schemeClr>
                </a:solidFill>
              </a:rPr>
            </a:br>
            <a:r>
              <a:rPr lang="en-US" sz="4000" b="1" dirty="0" smtClean="0">
                <a:solidFill>
                  <a:schemeClr val="tx2">
                    <a:lumMod val="75000"/>
                  </a:schemeClr>
                </a:solidFill>
              </a:rPr>
              <a:t>you are penalized</a:t>
            </a:r>
            <a:endParaRPr lang="en-US" sz="4000" b="1" dirty="0">
              <a:solidFill>
                <a:schemeClr val="tx2">
                  <a:lumMod val="75000"/>
                </a:schemeClr>
              </a:solidFill>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57084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Choice Exams</a:t>
            </a:r>
            <a:endParaRPr lang="en-US" dirty="0"/>
          </a:p>
        </p:txBody>
      </p:sp>
      <p:sp>
        <p:nvSpPr>
          <p:cNvPr id="3" name="Content Placeholder 2"/>
          <p:cNvSpPr>
            <a:spLocks noGrp="1"/>
          </p:cNvSpPr>
          <p:nvPr>
            <p:ph idx="1"/>
          </p:nvPr>
        </p:nvSpPr>
        <p:spPr>
          <a:xfrm>
            <a:off x="1066800" y="2119256"/>
            <a:ext cx="7010400" cy="3900543"/>
          </a:xfrm>
        </p:spPr>
        <p:txBody>
          <a:bodyPr>
            <a:noAutofit/>
          </a:bodyPr>
          <a:lstStyle/>
          <a:p>
            <a:pPr>
              <a:defRPr/>
            </a:pPr>
            <a:r>
              <a:rPr lang="en-US" sz="4000" b="1" dirty="0" smtClean="0">
                <a:solidFill>
                  <a:schemeClr val="tx2">
                    <a:lumMod val="75000"/>
                  </a:schemeClr>
                </a:solidFill>
              </a:rPr>
              <a:t>Do </a:t>
            </a:r>
            <a:r>
              <a:rPr lang="en-US" sz="4000" b="1" dirty="0">
                <a:solidFill>
                  <a:schemeClr val="tx2">
                    <a:lumMod val="75000"/>
                  </a:schemeClr>
                </a:solidFill>
              </a:rPr>
              <a:t>not change your first response unless you are </a:t>
            </a:r>
            <a:r>
              <a:rPr lang="en-US" sz="4000" b="1" u="sng" dirty="0">
                <a:solidFill>
                  <a:schemeClr val="tx2">
                    <a:lumMod val="75000"/>
                  </a:schemeClr>
                </a:solidFill>
              </a:rPr>
              <a:t>sure</a:t>
            </a:r>
            <a:r>
              <a:rPr lang="en-US" sz="4000" b="1" dirty="0">
                <a:solidFill>
                  <a:schemeClr val="tx2">
                    <a:lumMod val="75000"/>
                  </a:schemeClr>
                </a:solidFill>
              </a:rPr>
              <a:t> it is </a:t>
            </a:r>
            <a:r>
              <a:rPr lang="en-US" sz="4000" b="1" dirty="0" smtClean="0">
                <a:solidFill>
                  <a:schemeClr val="tx2">
                    <a:lumMod val="75000"/>
                  </a:schemeClr>
                </a:solidFill>
              </a:rPr>
              <a:t>incorrect</a:t>
            </a:r>
          </a:p>
          <a:p>
            <a:pPr>
              <a:defRPr/>
            </a:pPr>
            <a:r>
              <a:rPr lang="en-US" sz="4000" b="1" dirty="0" smtClean="0">
                <a:solidFill>
                  <a:schemeClr val="tx2">
                    <a:lumMod val="75000"/>
                  </a:schemeClr>
                </a:solidFill>
              </a:rPr>
              <a:t>Look for answers which use familiar language</a:t>
            </a:r>
          </a:p>
          <a:p>
            <a:pPr>
              <a:buNone/>
              <a:defRPr/>
            </a:pPr>
            <a:endParaRPr lang="en-US" sz="4000" b="1" dirty="0">
              <a:solidFill>
                <a:schemeClr val="tx2">
                  <a:lumMod val="75000"/>
                </a:schemeClr>
              </a:solidFill>
            </a:endParaRPr>
          </a:p>
          <a:p>
            <a:pPr marL="0" indent="0">
              <a:buNone/>
            </a:pPr>
            <a:endParaRPr lang="en-US" sz="3200" dirty="0"/>
          </a:p>
        </p:txBody>
      </p:sp>
    </p:spTree>
    <p:extLst>
      <p:ext uri="{BB962C8B-B14F-4D97-AF65-F5344CB8AC3E}">
        <p14:creationId xmlns:p14="http://schemas.microsoft.com/office/powerpoint/2010/main" val="257084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a:t>
            </a:r>
            <a:endParaRPr lang="en-US" dirty="0"/>
          </a:p>
        </p:txBody>
      </p:sp>
      <p:sp>
        <p:nvSpPr>
          <p:cNvPr id="3" name="Content Placeholder 2"/>
          <p:cNvSpPr>
            <a:spLocks noGrp="1"/>
          </p:cNvSpPr>
          <p:nvPr>
            <p:ph idx="1"/>
          </p:nvPr>
        </p:nvSpPr>
        <p:spPr>
          <a:xfrm>
            <a:off x="990600" y="2119256"/>
            <a:ext cx="7086600" cy="3900543"/>
          </a:xfrm>
        </p:spPr>
        <p:txBody>
          <a:bodyPr>
            <a:normAutofit lnSpcReduction="10000"/>
          </a:bodyPr>
          <a:lstStyle/>
          <a:p>
            <a:pPr>
              <a:lnSpc>
                <a:spcPct val="90000"/>
              </a:lnSpc>
              <a:buNone/>
              <a:defRPr/>
            </a:pPr>
            <a:r>
              <a:rPr lang="en-US" sz="4000" b="1" dirty="0">
                <a:solidFill>
                  <a:srgbClr val="002060"/>
                </a:solidFill>
              </a:rPr>
              <a:t>At the exam:</a:t>
            </a:r>
          </a:p>
          <a:p>
            <a:pPr>
              <a:lnSpc>
                <a:spcPct val="90000"/>
              </a:lnSpc>
              <a:defRPr/>
            </a:pPr>
            <a:r>
              <a:rPr lang="en-US" sz="4400" b="1" dirty="0" smtClean="0">
                <a:solidFill>
                  <a:srgbClr val="002060"/>
                </a:solidFill>
              </a:rPr>
              <a:t>First- read </a:t>
            </a:r>
            <a:r>
              <a:rPr lang="en-US" sz="4400" b="1" u="sng" dirty="0" smtClean="0">
                <a:solidFill>
                  <a:srgbClr val="002060"/>
                </a:solidFill>
              </a:rPr>
              <a:t>all </a:t>
            </a:r>
            <a:r>
              <a:rPr lang="en-US" sz="4400" b="1" dirty="0" smtClean="0">
                <a:solidFill>
                  <a:srgbClr val="002060"/>
                </a:solidFill>
              </a:rPr>
              <a:t>the questions  </a:t>
            </a:r>
          </a:p>
          <a:p>
            <a:pPr>
              <a:lnSpc>
                <a:spcPct val="90000"/>
              </a:lnSpc>
              <a:defRPr/>
            </a:pPr>
            <a:r>
              <a:rPr lang="en-US" sz="4400" b="1" dirty="0" smtClean="0">
                <a:solidFill>
                  <a:srgbClr val="002060"/>
                </a:solidFill>
              </a:rPr>
              <a:t>Answer easiest question first </a:t>
            </a:r>
          </a:p>
          <a:p>
            <a:pPr>
              <a:lnSpc>
                <a:spcPct val="90000"/>
              </a:lnSpc>
              <a:defRPr/>
            </a:pPr>
            <a:r>
              <a:rPr lang="en-US" sz="4400" b="1" dirty="0">
                <a:solidFill>
                  <a:srgbClr val="002060"/>
                </a:solidFill>
              </a:rPr>
              <a:t>Manage your </a:t>
            </a:r>
            <a:r>
              <a:rPr lang="en-US" sz="4400" b="1" dirty="0" smtClean="0">
                <a:solidFill>
                  <a:srgbClr val="002060"/>
                </a:solidFill>
              </a:rPr>
              <a:t>time</a:t>
            </a:r>
          </a:p>
          <a:p>
            <a:pPr>
              <a:lnSpc>
                <a:spcPct val="90000"/>
              </a:lnSpc>
              <a:defRPr/>
            </a:pPr>
            <a:r>
              <a:rPr lang="en-US" sz="4400" b="1" dirty="0" smtClean="0">
                <a:solidFill>
                  <a:srgbClr val="002060"/>
                </a:solidFill>
              </a:rPr>
              <a:t>Use a pencil</a:t>
            </a:r>
            <a:endParaRPr lang="en-US" sz="4400" b="1" dirty="0">
              <a:solidFill>
                <a:srgbClr val="002060"/>
              </a:solidFill>
            </a:endParaRPr>
          </a:p>
          <a:p>
            <a:pPr>
              <a:lnSpc>
                <a:spcPct val="90000"/>
              </a:lnSpc>
              <a:defRPr/>
            </a:pPr>
            <a:endParaRPr lang="en-US" sz="4400" b="1" dirty="0" smtClean="0">
              <a:solidFill>
                <a:srgbClr val="002060"/>
              </a:solidFill>
            </a:endParaRPr>
          </a:p>
          <a:p>
            <a:pPr>
              <a:lnSpc>
                <a:spcPct val="90000"/>
              </a:lnSpc>
              <a:defRPr/>
            </a:pPr>
            <a:endParaRPr lang="en-US" b="1" dirty="0">
              <a:solidFill>
                <a:srgbClr val="002060"/>
              </a:solidFill>
            </a:endParaRPr>
          </a:p>
          <a:p>
            <a:endParaRPr lang="en-US" dirty="0"/>
          </a:p>
        </p:txBody>
      </p:sp>
    </p:spTree>
    <p:extLst>
      <p:ext uri="{BB962C8B-B14F-4D97-AF65-F5344CB8AC3E}">
        <p14:creationId xmlns:p14="http://schemas.microsoft.com/office/powerpoint/2010/main" val="1947195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a:t>
            </a:r>
            <a:endParaRPr lang="en-US" dirty="0"/>
          </a:p>
        </p:txBody>
      </p:sp>
      <p:sp>
        <p:nvSpPr>
          <p:cNvPr id="3" name="Content Placeholder 2"/>
          <p:cNvSpPr>
            <a:spLocks noGrp="1"/>
          </p:cNvSpPr>
          <p:nvPr>
            <p:ph idx="1"/>
          </p:nvPr>
        </p:nvSpPr>
        <p:spPr>
          <a:xfrm>
            <a:off x="1143000" y="2119256"/>
            <a:ext cx="7010400" cy="3900543"/>
          </a:xfrm>
        </p:spPr>
        <p:txBody>
          <a:bodyPr>
            <a:normAutofit lnSpcReduction="10000"/>
          </a:bodyPr>
          <a:lstStyle/>
          <a:p>
            <a:pPr>
              <a:lnSpc>
                <a:spcPct val="90000"/>
              </a:lnSpc>
              <a:buNone/>
              <a:defRPr/>
            </a:pPr>
            <a:r>
              <a:rPr lang="en-US" sz="3900" b="1" dirty="0">
                <a:solidFill>
                  <a:srgbClr val="002060"/>
                </a:solidFill>
              </a:rPr>
              <a:t>At the exam:</a:t>
            </a:r>
          </a:p>
          <a:p>
            <a:pPr>
              <a:lnSpc>
                <a:spcPct val="90000"/>
              </a:lnSpc>
              <a:defRPr/>
            </a:pPr>
            <a:r>
              <a:rPr lang="en-US" sz="3900" b="1" dirty="0" smtClean="0">
                <a:solidFill>
                  <a:srgbClr val="002060"/>
                </a:solidFill>
              </a:rPr>
              <a:t>Write </a:t>
            </a:r>
            <a:r>
              <a:rPr lang="en-US" sz="3900" b="1" dirty="0">
                <a:solidFill>
                  <a:srgbClr val="002060"/>
                </a:solidFill>
              </a:rPr>
              <a:t>down </a:t>
            </a:r>
            <a:r>
              <a:rPr lang="en-US" sz="3900" b="1" dirty="0" smtClean="0">
                <a:solidFill>
                  <a:srgbClr val="002060"/>
                </a:solidFill>
              </a:rPr>
              <a:t>what you </a:t>
            </a:r>
            <a:r>
              <a:rPr lang="en-US" sz="3900" b="1" dirty="0">
                <a:solidFill>
                  <a:srgbClr val="002060"/>
                </a:solidFill>
              </a:rPr>
              <a:t>know about the </a:t>
            </a:r>
            <a:r>
              <a:rPr lang="en-US" sz="3900" b="1" dirty="0" smtClean="0">
                <a:solidFill>
                  <a:srgbClr val="002060"/>
                </a:solidFill>
              </a:rPr>
              <a:t>topic, including key terms</a:t>
            </a:r>
          </a:p>
          <a:p>
            <a:pPr>
              <a:lnSpc>
                <a:spcPct val="90000"/>
              </a:lnSpc>
              <a:defRPr/>
            </a:pPr>
            <a:r>
              <a:rPr lang="en-US" sz="3900" b="1" dirty="0" smtClean="0">
                <a:solidFill>
                  <a:srgbClr val="002060"/>
                </a:solidFill>
              </a:rPr>
              <a:t>Organize what you write</a:t>
            </a:r>
            <a:endParaRPr lang="en-US" sz="3900" b="1" dirty="0">
              <a:solidFill>
                <a:srgbClr val="002060"/>
              </a:solidFill>
            </a:endParaRPr>
          </a:p>
          <a:p>
            <a:pPr>
              <a:lnSpc>
                <a:spcPct val="90000"/>
              </a:lnSpc>
              <a:defRPr/>
            </a:pPr>
            <a:r>
              <a:rPr lang="en-US" sz="3900" b="1" dirty="0" smtClean="0">
                <a:solidFill>
                  <a:srgbClr val="002060"/>
                </a:solidFill>
              </a:rPr>
              <a:t>Your answers should </a:t>
            </a:r>
            <a:r>
              <a:rPr lang="en-US" sz="3900" b="1" dirty="0">
                <a:solidFill>
                  <a:srgbClr val="002060"/>
                </a:solidFill>
              </a:rPr>
              <a:t>inform &amp; </a:t>
            </a:r>
            <a:r>
              <a:rPr lang="en-US" sz="3900" b="1" dirty="0" smtClean="0">
                <a:solidFill>
                  <a:srgbClr val="002060"/>
                </a:solidFill>
              </a:rPr>
              <a:t>persuade</a:t>
            </a:r>
          </a:p>
          <a:p>
            <a:pPr>
              <a:lnSpc>
                <a:spcPct val="90000"/>
              </a:lnSpc>
              <a:defRPr/>
            </a:pPr>
            <a:endParaRPr lang="en-US" sz="3900" b="1" dirty="0">
              <a:solidFill>
                <a:srgbClr val="002060"/>
              </a:solidFill>
            </a:endParaRPr>
          </a:p>
          <a:p>
            <a:endParaRPr lang="en-US" dirty="0"/>
          </a:p>
        </p:txBody>
      </p:sp>
    </p:spTree>
    <p:extLst>
      <p:ext uri="{BB962C8B-B14F-4D97-AF65-F5344CB8AC3E}">
        <p14:creationId xmlns:p14="http://schemas.microsoft.com/office/powerpoint/2010/main" val="1947195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a:t>
            </a:r>
            <a:endParaRPr lang="en-US" dirty="0"/>
          </a:p>
        </p:txBody>
      </p:sp>
      <p:sp>
        <p:nvSpPr>
          <p:cNvPr id="3" name="Content Placeholder 2"/>
          <p:cNvSpPr>
            <a:spLocks noGrp="1"/>
          </p:cNvSpPr>
          <p:nvPr>
            <p:ph idx="1"/>
          </p:nvPr>
        </p:nvSpPr>
        <p:spPr>
          <a:xfrm>
            <a:off x="990600" y="2119256"/>
            <a:ext cx="7086600" cy="3900543"/>
          </a:xfrm>
        </p:spPr>
        <p:txBody>
          <a:bodyPr>
            <a:normAutofit/>
          </a:bodyPr>
          <a:lstStyle/>
          <a:p>
            <a:pPr>
              <a:buNone/>
              <a:defRPr/>
            </a:pPr>
            <a:r>
              <a:rPr lang="en-US" sz="4800" b="1" i="1" dirty="0" smtClean="0">
                <a:solidFill>
                  <a:srgbClr val="002060"/>
                </a:solidFill>
              </a:rPr>
              <a:t>Think in Threes </a:t>
            </a:r>
          </a:p>
          <a:p>
            <a:pPr>
              <a:defRPr/>
            </a:pPr>
            <a:r>
              <a:rPr lang="en-US" sz="4400" b="1" dirty="0" smtClean="0">
                <a:solidFill>
                  <a:srgbClr val="002060"/>
                </a:solidFill>
              </a:rPr>
              <a:t> Include three main points about the topic</a:t>
            </a:r>
          </a:p>
          <a:p>
            <a:pPr>
              <a:defRPr/>
            </a:pPr>
            <a:r>
              <a:rPr lang="en-US" sz="4400" b="1" dirty="0" smtClean="0">
                <a:solidFill>
                  <a:srgbClr val="002060"/>
                </a:solidFill>
              </a:rPr>
              <a:t> Support each point with three specific details. </a:t>
            </a:r>
          </a:p>
          <a:p>
            <a:pPr>
              <a:lnSpc>
                <a:spcPct val="90000"/>
              </a:lnSpc>
              <a:defRPr/>
            </a:pPr>
            <a:endParaRPr lang="en-US" sz="4400" b="1" dirty="0" smtClean="0">
              <a:solidFill>
                <a:srgbClr val="002060"/>
              </a:solidFill>
            </a:endParaRPr>
          </a:p>
          <a:p>
            <a:pPr>
              <a:lnSpc>
                <a:spcPct val="90000"/>
              </a:lnSpc>
              <a:defRPr/>
            </a:pPr>
            <a:endParaRPr lang="en-US" b="1" dirty="0">
              <a:solidFill>
                <a:srgbClr val="002060"/>
              </a:solidFill>
            </a:endParaRPr>
          </a:p>
          <a:p>
            <a:endParaRPr lang="en-US" dirty="0"/>
          </a:p>
        </p:txBody>
      </p:sp>
    </p:spTree>
    <p:extLst>
      <p:ext uri="{BB962C8B-B14F-4D97-AF65-F5344CB8AC3E}">
        <p14:creationId xmlns:p14="http://schemas.microsoft.com/office/powerpoint/2010/main" val="1947195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Exams Cont.</a:t>
            </a:r>
            <a:endParaRPr lang="en-US" dirty="0"/>
          </a:p>
        </p:txBody>
      </p:sp>
      <p:sp>
        <p:nvSpPr>
          <p:cNvPr id="3" name="Content Placeholder 2"/>
          <p:cNvSpPr>
            <a:spLocks noGrp="1"/>
          </p:cNvSpPr>
          <p:nvPr>
            <p:ph idx="1"/>
          </p:nvPr>
        </p:nvSpPr>
        <p:spPr>
          <a:xfrm>
            <a:off x="228600" y="3062343"/>
            <a:ext cx="8229600" cy="2743200"/>
          </a:xfrm>
        </p:spPr>
        <p:txBody>
          <a:bodyPr numCol="3">
            <a:normAutofit/>
          </a:bodyPr>
          <a:lstStyle/>
          <a:p>
            <a:pPr lvl="2">
              <a:lnSpc>
                <a:spcPct val="90000"/>
              </a:lnSpc>
            </a:pPr>
            <a:r>
              <a:rPr lang="en-US" sz="2800" b="1" dirty="0" smtClean="0">
                <a:solidFill>
                  <a:schemeClr val="tx2">
                    <a:lumMod val="50000"/>
                  </a:schemeClr>
                </a:solidFill>
              </a:rPr>
              <a:t>Analyze</a:t>
            </a:r>
          </a:p>
          <a:p>
            <a:pPr lvl="2">
              <a:lnSpc>
                <a:spcPct val="90000"/>
              </a:lnSpc>
            </a:pPr>
            <a:r>
              <a:rPr lang="en-US" sz="2800" b="1" dirty="0" smtClean="0">
                <a:solidFill>
                  <a:schemeClr val="tx2">
                    <a:lumMod val="50000"/>
                  </a:schemeClr>
                </a:solidFill>
              </a:rPr>
              <a:t>Compare</a:t>
            </a:r>
          </a:p>
          <a:p>
            <a:pPr lvl="2">
              <a:lnSpc>
                <a:spcPct val="90000"/>
              </a:lnSpc>
            </a:pPr>
            <a:r>
              <a:rPr lang="en-US" sz="2800" b="1" dirty="0" smtClean="0">
                <a:solidFill>
                  <a:schemeClr val="tx2">
                    <a:lumMod val="50000"/>
                  </a:schemeClr>
                </a:solidFill>
              </a:rPr>
              <a:t>Contrast</a:t>
            </a:r>
          </a:p>
          <a:p>
            <a:pPr lvl="2">
              <a:lnSpc>
                <a:spcPct val="90000"/>
              </a:lnSpc>
            </a:pPr>
            <a:r>
              <a:rPr lang="en-US" sz="2800" b="1" dirty="0" smtClean="0">
                <a:solidFill>
                  <a:schemeClr val="tx2">
                    <a:lumMod val="50000"/>
                  </a:schemeClr>
                </a:solidFill>
              </a:rPr>
              <a:t>Define</a:t>
            </a:r>
          </a:p>
          <a:p>
            <a:pPr lvl="2">
              <a:lnSpc>
                <a:spcPct val="90000"/>
              </a:lnSpc>
            </a:pPr>
            <a:r>
              <a:rPr lang="en-US" sz="2800" b="1" dirty="0" smtClean="0">
                <a:solidFill>
                  <a:schemeClr val="tx2">
                    <a:lumMod val="50000"/>
                  </a:schemeClr>
                </a:solidFill>
              </a:rPr>
              <a:t>Describe</a:t>
            </a:r>
          </a:p>
          <a:p>
            <a:pPr lvl="2">
              <a:lnSpc>
                <a:spcPct val="90000"/>
              </a:lnSpc>
            </a:pPr>
            <a:r>
              <a:rPr lang="en-US" sz="2800" b="1" dirty="0" smtClean="0">
                <a:solidFill>
                  <a:schemeClr val="tx2">
                    <a:lumMod val="50000"/>
                  </a:schemeClr>
                </a:solidFill>
              </a:rPr>
              <a:t>Diagram</a:t>
            </a:r>
          </a:p>
          <a:p>
            <a:pPr lvl="2">
              <a:lnSpc>
                <a:spcPct val="90000"/>
              </a:lnSpc>
            </a:pPr>
            <a:r>
              <a:rPr lang="en-US" sz="2800" b="1" dirty="0" smtClean="0">
                <a:solidFill>
                  <a:schemeClr val="tx2">
                    <a:lumMod val="50000"/>
                  </a:schemeClr>
                </a:solidFill>
              </a:rPr>
              <a:t>Evaluate</a:t>
            </a:r>
          </a:p>
          <a:p>
            <a:pPr lvl="2">
              <a:lnSpc>
                <a:spcPct val="90000"/>
              </a:lnSpc>
            </a:pPr>
            <a:r>
              <a:rPr lang="en-US" sz="2800" b="1" dirty="0" smtClean="0">
                <a:solidFill>
                  <a:schemeClr val="tx2">
                    <a:lumMod val="50000"/>
                  </a:schemeClr>
                </a:solidFill>
              </a:rPr>
              <a:t>Explain</a:t>
            </a:r>
          </a:p>
          <a:p>
            <a:pPr lvl="2">
              <a:lnSpc>
                <a:spcPct val="90000"/>
              </a:lnSpc>
            </a:pPr>
            <a:r>
              <a:rPr lang="en-US" sz="2800" b="1" dirty="0" smtClean="0">
                <a:solidFill>
                  <a:schemeClr val="tx2">
                    <a:lumMod val="50000"/>
                  </a:schemeClr>
                </a:solidFill>
              </a:rPr>
              <a:t>Interpret</a:t>
            </a:r>
          </a:p>
          <a:p>
            <a:pPr lvl="2">
              <a:lnSpc>
                <a:spcPct val="90000"/>
              </a:lnSpc>
            </a:pPr>
            <a:r>
              <a:rPr lang="en-US" sz="2800" b="1" dirty="0" smtClean="0">
                <a:solidFill>
                  <a:schemeClr val="tx2">
                    <a:lumMod val="50000"/>
                  </a:schemeClr>
                </a:solidFill>
              </a:rPr>
              <a:t>Justify</a:t>
            </a:r>
          </a:p>
          <a:p>
            <a:pPr lvl="2">
              <a:lnSpc>
                <a:spcPct val="90000"/>
              </a:lnSpc>
            </a:pPr>
            <a:r>
              <a:rPr lang="en-US" sz="2800" b="1" dirty="0" smtClean="0">
                <a:solidFill>
                  <a:schemeClr val="tx2">
                    <a:lumMod val="50000"/>
                  </a:schemeClr>
                </a:solidFill>
              </a:rPr>
              <a:t>List</a:t>
            </a:r>
          </a:p>
          <a:p>
            <a:pPr lvl="2">
              <a:lnSpc>
                <a:spcPct val="90000"/>
              </a:lnSpc>
            </a:pPr>
            <a:r>
              <a:rPr lang="en-US" sz="2800" b="1" dirty="0" smtClean="0">
                <a:solidFill>
                  <a:schemeClr val="tx2">
                    <a:lumMod val="50000"/>
                  </a:schemeClr>
                </a:solidFill>
              </a:rPr>
              <a:t>Outline</a:t>
            </a:r>
          </a:p>
          <a:p>
            <a:pPr lvl="2">
              <a:lnSpc>
                <a:spcPct val="90000"/>
              </a:lnSpc>
            </a:pPr>
            <a:r>
              <a:rPr lang="en-US" sz="2800" b="1" dirty="0" smtClean="0">
                <a:solidFill>
                  <a:schemeClr val="tx2">
                    <a:lumMod val="50000"/>
                  </a:schemeClr>
                </a:solidFill>
              </a:rPr>
              <a:t>Summarize</a:t>
            </a:r>
          </a:p>
          <a:p>
            <a:endParaRPr lang="en-US" sz="3200" dirty="0"/>
          </a:p>
        </p:txBody>
      </p:sp>
      <p:sp>
        <p:nvSpPr>
          <p:cNvPr id="4" name="Content Placeholder 2"/>
          <p:cNvSpPr txBox="1">
            <a:spLocks/>
          </p:cNvSpPr>
          <p:nvPr/>
        </p:nvSpPr>
        <p:spPr>
          <a:xfrm>
            <a:off x="990600" y="1981200"/>
            <a:ext cx="7315200" cy="1081143"/>
          </a:xfrm>
          <a:prstGeom prst="rect">
            <a:avLst/>
          </a:prstGeom>
        </p:spPr>
        <p:txBody>
          <a:bodyPr vert="horz" lIns="91440" tIns="45720" rIns="91440" bIns="45720" numCol="1"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lvl="0" indent="0" algn="ctr">
              <a:lnSpc>
                <a:spcPct val="90000"/>
              </a:lnSpc>
              <a:buNone/>
            </a:pPr>
            <a:r>
              <a:rPr lang="en-US" sz="4000" b="1" dirty="0"/>
              <a:t>Look for a “direction” word </a:t>
            </a:r>
            <a:endParaRPr lang="en-US" sz="4000" dirty="0"/>
          </a:p>
          <a:p>
            <a:pPr>
              <a:lnSpc>
                <a:spcPct val="90000"/>
              </a:lnSpc>
            </a:pPr>
            <a:endParaRPr lang="en-US" sz="3000" b="1" dirty="0" smtClean="0">
              <a:solidFill>
                <a:schemeClr val="tx2">
                  <a:lumMod val="50000"/>
                </a:schemeClr>
              </a:solidFill>
            </a:endParaRPr>
          </a:p>
        </p:txBody>
      </p:sp>
    </p:spTree>
    <p:extLst>
      <p:ext uri="{BB962C8B-B14F-4D97-AF65-F5344CB8AC3E}">
        <p14:creationId xmlns:p14="http://schemas.microsoft.com/office/powerpoint/2010/main" val="2863005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Answer Test</a:t>
            </a:r>
            <a:endParaRPr lang="en-US" dirty="0"/>
          </a:p>
        </p:txBody>
      </p:sp>
      <p:sp>
        <p:nvSpPr>
          <p:cNvPr id="3" name="Content Placeholder 2"/>
          <p:cNvSpPr>
            <a:spLocks noGrp="1"/>
          </p:cNvSpPr>
          <p:nvPr>
            <p:ph idx="1"/>
          </p:nvPr>
        </p:nvSpPr>
        <p:spPr>
          <a:xfrm>
            <a:off x="1066800" y="2119256"/>
            <a:ext cx="7162800" cy="3976743"/>
          </a:xfrm>
        </p:spPr>
        <p:txBody>
          <a:bodyPr>
            <a:normAutofit/>
          </a:bodyPr>
          <a:lstStyle/>
          <a:p>
            <a:r>
              <a:rPr lang="en-US" sz="2700" b="1" dirty="0" smtClean="0">
                <a:solidFill>
                  <a:srgbClr val="002060"/>
                </a:solidFill>
              </a:rPr>
              <a:t>Provide </a:t>
            </a:r>
            <a:r>
              <a:rPr lang="en-US" sz="2700" b="1" dirty="0">
                <a:solidFill>
                  <a:srgbClr val="002060"/>
                </a:solidFill>
              </a:rPr>
              <a:t>a definition or a short description</a:t>
            </a:r>
          </a:p>
          <a:p>
            <a:r>
              <a:rPr lang="en-US" sz="2700" b="1" dirty="0" smtClean="0">
                <a:solidFill>
                  <a:srgbClr val="002060"/>
                </a:solidFill>
              </a:rPr>
              <a:t>Flash </a:t>
            </a:r>
            <a:r>
              <a:rPr lang="en-US" sz="2700" b="1" dirty="0">
                <a:solidFill>
                  <a:srgbClr val="002060"/>
                </a:solidFill>
              </a:rPr>
              <a:t>cards can </a:t>
            </a:r>
            <a:r>
              <a:rPr lang="en-US" sz="2700" b="1" dirty="0" smtClean="0">
                <a:solidFill>
                  <a:srgbClr val="002060"/>
                </a:solidFill>
              </a:rPr>
              <a:t>be beneficial – </a:t>
            </a:r>
            <a:r>
              <a:rPr lang="en-US" sz="2700" b="1" dirty="0" smtClean="0">
                <a:solidFill>
                  <a:srgbClr val="7030A0"/>
                </a:solidFill>
              </a:rPr>
              <a:t>Quizlet.com</a:t>
            </a:r>
            <a:endParaRPr lang="en-US" sz="2700" b="1" dirty="0">
              <a:solidFill>
                <a:srgbClr val="7030A0"/>
              </a:solidFill>
            </a:endParaRPr>
          </a:p>
          <a:p>
            <a:r>
              <a:rPr lang="en-US" sz="2700" b="1" dirty="0">
                <a:solidFill>
                  <a:srgbClr val="002060"/>
                </a:solidFill>
              </a:rPr>
              <a:t>Do not leave an answer </a:t>
            </a:r>
            <a:r>
              <a:rPr lang="en-US" sz="2700" b="1" dirty="0" smtClean="0">
                <a:solidFill>
                  <a:srgbClr val="002060"/>
                </a:solidFill>
              </a:rPr>
              <a:t>blank</a:t>
            </a:r>
          </a:p>
          <a:p>
            <a:r>
              <a:rPr lang="en-US" sz="2700" b="1" dirty="0" smtClean="0">
                <a:solidFill>
                  <a:srgbClr val="002060"/>
                </a:solidFill>
              </a:rPr>
              <a:t>These </a:t>
            </a:r>
            <a:r>
              <a:rPr lang="en-US" sz="2700" b="1" dirty="0">
                <a:solidFill>
                  <a:srgbClr val="002060"/>
                </a:solidFill>
              </a:rPr>
              <a:t>tests will ask you to:</a:t>
            </a:r>
          </a:p>
          <a:p>
            <a:pPr lvl="1"/>
            <a:r>
              <a:rPr lang="en-US" sz="2700" b="1" dirty="0">
                <a:solidFill>
                  <a:srgbClr val="002060"/>
                </a:solidFill>
              </a:rPr>
              <a:t>Define</a:t>
            </a:r>
          </a:p>
          <a:p>
            <a:pPr lvl="1"/>
            <a:r>
              <a:rPr lang="en-US" sz="2700" b="1" dirty="0">
                <a:solidFill>
                  <a:srgbClr val="002060"/>
                </a:solidFill>
              </a:rPr>
              <a:t>Identify</a:t>
            </a:r>
          </a:p>
          <a:p>
            <a:pPr lvl="1"/>
            <a:r>
              <a:rPr lang="en-US" sz="2700" b="1" dirty="0">
                <a:solidFill>
                  <a:srgbClr val="002060"/>
                </a:solidFill>
              </a:rPr>
              <a:t>List</a:t>
            </a:r>
          </a:p>
          <a:p>
            <a:pPr lvl="1"/>
            <a:r>
              <a:rPr lang="en-US" sz="2700" b="1" dirty="0" smtClean="0">
                <a:solidFill>
                  <a:srgbClr val="002060"/>
                </a:solidFill>
              </a:rPr>
              <a:t>Name</a:t>
            </a:r>
            <a:endParaRPr lang="en-US" sz="2700" b="1" dirty="0">
              <a:solidFill>
                <a:srgbClr val="002060"/>
              </a:solidFill>
            </a:endParaRPr>
          </a:p>
        </p:txBody>
      </p:sp>
    </p:spTree>
    <p:extLst>
      <p:ext uri="{BB962C8B-B14F-4D97-AF65-F5344CB8AC3E}">
        <p14:creationId xmlns:p14="http://schemas.microsoft.com/office/powerpoint/2010/main" val="64616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838200" y="2728856"/>
            <a:ext cx="7391400" cy="2605144"/>
          </a:xfrm>
        </p:spPr>
        <p:txBody>
          <a:bodyPr>
            <a:normAutofit/>
          </a:bodyPr>
          <a:lstStyle/>
          <a:p>
            <a:pPr marL="0" indent="0" algn="ctr">
              <a:lnSpc>
                <a:spcPct val="90000"/>
              </a:lnSpc>
              <a:buNone/>
            </a:pPr>
            <a:r>
              <a:rPr lang="en-US" sz="4400" b="1" dirty="0" smtClean="0">
                <a:solidFill>
                  <a:srgbClr val="002060"/>
                </a:solidFill>
              </a:rPr>
              <a:t>“The Story of Billy and Tom”</a:t>
            </a:r>
          </a:p>
          <a:p>
            <a:pPr marL="0" indent="0" algn="ctr">
              <a:lnSpc>
                <a:spcPct val="90000"/>
              </a:lnSpc>
              <a:buNone/>
            </a:pPr>
            <a:r>
              <a:rPr lang="en-US" sz="5400" b="1" dirty="0" smtClean="0">
                <a:solidFill>
                  <a:srgbClr val="002060"/>
                </a:solidFill>
              </a:rPr>
              <a:t>An Inference Check</a:t>
            </a:r>
            <a:endParaRPr lang="en-US" sz="5400" b="1" dirty="0">
              <a:solidFill>
                <a:srgbClr val="002060"/>
              </a:solidFill>
            </a:endParaRPr>
          </a:p>
          <a:p>
            <a:endParaRPr lang="en-US" dirty="0"/>
          </a:p>
        </p:txBody>
      </p:sp>
    </p:spTree>
    <p:extLst>
      <p:ext uri="{BB962C8B-B14F-4D97-AF65-F5344CB8AC3E}">
        <p14:creationId xmlns:p14="http://schemas.microsoft.com/office/powerpoint/2010/main" val="382725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 </a:t>
            </a:r>
            <a:endParaRPr lang="en-US" dirty="0"/>
          </a:p>
        </p:txBody>
      </p:sp>
      <p:sp>
        <p:nvSpPr>
          <p:cNvPr id="3" name="Content Placeholder 2"/>
          <p:cNvSpPr>
            <a:spLocks noGrp="1"/>
          </p:cNvSpPr>
          <p:nvPr>
            <p:ph idx="1"/>
          </p:nvPr>
        </p:nvSpPr>
        <p:spPr>
          <a:xfrm>
            <a:off x="1066800" y="2119256"/>
            <a:ext cx="7010399" cy="3976743"/>
          </a:xfrm>
        </p:spPr>
        <p:txBody>
          <a:bodyPr>
            <a:normAutofit/>
          </a:bodyPr>
          <a:lstStyle/>
          <a:p>
            <a:pPr>
              <a:lnSpc>
                <a:spcPct val="90000"/>
              </a:lnSpc>
              <a:buNone/>
              <a:defRPr/>
            </a:pPr>
            <a:r>
              <a:rPr lang="en-US" sz="4400" b="1" dirty="0" smtClean="0">
                <a:solidFill>
                  <a:srgbClr val="002060"/>
                </a:solidFill>
              </a:rPr>
              <a:t>Practice*</a:t>
            </a:r>
          </a:p>
          <a:p>
            <a:pPr>
              <a:lnSpc>
                <a:spcPct val="90000"/>
              </a:lnSpc>
              <a:buNone/>
              <a:defRPr/>
            </a:pPr>
            <a:r>
              <a:rPr lang="en-US" sz="4400" b="1" dirty="0" smtClean="0">
                <a:solidFill>
                  <a:srgbClr val="002060"/>
                </a:solidFill>
              </a:rPr>
              <a:t>			Practice*</a:t>
            </a:r>
          </a:p>
          <a:p>
            <a:pPr>
              <a:lnSpc>
                <a:spcPct val="90000"/>
              </a:lnSpc>
              <a:buNone/>
              <a:defRPr/>
            </a:pPr>
            <a:r>
              <a:rPr lang="en-US" sz="4400" b="1" dirty="0" smtClean="0">
                <a:solidFill>
                  <a:srgbClr val="002060"/>
                </a:solidFill>
              </a:rPr>
              <a:t>					Practice*</a:t>
            </a: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19200" y="1981200"/>
            <a:ext cx="6705600" cy="3741869"/>
          </a:xfrm>
        </p:spPr>
        <p:txBody>
          <a:bodyPr>
            <a:normAutofit fontScale="77500" lnSpcReduction="20000"/>
          </a:bodyPr>
          <a:lstStyle/>
          <a:p>
            <a:r>
              <a:rPr lang="en-US" dirty="0"/>
              <a:t>Downing, S. 2008. On course: Strategies for creating </a:t>
            </a:r>
            <a:r>
              <a:rPr lang="en-US" dirty="0" smtClean="0"/>
              <a:t>success </a:t>
            </a:r>
            <a:r>
              <a:rPr lang="en-US" dirty="0"/>
              <a:t>in college and in life. 5th edition. Boston: </a:t>
            </a:r>
            <a:r>
              <a:rPr lang="en-US" dirty="0" smtClean="0"/>
              <a:t>Houghton </a:t>
            </a:r>
            <a:r>
              <a:rPr lang="en-US" dirty="0"/>
              <a:t>Mifflin Co.</a:t>
            </a:r>
            <a:br>
              <a:rPr lang="en-US" dirty="0"/>
            </a:br>
            <a:endParaRPr lang="en-US" dirty="0"/>
          </a:p>
          <a:p>
            <a:r>
              <a:rPr lang="en-US" dirty="0"/>
              <a:t>Walther, D. R. 1994. Toolkit for college success. </a:t>
            </a:r>
            <a:r>
              <a:rPr lang="en-US" dirty="0" smtClean="0"/>
              <a:t>Belmont</a:t>
            </a:r>
            <a:r>
              <a:rPr lang="en-US" dirty="0"/>
              <a:t>: International Thomson Publishing.</a:t>
            </a:r>
            <a:br>
              <a:rPr lang="en-US" dirty="0"/>
            </a:br>
            <a:endParaRPr lang="en-US" dirty="0"/>
          </a:p>
          <a:p>
            <a:r>
              <a:rPr lang="en-US" dirty="0"/>
              <a:t>Muskingum College. (2010). </a:t>
            </a:r>
            <a:r>
              <a:rPr lang="en-US" i="1" dirty="0"/>
              <a:t>Learning Strategies </a:t>
            </a:r>
            <a:r>
              <a:rPr lang="en-US" i="1" dirty="0" smtClean="0"/>
              <a:t>Database</a:t>
            </a:r>
            <a:r>
              <a:rPr lang="en-US" dirty="0"/>
              <a:t>. Retrieved January 16, 2011, from </a:t>
            </a:r>
            <a:r>
              <a:rPr lang="en-US" dirty="0" smtClean="0"/>
              <a:t>Muskingum </a:t>
            </a:r>
            <a:r>
              <a:rPr lang="en-US" dirty="0"/>
              <a:t>College: w</a:t>
            </a:r>
            <a:r>
              <a:rPr lang="en-US" i="1" dirty="0"/>
              <a:t>ww.muskingum.edu</a:t>
            </a:r>
            <a:r>
              <a:rPr lang="en-US" i="1" dirty="0" smtClean="0"/>
              <a:t>/~</a:t>
            </a:r>
            <a:r>
              <a:rPr lang="en-US" i="1" dirty="0"/>
              <a:t>cal/databa</a:t>
            </a:r>
            <a:r>
              <a:rPr lang="en-US" dirty="0"/>
              <a:t>se/general/index.html</a:t>
            </a:r>
            <a:r>
              <a:rPr lang="en-US" dirty="0" smtClean="0"/>
              <a:t>.</a:t>
            </a:r>
            <a:br>
              <a:rPr lang="en-US" dirty="0" smtClean="0"/>
            </a:br>
            <a:endParaRPr lang="en-US" dirty="0"/>
          </a:p>
          <a:p>
            <a:r>
              <a:rPr lang="en-US" dirty="0" smtClean="0"/>
              <a:t>Begley</a:t>
            </a:r>
            <a:r>
              <a:rPr lang="en-US" dirty="0"/>
              <a:t>, S. (2011). Can you build a better brain. </a:t>
            </a:r>
            <a:r>
              <a:rPr lang="en-US" dirty="0" smtClean="0"/>
              <a:t>Retrieved </a:t>
            </a:r>
            <a:r>
              <a:rPr lang="en-US" dirty="0"/>
              <a:t>January 16, 2011, from Newsweek: </a:t>
            </a:r>
            <a:r>
              <a:rPr lang="en-US" dirty="0" smtClean="0"/>
              <a:t>http</a:t>
            </a:r>
            <a:r>
              <a:rPr lang="en-US" dirty="0"/>
              <a:t>://</a:t>
            </a:r>
            <a:r>
              <a:rPr lang="en-US" dirty="0" smtClean="0"/>
              <a:t>www.newsweek.com/2011/01/03/can-you-build-a-better-brain.html</a:t>
            </a:r>
            <a:r>
              <a:rPr lang="en-US" dirty="0"/>
              <a:t>.</a:t>
            </a:r>
          </a:p>
          <a:p>
            <a:endParaRPr lang="en-US" dirty="0"/>
          </a:p>
        </p:txBody>
      </p:sp>
    </p:spTree>
    <p:extLst>
      <p:ext uri="{BB962C8B-B14F-4D97-AF65-F5344CB8AC3E}">
        <p14:creationId xmlns:p14="http://schemas.microsoft.com/office/powerpoint/2010/main" val="391015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More Information</a:t>
            </a:r>
            <a:endParaRPr lang="en-US" dirty="0"/>
          </a:p>
        </p:txBody>
      </p:sp>
      <p:sp>
        <p:nvSpPr>
          <p:cNvPr id="3" name="Content Placeholder 2"/>
          <p:cNvSpPr>
            <a:spLocks noGrp="1"/>
          </p:cNvSpPr>
          <p:nvPr>
            <p:ph idx="1"/>
          </p:nvPr>
        </p:nvSpPr>
        <p:spPr>
          <a:xfrm>
            <a:off x="1371600" y="2119257"/>
            <a:ext cx="6477000" cy="3603812"/>
          </a:xfrm>
        </p:spPr>
        <p:txBody>
          <a:bodyPr/>
          <a:lstStyle/>
          <a:p>
            <a:pPr marL="0" indent="0">
              <a:spcBef>
                <a:spcPts val="0"/>
              </a:spcBef>
              <a:buNone/>
            </a:pPr>
            <a:r>
              <a:rPr lang="en-US" sz="2800" dirty="0">
                <a:solidFill>
                  <a:schemeClr val="tx2">
                    <a:lumMod val="75000"/>
                  </a:schemeClr>
                </a:solidFill>
              </a:rPr>
              <a:t>Contact: </a:t>
            </a:r>
            <a:br>
              <a:rPr lang="en-US" sz="2800" dirty="0">
                <a:solidFill>
                  <a:schemeClr val="tx2">
                    <a:lumMod val="75000"/>
                  </a:schemeClr>
                </a:solidFill>
              </a:rPr>
            </a:br>
            <a:r>
              <a:rPr lang="en-US" dirty="0">
                <a:solidFill>
                  <a:schemeClr val="tx2">
                    <a:lumMod val="75000"/>
                  </a:schemeClr>
                </a:solidFill>
              </a:rPr>
              <a:t>Heather Unger-Robertson </a:t>
            </a:r>
            <a:br>
              <a:rPr lang="en-US" dirty="0">
                <a:solidFill>
                  <a:schemeClr val="tx2">
                    <a:lumMod val="75000"/>
                  </a:schemeClr>
                </a:solidFill>
              </a:rPr>
            </a:br>
            <a:r>
              <a:rPr lang="en-US" dirty="0">
                <a:solidFill>
                  <a:schemeClr val="tx2">
                    <a:lumMod val="75000"/>
                  </a:schemeClr>
                </a:solidFill>
              </a:rPr>
              <a:t>Learning Support Coordinator/Academic Advisor</a:t>
            </a:r>
            <a:br>
              <a:rPr lang="en-US" dirty="0">
                <a:solidFill>
                  <a:schemeClr val="tx2">
                    <a:lumMod val="75000"/>
                  </a:schemeClr>
                </a:solidFill>
              </a:rPr>
            </a:br>
            <a:r>
              <a:rPr lang="en-US" dirty="0">
                <a:solidFill>
                  <a:schemeClr val="tx2">
                    <a:lumMod val="75000"/>
                  </a:schemeClr>
                </a:solidFill>
              </a:rPr>
              <a:t>University of North Alabama</a:t>
            </a:r>
          </a:p>
          <a:p>
            <a:pPr marL="0" indent="0">
              <a:spcBef>
                <a:spcPts val="0"/>
              </a:spcBef>
              <a:buNone/>
            </a:pPr>
            <a:r>
              <a:rPr lang="en-US" dirty="0">
                <a:solidFill>
                  <a:schemeClr val="tx2">
                    <a:lumMod val="75000"/>
                  </a:schemeClr>
                </a:solidFill>
              </a:rPr>
              <a:t>Keller Hall 119</a:t>
            </a:r>
          </a:p>
          <a:p>
            <a:pPr marL="0" indent="0">
              <a:spcBef>
                <a:spcPts val="0"/>
              </a:spcBef>
              <a:buNone/>
            </a:pPr>
            <a:r>
              <a:rPr lang="en-US" dirty="0">
                <a:solidFill>
                  <a:schemeClr val="tx2">
                    <a:lumMod val="75000"/>
                  </a:schemeClr>
                </a:solidFill>
              </a:rPr>
              <a:t>256-765-5949</a:t>
            </a:r>
          </a:p>
          <a:p>
            <a:pPr marL="0" indent="0">
              <a:spcBef>
                <a:spcPts val="0"/>
              </a:spcBef>
              <a:buNone/>
            </a:pPr>
            <a:r>
              <a:rPr lang="en-US" dirty="0">
                <a:solidFill>
                  <a:schemeClr val="tx2">
                    <a:lumMod val="75000"/>
                  </a:schemeClr>
                </a:solidFill>
              </a:rPr>
              <a:t>hurobertson@una.edu</a:t>
            </a:r>
          </a:p>
          <a:p>
            <a:pPr>
              <a:buNone/>
            </a:pPr>
            <a:endParaRPr lang="en-US" dirty="0"/>
          </a:p>
        </p:txBody>
      </p:sp>
    </p:spTree>
    <p:extLst>
      <p:ext uri="{BB962C8B-B14F-4D97-AF65-F5344CB8AC3E}">
        <p14:creationId xmlns:p14="http://schemas.microsoft.com/office/powerpoint/2010/main" val="4225511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824"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en-US" dirty="0" smtClean="0"/>
              <a:t>Before the Test  </a:t>
            </a:r>
            <a:endParaRPr lang="en-US" dirty="0"/>
          </a:p>
        </p:txBody>
      </p:sp>
      <p:sp>
        <p:nvSpPr>
          <p:cNvPr id="3" name="Content Placeholder 2"/>
          <p:cNvSpPr>
            <a:spLocks noGrp="1"/>
          </p:cNvSpPr>
          <p:nvPr>
            <p:ph idx="1"/>
          </p:nvPr>
        </p:nvSpPr>
        <p:spPr>
          <a:xfrm>
            <a:off x="1066801" y="2119256"/>
            <a:ext cx="5791200" cy="3976743"/>
          </a:xfrm>
        </p:spPr>
        <p:txBody>
          <a:bodyPr>
            <a:normAutofit/>
          </a:bodyPr>
          <a:lstStyle/>
          <a:p>
            <a:pPr>
              <a:lnSpc>
                <a:spcPct val="90000"/>
              </a:lnSpc>
              <a:defRPr/>
            </a:pPr>
            <a:r>
              <a:rPr lang="en-US" sz="3600" b="1" dirty="0" smtClean="0">
                <a:solidFill>
                  <a:srgbClr val="002060"/>
                </a:solidFill>
              </a:rPr>
              <a:t>Study in </a:t>
            </a:r>
            <a:r>
              <a:rPr lang="en-US" sz="3600" b="1" dirty="0">
                <a:solidFill>
                  <a:srgbClr val="002060"/>
                </a:solidFill>
              </a:rPr>
              <a:t>advance </a:t>
            </a:r>
            <a:r>
              <a:rPr lang="en-US" sz="3600" b="1" dirty="0" smtClean="0">
                <a:solidFill>
                  <a:srgbClr val="002060"/>
                </a:solidFill>
              </a:rPr>
              <a:t>-use </a:t>
            </a:r>
            <a:r>
              <a:rPr lang="en-US" sz="3600" b="1" dirty="0">
                <a:solidFill>
                  <a:srgbClr val="002060"/>
                </a:solidFill>
              </a:rPr>
              <a:t>good time management </a:t>
            </a:r>
            <a:r>
              <a:rPr lang="en-US" sz="3600" b="1" dirty="0" smtClean="0">
                <a:solidFill>
                  <a:srgbClr val="002060"/>
                </a:solidFill>
              </a:rPr>
              <a:t>skills</a:t>
            </a:r>
          </a:p>
          <a:p>
            <a:pPr>
              <a:lnSpc>
                <a:spcPct val="90000"/>
              </a:lnSpc>
              <a:defRPr/>
            </a:pPr>
            <a:r>
              <a:rPr lang="en-US" sz="3600" b="1" dirty="0" smtClean="0">
                <a:solidFill>
                  <a:srgbClr val="002060"/>
                </a:solidFill>
              </a:rPr>
              <a:t>Know what type of test will be given </a:t>
            </a:r>
            <a:endParaRPr lang="en-US" sz="3600" b="1" dirty="0">
              <a:solidFill>
                <a:srgbClr val="002060"/>
              </a:solidFill>
            </a:endParaRPr>
          </a:p>
          <a:p>
            <a:pPr>
              <a:lnSpc>
                <a:spcPct val="90000"/>
              </a:lnSpc>
              <a:defRPr/>
            </a:pPr>
            <a:r>
              <a:rPr lang="en-US" sz="3600" b="1" dirty="0">
                <a:solidFill>
                  <a:srgbClr val="002060"/>
                </a:solidFill>
              </a:rPr>
              <a:t>Stay caught up </a:t>
            </a:r>
            <a:r>
              <a:rPr lang="en-US" sz="3600" b="1" dirty="0" smtClean="0">
                <a:solidFill>
                  <a:srgbClr val="002060"/>
                </a:solidFill>
              </a:rPr>
              <a:t>on </a:t>
            </a:r>
            <a:r>
              <a:rPr lang="en-US" sz="3600" b="1" dirty="0">
                <a:solidFill>
                  <a:srgbClr val="002060"/>
                </a:solidFill>
              </a:rPr>
              <a:t>reading </a:t>
            </a:r>
            <a:r>
              <a:rPr lang="en-US" sz="3600" b="1" dirty="0" smtClean="0">
                <a:solidFill>
                  <a:srgbClr val="002060"/>
                </a:solidFill>
              </a:rPr>
              <a:t>assignments</a:t>
            </a: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en-US" dirty="0" smtClean="0"/>
              <a:t>Before the Test</a:t>
            </a:r>
            <a:endParaRPr lang="en-US" dirty="0"/>
          </a:p>
        </p:txBody>
      </p:sp>
      <p:sp>
        <p:nvSpPr>
          <p:cNvPr id="3" name="Content Placeholder 2"/>
          <p:cNvSpPr>
            <a:spLocks noGrp="1"/>
          </p:cNvSpPr>
          <p:nvPr>
            <p:ph idx="1"/>
          </p:nvPr>
        </p:nvSpPr>
        <p:spPr>
          <a:xfrm>
            <a:off x="1066800" y="2119256"/>
            <a:ext cx="5791199" cy="3900543"/>
          </a:xfrm>
        </p:spPr>
        <p:txBody>
          <a:bodyPr>
            <a:normAutofit/>
          </a:bodyPr>
          <a:lstStyle/>
          <a:p>
            <a:pPr>
              <a:lnSpc>
                <a:spcPct val="90000"/>
              </a:lnSpc>
              <a:defRPr/>
            </a:pPr>
            <a:r>
              <a:rPr lang="en-US" sz="4000" b="1" dirty="0" smtClean="0">
                <a:solidFill>
                  <a:srgbClr val="002060"/>
                </a:solidFill>
              </a:rPr>
              <a:t>Study the most difficult material first</a:t>
            </a:r>
          </a:p>
          <a:p>
            <a:pPr>
              <a:lnSpc>
                <a:spcPct val="90000"/>
              </a:lnSpc>
              <a:defRPr/>
            </a:pPr>
            <a:r>
              <a:rPr lang="en-US" sz="4000" b="1" dirty="0" smtClean="0">
                <a:solidFill>
                  <a:srgbClr val="002060"/>
                </a:solidFill>
              </a:rPr>
              <a:t>Get help from teacher and a tutor</a:t>
            </a:r>
          </a:p>
          <a:p>
            <a:pPr>
              <a:lnSpc>
                <a:spcPct val="90000"/>
              </a:lnSpc>
              <a:defRPr/>
            </a:pPr>
            <a:r>
              <a:rPr lang="en-US" sz="4000" b="1" dirty="0" smtClean="0">
                <a:solidFill>
                  <a:srgbClr val="002060"/>
                </a:solidFill>
              </a:rPr>
              <a:t>Study your teacher</a:t>
            </a:r>
          </a:p>
          <a:p>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r>
              <a:rPr lang="en-US" dirty="0" smtClean="0"/>
              <a:t>Before the Test  </a:t>
            </a:r>
            <a:endParaRPr lang="en-US" dirty="0"/>
          </a:p>
        </p:txBody>
      </p:sp>
      <p:sp>
        <p:nvSpPr>
          <p:cNvPr id="3" name="Content Placeholder 2"/>
          <p:cNvSpPr>
            <a:spLocks noGrp="1"/>
          </p:cNvSpPr>
          <p:nvPr>
            <p:ph idx="1"/>
          </p:nvPr>
        </p:nvSpPr>
        <p:spPr>
          <a:xfrm>
            <a:off x="1066801" y="2500256"/>
            <a:ext cx="5791200" cy="3214744"/>
          </a:xfrm>
        </p:spPr>
        <p:txBody>
          <a:bodyPr>
            <a:normAutofit/>
          </a:bodyPr>
          <a:lstStyle/>
          <a:p>
            <a:pPr>
              <a:lnSpc>
                <a:spcPct val="90000"/>
              </a:lnSpc>
              <a:defRPr/>
            </a:pPr>
            <a:r>
              <a:rPr lang="en-US" sz="4000" b="1" dirty="0" smtClean="0">
                <a:solidFill>
                  <a:srgbClr val="002060"/>
                </a:solidFill>
              </a:rPr>
              <a:t>Predict likely questions</a:t>
            </a:r>
          </a:p>
          <a:p>
            <a:pPr lvl="1">
              <a:lnSpc>
                <a:spcPct val="90000"/>
              </a:lnSpc>
              <a:defRPr/>
            </a:pPr>
            <a:r>
              <a:rPr lang="en-US" sz="3800" b="1" dirty="0" smtClean="0">
                <a:solidFill>
                  <a:srgbClr val="002060"/>
                </a:solidFill>
              </a:rPr>
              <a:t>What have past tests featured?</a:t>
            </a:r>
          </a:p>
          <a:p>
            <a:pPr>
              <a:lnSpc>
                <a:spcPct val="90000"/>
              </a:lnSpc>
              <a:defRPr/>
            </a:pPr>
            <a:r>
              <a:rPr lang="en-US" sz="4000" b="1" dirty="0" smtClean="0">
                <a:solidFill>
                  <a:srgbClr val="002060"/>
                </a:solidFill>
              </a:rPr>
              <a:t>Quiz Yourself</a:t>
            </a:r>
          </a:p>
          <a:p>
            <a:pPr>
              <a:lnSpc>
                <a:spcPct val="90000"/>
              </a:lnSpc>
              <a:defRPr/>
            </a:pPr>
            <a:endParaRPr lang="en-US" sz="3600" b="1" dirty="0" smtClean="0">
              <a:solidFill>
                <a:srgbClr val="002060"/>
              </a:solidFill>
            </a:endParaRPr>
          </a:p>
          <a:p>
            <a:pPr>
              <a:lnSpc>
                <a:spcPct val="90000"/>
              </a:lnSpc>
              <a:defRPr/>
            </a:pPr>
            <a:endParaRPr lang="en-US" sz="3600" b="1" dirty="0" smtClean="0">
              <a:solidFill>
                <a:srgbClr val="002060"/>
              </a:solidFill>
            </a:endParaRP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946"/>
          <a:stretch/>
        </p:blipFill>
        <p:spPr bwMode="auto">
          <a:xfrm>
            <a:off x="3124200" y="609600"/>
            <a:ext cx="5204645" cy="32681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dirty="0" smtClean="0"/>
              <a:t>What NOT To Do</a:t>
            </a:r>
            <a:endParaRPr lang="en-US" b="1" dirty="0"/>
          </a:p>
        </p:txBody>
      </p:sp>
      <p:sp>
        <p:nvSpPr>
          <p:cNvPr id="3" name="Content Placeholder 2"/>
          <p:cNvSpPr>
            <a:spLocks noGrp="1"/>
          </p:cNvSpPr>
          <p:nvPr>
            <p:ph idx="1"/>
          </p:nvPr>
        </p:nvSpPr>
        <p:spPr>
          <a:xfrm>
            <a:off x="762000" y="3177988"/>
            <a:ext cx="7086600" cy="2384612"/>
          </a:xfrm>
        </p:spPr>
        <p:txBody>
          <a:bodyPr>
            <a:normAutofit/>
          </a:bodyPr>
          <a:lstStyle/>
          <a:p>
            <a:pPr>
              <a:lnSpc>
                <a:spcPct val="90000"/>
              </a:lnSpc>
            </a:pPr>
            <a:r>
              <a:rPr lang="en-US" sz="4800" b="1" dirty="0" smtClean="0">
                <a:solidFill>
                  <a:srgbClr val="002060"/>
                </a:solidFill>
              </a:rPr>
              <a:t>Do not cram</a:t>
            </a:r>
          </a:p>
          <a:p>
            <a:pPr>
              <a:lnSpc>
                <a:spcPct val="90000"/>
              </a:lnSpc>
            </a:pPr>
            <a:r>
              <a:rPr lang="en-US" sz="4800" b="1" dirty="0" smtClean="0">
                <a:solidFill>
                  <a:srgbClr val="002060"/>
                </a:solidFill>
              </a:rPr>
              <a:t>Do not stay up all night</a:t>
            </a:r>
          </a:p>
          <a:p>
            <a:endParaRPr lang="en-US" dirty="0"/>
          </a:p>
        </p:txBody>
      </p:sp>
    </p:spTree>
    <p:extLst>
      <p:ext uri="{BB962C8B-B14F-4D97-AF65-F5344CB8AC3E}">
        <p14:creationId xmlns:p14="http://schemas.microsoft.com/office/powerpoint/2010/main" val="57418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of the Test</a:t>
            </a:r>
            <a:endParaRPr lang="en-US" b="1" dirty="0"/>
          </a:p>
        </p:txBody>
      </p:sp>
      <p:sp>
        <p:nvSpPr>
          <p:cNvPr id="3" name="Content Placeholder 2"/>
          <p:cNvSpPr>
            <a:spLocks noGrp="1"/>
          </p:cNvSpPr>
          <p:nvPr>
            <p:ph idx="1"/>
          </p:nvPr>
        </p:nvSpPr>
        <p:spPr>
          <a:xfrm>
            <a:off x="838201" y="2286000"/>
            <a:ext cx="7162799" cy="3886199"/>
          </a:xfrm>
        </p:spPr>
        <p:txBody>
          <a:bodyPr>
            <a:normAutofit/>
          </a:bodyPr>
          <a:lstStyle/>
          <a:p>
            <a:pPr>
              <a:lnSpc>
                <a:spcPct val="90000"/>
              </a:lnSpc>
            </a:pPr>
            <a:r>
              <a:rPr lang="en-US" sz="4000" b="1" dirty="0" smtClean="0">
                <a:solidFill>
                  <a:srgbClr val="002060"/>
                </a:solidFill>
              </a:rPr>
              <a:t>Be careful about what you </a:t>
            </a:r>
          </a:p>
          <a:p>
            <a:pPr>
              <a:lnSpc>
                <a:spcPct val="90000"/>
              </a:lnSpc>
              <a:buNone/>
            </a:pPr>
            <a:r>
              <a:rPr lang="en-US" sz="4000" b="1" dirty="0" smtClean="0">
                <a:solidFill>
                  <a:srgbClr val="002060"/>
                </a:solidFill>
              </a:rPr>
              <a:t>	eat and drink</a:t>
            </a:r>
          </a:p>
          <a:p>
            <a:pPr>
              <a:lnSpc>
                <a:spcPct val="90000"/>
              </a:lnSpc>
            </a:pPr>
            <a:r>
              <a:rPr lang="en-US" sz="4000" b="1" dirty="0" smtClean="0">
                <a:solidFill>
                  <a:srgbClr val="002060"/>
                </a:solidFill>
              </a:rPr>
              <a:t>Do not talk with other students, about the test—this can give you unwanted anxiety</a:t>
            </a:r>
          </a:p>
          <a:p>
            <a:endParaRPr lang="en-US" dirty="0" smtClean="0"/>
          </a:p>
          <a:p>
            <a:endParaRPr lang="en-US" dirty="0"/>
          </a:p>
        </p:txBody>
      </p:sp>
    </p:spTree>
    <p:extLst>
      <p:ext uri="{BB962C8B-B14F-4D97-AF65-F5344CB8AC3E}">
        <p14:creationId xmlns:p14="http://schemas.microsoft.com/office/powerpoint/2010/main" val="57418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419576" cy="3603625"/>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p:txBody>
          <a:bodyPr/>
          <a:lstStyle/>
          <a:p>
            <a:pPr algn="l"/>
            <a:r>
              <a:rPr lang="en-US" dirty="0" smtClean="0"/>
              <a:t>     The Day of the Test  </a:t>
            </a:r>
            <a:endParaRPr lang="en-US" dirty="0"/>
          </a:p>
        </p:txBody>
      </p:sp>
      <p:sp>
        <p:nvSpPr>
          <p:cNvPr id="3" name="Content Placeholder 2"/>
          <p:cNvSpPr>
            <a:spLocks noGrp="1"/>
          </p:cNvSpPr>
          <p:nvPr>
            <p:ph idx="1"/>
          </p:nvPr>
        </p:nvSpPr>
        <p:spPr>
          <a:xfrm>
            <a:off x="1066801" y="2119256"/>
            <a:ext cx="5791200" cy="3976743"/>
          </a:xfrm>
        </p:spPr>
        <p:txBody>
          <a:bodyPr>
            <a:normAutofit/>
          </a:bodyPr>
          <a:lstStyle/>
          <a:p>
            <a:pPr>
              <a:lnSpc>
                <a:spcPct val="90000"/>
              </a:lnSpc>
              <a:defRPr/>
            </a:pPr>
            <a:r>
              <a:rPr lang="en-US" sz="4400" b="1" dirty="0" smtClean="0">
                <a:solidFill>
                  <a:srgbClr val="002060"/>
                </a:solidFill>
              </a:rPr>
              <a:t>Anxiety? </a:t>
            </a:r>
          </a:p>
          <a:p>
            <a:pPr lvl="1">
              <a:lnSpc>
                <a:spcPct val="90000"/>
              </a:lnSpc>
              <a:buClr>
                <a:schemeClr val="tx2">
                  <a:lumMod val="75000"/>
                </a:schemeClr>
              </a:buClr>
              <a:defRPr/>
            </a:pPr>
            <a:r>
              <a:rPr lang="en-US" sz="4000" b="1" dirty="0" smtClean="0">
                <a:solidFill>
                  <a:srgbClr val="002060"/>
                </a:solidFill>
              </a:rPr>
              <a:t>Arrive early for the exam</a:t>
            </a:r>
          </a:p>
          <a:p>
            <a:pPr lvl="1">
              <a:lnSpc>
                <a:spcPct val="90000"/>
              </a:lnSpc>
              <a:buClr>
                <a:schemeClr val="tx2">
                  <a:lumMod val="75000"/>
                </a:schemeClr>
              </a:buClr>
              <a:defRPr/>
            </a:pPr>
            <a:r>
              <a:rPr lang="en-US" sz="4000" b="1" dirty="0" smtClean="0">
                <a:solidFill>
                  <a:srgbClr val="002060"/>
                </a:solidFill>
              </a:rPr>
              <a:t>Write down your fears</a:t>
            </a:r>
            <a:endParaRPr lang="en-US" sz="4400" b="1" dirty="0">
              <a:solidFill>
                <a:srgbClr val="002060"/>
              </a:solidFill>
            </a:endParaRPr>
          </a:p>
          <a:p>
            <a:pPr>
              <a:lnSpc>
                <a:spcPct val="90000"/>
              </a:lnSpc>
              <a:defRPr/>
            </a:pPr>
            <a:r>
              <a:rPr lang="en-US" sz="4400" b="1" dirty="0">
                <a:solidFill>
                  <a:srgbClr val="002060"/>
                </a:solidFill>
              </a:rPr>
              <a:t>Remember this is just one test</a:t>
            </a:r>
          </a:p>
          <a:p>
            <a:pPr lvl="1">
              <a:lnSpc>
                <a:spcPct val="90000"/>
              </a:lnSpc>
              <a:buClr>
                <a:schemeClr val="tx2">
                  <a:lumMod val="75000"/>
                </a:schemeClr>
              </a:buClr>
              <a:defRPr/>
            </a:pPr>
            <a:endParaRPr lang="en-US" sz="4000" b="1" dirty="0" smtClean="0">
              <a:solidFill>
                <a:srgbClr val="002060"/>
              </a:solidFill>
            </a:endParaRPr>
          </a:p>
          <a:p>
            <a:pPr marL="365760" lvl="1" indent="0">
              <a:lnSpc>
                <a:spcPct val="90000"/>
              </a:lnSpc>
              <a:buClr>
                <a:schemeClr val="tx2">
                  <a:lumMod val="75000"/>
                </a:schemeClr>
              </a:buClr>
              <a:buNone/>
              <a:defRPr/>
            </a:pPr>
            <a:endParaRPr lang="en-US" sz="4000" b="1" dirty="0" smtClean="0">
              <a:solidFill>
                <a:srgbClr val="002060"/>
              </a:solidFill>
            </a:endParaRPr>
          </a:p>
          <a:p>
            <a:pPr lvl="1">
              <a:lnSpc>
                <a:spcPct val="90000"/>
              </a:lnSpc>
              <a:buClr>
                <a:schemeClr val="tx2">
                  <a:lumMod val="75000"/>
                </a:schemeClr>
              </a:buClr>
              <a:buNone/>
              <a:defRPr/>
            </a:pPr>
            <a:endParaRPr lang="en-US" sz="4000" b="1" dirty="0" smtClean="0">
              <a:solidFill>
                <a:srgbClr val="002060"/>
              </a:solidFill>
            </a:endParaRPr>
          </a:p>
          <a:p>
            <a:pPr>
              <a:lnSpc>
                <a:spcPct val="90000"/>
              </a:lnSpc>
              <a:buNone/>
              <a:defRPr/>
            </a:pPr>
            <a:endParaRPr lang="en-US" sz="3600" b="1" dirty="0">
              <a:solidFill>
                <a:srgbClr val="002060"/>
              </a:solidFill>
            </a:endParaRPr>
          </a:p>
          <a:p>
            <a:pPr>
              <a:buNone/>
            </a:pPr>
            <a:endParaRPr lang="en-US" dirty="0"/>
          </a:p>
        </p:txBody>
      </p:sp>
    </p:spTree>
    <p:extLst>
      <p:ext uri="{BB962C8B-B14F-4D97-AF65-F5344CB8AC3E}">
        <p14:creationId xmlns:p14="http://schemas.microsoft.com/office/powerpoint/2010/main" val="3843360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1205</TotalTime>
  <Words>2291</Words>
  <Application>Microsoft Office PowerPoint</Application>
  <PresentationFormat>On-screen Show (4:3)</PresentationFormat>
  <Paragraphs>251</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Pushpin</vt:lpstr>
      <vt:lpstr>Taking Tests</vt:lpstr>
      <vt:lpstr>Taking Tests </vt:lpstr>
      <vt:lpstr>Most Important * </vt:lpstr>
      <vt:lpstr>Before the Test  </vt:lpstr>
      <vt:lpstr>Before the Test</vt:lpstr>
      <vt:lpstr>Before the Test  </vt:lpstr>
      <vt:lpstr>What NOT To Do</vt:lpstr>
      <vt:lpstr>The Day of the Test</vt:lpstr>
      <vt:lpstr>     The Day of the Test  </vt:lpstr>
      <vt:lpstr>     The Day of the Test  </vt:lpstr>
      <vt:lpstr>Types of Tests</vt:lpstr>
      <vt:lpstr>Matching Tests</vt:lpstr>
      <vt:lpstr>True False Tests</vt:lpstr>
      <vt:lpstr>True False Tests</vt:lpstr>
      <vt:lpstr>True False Tests</vt:lpstr>
      <vt:lpstr>True False Tests</vt:lpstr>
      <vt:lpstr>True False Tests</vt:lpstr>
      <vt:lpstr>True False Tests</vt:lpstr>
      <vt:lpstr>Multiple Choice Exam        s</vt:lpstr>
      <vt:lpstr>Multiple Choice Example</vt:lpstr>
      <vt:lpstr>Multiple Choice Exam        s</vt:lpstr>
      <vt:lpstr>Multiple Choice Exam</vt:lpstr>
      <vt:lpstr>Multiple Choice Exams</vt:lpstr>
      <vt:lpstr>Essay Exams</vt:lpstr>
      <vt:lpstr>Essay Exams</vt:lpstr>
      <vt:lpstr>Essay Exams</vt:lpstr>
      <vt:lpstr>Essay Exams Cont.</vt:lpstr>
      <vt:lpstr>Short Answer Test</vt:lpstr>
      <vt:lpstr>**Activity**</vt:lpstr>
      <vt:lpstr>References</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Tests</dc:title>
  <dc:creator>Heather Unger-Robertson</dc:creator>
  <cp:lastModifiedBy>Windows User</cp:lastModifiedBy>
  <cp:revision>186</cp:revision>
  <cp:lastPrinted>2011-01-27T16:02:00Z</cp:lastPrinted>
  <dcterms:created xsi:type="dcterms:W3CDTF">2011-01-24T03:57:06Z</dcterms:created>
  <dcterms:modified xsi:type="dcterms:W3CDTF">2012-02-21T14:26:38Z</dcterms:modified>
</cp:coreProperties>
</file>