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9" r:id="rId4"/>
    <p:sldId id="259" r:id="rId5"/>
    <p:sldId id="268" r:id="rId6"/>
    <p:sldId id="262" r:id="rId7"/>
    <p:sldId id="270" r:id="rId8"/>
    <p:sldId id="261" r:id="rId9"/>
    <p:sldId id="263" r:id="rId10"/>
    <p:sldId id="271" r:id="rId11"/>
    <p:sldId id="265" r:id="rId12"/>
    <p:sldId id="264" r:id="rId13"/>
    <p:sldId id="260" r:id="rId14"/>
    <p:sldId id="266" r:id="rId15"/>
    <p:sldId id="267" r:id="rId1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4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32" autoAdjust="0"/>
  </p:normalViewPr>
  <p:slideViewPr>
    <p:cSldViewPr>
      <p:cViewPr varScale="1">
        <p:scale>
          <a:sx n="52" d="100"/>
          <a:sy n="52" d="100"/>
        </p:scale>
        <p:origin x="-181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4B7F38-D700-48E6-A523-19FDA458906D}" type="datetimeFigureOut">
              <a:rPr lang="en-US" smtClean="0"/>
              <a:pPr/>
              <a:t>2/8/2012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BEAC7-EE6D-4AF0-9A4E-28246BC53B84}" type="slidenum">
              <a:rPr lang="en-US" smtClean="0"/>
              <a:pPr/>
              <a:t>‹#›</a:t>
            </a:fld>
            <a:endParaRPr lang="en-US" dirty="0"/>
          </a:p>
        </p:txBody>
      </p:sp>
    </p:spTree>
    <p:extLst>
      <p:ext uri="{BB962C8B-B14F-4D97-AF65-F5344CB8AC3E}">
        <p14:creationId xmlns:p14="http://schemas.microsoft.com/office/powerpoint/2010/main" val="3034757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Everyone</a:t>
            </a:r>
            <a:r>
              <a:rPr lang="en-US" baseline="0" dirty="0" smtClean="0"/>
              <a:t> gets nervous when they are going to take a test, that is normal. In fact, some anxiety can be beneficial by increasing adrenal and focusing on the task at hand. However, some people are so anxious before and during a test that they end up doing poorly, not because they don’t know the material but because they panic and they can not concentrate. </a:t>
            </a:r>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Researcher</a:t>
            </a:r>
            <a:r>
              <a:rPr lang="en-US" baseline="0" dirty="0" smtClean="0"/>
              <a:t>s have found that people with serious test anxiety have improved their performance and lessened their anxiety with this simple exercise. Getting to the room early, sitting down, and writing down the feelings and fears the test taker is experiencing might be the best remedy for test anxiety. You can go to your professor and ask to be able to arrive early for the test. At a minimum, your instructor should allow you to sit in a quiet room and for 10 minutes before the test begins. If you have ongoing anxiety and feel you will truly benefit from being in a room by yourself to take your test, you can go to Disability Support Services to find out more about receiving accommodations. </a:t>
            </a:r>
            <a:endParaRPr lang="en-US" dirty="0">
              <a:solidFill>
                <a:srgbClr val="914B30"/>
              </a:solidFill>
            </a:endParaRPr>
          </a:p>
        </p:txBody>
      </p:sp>
      <p:sp>
        <p:nvSpPr>
          <p:cNvPr id="4" name="Slide Number Placeholder 3"/>
          <p:cNvSpPr>
            <a:spLocks noGrp="1"/>
          </p:cNvSpPr>
          <p:nvPr>
            <p:ph type="sldNum" sz="quarter" idx="10"/>
          </p:nvPr>
        </p:nvSpPr>
        <p:spPr/>
        <p:txBody>
          <a:bodyPr/>
          <a:lstStyle/>
          <a:p>
            <a:fld id="{181BEAC7-EE6D-4AF0-9A4E-28246BC53B84}"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6">
                  <a:lumMod val="50000"/>
                </a:schemeClr>
              </a:buClr>
              <a:defRPr/>
            </a:pPr>
            <a:r>
              <a:rPr lang="en-US" sz="1200" dirty="0" smtClean="0">
                <a:solidFill>
                  <a:srgbClr val="914B30"/>
                </a:solidFill>
                <a:cs typeface="Times New Roman" pitchFamily="18" charset="0"/>
              </a:rPr>
              <a:t>1. Sit in your chair (desk) in a good posture position.</a:t>
            </a:r>
          </a:p>
          <a:p>
            <a:pPr>
              <a:buFont typeface="Wingdings" pitchFamily="2" charset="2"/>
              <a:buNone/>
              <a:defRPr/>
            </a:pPr>
            <a:r>
              <a:rPr lang="en-US" sz="1200" dirty="0" smtClean="0">
                <a:solidFill>
                  <a:srgbClr val="914B30"/>
                </a:solidFill>
                <a:cs typeface="Times New Roman" pitchFamily="18" charset="0"/>
              </a:rPr>
              <a:t>2. Slowly inhale through your nose.</a:t>
            </a:r>
          </a:p>
          <a:p>
            <a:pPr>
              <a:buFont typeface="Wingdings" pitchFamily="2" charset="2"/>
              <a:buNone/>
              <a:defRPr/>
            </a:pPr>
            <a:r>
              <a:rPr lang="en-US" sz="1200" dirty="0" smtClean="0">
                <a:solidFill>
                  <a:srgbClr val="914B30"/>
                </a:solidFill>
                <a:cs typeface="Times New Roman" pitchFamily="18" charset="0"/>
              </a:rPr>
              <a:t>3. As you inhale, first fill the lower section of your lungs and work your way up to the upper part of your lungs. </a:t>
            </a:r>
          </a:p>
          <a:p>
            <a:pPr>
              <a:buFont typeface="Wingdings" pitchFamily="2" charset="2"/>
              <a:buNone/>
              <a:defRPr/>
            </a:pPr>
            <a:r>
              <a:rPr lang="en-US" sz="1200" dirty="0" smtClean="0">
                <a:solidFill>
                  <a:srgbClr val="914B30"/>
                </a:solidFill>
                <a:cs typeface="Times New Roman" pitchFamily="18" charset="0"/>
              </a:rPr>
              <a:t>4. Hold your breath for a few seconds.</a:t>
            </a:r>
          </a:p>
          <a:p>
            <a:pPr>
              <a:buFont typeface="Wingdings" pitchFamily="2" charset="2"/>
              <a:buNone/>
              <a:defRPr/>
            </a:pPr>
            <a:r>
              <a:rPr lang="en-US" sz="1200" dirty="0" smtClean="0">
                <a:solidFill>
                  <a:srgbClr val="914B30"/>
                </a:solidFill>
                <a:cs typeface="Times New Roman" pitchFamily="18" charset="0"/>
              </a:rPr>
              <a:t>5. Exhale slowly through your mouth</a:t>
            </a:r>
            <a:r>
              <a:rPr lang="en-US" sz="1200" baseline="0" dirty="0" smtClean="0">
                <a:solidFill>
                  <a:srgbClr val="914B30"/>
                </a:solidFill>
                <a:cs typeface="Times New Roman" pitchFamily="18" charset="0"/>
              </a:rPr>
              <a:t> – let the tension release. </a:t>
            </a:r>
            <a:endParaRPr lang="en-US" sz="1200" dirty="0" smtClean="0">
              <a:solidFill>
                <a:srgbClr val="914B30"/>
              </a:solidFill>
              <a:cs typeface="Times New Roman" pitchFamily="18" charset="0"/>
            </a:endParaRPr>
          </a:p>
          <a:p>
            <a:pPr>
              <a:buFont typeface="Wingdings" pitchFamily="2" charset="2"/>
              <a:buNone/>
              <a:defRPr/>
            </a:pPr>
            <a:r>
              <a:rPr lang="en-US" sz="1200" dirty="0" smtClean="0">
                <a:solidFill>
                  <a:srgbClr val="914B30"/>
                </a:solidFill>
                <a:cs typeface="Times New Roman" pitchFamily="18" charset="0"/>
              </a:rPr>
              <a:t>You can repeat this process but make sure you do not begin to hyperventilate. Make sure your breathing is slow and you hold it in for a time and breath out for a time,</a:t>
            </a:r>
            <a:r>
              <a:rPr lang="en-US" sz="1200" baseline="0" dirty="0" smtClean="0">
                <a:solidFill>
                  <a:srgbClr val="914B30"/>
                </a:solidFill>
                <a:cs typeface="Times New Roman" pitchFamily="18" charset="0"/>
              </a:rPr>
              <a:t> it is a cycle. </a:t>
            </a:r>
            <a:endParaRPr lang="en-US" dirty="0" smtClean="0"/>
          </a:p>
          <a:p>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6">
                  <a:lumMod val="50000"/>
                </a:schemeClr>
              </a:buClr>
              <a:buFont typeface="Arial" pitchFamily="34" charset="0"/>
              <a:buChar char="•"/>
              <a:defRPr/>
            </a:pPr>
            <a:r>
              <a:rPr lang="en-US" dirty="0" smtClean="0">
                <a:solidFill>
                  <a:srgbClr val="914B30"/>
                </a:solidFill>
              </a:rPr>
              <a:t>Rapid heart beat</a:t>
            </a:r>
          </a:p>
          <a:p>
            <a:pPr>
              <a:buClr>
                <a:schemeClr val="accent6">
                  <a:lumMod val="50000"/>
                </a:schemeClr>
              </a:buClr>
              <a:buFont typeface="Arial" pitchFamily="34" charset="0"/>
              <a:buChar char="•"/>
              <a:defRPr/>
            </a:pPr>
            <a:r>
              <a:rPr lang="en-US" dirty="0" smtClean="0">
                <a:solidFill>
                  <a:srgbClr val="914B30"/>
                </a:solidFill>
              </a:rPr>
              <a:t>Sweaty hands</a:t>
            </a:r>
          </a:p>
          <a:p>
            <a:pPr>
              <a:buClr>
                <a:schemeClr val="accent6">
                  <a:lumMod val="50000"/>
                </a:schemeClr>
              </a:buClr>
              <a:buFont typeface="Arial" pitchFamily="34" charset="0"/>
              <a:buChar char="•"/>
              <a:defRPr/>
            </a:pPr>
            <a:r>
              <a:rPr lang="en-US" dirty="0" smtClean="0">
                <a:solidFill>
                  <a:srgbClr val="914B30"/>
                </a:solidFill>
              </a:rPr>
              <a:t>Inability to rest well the night before</a:t>
            </a:r>
          </a:p>
          <a:p>
            <a:pPr>
              <a:buClr>
                <a:schemeClr val="accent6">
                  <a:lumMod val="50000"/>
                </a:schemeClr>
              </a:buClr>
              <a:buFont typeface="Arial" pitchFamily="34" charset="0"/>
              <a:buChar char="•"/>
              <a:defRPr/>
            </a:pPr>
            <a:r>
              <a:rPr lang="en-US" dirty="0" smtClean="0">
                <a:solidFill>
                  <a:srgbClr val="914B30"/>
                </a:solidFill>
              </a:rPr>
              <a:t>Inability to focus</a:t>
            </a:r>
          </a:p>
          <a:p>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buClr>
                <a:schemeClr val="accent6">
                  <a:lumMod val="50000"/>
                </a:schemeClr>
              </a:buClr>
              <a:buFont typeface="Arial" pitchFamily="34" charset="0"/>
              <a:buChar char="•"/>
              <a:defRPr/>
            </a:pPr>
            <a:r>
              <a:rPr lang="en-US" dirty="0" smtClean="0">
                <a:solidFill>
                  <a:schemeClr val="bg2">
                    <a:lumMod val="10000"/>
                  </a:schemeClr>
                </a:solidFill>
              </a:rPr>
              <a:t>Worrying about your performance on the test</a:t>
            </a:r>
          </a:p>
          <a:p>
            <a:pPr>
              <a:lnSpc>
                <a:spcPct val="90000"/>
              </a:lnSpc>
              <a:buClr>
                <a:schemeClr val="accent6">
                  <a:lumMod val="50000"/>
                </a:schemeClr>
              </a:buClr>
              <a:buFont typeface="Arial" pitchFamily="34" charset="0"/>
              <a:buChar char="•"/>
              <a:defRPr/>
            </a:pPr>
            <a:r>
              <a:rPr lang="en-US" dirty="0" smtClean="0">
                <a:solidFill>
                  <a:schemeClr val="bg2">
                    <a:lumMod val="10000"/>
                  </a:schemeClr>
                </a:solidFill>
              </a:rPr>
              <a:t>Did not prepare enough or properly</a:t>
            </a:r>
          </a:p>
          <a:p>
            <a:pPr>
              <a:lnSpc>
                <a:spcPct val="90000"/>
              </a:lnSpc>
              <a:buClr>
                <a:schemeClr val="accent6">
                  <a:lumMod val="50000"/>
                </a:schemeClr>
              </a:buClr>
              <a:buFont typeface="Arial" pitchFamily="34" charset="0"/>
              <a:buChar char="•"/>
              <a:defRPr/>
            </a:pPr>
            <a:r>
              <a:rPr lang="en-US" dirty="0" smtClean="0">
                <a:solidFill>
                  <a:schemeClr val="bg2">
                    <a:lumMod val="10000"/>
                  </a:schemeClr>
                </a:solidFill>
              </a:rPr>
              <a:t>Poor study habits</a:t>
            </a:r>
          </a:p>
          <a:p>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buClr>
                <a:schemeClr val="accent6">
                  <a:lumMod val="50000"/>
                </a:schemeClr>
              </a:buClr>
              <a:buFont typeface="Arial" pitchFamily="34" charset="0"/>
              <a:buChar char="•"/>
              <a:defRPr/>
            </a:pPr>
            <a:r>
              <a:rPr lang="en-US" dirty="0" smtClean="0">
                <a:solidFill>
                  <a:schemeClr val="bg2">
                    <a:lumMod val="10000"/>
                  </a:schemeClr>
                </a:solidFill>
              </a:rPr>
              <a:t>Setting unrealistic goals for yourself</a:t>
            </a:r>
          </a:p>
          <a:p>
            <a:pPr>
              <a:lnSpc>
                <a:spcPct val="90000"/>
              </a:lnSpc>
              <a:buClr>
                <a:schemeClr val="accent6">
                  <a:lumMod val="50000"/>
                </a:schemeClr>
              </a:buClr>
              <a:buFont typeface="Arial" pitchFamily="34" charset="0"/>
              <a:buChar char="•"/>
              <a:defRPr/>
            </a:pPr>
            <a:r>
              <a:rPr lang="en-US" dirty="0" smtClean="0">
                <a:solidFill>
                  <a:schemeClr val="bg2">
                    <a:lumMod val="10000"/>
                  </a:schemeClr>
                </a:solidFill>
              </a:rPr>
              <a:t>Outside pressures from others (example: family, peers, instructors or keeping a scholarship)</a:t>
            </a:r>
          </a:p>
          <a:p>
            <a:pPr>
              <a:lnSpc>
                <a:spcPct val="90000"/>
              </a:lnSpc>
              <a:buClr>
                <a:schemeClr val="accent6">
                  <a:lumMod val="50000"/>
                </a:schemeClr>
              </a:buClr>
              <a:buFont typeface="Arial" pitchFamily="34" charset="0"/>
              <a:buChar char="•"/>
              <a:defRPr/>
            </a:pPr>
            <a:r>
              <a:rPr lang="en-US" dirty="0" smtClean="0">
                <a:solidFill>
                  <a:schemeClr val="bg2">
                    <a:lumMod val="10000"/>
                  </a:schemeClr>
                </a:solidFill>
              </a:rPr>
              <a:t>Fear of failure</a:t>
            </a:r>
          </a:p>
          <a:p>
            <a:pPr>
              <a:lnSpc>
                <a:spcPct val="90000"/>
              </a:lnSpc>
              <a:buClr>
                <a:schemeClr val="accent6">
                  <a:lumMod val="50000"/>
                </a:schemeClr>
              </a:buClr>
              <a:buFont typeface="Arial" pitchFamily="34" charset="0"/>
              <a:buChar char="•"/>
              <a:defRPr/>
            </a:pPr>
            <a:r>
              <a:rPr lang="en-US" dirty="0" smtClean="0">
                <a:solidFill>
                  <a:schemeClr val="bg2">
                    <a:lumMod val="10000"/>
                  </a:schemeClr>
                </a:solidFill>
              </a:rPr>
              <a:t>Worrying about the future</a:t>
            </a:r>
          </a:p>
          <a:p>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auto">
              <a:spcAft>
                <a:spcPts val="0"/>
              </a:spcAft>
              <a:buFont typeface="Arial" pitchFamily="34" charset="0"/>
              <a:buChar char="•"/>
              <a:defRPr/>
            </a:pPr>
            <a:r>
              <a:rPr lang="fr-FR" dirty="0" smtClean="0">
                <a:solidFill>
                  <a:srgbClr val="914B30"/>
                </a:solidFill>
              </a:rPr>
              <a:t>Talking to other students before the test</a:t>
            </a:r>
          </a:p>
          <a:p>
            <a:pPr fontAlgn="auto">
              <a:spcAft>
                <a:spcPts val="0"/>
              </a:spcAft>
              <a:buFont typeface="Arial" pitchFamily="34" charset="0"/>
              <a:buChar char="•"/>
              <a:defRPr/>
            </a:pPr>
            <a:r>
              <a:rPr lang="fr-FR" dirty="0" smtClean="0">
                <a:solidFill>
                  <a:srgbClr val="914B30"/>
                </a:solidFill>
              </a:rPr>
              <a:t>Receiving a test in a format or length you were not expecting</a:t>
            </a:r>
          </a:p>
          <a:p>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auto">
              <a:spcAft>
                <a:spcPts val="0"/>
              </a:spcAft>
              <a:buFont typeface="Arial" pitchFamily="34" charset="0"/>
              <a:buChar char="•"/>
              <a:defRPr/>
            </a:pPr>
            <a:r>
              <a:rPr lang="fr-FR" dirty="0" smtClean="0">
                <a:solidFill>
                  <a:srgbClr val="914B30"/>
                </a:solidFill>
              </a:rPr>
              <a:t>Other students turning in the test in a short period of time</a:t>
            </a:r>
          </a:p>
          <a:p>
            <a:pPr fontAlgn="auto">
              <a:spcAft>
                <a:spcPts val="0"/>
              </a:spcAft>
              <a:buFont typeface="Arial" pitchFamily="34" charset="0"/>
              <a:buChar char="•"/>
              <a:defRPr/>
            </a:pPr>
            <a:r>
              <a:rPr lang="fr-FR" dirty="0" smtClean="0">
                <a:solidFill>
                  <a:srgbClr val="914B30"/>
                </a:solidFill>
              </a:rPr>
              <a:t>Distractions in the testing room </a:t>
            </a:r>
            <a:endParaRPr lang="en-US" dirty="0" smtClean="0"/>
          </a:p>
          <a:p>
            <a:pPr>
              <a:lnSpc>
                <a:spcPct val="90000"/>
              </a:lnSpc>
              <a:buClr>
                <a:schemeClr val="accent6">
                  <a:lumMod val="50000"/>
                </a:schemeClr>
              </a:buClr>
              <a:buFont typeface="Arial" pitchFamily="34" charset="0"/>
              <a:buChar char="•"/>
              <a:defRPr/>
            </a:pPr>
            <a:r>
              <a:rPr lang="en-US" dirty="0" smtClean="0">
                <a:solidFill>
                  <a:schemeClr val="bg2">
                    <a:lumMod val="10000"/>
                  </a:schemeClr>
                </a:solidFill>
              </a:rPr>
              <a:t>Worrying about the future</a:t>
            </a:r>
          </a:p>
          <a:p>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auto">
              <a:spcAft>
                <a:spcPts val="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Exercise</a:t>
            </a:r>
            <a:r>
              <a:rPr lang="en-US" baseline="0" dirty="0" smtClean="0"/>
              <a:t> is one of the best ways to conquer stress of any kind. Exercising is not only good for you, but it makes you feel better – it releases </a:t>
            </a:r>
            <a:r>
              <a:rPr lang="en-US" baseline="0" dirty="0" err="1" smtClean="0"/>
              <a:t>endorphines</a:t>
            </a:r>
            <a:r>
              <a:rPr lang="en-US" baseline="0" dirty="0" smtClean="0"/>
              <a:t>. It is an excellent outlet to get out aggression and negative feelings that normally feed anxiety.  </a:t>
            </a:r>
          </a:p>
          <a:p>
            <a:r>
              <a:rPr lang="en-US" baseline="0" dirty="0" smtClean="0"/>
              <a:t>Take care of your physical needs - Lack of sleep and hunger feed anxiety as well.</a:t>
            </a:r>
          </a:p>
          <a:p>
            <a:r>
              <a:rPr lang="en-US" baseline="0" dirty="0" smtClean="0"/>
              <a:t>Dress in layers so that you are not too hot or too cold during the test.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6">
                  <a:lumMod val="50000"/>
                </a:schemeClr>
              </a:buClr>
              <a:defRPr/>
            </a:pPr>
            <a:r>
              <a:rPr lang="en-US" dirty="0" smtClean="0">
                <a:solidFill>
                  <a:schemeClr val="bg2">
                    <a:lumMod val="10000"/>
                  </a:schemeClr>
                </a:solidFill>
              </a:rPr>
              <a:t>Instead of thinking negatively, think positively</a:t>
            </a:r>
            <a:r>
              <a:rPr lang="en-US" baseline="0" dirty="0" smtClean="0">
                <a:solidFill>
                  <a:schemeClr val="bg2">
                    <a:lumMod val="10000"/>
                  </a:schemeClr>
                </a:solidFill>
              </a:rPr>
              <a:t> :</a:t>
            </a:r>
          </a:p>
          <a:p>
            <a:pPr>
              <a:buClr>
                <a:schemeClr val="accent6">
                  <a:lumMod val="50000"/>
                </a:schemeClr>
              </a:buClr>
              <a:defRPr/>
            </a:pPr>
            <a:r>
              <a:rPr lang="en-US" dirty="0" smtClean="0">
                <a:solidFill>
                  <a:schemeClr val="bg2">
                    <a:lumMod val="10000"/>
                  </a:schemeClr>
                </a:solidFill>
              </a:rPr>
              <a:t>I CAN do this!</a:t>
            </a:r>
          </a:p>
          <a:p>
            <a:pPr>
              <a:buClr>
                <a:schemeClr val="accent6">
                  <a:lumMod val="50000"/>
                </a:schemeClr>
              </a:buClr>
              <a:defRPr/>
            </a:pPr>
            <a:r>
              <a:rPr lang="en-US" dirty="0" smtClean="0">
                <a:solidFill>
                  <a:schemeClr val="bg2">
                    <a:lumMod val="10000"/>
                  </a:schemeClr>
                </a:solidFill>
              </a:rPr>
              <a:t>I’m prepared</a:t>
            </a:r>
          </a:p>
          <a:p>
            <a:pPr>
              <a:buClr>
                <a:schemeClr val="accent6">
                  <a:lumMod val="50000"/>
                </a:schemeClr>
              </a:buClr>
              <a:defRPr/>
            </a:pPr>
            <a:r>
              <a:rPr lang="en-US" dirty="0" smtClean="0">
                <a:solidFill>
                  <a:schemeClr val="bg2">
                    <a:lumMod val="10000"/>
                  </a:schemeClr>
                </a:solidFill>
              </a:rPr>
              <a:t>It doesn’t matter if I make a mistake</a:t>
            </a:r>
          </a:p>
          <a:p>
            <a:pPr>
              <a:buClr>
                <a:schemeClr val="accent6">
                  <a:lumMod val="50000"/>
                </a:schemeClr>
              </a:buClr>
              <a:defRPr/>
            </a:pPr>
            <a:r>
              <a:rPr lang="en-US" dirty="0" smtClean="0">
                <a:solidFill>
                  <a:schemeClr val="bg2">
                    <a:lumMod val="10000"/>
                  </a:schemeClr>
                </a:solidFill>
              </a:rPr>
              <a:t>I will try to relax and recall what I studied and do the best I can</a:t>
            </a:r>
          </a:p>
          <a:p>
            <a:pPr>
              <a:buClr>
                <a:schemeClr val="accent6">
                  <a:lumMod val="50000"/>
                </a:schemeClr>
              </a:buClr>
              <a:defRPr/>
            </a:pPr>
            <a:r>
              <a:rPr lang="en-US" dirty="0" smtClean="0">
                <a:solidFill>
                  <a:schemeClr val="bg2">
                    <a:lumMod val="10000"/>
                  </a:schemeClr>
                </a:solidFill>
              </a:rPr>
              <a:t>I am going to pass this because I am prepared this time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81BEAC7-EE6D-4AF0-9A4E-28246BC53B84}"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pPr>
              <a:defRPr/>
            </a:pPr>
            <a:fld id="{1B0DEE2D-7EDD-489E-80DE-63B0F54D38DD}" type="datetimeFigureOut">
              <a:rPr lang="fr-FR"/>
              <a:pPr>
                <a:defRPr/>
              </a:pPr>
              <a:t>08/02/2012</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10946677-6165-499A-8AC6-D1073939DE72}" type="slidenum">
              <a:rPr lang="fr-FR"/>
              <a:pPr>
                <a:defRPr/>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053297AF-5DFC-4483-AB59-C06E1BB9F5B6}" type="datetimeFigureOut">
              <a:rPr lang="fr-FR"/>
              <a:pPr>
                <a:defRPr/>
              </a:pPr>
              <a:t>08/02/2012</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B90A3F89-17A5-4FED-815A-7F9EEC170E5F}" type="slidenum">
              <a:rPr lang="fr-FR"/>
              <a:pPr>
                <a:defRPr/>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971E93CB-C800-4475-B911-0F20521BC22D}" type="datetimeFigureOut">
              <a:rPr lang="fr-FR"/>
              <a:pPr>
                <a:defRPr/>
              </a:pPr>
              <a:t>08/02/2012</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C71C5D4E-3714-4CCA-8A21-A7B008177C1A}" type="slidenum">
              <a:rPr lang="fr-FR"/>
              <a:pPr>
                <a:defRPr/>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77EDD9CB-848E-4EEF-9A86-FBC41D8C73C4}" type="datetimeFigureOut">
              <a:rPr lang="fr-FR"/>
              <a:pPr>
                <a:defRPr/>
              </a:pPr>
              <a:t>08/02/2012</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0DB0420C-3042-4DF9-9351-271D385AAB1E}" type="slidenum">
              <a:rPr lang="fr-FR"/>
              <a:pPr>
                <a:defRPr/>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686B35C3-A589-451B-84D8-4E46C76D6F8E}" type="datetimeFigureOut">
              <a:rPr lang="fr-FR"/>
              <a:pPr>
                <a:defRPr/>
              </a:pPr>
              <a:t>08/02/2012</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D16E2D89-3A0A-48A9-B101-CDB372CF18FF}" type="slidenum">
              <a:rPr lang="fr-FR"/>
              <a:pPr>
                <a:defRPr/>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3"/>
          <p:cNvSpPr>
            <a:spLocks noGrp="1"/>
          </p:cNvSpPr>
          <p:nvPr>
            <p:ph type="dt" sz="half" idx="10"/>
          </p:nvPr>
        </p:nvSpPr>
        <p:spPr/>
        <p:txBody>
          <a:bodyPr/>
          <a:lstStyle>
            <a:lvl1pPr>
              <a:defRPr/>
            </a:lvl1pPr>
          </a:lstStyle>
          <a:p>
            <a:pPr>
              <a:defRPr/>
            </a:pPr>
            <a:fld id="{E78DD7DD-E273-407C-8A77-46B47FED0B41}" type="datetimeFigureOut">
              <a:rPr lang="fr-FR"/>
              <a:pPr>
                <a:defRPr/>
              </a:pPr>
              <a:t>08/02/2012</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B229D102-528D-46B3-8F74-A1667C66FBD5}" type="slidenum">
              <a:rPr lang="fr-FR"/>
              <a:pPr>
                <a:defRPr/>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5809BA22-431B-4C3D-A6E7-2B2976C48EB1}" type="datetimeFigureOut">
              <a:rPr lang="fr-FR"/>
              <a:pPr>
                <a:defRPr/>
              </a:pPr>
              <a:t>08/02/2012</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42098B63-F3D5-4A92-B3A6-CC7DEDCEE8DA}" type="slidenum">
              <a:rPr lang="fr-FR"/>
              <a:pPr>
                <a:defRPr/>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pPr>
              <a:defRPr/>
            </a:pPr>
            <a:fld id="{A310CF38-BCB3-42F8-A620-7969A36A6FE1}" type="datetimeFigureOut">
              <a:rPr lang="fr-FR"/>
              <a:pPr>
                <a:defRPr/>
              </a:pPr>
              <a:t>08/02/2012</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75A8380B-AAF7-4034-95E4-776BE442FA63}" type="slidenum">
              <a:rPr lang="fr-FR"/>
              <a:pPr>
                <a:defRPr/>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6E894FF-C117-4292-B2F3-7ED40C2E2217}" type="datetimeFigureOut">
              <a:rPr lang="fr-FR"/>
              <a:pPr>
                <a:defRPr/>
              </a:pPr>
              <a:t>08/02/2012</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C8462912-504F-4D48-A98B-21E89D69AD1E}" type="slidenum">
              <a:rPr lang="fr-FR"/>
              <a:pPr>
                <a:defRPr/>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A6DF1BE9-585E-4189-85F4-3E21AB041772}" type="datetimeFigureOut">
              <a:rPr lang="fr-FR"/>
              <a:pPr>
                <a:defRPr/>
              </a:pPr>
              <a:t>08/02/2012</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C1E3FCF2-A765-4865-84FA-5D0C7E27DCEA}" type="slidenum">
              <a:rPr lang="fr-FR"/>
              <a:pPr>
                <a:defRPr/>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2170287-1106-4B64-AB81-7F4AAF104F7B}" type="datetimeFigureOut">
              <a:rPr lang="fr-FR"/>
              <a:pPr>
                <a:defRPr/>
              </a:pPr>
              <a:t>08/02/2012</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42215984-596B-467F-8816-0F69A348A64A}" type="slidenum">
              <a:rPr lang="fr-FR"/>
              <a:pPr>
                <a:defRPr/>
              </a:pPr>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CF1D7F3-9713-4139-996F-61380FB48CB4}" type="datetimeFigureOut">
              <a:rPr lang="fr-FR"/>
              <a:pPr>
                <a:defRPr/>
              </a:pPr>
              <a:t>08/02/2012</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25127C3-BB87-471F-8D03-50E1DC6E821C}"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na.edu/"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2286000"/>
            <a:ext cx="7772400" cy="1470025"/>
          </a:xfrm>
        </p:spPr>
        <p:txBody>
          <a:bodyPr/>
          <a:lstStyle/>
          <a:p>
            <a:r>
              <a:rPr lang="fr-CA" dirty="0" smtClean="0">
                <a:solidFill>
                  <a:srgbClr val="914B30"/>
                </a:solidFill>
              </a:rPr>
              <a:t>Test Anxiety</a:t>
            </a:r>
            <a:endParaRPr lang="fr-FR" dirty="0" smtClean="0">
              <a:solidFill>
                <a:srgbClr val="914B30"/>
              </a:solidFill>
            </a:endParaRPr>
          </a:p>
        </p:txBody>
      </p:sp>
      <p:sp>
        <p:nvSpPr>
          <p:cNvPr id="2051" name="Sous-titre 2"/>
          <p:cNvSpPr>
            <a:spLocks noGrp="1"/>
          </p:cNvSpPr>
          <p:nvPr>
            <p:ph type="subTitle" idx="1"/>
          </p:nvPr>
        </p:nvSpPr>
        <p:spPr>
          <a:xfrm>
            <a:off x="1371600" y="3352800"/>
            <a:ext cx="6400800" cy="1752600"/>
          </a:xfrm>
        </p:spPr>
        <p:txBody>
          <a:bodyPr/>
          <a:lstStyle/>
          <a:p>
            <a:r>
              <a:rPr lang="fr-CA" sz="3600" dirty="0" smtClean="0">
                <a:solidFill>
                  <a:srgbClr val="914B30"/>
                </a:solidFill>
              </a:rPr>
              <a:t>Center for Academic Advising and Retention Services (CAARS)</a:t>
            </a:r>
          </a:p>
          <a:p>
            <a:endParaRPr lang="fr-FR" dirty="0" smtClean="0">
              <a:solidFill>
                <a:srgbClr val="914B30"/>
              </a:solidFill>
            </a:endParaRPr>
          </a:p>
        </p:txBody>
      </p:sp>
      <p:pic>
        <p:nvPicPr>
          <p:cNvPr id="2053" name="Picture 5" descr="University of North Alabama logo">
            <a:hlinkClick r:id="rId3"/>
          </p:cNvPr>
          <p:cNvPicPr>
            <a:picLocks noChangeAspect="1" noChangeArrowheads="1"/>
          </p:cNvPicPr>
          <p:nvPr/>
        </p:nvPicPr>
        <p:blipFill>
          <a:blip r:embed="rId4" cstate="print">
            <a:duotone>
              <a:schemeClr val="accent6">
                <a:shade val="45000"/>
                <a:satMod val="135000"/>
              </a:schemeClr>
              <a:prstClr val="white"/>
            </a:duotone>
            <a:lum contrast="-20000"/>
          </a:blip>
          <a:srcRect/>
          <a:stretch>
            <a:fillRect/>
          </a:stretch>
        </p:blipFill>
        <p:spPr bwMode="auto">
          <a:xfrm>
            <a:off x="3962400" y="457200"/>
            <a:ext cx="1219200" cy="2047876"/>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dirty="0" smtClean="0">
                <a:solidFill>
                  <a:srgbClr val="914B30"/>
                </a:solidFill>
              </a:rPr>
              <a:t>Learn Positive Self Talk</a:t>
            </a:r>
          </a:p>
        </p:txBody>
      </p:sp>
      <p:sp>
        <p:nvSpPr>
          <p:cNvPr id="5123" name="Espace réservé du contenu 2"/>
          <p:cNvSpPr>
            <a:spLocks noGrp="1"/>
          </p:cNvSpPr>
          <p:nvPr>
            <p:ph idx="1"/>
          </p:nvPr>
        </p:nvSpPr>
        <p:spPr>
          <a:xfrm>
            <a:off x="457200" y="2132013"/>
            <a:ext cx="8229600" cy="4421187"/>
          </a:xfrm>
        </p:spPr>
        <p:txBody>
          <a:bodyPr/>
          <a:lstStyle/>
          <a:p>
            <a:pPr>
              <a:buClr>
                <a:schemeClr val="accent6">
                  <a:lumMod val="50000"/>
                </a:schemeClr>
              </a:buClr>
              <a:defRPr/>
            </a:pPr>
            <a:r>
              <a:rPr lang="en-US" sz="3600" dirty="0" smtClean="0">
                <a:solidFill>
                  <a:srgbClr val="914B30"/>
                </a:solidFill>
              </a:rPr>
              <a:t>I CAN do this!</a:t>
            </a:r>
          </a:p>
          <a:p>
            <a:pPr>
              <a:buClr>
                <a:schemeClr val="accent6">
                  <a:lumMod val="50000"/>
                </a:schemeClr>
              </a:buClr>
              <a:defRPr/>
            </a:pPr>
            <a:r>
              <a:rPr lang="en-US" sz="3600" dirty="0" smtClean="0">
                <a:solidFill>
                  <a:srgbClr val="914B30"/>
                </a:solidFill>
              </a:rPr>
              <a:t>I AM goin</a:t>
            </a:r>
            <a:r>
              <a:rPr lang="en-US" sz="3600" dirty="0" smtClean="0">
                <a:solidFill>
                  <a:srgbClr val="914B30"/>
                </a:solidFill>
              </a:rPr>
              <a:t>g to pass this</a:t>
            </a:r>
            <a:endParaRPr lang="en-US" sz="3600" dirty="0" smtClean="0">
              <a:solidFill>
                <a:srgbClr val="914B30"/>
              </a:solidFill>
            </a:endParaRPr>
          </a:p>
          <a:p>
            <a:pPr>
              <a:buClr>
                <a:schemeClr val="accent6">
                  <a:lumMod val="50000"/>
                </a:schemeClr>
              </a:buClr>
              <a:defRPr/>
            </a:pPr>
            <a:r>
              <a:rPr lang="en-US" sz="3600" dirty="0" smtClean="0">
                <a:solidFill>
                  <a:srgbClr val="914B30"/>
                </a:solidFill>
              </a:rPr>
              <a:t>It doesn’t matter if I make a </a:t>
            </a:r>
            <a:r>
              <a:rPr lang="en-US" sz="3600" dirty="0" smtClean="0">
                <a:solidFill>
                  <a:srgbClr val="914B30"/>
                </a:solidFill>
              </a:rPr>
              <a:t>mistake</a:t>
            </a:r>
          </a:p>
          <a:p>
            <a:pPr>
              <a:buClr>
                <a:schemeClr val="accent6">
                  <a:lumMod val="50000"/>
                </a:schemeClr>
              </a:buClr>
              <a:defRPr/>
            </a:pPr>
            <a:r>
              <a:rPr lang="en-US" sz="3600" dirty="0" smtClean="0">
                <a:solidFill>
                  <a:srgbClr val="914B30"/>
                </a:solidFill>
              </a:rPr>
              <a:t>This one test is not everything and it does not define who I am</a:t>
            </a:r>
            <a:endParaRPr lang="en-US" sz="3600" dirty="0" smtClean="0">
              <a:solidFill>
                <a:srgbClr val="914B30"/>
              </a:solidFill>
            </a:endParaRPr>
          </a:p>
          <a:p>
            <a:pPr>
              <a:buClr>
                <a:schemeClr val="accent6">
                  <a:lumMod val="50000"/>
                </a:schemeClr>
              </a:buClr>
              <a:defRPr/>
            </a:pPr>
            <a:r>
              <a:rPr lang="en-US" sz="3600" dirty="0" smtClean="0">
                <a:solidFill>
                  <a:srgbClr val="914B30"/>
                </a:solidFill>
              </a:rPr>
              <a:t>I will relax, recall what I studied and do the best I </a:t>
            </a:r>
            <a:r>
              <a:rPr lang="en-US" sz="3600" dirty="0" smtClean="0">
                <a:solidFill>
                  <a:srgbClr val="914B30"/>
                </a:solidFill>
              </a:rPr>
              <a:t>can</a:t>
            </a:r>
            <a:endParaRPr lang="fr-FR" sz="3600" dirty="0" smtClean="0">
              <a:solidFill>
                <a:srgbClr val="914B30"/>
              </a:solidFill>
            </a:endParaRPr>
          </a:p>
        </p:txBody>
      </p:sp>
    </p:spTree>
    <p:extLst>
      <p:ext uri="{BB962C8B-B14F-4D97-AF65-F5344CB8AC3E}">
        <p14:creationId xmlns:p14="http://schemas.microsoft.com/office/powerpoint/2010/main" val="4175954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dirty="0" smtClean="0">
                <a:solidFill>
                  <a:srgbClr val="914B30"/>
                </a:solidFill>
              </a:rPr>
              <a:t>Remedy the Anxiety</a:t>
            </a:r>
          </a:p>
        </p:txBody>
      </p:sp>
      <p:sp>
        <p:nvSpPr>
          <p:cNvPr id="5123" name="Espace réservé du contenu 2"/>
          <p:cNvSpPr>
            <a:spLocks noGrp="1"/>
          </p:cNvSpPr>
          <p:nvPr>
            <p:ph idx="1"/>
          </p:nvPr>
        </p:nvSpPr>
        <p:spPr>
          <a:xfrm>
            <a:off x="304800" y="2741613"/>
            <a:ext cx="8686800" cy="2897187"/>
          </a:xfrm>
        </p:spPr>
        <p:txBody>
          <a:bodyPr/>
          <a:lstStyle/>
          <a:p>
            <a:pPr>
              <a:buClr>
                <a:schemeClr val="accent6">
                  <a:lumMod val="50000"/>
                </a:schemeClr>
              </a:buClr>
              <a:defRPr/>
            </a:pPr>
            <a:r>
              <a:rPr lang="fr-FR" sz="4000" dirty="0" smtClean="0">
                <a:solidFill>
                  <a:srgbClr val="914B30"/>
                </a:solidFill>
              </a:rPr>
              <a:t>Come to the testing room ten minutes early</a:t>
            </a:r>
          </a:p>
          <a:p>
            <a:pPr>
              <a:buClr>
                <a:schemeClr val="accent6">
                  <a:lumMod val="50000"/>
                </a:schemeClr>
              </a:buClr>
              <a:defRPr/>
            </a:pPr>
            <a:r>
              <a:rPr lang="fr-FR" sz="4000" dirty="0" smtClean="0">
                <a:solidFill>
                  <a:srgbClr val="914B30"/>
                </a:solidFill>
              </a:rPr>
              <a:t>Sit down and relax</a:t>
            </a:r>
          </a:p>
          <a:p>
            <a:pPr>
              <a:buClr>
                <a:schemeClr val="accent6">
                  <a:lumMod val="50000"/>
                </a:schemeClr>
              </a:buClr>
              <a:defRPr/>
            </a:pPr>
            <a:r>
              <a:rPr lang="fr-FR" sz="4000" dirty="0" smtClean="0">
                <a:solidFill>
                  <a:srgbClr val="914B30"/>
                </a:solidFill>
              </a:rPr>
              <a:t>Write down your fears</a:t>
            </a:r>
          </a:p>
          <a:p>
            <a:pPr>
              <a:buClr>
                <a:schemeClr val="accent6">
                  <a:lumMod val="50000"/>
                </a:schemeClr>
              </a:buClr>
              <a:buNone/>
              <a:defRPr/>
            </a:pPr>
            <a:endParaRPr lang="fr-FR" sz="3600" dirty="0" smtClean="0">
              <a:solidFill>
                <a:srgbClr val="914B3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dirty="0" smtClean="0">
                <a:solidFill>
                  <a:srgbClr val="914B30"/>
                </a:solidFill>
              </a:rPr>
              <a:t>Remedy the Anxiety</a:t>
            </a:r>
          </a:p>
        </p:txBody>
      </p:sp>
      <p:sp>
        <p:nvSpPr>
          <p:cNvPr id="5123" name="Espace réservé du contenu 2"/>
          <p:cNvSpPr>
            <a:spLocks noGrp="1"/>
          </p:cNvSpPr>
          <p:nvPr>
            <p:ph idx="1"/>
          </p:nvPr>
        </p:nvSpPr>
        <p:spPr>
          <a:xfrm>
            <a:off x="457200" y="2132013"/>
            <a:ext cx="8229600" cy="4497387"/>
          </a:xfrm>
        </p:spPr>
        <p:txBody>
          <a:bodyPr/>
          <a:lstStyle/>
          <a:p>
            <a:pPr>
              <a:buClr>
                <a:schemeClr val="accent6">
                  <a:lumMod val="50000"/>
                </a:schemeClr>
              </a:buClr>
              <a:buNone/>
              <a:defRPr/>
            </a:pPr>
            <a:r>
              <a:rPr lang="en-US" sz="3600" dirty="0" smtClean="0">
                <a:solidFill>
                  <a:srgbClr val="914B30"/>
                </a:solidFill>
              </a:rPr>
              <a:t>Before the test begins:</a:t>
            </a:r>
          </a:p>
          <a:p>
            <a:pPr>
              <a:buClr>
                <a:schemeClr val="accent6">
                  <a:lumMod val="50000"/>
                </a:schemeClr>
              </a:buClr>
              <a:defRPr/>
            </a:pPr>
            <a:r>
              <a:rPr lang="en-US" sz="2800" dirty="0" smtClean="0">
                <a:solidFill>
                  <a:srgbClr val="914B30"/>
                </a:solidFill>
                <a:cs typeface="Times New Roman" pitchFamily="18" charset="0"/>
              </a:rPr>
              <a:t>Sit in your chair (desk) in a good posture position</a:t>
            </a:r>
          </a:p>
          <a:p>
            <a:pPr>
              <a:defRPr/>
            </a:pPr>
            <a:r>
              <a:rPr lang="en-US" sz="2800" dirty="0" smtClean="0">
                <a:solidFill>
                  <a:srgbClr val="914B30"/>
                </a:solidFill>
                <a:cs typeface="Times New Roman" pitchFamily="18" charset="0"/>
              </a:rPr>
              <a:t>Slowly inhale through your nose</a:t>
            </a:r>
          </a:p>
          <a:p>
            <a:pPr>
              <a:defRPr/>
            </a:pPr>
            <a:r>
              <a:rPr lang="en-US" sz="2800" dirty="0" smtClean="0">
                <a:solidFill>
                  <a:srgbClr val="914B30"/>
                </a:solidFill>
                <a:cs typeface="Times New Roman" pitchFamily="18" charset="0"/>
              </a:rPr>
              <a:t>As you inhale, first fill the lower section of your lungs and work your way up to the upper part of your lungs </a:t>
            </a:r>
          </a:p>
          <a:p>
            <a:pPr>
              <a:defRPr/>
            </a:pPr>
            <a:r>
              <a:rPr lang="en-US" sz="2800" dirty="0" smtClean="0">
                <a:solidFill>
                  <a:srgbClr val="914B30"/>
                </a:solidFill>
                <a:cs typeface="Times New Roman" pitchFamily="18" charset="0"/>
              </a:rPr>
              <a:t>Hold your breath for a few seconds</a:t>
            </a:r>
          </a:p>
          <a:p>
            <a:pPr>
              <a:defRPr/>
            </a:pPr>
            <a:r>
              <a:rPr lang="en-US" sz="2800" dirty="0" smtClean="0">
                <a:solidFill>
                  <a:srgbClr val="914B30"/>
                </a:solidFill>
                <a:cs typeface="Times New Roman" pitchFamily="18" charset="0"/>
              </a:rPr>
              <a:t>Exhale slowly through your mouth</a:t>
            </a:r>
            <a:endParaRPr lang="en-US" sz="2000" dirty="0" smtClean="0">
              <a:solidFill>
                <a:srgbClr val="914B30"/>
              </a:solidFill>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FR" dirty="0" smtClean="0">
                <a:solidFill>
                  <a:srgbClr val="914B30"/>
                </a:solidFill>
              </a:rPr>
              <a:t>Get Help</a:t>
            </a:r>
          </a:p>
        </p:txBody>
      </p:sp>
      <p:sp>
        <p:nvSpPr>
          <p:cNvPr id="5" name="Espace réservé du contenu 2"/>
          <p:cNvSpPr>
            <a:spLocks noGrp="1"/>
          </p:cNvSpPr>
          <p:nvPr>
            <p:ph idx="1"/>
          </p:nvPr>
        </p:nvSpPr>
        <p:spPr>
          <a:xfrm>
            <a:off x="457200" y="1600200"/>
            <a:ext cx="8229600" cy="4525962"/>
          </a:xfrm>
        </p:spPr>
        <p:txBody>
          <a:bodyPr rtlCol="0">
            <a:normAutofit/>
          </a:bodyPr>
          <a:lstStyle/>
          <a:p>
            <a:pPr fontAlgn="auto">
              <a:spcAft>
                <a:spcPts val="0"/>
              </a:spcAft>
              <a:defRPr/>
            </a:pPr>
            <a:r>
              <a:rPr lang="en-US" sz="3600" dirty="0" smtClean="0">
                <a:solidFill>
                  <a:srgbClr val="914B30"/>
                </a:solidFill>
              </a:rPr>
              <a:t>The University of North Alabama has resources to help you:</a:t>
            </a:r>
          </a:p>
          <a:p>
            <a:pPr fontAlgn="auto">
              <a:spcAft>
                <a:spcPts val="0"/>
              </a:spcAft>
              <a:buNone/>
              <a:defRPr/>
            </a:pPr>
            <a:r>
              <a:rPr lang="en-US" sz="3600" dirty="0" smtClean="0">
                <a:solidFill>
                  <a:srgbClr val="914B30"/>
                </a:solidFill>
              </a:rPr>
              <a:t>	</a:t>
            </a:r>
            <a:br>
              <a:rPr lang="en-US" sz="3600" dirty="0" smtClean="0">
                <a:solidFill>
                  <a:srgbClr val="914B30"/>
                </a:solidFill>
              </a:rPr>
            </a:br>
            <a:r>
              <a:rPr lang="en-US" sz="3600" dirty="0" smtClean="0">
                <a:solidFill>
                  <a:srgbClr val="914B30"/>
                </a:solidFill>
              </a:rPr>
              <a:t>Contact University Student Counseling Services at http://una.edu/counseling/</a:t>
            </a:r>
          </a:p>
          <a:p>
            <a:pPr>
              <a:buClr>
                <a:schemeClr val="accent6">
                  <a:lumMod val="50000"/>
                </a:schemeClr>
              </a:buClr>
              <a:defRPr/>
            </a:pPr>
            <a:endParaRPr lang="en-US" sz="3600" dirty="0">
              <a:solidFill>
                <a:srgbClr val="914B3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FR" dirty="0" smtClean="0">
                <a:solidFill>
                  <a:srgbClr val="914B30"/>
                </a:solidFill>
              </a:rPr>
              <a:t>References</a:t>
            </a:r>
          </a:p>
        </p:txBody>
      </p:sp>
      <p:sp>
        <p:nvSpPr>
          <p:cNvPr id="5" name="Espace réservé du contenu 2"/>
          <p:cNvSpPr>
            <a:spLocks noGrp="1"/>
          </p:cNvSpPr>
          <p:nvPr>
            <p:ph idx="1"/>
          </p:nvPr>
        </p:nvSpPr>
        <p:spPr>
          <a:xfrm>
            <a:off x="457200" y="1570038"/>
            <a:ext cx="8229600" cy="4525962"/>
          </a:xfrm>
        </p:spPr>
        <p:txBody>
          <a:bodyPr rtlCol="0">
            <a:normAutofit fontScale="77500" lnSpcReduction="20000"/>
          </a:bodyPr>
          <a:lstStyle/>
          <a:p>
            <a:pPr fontAlgn="auto">
              <a:spcAft>
                <a:spcPts val="0"/>
              </a:spcAft>
              <a:defRPr/>
            </a:pPr>
            <a:r>
              <a:rPr lang="en-US" sz="3600" dirty="0" smtClean="0">
                <a:solidFill>
                  <a:srgbClr val="914B30"/>
                </a:solidFill>
              </a:rPr>
              <a:t>Downing, S. 2008. On course: Strategies for creating  success in college and in life. 5th edition. Boston: Houghton Mifflin Co.</a:t>
            </a:r>
            <a:br>
              <a:rPr lang="en-US" sz="3600" dirty="0" smtClean="0">
                <a:solidFill>
                  <a:srgbClr val="914B30"/>
                </a:solidFill>
              </a:rPr>
            </a:br>
            <a:endParaRPr lang="en-US" sz="3600" dirty="0" smtClean="0">
              <a:solidFill>
                <a:srgbClr val="914B30"/>
              </a:solidFill>
            </a:endParaRPr>
          </a:p>
          <a:p>
            <a:pPr fontAlgn="auto">
              <a:spcAft>
                <a:spcPts val="0"/>
              </a:spcAft>
              <a:defRPr/>
            </a:pPr>
            <a:r>
              <a:rPr lang="en-US" sz="3600" dirty="0" smtClean="0">
                <a:solidFill>
                  <a:srgbClr val="914B30"/>
                </a:solidFill>
              </a:rPr>
              <a:t>Walther, D. R. 1994. Toolkit for college success. Belmont, CA: Wadsworth Publishing Company </a:t>
            </a:r>
            <a:endParaRPr lang="en-US" sz="2400" dirty="0" smtClean="0">
              <a:solidFill>
                <a:srgbClr val="914B30"/>
              </a:solidFill>
            </a:endParaRPr>
          </a:p>
          <a:p>
            <a:pPr fontAlgn="auto">
              <a:spcAft>
                <a:spcPts val="0"/>
              </a:spcAft>
              <a:defRPr/>
            </a:pPr>
            <a:endParaRPr lang="en-US" sz="2400" dirty="0" smtClean="0">
              <a:solidFill>
                <a:srgbClr val="914B30"/>
              </a:solidFill>
            </a:endParaRPr>
          </a:p>
          <a:p>
            <a:pPr fontAlgn="auto">
              <a:spcAft>
                <a:spcPts val="0"/>
              </a:spcAft>
              <a:defRPr/>
            </a:pPr>
            <a:r>
              <a:rPr lang="en-US" sz="3600" dirty="0" smtClean="0">
                <a:solidFill>
                  <a:srgbClr val="914B30"/>
                </a:solidFill>
              </a:rPr>
              <a:t>Berman, J. 2011. Voice of America. Retrieved January 20, 2011 from http://www.voanews.com/english/news/Brief-Written-Exercise-Eases-Test-Anxiety-114204579.html</a:t>
            </a:r>
          </a:p>
          <a:p>
            <a:pPr>
              <a:buClr>
                <a:schemeClr val="accent6">
                  <a:lumMod val="50000"/>
                </a:schemeClr>
              </a:buClr>
              <a:defRPr/>
            </a:pPr>
            <a:endParaRPr lang="en-US" sz="3600" dirty="0">
              <a:solidFill>
                <a:srgbClr val="914B3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FR" dirty="0" smtClean="0">
                <a:solidFill>
                  <a:srgbClr val="914B30"/>
                </a:solidFill>
              </a:rPr>
              <a:t>For More Information</a:t>
            </a:r>
          </a:p>
        </p:txBody>
      </p:sp>
      <p:sp>
        <p:nvSpPr>
          <p:cNvPr id="5" name="Espace réservé du contenu 2"/>
          <p:cNvSpPr>
            <a:spLocks noGrp="1"/>
          </p:cNvSpPr>
          <p:nvPr>
            <p:ph idx="1"/>
          </p:nvPr>
        </p:nvSpPr>
        <p:spPr>
          <a:xfrm>
            <a:off x="457200" y="1570038"/>
            <a:ext cx="8229600" cy="4525962"/>
          </a:xfrm>
        </p:spPr>
        <p:txBody>
          <a:bodyPr rtlCol="0">
            <a:normAutofit/>
          </a:bodyPr>
          <a:lstStyle/>
          <a:p>
            <a:pPr fontAlgn="auto">
              <a:spcAft>
                <a:spcPts val="0"/>
              </a:spcAft>
              <a:buNone/>
              <a:defRPr/>
            </a:pPr>
            <a:r>
              <a:rPr lang="en-US" sz="4000" dirty="0" smtClean="0">
                <a:solidFill>
                  <a:srgbClr val="914B30"/>
                </a:solidFill>
              </a:rPr>
              <a:t>Contact: </a:t>
            </a:r>
            <a:br>
              <a:rPr lang="en-US" sz="4000" dirty="0" smtClean="0">
                <a:solidFill>
                  <a:srgbClr val="914B30"/>
                </a:solidFill>
              </a:rPr>
            </a:br>
            <a:r>
              <a:rPr lang="en-US" sz="2800" dirty="0" smtClean="0">
                <a:solidFill>
                  <a:srgbClr val="914B30"/>
                </a:solidFill>
              </a:rPr>
              <a:t>Heather Unger-Robertson </a:t>
            </a:r>
            <a:br>
              <a:rPr lang="en-US" sz="2800" dirty="0" smtClean="0">
                <a:solidFill>
                  <a:srgbClr val="914B30"/>
                </a:solidFill>
              </a:rPr>
            </a:br>
            <a:r>
              <a:rPr lang="en-US" sz="2800" dirty="0" smtClean="0">
                <a:solidFill>
                  <a:srgbClr val="914B30"/>
                </a:solidFill>
              </a:rPr>
              <a:t>Learning Support Coordinator/Academic Advisor</a:t>
            </a:r>
            <a:br>
              <a:rPr lang="en-US" sz="2800" dirty="0" smtClean="0">
                <a:solidFill>
                  <a:srgbClr val="914B30"/>
                </a:solidFill>
              </a:rPr>
            </a:br>
            <a:r>
              <a:rPr lang="en-US" sz="2800" dirty="0" smtClean="0">
                <a:solidFill>
                  <a:srgbClr val="914B30"/>
                </a:solidFill>
              </a:rPr>
              <a:t>University of North Alabama</a:t>
            </a:r>
          </a:p>
          <a:p>
            <a:pPr fontAlgn="auto">
              <a:spcAft>
                <a:spcPts val="0"/>
              </a:spcAft>
              <a:buNone/>
              <a:defRPr/>
            </a:pPr>
            <a:r>
              <a:rPr lang="en-US" sz="2800" dirty="0" smtClean="0">
                <a:solidFill>
                  <a:srgbClr val="914B30"/>
                </a:solidFill>
              </a:rPr>
              <a:t>	Keller Hall 119</a:t>
            </a:r>
          </a:p>
          <a:p>
            <a:pPr fontAlgn="auto">
              <a:spcAft>
                <a:spcPts val="0"/>
              </a:spcAft>
              <a:buNone/>
              <a:defRPr/>
            </a:pPr>
            <a:r>
              <a:rPr lang="en-US" sz="2800" dirty="0" smtClean="0">
                <a:solidFill>
                  <a:srgbClr val="914B30"/>
                </a:solidFill>
              </a:rPr>
              <a:t>	256-765-5949</a:t>
            </a:r>
          </a:p>
          <a:p>
            <a:pPr fontAlgn="auto">
              <a:spcAft>
                <a:spcPts val="0"/>
              </a:spcAft>
              <a:buNone/>
              <a:defRPr/>
            </a:pPr>
            <a:r>
              <a:rPr lang="en-US" sz="2800" dirty="0" smtClean="0">
                <a:solidFill>
                  <a:srgbClr val="914B30"/>
                </a:solidFill>
              </a:rPr>
              <a:t>	hurobertson@una.edu</a:t>
            </a:r>
          </a:p>
          <a:p>
            <a:pPr>
              <a:buClr>
                <a:schemeClr val="accent6">
                  <a:lumMod val="50000"/>
                </a:schemeClr>
              </a:buClr>
              <a:defRPr/>
            </a:pPr>
            <a:endParaRPr lang="en-US" sz="3600" dirty="0">
              <a:solidFill>
                <a:srgbClr val="914B3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286000" y="274638"/>
            <a:ext cx="6400800" cy="1143000"/>
          </a:xfrm>
        </p:spPr>
        <p:txBody>
          <a:bodyPr/>
          <a:lstStyle/>
          <a:p>
            <a:pPr algn="l"/>
            <a:r>
              <a:rPr lang="fr-CA" dirty="0" smtClean="0">
                <a:solidFill>
                  <a:srgbClr val="914B30"/>
                </a:solidFill>
              </a:rPr>
              <a:t>Symptoms of Test Anxiety</a:t>
            </a:r>
            <a:endParaRPr lang="fr-FR" dirty="0" smtClean="0">
              <a:solidFill>
                <a:srgbClr val="914B30"/>
              </a:solidFill>
            </a:endParaRPr>
          </a:p>
        </p:txBody>
      </p:sp>
      <p:sp>
        <p:nvSpPr>
          <p:cNvPr id="3075" name="Espace réservé du contenu 2"/>
          <p:cNvSpPr>
            <a:spLocks noGrp="1"/>
          </p:cNvSpPr>
          <p:nvPr>
            <p:ph idx="1"/>
          </p:nvPr>
        </p:nvSpPr>
        <p:spPr>
          <a:xfrm>
            <a:off x="2514600" y="1981200"/>
            <a:ext cx="6629400" cy="2895600"/>
          </a:xfrm>
        </p:spPr>
        <p:txBody>
          <a:bodyPr/>
          <a:lstStyle/>
          <a:p>
            <a:pPr>
              <a:buClr>
                <a:schemeClr val="accent6">
                  <a:lumMod val="50000"/>
                </a:schemeClr>
              </a:buClr>
              <a:buFont typeface="Arial" pitchFamily="34" charset="0"/>
              <a:buChar char="•"/>
              <a:defRPr/>
            </a:pPr>
            <a:r>
              <a:rPr lang="en-US" dirty="0" smtClean="0">
                <a:solidFill>
                  <a:srgbClr val="914B30"/>
                </a:solidFill>
              </a:rPr>
              <a:t>Headaches</a:t>
            </a:r>
          </a:p>
          <a:p>
            <a:pPr>
              <a:buClr>
                <a:schemeClr val="accent6">
                  <a:lumMod val="50000"/>
                </a:schemeClr>
              </a:buClr>
              <a:buFont typeface="Arial" pitchFamily="34" charset="0"/>
              <a:buChar char="•"/>
              <a:defRPr/>
            </a:pPr>
            <a:r>
              <a:rPr lang="en-US" dirty="0" smtClean="0">
                <a:solidFill>
                  <a:srgbClr val="914B30"/>
                </a:solidFill>
              </a:rPr>
              <a:t>Feeling nauseous</a:t>
            </a:r>
          </a:p>
          <a:p>
            <a:pPr>
              <a:buClr>
                <a:schemeClr val="accent6">
                  <a:lumMod val="50000"/>
                </a:schemeClr>
              </a:buClr>
              <a:buFont typeface="Arial" pitchFamily="34" charset="0"/>
              <a:buChar char="•"/>
              <a:defRPr/>
            </a:pPr>
            <a:r>
              <a:rPr lang="en-US" dirty="0" smtClean="0">
                <a:solidFill>
                  <a:srgbClr val="914B30"/>
                </a:solidFill>
              </a:rPr>
              <a:t>Loss of appetite</a:t>
            </a:r>
          </a:p>
          <a:p>
            <a:pPr>
              <a:buClr>
                <a:schemeClr val="accent6">
                  <a:lumMod val="50000"/>
                </a:schemeClr>
              </a:buClr>
              <a:buFont typeface="Arial" pitchFamily="34" charset="0"/>
              <a:buChar char="•"/>
              <a:defRPr/>
            </a:pPr>
            <a:r>
              <a:rPr lang="en-US" dirty="0" smtClean="0">
                <a:solidFill>
                  <a:srgbClr val="914B30"/>
                </a:solidFill>
              </a:rPr>
              <a:t>Muscle tenseness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286000" y="274638"/>
            <a:ext cx="6400800" cy="1143000"/>
          </a:xfrm>
        </p:spPr>
        <p:txBody>
          <a:bodyPr/>
          <a:lstStyle/>
          <a:p>
            <a:pPr algn="l"/>
            <a:r>
              <a:rPr lang="fr-CA" dirty="0" smtClean="0">
                <a:solidFill>
                  <a:srgbClr val="914B30"/>
                </a:solidFill>
              </a:rPr>
              <a:t>Symptoms of Test Anxiety</a:t>
            </a:r>
            <a:endParaRPr lang="fr-FR" dirty="0" smtClean="0">
              <a:solidFill>
                <a:srgbClr val="914B30"/>
              </a:solidFill>
            </a:endParaRPr>
          </a:p>
        </p:txBody>
      </p:sp>
      <p:sp>
        <p:nvSpPr>
          <p:cNvPr id="3075" name="Espace réservé du contenu 2"/>
          <p:cNvSpPr>
            <a:spLocks noGrp="1"/>
          </p:cNvSpPr>
          <p:nvPr>
            <p:ph idx="1"/>
          </p:nvPr>
        </p:nvSpPr>
        <p:spPr>
          <a:xfrm>
            <a:off x="2514600" y="1981200"/>
            <a:ext cx="6629400" cy="2819400"/>
          </a:xfrm>
        </p:spPr>
        <p:txBody>
          <a:bodyPr/>
          <a:lstStyle/>
          <a:p>
            <a:pPr>
              <a:buClr>
                <a:schemeClr val="accent6">
                  <a:lumMod val="50000"/>
                </a:schemeClr>
              </a:buClr>
              <a:buFont typeface="Arial" pitchFamily="34" charset="0"/>
              <a:buChar char="•"/>
              <a:defRPr/>
            </a:pPr>
            <a:r>
              <a:rPr lang="en-US" dirty="0" smtClean="0">
                <a:solidFill>
                  <a:srgbClr val="914B30"/>
                </a:solidFill>
              </a:rPr>
              <a:t>Rapid heart beat</a:t>
            </a:r>
          </a:p>
          <a:p>
            <a:pPr>
              <a:buClr>
                <a:schemeClr val="accent6">
                  <a:lumMod val="50000"/>
                </a:schemeClr>
              </a:buClr>
              <a:buFont typeface="Arial" pitchFamily="34" charset="0"/>
              <a:buChar char="•"/>
              <a:defRPr/>
            </a:pPr>
            <a:r>
              <a:rPr lang="en-US" dirty="0" smtClean="0">
                <a:solidFill>
                  <a:srgbClr val="914B30"/>
                </a:solidFill>
              </a:rPr>
              <a:t>Sweaty hands</a:t>
            </a:r>
          </a:p>
          <a:p>
            <a:pPr>
              <a:buClr>
                <a:schemeClr val="accent6">
                  <a:lumMod val="50000"/>
                </a:schemeClr>
              </a:buClr>
              <a:buFont typeface="Arial" pitchFamily="34" charset="0"/>
              <a:buChar char="•"/>
              <a:defRPr/>
            </a:pPr>
            <a:r>
              <a:rPr lang="en-US" dirty="0" smtClean="0">
                <a:solidFill>
                  <a:srgbClr val="914B30"/>
                </a:solidFill>
              </a:rPr>
              <a:t>Inability to rest well the night before</a:t>
            </a:r>
          </a:p>
          <a:p>
            <a:pPr>
              <a:buClr>
                <a:schemeClr val="accent6">
                  <a:lumMod val="50000"/>
                </a:schemeClr>
              </a:buClr>
              <a:buFont typeface="Arial" pitchFamily="34" charset="0"/>
              <a:buChar char="•"/>
              <a:defRPr/>
            </a:pPr>
            <a:r>
              <a:rPr lang="en-US" dirty="0" smtClean="0">
                <a:solidFill>
                  <a:srgbClr val="914B30"/>
                </a:solidFill>
              </a:rPr>
              <a:t>Inability to focus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dirty="0" smtClean="0">
                <a:solidFill>
                  <a:srgbClr val="914B30"/>
                </a:solidFill>
              </a:rPr>
              <a:t>Possible Reasons for Test Anxiety</a:t>
            </a:r>
          </a:p>
        </p:txBody>
      </p:sp>
      <p:sp>
        <p:nvSpPr>
          <p:cNvPr id="5123" name="Espace réservé du contenu 2"/>
          <p:cNvSpPr>
            <a:spLocks noGrp="1"/>
          </p:cNvSpPr>
          <p:nvPr>
            <p:ph idx="1"/>
          </p:nvPr>
        </p:nvSpPr>
        <p:spPr>
          <a:xfrm>
            <a:off x="457200" y="2360613"/>
            <a:ext cx="8229600" cy="2363787"/>
          </a:xfrm>
        </p:spPr>
        <p:txBody>
          <a:bodyPr/>
          <a:lstStyle/>
          <a:p>
            <a:pPr>
              <a:lnSpc>
                <a:spcPct val="90000"/>
              </a:lnSpc>
              <a:buClr>
                <a:schemeClr val="accent6">
                  <a:lumMod val="50000"/>
                </a:schemeClr>
              </a:buClr>
              <a:buFont typeface="Arial" pitchFamily="34" charset="0"/>
              <a:buChar char="•"/>
              <a:defRPr/>
            </a:pPr>
            <a:r>
              <a:rPr lang="en-US" sz="3600" dirty="0" smtClean="0">
                <a:solidFill>
                  <a:srgbClr val="914B30"/>
                </a:solidFill>
              </a:rPr>
              <a:t>Performance anxiety</a:t>
            </a:r>
          </a:p>
          <a:p>
            <a:pPr>
              <a:lnSpc>
                <a:spcPct val="90000"/>
              </a:lnSpc>
              <a:buClr>
                <a:schemeClr val="accent6">
                  <a:lumMod val="50000"/>
                </a:schemeClr>
              </a:buClr>
              <a:buFont typeface="Arial" pitchFamily="34" charset="0"/>
              <a:buChar char="•"/>
              <a:defRPr/>
            </a:pPr>
            <a:r>
              <a:rPr lang="en-US" sz="3600" dirty="0" smtClean="0">
                <a:solidFill>
                  <a:srgbClr val="914B30"/>
                </a:solidFill>
              </a:rPr>
              <a:t>Lack of preparation</a:t>
            </a:r>
          </a:p>
          <a:p>
            <a:pPr>
              <a:lnSpc>
                <a:spcPct val="90000"/>
              </a:lnSpc>
              <a:buClr>
                <a:schemeClr val="accent6">
                  <a:lumMod val="50000"/>
                </a:schemeClr>
              </a:buClr>
              <a:buFont typeface="Arial" pitchFamily="34" charset="0"/>
              <a:buChar char="•"/>
              <a:defRPr/>
            </a:pPr>
            <a:r>
              <a:rPr lang="en-US" sz="3600" dirty="0" smtClean="0">
                <a:solidFill>
                  <a:srgbClr val="914B30"/>
                </a:solidFill>
              </a:rPr>
              <a:t>Poor study habits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dirty="0" smtClean="0">
                <a:solidFill>
                  <a:srgbClr val="914B30"/>
                </a:solidFill>
              </a:rPr>
              <a:t>Possible Reasons for Test Anxiety</a:t>
            </a:r>
          </a:p>
        </p:txBody>
      </p:sp>
      <p:sp>
        <p:nvSpPr>
          <p:cNvPr id="5123" name="Espace réservé du contenu 2"/>
          <p:cNvSpPr>
            <a:spLocks noGrp="1"/>
          </p:cNvSpPr>
          <p:nvPr>
            <p:ph idx="1"/>
          </p:nvPr>
        </p:nvSpPr>
        <p:spPr>
          <a:xfrm>
            <a:off x="457200" y="1903413"/>
            <a:ext cx="8229600" cy="4525962"/>
          </a:xfrm>
        </p:spPr>
        <p:txBody>
          <a:bodyPr/>
          <a:lstStyle/>
          <a:p>
            <a:pPr>
              <a:lnSpc>
                <a:spcPct val="90000"/>
              </a:lnSpc>
              <a:buClr>
                <a:schemeClr val="accent6">
                  <a:lumMod val="50000"/>
                </a:schemeClr>
              </a:buClr>
              <a:buNone/>
              <a:defRPr/>
            </a:pPr>
            <a:endParaRPr lang="en-US" sz="3600" dirty="0" smtClean="0">
              <a:solidFill>
                <a:srgbClr val="914B30"/>
              </a:solidFill>
            </a:endParaRPr>
          </a:p>
          <a:p>
            <a:pPr>
              <a:lnSpc>
                <a:spcPct val="90000"/>
              </a:lnSpc>
              <a:buClr>
                <a:schemeClr val="accent6">
                  <a:lumMod val="50000"/>
                </a:schemeClr>
              </a:buClr>
              <a:buFont typeface="Arial" pitchFamily="34" charset="0"/>
              <a:buChar char="•"/>
              <a:defRPr/>
            </a:pPr>
            <a:r>
              <a:rPr lang="en-US" sz="3600" dirty="0" smtClean="0">
                <a:solidFill>
                  <a:srgbClr val="914B30"/>
                </a:solidFill>
              </a:rPr>
              <a:t>Setting unrealistic goals </a:t>
            </a:r>
          </a:p>
          <a:p>
            <a:pPr>
              <a:lnSpc>
                <a:spcPct val="90000"/>
              </a:lnSpc>
              <a:buClr>
                <a:schemeClr val="accent6">
                  <a:lumMod val="50000"/>
                </a:schemeClr>
              </a:buClr>
              <a:buFont typeface="Arial" pitchFamily="34" charset="0"/>
              <a:buChar char="•"/>
              <a:defRPr/>
            </a:pPr>
            <a:r>
              <a:rPr lang="en-US" sz="3600" dirty="0" smtClean="0">
                <a:solidFill>
                  <a:srgbClr val="914B30"/>
                </a:solidFill>
              </a:rPr>
              <a:t>Outside pressures from others</a:t>
            </a:r>
          </a:p>
          <a:p>
            <a:pPr>
              <a:lnSpc>
                <a:spcPct val="90000"/>
              </a:lnSpc>
              <a:buClr>
                <a:schemeClr val="accent6">
                  <a:lumMod val="50000"/>
                </a:schemeClr>
              </a:buClr>
              <a:buFont typeface="Arial" pitchFamily="34" charset="0"/>
              <a:buChar char="•"/>
              <a:defRPr/>
            </a:pPr>
            <a:r>
              <a:rPr lang="en-US" sz="3600" dirty="0" smtClean="0">
                <a:solidFill>
                  <a:srgbClr val="914B30"/>
                </a:solidFill>
              </a:rPr>
              <a:t>Fear of failure</a:t>
            </a:r>
          </a:p>
          <a:p>
            <a:pPr>
              <a:lnSpc>
                <a:spcPct val="90000"/>
              </a:lnSpc>
              <a:buClr>
                <a:schemeClr val="accent6">
                  <a:lumMod val="50000"/>
                </a:schemeClr>
              </a:buClr>
              <a:buFont typeface="Arial" pitchFamily="34" charset="0"/>
              <a:buChar char="•"/>
              <a:defRPr/>
            </a:pPr>
            <a:r>
              <a:rPr lang="en-US" sz="3600" dirty="0" smtClean="0">
                <a:solidFill>
                  <a:srgbClr val="914B30"/>
                </a:solidFill>
              </a:rPr>
              <a:t>Worrying about the future</a:t>
            </a:r>
            <a:endParaRPr lang="en-US" dirty="0" smtClean="0">
              <a:solidFill>
                <a:srgbClr val="914B3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dirty="0" smtClean="0">
                <a:solidFill>
                  <a:srgbClr val="914B30"/>
                </a:solidFill>
              </a:rPr>
              <a:t>Possible Triggers for Test Anxiety</a:t>
            </a:r>
          </a:p>
        </p:txBody>
      </p:sp>
      <p:sp>
        <p:nvSpPr>
          <p:cNvPr id="5123" name="Espace réservé du contenu 2"/>
          <p:cNvSpPr>
            <a:spLocks noGrp="1"/>
          </p:cNvSpPr>
          <p:nvPr>
            <p:ph idx="1"/>
          </p:nvPr>
        </p:nvSpPr>
        <p:spPr>
          <a:xfrm>
            <a:off x="457200" y="2513013"/>
            <a:ext cx="8229600" cy="2897187"/>
          </a:xfrm>
        </p:spPr>
        <p:txBody>
          <a:bodyPr/>
          <a:lstStyle/>
          <a:p>
            <a:pPr fontAlgn="auto">
              <a:spcAft>
                <a:spcPts val="0"/>
              </a:spcAft>
              <a:buFont typeface="Arial" pitchFamily="34" charset="0"/>
              <a:buChar char="•"/>
              <a:defRPr/>
            </a:pPr>
            <a:r>
              <a:rPr lang="fr-FR" sz="3600" dirty="0" smtClean="0">
                <a:solidFill>
                  <a:srgbClr val="914B30"/>
                </a:solidFill>
              </a:rPr>
              <a:t>Talking to other students right before the test</a:t>
            </a:r>
          </a:p>
          <a:p>
            <a:pPr fontAlgn="auto">
              <a:spcAft>
                <a:spcPts val="0"/>
              </a:spcAft>
              <a:buFont typeface="Arial" pitchFamily="34" charset="0"/>
              <a:buChar char="•"/>
              <a:defRPr/>
            </a:pPr>
            <a:r>
              <a:rPr lang="fr-FR" sz="3600" dirty="0" smtClean="0">
                <a:solidFill>
                  <a:srgbClr val="914B30"/>
                </a:solidFill>
              </a:rPr>
              <a:t>Receiving a test in a format or length you were not expecting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dirty="0" smtClean="0">
                <a:solidFill>
                  <a:srgbClr val="914B30"/>
                </a:solidFill>
              </a:rPr>
              <a:t>Possible Triggers for Test Anxiety</a:t>
            </a:r>
          </a:p>
        </p:txBody>
      </p:sp>
      <p:sp>
        <p:nvSpPr>
          <p:cNvPr id="5123" name="Espace réservé du contenu 2"/>
          <p:cNvSpPr>
            <a:spLocks noGrp="1"/>
          </p:cNvSpPr>
          <p:nvPr>
            <p:ph idx="1"/>
          </p:nvPr>
        </p:nvSpPr>
        <p:spPr>
          <a:xfrm>
            <a:off x="457200" y="2513013"/>
            <a:ext cx="8229600" cy="2135187"/>
          </a:xfrm>
        </p:spPr>
        <p:txBody>
          <a:bodyPr/>
          <a:lstStyle/>
          <a:p>
            <a:pPr fontAlgn="auto">
              <a:spcAft>
                <a:spcPts val="0"/>
              </a:spcAft>
              <a:buFont typeface="Arial" pitchFamily="34" charset="0"/>
              <a:buChar char="•"/>
              <a:defRPr/>
            </a:pPr>
            <a:r>
              <a:rPr lang="fr-FR" sz="3600" dirty="0" smtClean="0">
                <a:solidFill>
                  <a:srgbClr val="914B30"/>
                </a:solidFill>
              </a:rPr>
              <a:t>Other students turning in the test in a short period of time</a:t>
            </a:r>
          </a:p>
          <a:p>
            <a:pPr fontAlgn="auto">
              <a:spcAft>
                <a:spcPts val="0"/>
              </a:spcAft>
              <a:buFont typeface="Arial" pitchFamily="34" charset="0"/>
              <a:buChar char="•"/>
              <a:defRPr/>
            </a:pPr>
            <a:r>
              <a:rPr lang="fr-FR" sz="3600" dirty="0" smtClean="0">
                <a:solidFill>
                  <a:srgbClr val="914B30"/>
                </a:solidFill>
              </a:rPr>
              <a:t>Distractions in the testing room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533400" y="2438400"/>
            <a:ext cx="8229600" cy="2438400"/>
          </a:xfrm>
        </p:spPr>
        <p:txBody>
          <a:bodyPr rtlCol="0">
            <a:normAutofit/>
          </a:bodyPr>
          <a:lstStyle/>
          <a:p>
            <a:pPr algn="ctr" fontAlgn="auto">
              <a:spcAft>
                <a:spcPts val="0"/>
              </a:spcAft>
              <a:buNone/>
              <a:defRPr/>
            </a:pPr>
            <a:r>
              <a:rPr lang="fr-FR" sz="6000" dirty="0" smtClean="0">
                <a:solidFill>
                  <a:srgbClr val="914B30"/>
                </a:solidFill>
              </a:rPr>
              <a:t>Remedies for </a:t>
            </a:r>
            <a:br>
              <a:rPr lang="fr-FR" sz="6000" dirty="0" smtClean="0">
                <a:solidFill>
                  <a:srgbClr val="914B30"/>
                </a:solidFill>
              </a:rPr>
            </a:br>
            <a:r>
              <a:rPr lang="fr-FR" sz="6000" dirty="0" smtClean="0">
                <a:solidFill>
                  <a:srgbClr val="914B30"/>
                </a:solidFill>
              </a:rPr>
              <a:t>Test Anxiety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FR" dirty="0" smtClean="0">
                <a:solidFill>
                  <a:srgbClr val="914B30"/>
                </a:solidFill>
              </a:rPr>
              <a:t>Be Attentive to Basic </a:t>
            </a:r>
            <a:r>
              <a:rPr lang="fr-FR" dirty="0" err="1" smtClean="0">
                <a:solidFill>
                  <a:srgbClr val="914B30"/>
                </a:solidFill>
              </a:rPr>
              <a:t>Needs</a:t>
            </a:r>
            <a:endParaRPr lang="fr-FR" dirty="0" smtClean="0">
              <a:solidFill>
                <a:srgbClr val="914B30"/>
              </a:solidFill>
            </a:endParaRPr>
          </a:p>
        </p:txBody>
      </p:sp>
      <p:sp>
        <p:nvSpPr>
          <p:cNvPr id="5123" name="Espace réservé du contenu 2"/>
          <p:cNvSpPr>
            <a:spLocks noGrp="1"/>
          </p:cNvSpPr>
          <p:nvPr>
            <p:ph idx="1"/>
          </p:nvPr>
        </p:nvSpPr>
        <p:spPr>
          <a:xfrm>
            <a:off x="457200" y="2284413"/>
            <a:ext cx="8229600" cy="3354387"/>
          </a:xfrm>
        </p:spPr>
        <p:txBody>
          <a:bodyPr/>
          <a:lstStyle/>
          <a:p>
            <a:pPr>
              <a:buClr>
                <a:schemeClr val="accent6">
                  <a:lumMod val="50000"/>
                </a:schemeClr>
              </a:buClr>
              <a:defRPr/>
            </a:pPr>
            <a:r>
              <a:rPr lang="en-US" sz="3600" dirty="0" smtClean="0">
                <a:solidFill>
                  <a:srgbClr val="914B30"/>
                </a:solidFill>
              </a:rPr>
              <a:t>Get plenty of exercise</a:t>
            </a:r>
          </a:p>
          <a:p>
            <a:pPr>
              <a:buClr>
                <a:schemeClr val="accent6">
                  <a:lumMod val="50000"/>
                </a:schemeClr>
              </a:buClr>
              <a:defRPr/>
            </a:pPr>
            <a:r>
              <a:rPr lang="en-US" sz="3600" dirty="0" smtClean="0">
                <a:solidFill>
                  <a:srgbClr val="914B30"/>
                </a:solidFill>
              </a:rPr>
              <a:t>Take care of physical needs</a:t>
            </a:r>
          </a:p>
          <a:p>
            <a:pPr lvl="1">
              <a:buClr>
                <a:schemeClr val="accent6">
                  <a:lumMod val="50000"/>
                </a:schemeClr>
              </a:buClr>
              <a:defRPr/>
            </a:pPr>
            <a:r>
              <a:rPr lang="en-US" dirty="0" smtClean="0">
                <a:solidFill>
                  <a:srgbClr val="914B30"/>
                </a:solidFill>
              </a:rPr>
              <a:t>Get plenty of sleep</a:t>
            </a:r>
          </a:p>
          <a:p>
            <a:pPr lvl="1">
              <a:buClr>
                <a:schemeClr val="accent6">
                  <a:lumMod val="50000"/>
                </a:schemeClr>
              </a:buClr>
              <a:defRPr/>
            </a:pPr>
            <a:r>
              <a:rPr lang="en-US" dirty="0" smtClean="0">
                <a:solidFill>
                  <a:srgbClr val="914B30"/>
                </a:solidFill>
              </a:rPr>
              <a:t>Eat something before the test – avoid caffeine</a:t>
            </a:r>
          </a:p>
          <a:p>
            <a:pPr>
              <a:buClr>
                <a:schemeClr val="accent6">
                  <a:lumMod val="50000"/>
                </a:schemeClr>
              </a:buClr>
              <a:defRPr/>
            </a:pPr>
            <a:r>
              <a:rPr lang="en-US" sz="3600" dirty="0" smtClean="0">
                <a:solidFill>
                  <a:srgbClr val="914B30"/>
                </a:solidFill>
              </a:rPr>
              <a:t>Dress in layers</a:t>
            </a:r>
            <a:endParaRPr lang="en-US" sz="3600" dirty="0">
              <a:solidFill>
                <a:srgbClr val="914B30"/>
              </a:solidFill>
            </a:endParaRPr>
          </a:p>
          <a:p>
            <a:pPr marL="0" indent="0">
              <a:buClr>
                <a:schemeClr val="accent6">
                  <a:lumMod val="50000"/>
                </a:schemeClr>
              </a:buClr>
              <a:buNone/>
              <a:defRPr/>
            </a:pPr>
            <a:endParaRPr lang="en-US" sz="3600" dirty="0">
              <a:solidFill>
                <a:srgbClr val="914B30"/>
              </a:solidFill>
            </a:endParaRPr>
          </a:p>
          <a:p>
            <a:pPr marL="457200" lvl="1" indent="0">
              <a:buClr>
                <a:schemeClr val="accent6">
                  <a:lumMod val="50000"/>
                </a:schemeClr>
              </a:buClr>
              <a:buNone/>
              <a:defRPr/>
            </a:pPr>
            <a:endParaRPr lang="en-US" dirty="0" smtClean="0">
              <a:solidFill>
                <a:srgbClr val="914B3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104</Template>
  <TotalTime>690</TotalTime>
  <Words>898</Words>
  <Application>Microsoft Office PowerPoint</Application>
  <PresentationFormat>On-screen Show (4:3)</PresentationFormat>
  <Paragraphs>113</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104</vt:lpstr>
      <vt:lpstr>Test Anxiety</vt:lpstr>
      <vt:lpstr>Symptoms of Test Anxiety</vt:lpstr>
      <vt:lpstr>Symptoms of Test Anxiety</vt:lpstr>
      <vt:lpstr>Possible Reasons for Test Anxiety</vt:lpstr>
      <vt:lpstr>Possible Reasons for Test Anxiety</vt:lpstr>
      <vt:lpstr>Possible Triggers for Test Anxiety</vt:lpstr>
      <vt:lpstr>Possible Triggers for Test Anxiety</vt:lpstr>
      <vt:lpstr>PowerPoint Presentation</vt:lpstr>
      <vt:lpstr>Be Attentive to Basic Needs</vt:lpstr>
      <vt:lpstr>Learn Positive Self Talk</vt:lpstr>
      <vt:lpstr>Remedy the Anxiety</vt:lpstr>
      <vt:lpstr>Remedy the Anxiety</vt:lpstr>
      <vt:lpstr>Get Help</vt:lpstr>
      <vt:lpstr>References</vt:lpstr>
      <vt:lpstr>For More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Heather Unger-Robertson</dc:creator>
  <cp:lastModifiedBy>Windows User</cp:lastModifiedBy>
  <cp:revision>57</cp:revision>
  <dcterms:created xsi:type="dcterms:W3CDTF">2011-01-29T04:04:33Z</dcterms:created>
  <dcterms:modified xsi:type="dcterms:W3CDTF">2012-02-08T16:35:53Z</dcterms:modified>
</cp:coreProperties>
</file>