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57" r:id="rId3"/>
    <p:sldId id="258" r:id="rId4"/>
    <p:sldId id="259" r:id="rId5"/>
    <p:sldId id="260" r:id="rId6"/>
    <p:sldId id="281" r:id="rId7"/>
    <p:sldId id="293" r:id="rId8"/>
    <p:sldId id="261" r:id="rId9"/>
    <p:sldId id="262" r:id="rId10"/>
    <p:sldId id="263" r:id="rId11"/>
    <p:sldId id="264" r:id="rId12"/>
    <p:sldId id="288" r:id="rId13"/>
    <p:sldId id="265" r:id="rId14"/>
    <p:sldId id="289" r:id="rId15"/>
    <p:sldId id="290" r:id="rId16"/>
    <p:sldId id="266" r:id="rId17"/>
    <p:sldId id="291" r:id="rId18"/>
    <p:sldId id="292" r:id="rId19"/>
    <p:sldId id="267" r:id="rId20"/>
    <p:sldId id="268" r:id="rId21"/>
    <p:sldId id="299" r:id="rId22"/>
    <p:sldId id="269" r:id="rId23"/>
    <p:sldId id="298" r:id="rId24"/>
    <p:sldId id="297" r:id="rId25"/>
    <p:sldId id="295" r:id="rId26"/>
    <p:sldId id="284" r:id="rId27"/>
    <p:sldId id="285" r:id="rId28"/>
    <p:sldId id="287" r:id="rId29"/>
    <p:sldId id="296" r:id="rId30"/>
    <p:sldId id="283" r:id="rId31"/>
    <p:sldId id="286" r:id="rId32"/>
    <p:sldId id="294" r:id="rId33"/>
    <p:sldId id="282" r:id="rId34"/>
    <p:sldId id="270" r:id="rId35"/>
    <p:sldId id="271" r:id="rId36"/>
    <p:sldId id="272" r:id="rId37"/>
    <p:sldId id="280" r:id="rId38"/>
    <p:sldId id="273" r:id="rId39"/>
    <p:sldId id="274" r:id="rId40"/>
    <p:sldId id="275" r:id="rId41"/>
    <p:sldId id="276" r:id="rId42"/>
    <p:sldId id="277" r:id="rId43"/>
    <p:sldId id="278" r:id="rId44"/>
    <p:sldId id="279" r:id="rId4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mbria" pitchFamily="18" charset="0"/>
        <a:ea typeface="+mn-ea"/>
        <a:cs typeface="Arial" charset="0"/>
      </a:defRPr>
    </a:lvl1pPr>
    <a:lvl2pPr marL="457200" algn="l" rtl="0" fontAlgn="base">
      <a:spcBef>
        <a:spcPct val="0"/>
      </a:spcBef>
      <a:spcAft>
        <a:spcPct val="0"/>
      </a:spcAft>
      <a:defRPr kern="1200">
        <a:solidFill>
          <a:schemeClr val="tx1"/>
        </a:solidFill>
        <a:latin typeface="Cambria" pitchFamily="18" charset="0"/>
        <a:ea typeface="+mn-ea"/>
        <a:cs typeface="Arial" charset="0"/>
      </a:defRPr>
    </a:lvl2pPr>
    <a:lvl3pPr marL="914400" algn="l" rtl="0" fontAlgn="base">
      <a:spcBef>
        <a:spcPct val="0"/>
      </a:spcBef>
      <a:spcAft>
        <a:spcPct val="0"/>
      </a:spcAft>
      <a:defRPr kern="1200">
        <a:solidFill>
          <a:schemeClr val="tx1"/>
        </a:solidFill>
        <a:latin typeface="Cambria" pitchFamily="18" charset="0"/>
        <a:ea typeface="+mn-ea"/>
        <a:cs typeface="Arial" charset="0"/>
      </a:defRPr>
    </a:lvl3pPr>
    <a:lvl4pPr marL="1371600" algn="l" rtl="0" fontAlgn="base">
      <a:spcBef>
        <a:spcPct val="0"/>
      </a:spcBef>
      <a:spcAft>
        <a:spcPct val="0"/>
      </a:spcAft>
      <a:defRPr kern="1200">
        <a:solidFill>
          <a:schemeClr val="tx1"/>
        </a:solidFill>
        <a:latin typeface="Cambria" pitchFamily="18" charset="0"/>
        <a:ea typeface="+mn-ea"/>
        <a:cs typeface="Arial" charset="0"/>
      </a:defRPr>
    </a:lvl4pPr>
    <a:lvl5pPr marL="1828800" algn="l" rtl="0" fontAlgn="base">
      <a:spcBef>
        <a:spcPct val="0"/>
      </a:spcBef>
      <a:spcAft>
        <a:spcPct val="0"/>
      </a:spcAft>
      <a:defRPr kern="1200">
        <a:solidFill>
          <a:schemeClr val="tx1"/>
        </a:solidFill>
        <a:latin typeface="Cambria" pitchFamily="18" charset="0"/>
        <a:ea typeface="+mn-ea"/>
        <a:cs typeface="Arial" charset="0"/>
      </a:defRPr>
    </a:lvl5pPr>
    <a:lvl6pPr marL="2286000" algn="l" defTabSz="914400" rtl="0" eaLnBrk="1" latinLnBrk="0" hangingPunct="1">
      <a:defRPr kern="1200">
        <a:solidFill>
          <a:schemeClr val="tx1"/>
        </a:solidFill>
        <a:latin typeface="Cambria" pitchFamily="18" charset="0"/>
        <a:ea typeface="+mn-ea"/>
        <a:cs typeface="Arial" charset="0"/>
      </a:defRPr>
    </a:lvl6pPr>
    <a:lvl7pPr marL="2743200" algn="l" defTabSz="914400" rtl="0" eaLnBrk="1" latinLnBrk="0" hangingPunct="1">
      <a:defRPr kern="1200">
        <a:solidFill>
          <a:schemeClr val="tx1"/>
        </a:solidFill>
        <a:latin typeface="Cambria" pitchFamily="18" charset="0"/>
        <a:ea typeface="+mn-ea"/>
        <a:cs typeface="Arial" charset="0"/>
      </a:defRPr>
    </a:lvl7pPr>
    <a:lvl8pPr marL="3200400" algn="l" defTabSz="914400" rtl="0" eaLnBrk="1" latinLnBrk="0" hangingPunct="1">
      <a:defRPr kern="1200">
        <a:solidFill>
          <a:schemeClr val="tx1"/>
        </a:solidFill>
        <a:latin typeface="Cambria" pitchFamily="18" charset="0"/>
        <a:ea typeface="+mn-ea"/>
        <a:cs typeface="Arial" charset="0"/>
      </a:defRPr>
    </a:lvl8pPr>
    <a:lvl9pPr marL="3657600" algn="l" defTabSz="914400" rtl="0" eaLnBrk="1" latinLnBrk="0" hangingPunct="1">
      <a:defRPr kern="1200">
        <a:solidFill>
          <a:schemeClr val="tx1"/>
        </a:solidFill>
        <a:latin typeface="Cambria"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86349" autoAdjust="0"/>
  </p:normalViewPr>
  <p:slideViewPr>
    <p:cSldViewPr>
      <p:cViewPr varScale="1">
        <p:scale>
          <a:sx n="109" d="100"/>
          <a:sy n="109" d="100"/>
        </p:scale>
        <p:origin x="129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DB93A81-C130-4096-8693-4CB2868AE9B1}" type="datetimeFigureOut">
              <a:rPr lang="en-US"/>
              <a:pPr>
                <a:defRPr/>
              </a:pPr>
              <a:t>10/5/2018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D095A8E-A2AA-4F93-A828-163DC797883C}" type="slidenum">
              <a:rPr lang="en-US"/>
              <a:pPr>
                <a:defRPr/>
              </a:pPr>
              <a:t>‹#›</a:t>
            </a:fld>
            <a:endParaRPr lang="en-US"/>
          </a:p>
        </p:txBody>
      </p:sp>
    </p:spTree>
    <p:extLst>
      <p:ext uri="{BB962C8B-B14F-4D97-AF65-F5344CB8AC3E}">
        <p14:creationId xmlns:p14="http://schemas.microsoft.com/office/powerpoint/2010/main" val="19278357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(title) 	There are several goals in this presentation.</a:t>
            </a:r>
          </a:p>
          <a:p>
            <a:pPr eaLnBrk="1" hangingPunct="1">
              <a:spcBef>
                <a:spcPct val="0"/>
              </a:spcBef>
            </a:pPr>
            <a:endParaRPr lang="en-US" altLang="en-US" smtClean="0"/>
          </a:p>
          <a:p>
            <a:pPr eaLnBrk="1" hangingPunct="1">
              <a:spcBef>
                <a:spcPct val="0"/>
              </a:spcBef>
            </a:pPr>
            <a:r>
              <a:rPr lang="en-US" altLang="en-US" smtClean="0"/>
              <a:t>(show 1) 	First, we will learn a little about APA Style – what it is, and why it is important.</a:t>
            </a:r>
          </a:p>
          <a:p>
            <a:pPr eaLnBrk="1" hangingPunct="1">
              <a:spcBef>
                <a:spcPct val="0"/>
              </a:spcBef>
            </a:pPr>
            <a:endParaRPr lang="en-US" altLang="en-US" smtClean="0"/>
          </a:p>
          <a:p>
            <a:pPr eaLnBrk="1" hangingPunct="1">
              <a:spcBef>
                <a:spcPct val="0"/>
              </a:spcBef>
            </a:pPr>
            <a:r>
              <a:rPr lang="en-US" altLang="en-US" smtClean="0"/>
              <a:t>(show 2)	Second,  we will examine and discuss a properly formatted APA title page, which many professors require.</a:t>
            </a:r>
          </a:p>
          <a:p>
            <a:pPr eaLnBrk="1" hangingPunct="1">
              <a:spcBef>
                <a:spcPct val="0"/>
              </a:spcBef>
            </a:pPr>
            <a:endParaRPr lang="en-US" altLang="en-US" smtClean="0"/>
          </a:p>
          <a:p>
            <a:pPr eaLnBrk="1" hangingPunct="1">
              <a:spcBef>
                <a:spcPct val="0"/>
              </a:spcBef>
            </a:pPr>
            <a:r>
              <a:rPr lang="en-US" altLang="en-US" smtClean="0"/>
              <a:t>(show 3)	Third, we will learn about basic documentation for books, journals, and websites.  While we do not cover every type of source, these are the most common types of sources you will need to use.  For additional documentation help, visit the Center for Writing Excellence, consult our website at </a:t>
            </a:r>
            <a:r>
              <a:rPr lang="en-US" altLang="en-US" smtClean="0">
                <a:hlinkClick r:id="rId3"/>
              </a:rPr>
              <a:t>www.una.edu/writingcenter</a:t>
            </a:r>
            <a:r>
              <a:rPr lang="en-US" altLang="en-US" smtClean="0"/>
              <a:t>, or consult your English handbook or APA Style Manual.</a:t>
            </a:r>
          </a:p>
          <a:p>
            <a:pPr eaLnBrk="1" hangingPunct="1">
              <a:spcBef>
                <a:spcPct val="0"/>
              </a:spcBef>
            </a:pPr>
            <a:endParaRPr lang="en-US" altLang="en-US" smtClean="0"/>
          </a:p>
          <a:p>
            <a:pPr eaLnBrk="1" hangingPunct="1">
              <a:spcBef>
                <a:spcPct val="0"/>
              </a:spcBef>
            </a:pPr>
            <a:r>
              <a:rPr lang="en-US" altLang="en-US" smtClean="0"/>
              <a:t>(show 4)	Fourth, we will learn about some fundamental differences between summarizing, paraphrasing, and quoting, and we will briefly discuss strategies for doing each.</a:t>
            </a:r>
          </a:p>
          <a:p>
            <a:pPr eaLnBrk="1" hangingPunct="1">
              <a:spcBef>
                <a:spcPct val="0"/>
              </a:spcBef>
            </a:pPr>
            <a:endParaRPr lang="en-US" altLang="en-US" smtClean="0"/>
          </a:p>
          <a:p>
            <a:pPr eaLnBrk="1" hangingPunct="1">
              <a:spcBef>
                <a:spcPct val="0"/>
              </a:spcBef>
            </a:pPr>
            <a:r>
              <a:rPr lang="en-US" altLang="en-US" smtClean="0"/>
              <a:t>(show 5)	Finally, we will review how to integrate summaries, paraphrases, and quotes using signal phrases and in-text citations.</a:t>
            </a:r>
          </a:p>
        </p:txBody>
      </p:sp>
      <p:sp>
        <p:nvSpPr>
          <p:cNvPr id="266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AB27318-3BE9-4B58-9B0C-8CDDCDF731AC}" type="slidenum">
              <a:rPr lang="en-US" smtClean="0">
                <a:latin typeface="Calibri" pitchFamily="34" charset="0"/>
              </a:rPr>
              <a:pPr fontAlgn="base">
                <a:spcBef>
                  <a:spcPct val="0"/>
                </a:spcBef>
                <a:spcAft>
                  <a:spcPct val="0"/>
                </a:spcAft>
                <a:defRPr/>
              </a:pPr>
              <a:t>2</a:t>
            </a:fld>
            <a:endParaRPr lang="en-US" smtClean="0">
              <a:latin typeface="Calibri" pitchFamily="34" charset="0"/>
            </a:endParaRPr>
          </a:p>
        </p:txBody>
      </p:sp>
    </p:spTree>
    <p:extLst>
      <p:ext uri="{BB962C8B-B14F-4D97-AF65-F5344CB8AC3E}">
        <p14:creationId xmlns:p14="http://schemas.microsoft.com/office/powerpoint/2010/main" val="3000238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89BCA72F-F5A2-481C-90C9-DB93DA9119E1}" type="slidenum">
              <a:rPr lang="en-US" smtClean="0"/>
              <a:pPr>
                <a:defRPr/>
              </a:pPr>
              <a:t>14</a:t>
            </a:fld>
            <a:endParaRPr lang="en-US"/>
          </a:p>
        </p:txBody>
      </p:sp>
    </p:spTree>
    <p:extLst>
      <p:ext uri="{BB962C8B-B14F-4D97-AF65-F5344CB8AC3E}">
        <p14:creationId xmlns:p14="http://schemas.microsoft.com/office/powerpoint/2010/main" val="1385005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Edited collections are books that have been compiled by editors and that include articles published by many different authors.</a:t>
            </a:r>
          </a:p>
          <a:p>
            <a:pPr eaLnBrk="1" hangingPunct="1">
              <a:spcBef>
                <a:spcPct val="0"/>
              </a:spcBef>
            </a:pPr>
            <a:endParaRPr lang="en-US" altLang="en-US" smtClean="0"/>
          </a:p>
          <a:p>
            <a:pPr eaLnBrk="1" hangingPunct="1">
              <a:spcBef>
                <a:spcPct val="0"/>
              </a:spcBef>
            </a:pPr>
            <a:r>
              <a:rPr lang="en-US" altLang="en-US" smtClean="0"/>
              <a:t>(show 1)	Look at this model for how to document the entire book.  The only difference is the use of Eds., or if singular, Ed. To abbreviate the word editors or editor.  The abbreviation is always capitalized, always put in parentheses, and here, always gets two periods – the first, in the parentheses, shows that the word is abbreviated.  The second, outside the parentheses, marks the end of the editor information.</a:t>
            </a:r>
          </a:p>
          <a:p>
            <a:pPr eaLnBrk="1" hangingPunct="1">
              <a:spcBef>
                <a:spcPct val="0"/>
              </a:spcBef>
            </a:pPr>
            <a:endParaRPr lang="en-US" altLang="en-US" smtClean="0"/>
          </a:p>
          <a:p>
            <a:pPr eaLnBrk="1" hangingPunct="1">
              <a:spcBef>
                <a:spcPct val="0"/>
              </a:spcBef>
            </a:pPr>
            <a:r>
              <a:rPr lang="en-US" altLang="en-US" smtClean="0"/>
              <a:t>(show 2)	Now look at this model for an article or chapter within the edited collection. Here, the first piece of information required is the author of the article or chapter you wish to use, not the editor of the book.  After the article author comes the date of publication and then the article title.  In other styles, you may have seen article titles in quotation marks, but in APA documentation, that is not the case.  Note that capitalization rules follow those used for book titles.  Next comes an “In” statement, to indicate that the article is contained in another source.  In these situations, the editor’s initials come before the last name, a comma appears after the Editor abbreviation, and the page numbers on which the article appears are provided in exactly the format shown, using parentheses, the abbreviation pp., and the final period to show that who (editor), what (title), and where (pages) are considered one idea.</a:t>
            </a:r>
          </a:p>
          <a:p>
            <a:pPr eaLnBrk="1" hangingPunct="1">
              <a:spcBef>
                <a:spcPct val="0"/>
              </a:spcBef>
            </a:pPr>
            <a:endParaRPr lang="en-US" altLang="en-US" smtClean="0"/>
          </a:p>
          <a:p>
            <a:pPr eaLnBrk="1" hangingPunct="1">
              <a:spcBef>
                <a:spcPct val="0"/>
              </a:spcBef>
            </a:pPr>
            <a:r>
              <a:rPr lang="en-US" altLang="en-US" smtClean="0"/>
              <a:t>(show 3)	Here is an example.</a:t>
            </a:r>
          </a:p>
        </p:txBody>
      </p:sp>
      <p:sp>
        <p:nvSpPr>
          <p:cNvPr id="337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149E2C62-1BFB-4A60-9DBF-312A1B2A1073}" type="slidenum">
              <a:rPr lang="en-US" smtClean="0">
                <a:latin typeface="Calibri" pitchFamily="34" charset="0"/>
              </a:rPr>
              <a:pPr fontAlgn="base">
                <a:spcBef>
                  <a:spcPct val="0"/>
                </a:spcBef>
                <a:spcAft>
                  <a:spcPct val="0"/>
                </a:spcAft>
                <a:defRPr/>
              </a:pPr>
              <a:t>16</a:t>
            </a:fld>
            <a:endParaRPr lang="en-US" smtClean="0">
              <a:latin typeface="Calibri" pitchFamily="34" charset="0"/>
            </a:endParaRPr>
          </a:p>
        </p:txBody>
      </p:sp>
    </p:spTree>
    <p:extLst>
      <p:ext uri="{BB962C8B-B14F-4D97-AF65-F5344CB8AC3E}">
        <p14:creationId xmlns:p14="http://schemas.microsoft.com/office/powerpoint/2010/main" val="27983092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Journals will be the next most often used source.  Be careful with these, because they break from some of the earlier rules.</a:t>
            </a:r>
          </a:p>
          <a:p>
            <a:pPr eaLnBrk="1" hangingPunct="1">
              <a:spcBef>
                <a:spcPct val="0"/>
              </a:spcBef>
            </a:pPr>
            <a:endParaRPr lang="en-US" altLang="en-US" smtClean="0"/>
          </a:p>
          <a:p>
            <a:pPr eaLnBrk="1" hangingPunct="1">
              <a:spcBef>
                <a:spcPct val="0"/>
              </a:spcBef>
            </a:pPr>
            <a:r>
              <a:rPr lang="en-US" altLang="en-US" smtClean="0"/>
              <a:t>(show 1)	Notice that author, year, and article title are treated just the same as we discussed.  However, the Journal title cannot possibly be treated as a sentence, so it receives proper noun capitalization and it is italicized, since it contains smaller works – in this case, articles.  Notice the comma after the title, indicating that more information related to location is forthcoming.  In this case, the volume number is required, also in italics, since it distinguishes which volume of the journal is required.  The issue number is contained within the volume, so it is not part of the title, and therefore gets no italics.  However, it works with the volume number to help identify location, so it goes right up against the volume number, with no space between them.  Finally, notice that another comma is shown, followed by page numbers.  No abbreviation for pages is used.</a:t>
            </a:r>
          </a:p>
          <a:p>
            <a:pPr eaLnBrk="1" hangingPunct="1">
              <a:spcBef>
                <a:spcPct val="0"/>
              </a:spcBef>
            </a:pPr>
            <a:endParaRPr lang="en-US" altLang="en-US" smtClean="0"/>
          </a:p>
          <a:p>
            <a:pPr eaLnBrk="1" hangingPunct="1">
              <a:spcBef>
                <a:spcPct val="0"/>
              </a:spcBef>
            </a:pPr>
            <a:r>
              <a:rPr lang="en-US" altLang="en-US" smtClean="0"/>
              <a:t>(show 2)	Here is an example.  See how the capitalization is different for journals, and how close volume 10 and issue 3 are situated?  Remember, like book entries, end your documentation with a period.</a:t>
            </a:r>
          </a:p>
        </p:txBody>
      </p:sp>
      <p:sp>
        <p:nvSpPr>
          <p:cNvPr id="34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2027034B-AA66-4930-8FC2-EDCFDD67CFB0}" type="slidenum">
              <a:rPr lang="en-US" smtClean="0">
                <a:latin typeface="Calibri" pitchFamily="34" charset="0"/>
              </a:rPr>
              <a:pPr fontAlgn="base">
                <a:spcBef>
                  <a:spcPct val="0"/>
                </a:spcBef>
                <a:spcAft>
                  <a:spcPct val="0"/>
                </a:spcAft>
                <a:defRPr/>
              </a:pPr>
              <a:t>19</a:t>
            </a:fld>
            <a:endParaRPr lang="en-US" smtClean="0">
              <a:latin typeface="Calibri" pitchFamily="34" charset="0"/>
            </a:endParaRPr>
          </a:p>
        </p:txBody>
      </p:sp>
    </p:spTree>
    <p:extLst>
      <p:ext uri="{BB962C8B-B14F-4D97-AF65-F5344CB8AC3E}">
        <p14:creationId xmlns:p14="http://schemas.microsoft.com/office/powerpoint/2010/main" val="4147130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smtClean="0"/>
              <a:t>(show title)  There are two types of online journals: those that are found exclusively on the web, and those that are available in both print and electronic form.  You are more likely to encounter the first situation.</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1)	Look at this model.  Everything up to the volume number occurs exactly the same as if you were citing a journal article.  However, since the article is online, a “retrieval statement” is required.  Retrieval statements always begin with the word retrieved, offer the full name of the month, date, and year, with commas after the date and after the year, followed by “from” and the url.  Notice how the url is neither underlined nor blue.  In APA documentation and in text citation, underlines are not used.  To get rid of a hyperlink in MS Word, place your cursor after the last word in the url and hit the backspace key.  This should remove the hyperlink without deleting words.  If a url is long and needs to be divided between two lines, you can break it after a slash or before a period.  Finally, notice that no period appears at the end of an online entry that concludes with a url.  This is so that the wrong address is not accidentally entered into the web browser.</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2)	Take a look at this example.</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3)	Now, a quick look at the form for journals online and in print.  In these situations, you would treat the article as you would for a journal article, except  you would include the words “electronic version” in brackets, to indicate that you read and used the electronic form instead of the hardcopy.</a:t>
            </a:r>
          </a:p>
        </p:txBody>
      </p:sp>
      <p:sp>
        <p:nvSpPr>
          <p:cNvPr id="358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1875D93-0B3D-4DE1-BEF6-F41347601DF5}" type="slidenum">
              <a:rPr lang="en-US" smtClean="0">
                <a:latin typeface="Calibri" pitchFamily="34" charset="0"/>
              </a:rPr>
              <a:pPr fontAlgn="base">
                <a:spcBef>
                  <a:spcPct val="0"/>
                </a:spcBef>
                <a:spcAft>
                  <a:spcPct val="0"/>
                </a:spcAft>
                <a:defRPr/>
              </a:pPr>
              <a:t>20</a:t>
            </a:fld>
            <a:endParaRPr lang="en-US" smtClean="0">
              <a:latin typeface="Calibri" pitchFamily="34" charset="0"/>
            </a:endParaRPr>
          </a:p>
        </p:txBody>
      </p:sp>
    </p:spTree>
    <p:extLst>
      <p:ext uri="{BB962C8B-B14F-4D97-AF65-F5344CB8AC3E}">
        <p14:creationId xmlns:p14="http://schemas.microsoft.com/office/powerpoint/2010/main" val="1417613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We’ll conclude documentation coverage by looking at how to document websites.</a:t>
            </a:r>
          </a:p>
          <a:p>
            <a:pPr eaLnBrk="1" hangingPunct="1">
              <a:spcBef>
                <a:spcPct val="0"/>
              </a:spcBef>
            </a:pPr>
            <a:endParaRPr lang="en-US" altLang="en-US" smtClean="0"/>
          </a:p>
          <a:p>
            <a:pPr eaLnBrk="1" hangingPunct="1">
              <a:spcBef>
                <a:spcPct val="0"/>
              </a:spcBef>
            </a:pPr>
            <a:r>
              <a:rPr lang="en-US" altLang="en-US" smtClean="0"/>
              <a:t>(show 1)	Notice that the model for a document that is a whole site uses the same patterns for author, year, and article or document title.  Instead of offering a journal title or book title, however, you simply add the retrieval statement.</a:t>
            </a:r>
          </a:p>
          <a:p>
            <a:pPr eaLnBrk="1" hangingPunct="1">
              <a:spcBef>
                <a:spcPct val="0"/>
              </a:spcBef>
            </a:pPr>
            <a:endParaRPr lang="en-US" altLang="en-US" smtClean="0"/>
          </a:p>
          <a:p>
            <a:pPr eaLnBrk="1" hangingPunct="1">
              <a:spcBef>
                <a:spcPct val="0"/>
              </a:spcBef>
            </a:pPr>
            <a:r>
              <a:rPr lang="en-US" altLang="en-US" smtClean="0"/>
              <a:t>(show 2)	More often, you will find a page as part of a larger site.  In these cases, you treat the website title as you would a journal title, using proper noun capitalization, but you do not use italics.  Everything else remains the same.</a:t>
            </a:r>
          </a:p>
          <a:p>
            <a:pPr eaLnBrk="1" hangingPunct="1">
              <a:spcBef>
                <a:spcPct val="0"/>
              </a:spcBef>
            </a:pPr>
            <a:endParaRPr lang="en-US" altLang="en-US" smtClean="0"/>
          </a:p>
          <a:p>
            <a:pPr eaLnBrk="1" hangingPunct="1">
              <a:spcBef>
                <a:spcPct val="0"/>
              </a:spcBef>
            </a:pPr>
            <a:r>
              <a:rPr lang="en-US" altLang="en-US" smtClean="0"/>
              <a:t>(show 3)	Here is an example without an author.  What do you notice is done differently when there is no author? </a:t>
            </a:r>
          </a:p>
          <a:p>
            <a:pPr eaLnBrk="1" hangingPunct="1">
              <a:spcBef>
                <a:spcPct val="0"/>
              </a:spcBef>
            </a:pPr>
            <a:endParaRPr lang="en-US" altLang="en-US" smtClean="0"/>
          </a:p>
          <a:p>
            <a:pPr eaLnBrk="1" hangingPunct="1">
              <a:spcBef>
                <a:spcPct val="0"/>
              </a:spcBef>
            </a:pPr>
            <a:r>
              <a:rPr lang="en-US" altLang="en-US" smtClean="0"/>
              <a:t>(show 4)	When there is no author, the article or document title is used to list the document in the references.  If there is no page title, you could list it by site, but a source without author or page title probably isn’t a very credible or reliable source, so you may want to rethink using it.</a:t>
            </a:r>
          </a:p>
        </p:txBody>
      </p:sp>
      <p:sp>
        <p:nvSpPr>
          <p:cNvPr id="3686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CC270CE-7678-44ED-9034-05B8FD530D95}" type="slidenum">
              <a:rPr lang="en-US" smtClean="0">
                <a:latin typeface="Calibri" pitchFamily="34" charset="0"/>
              </a:rPr>
              <a:pPr fontAlgn="base">
                <a:spcBef>
                  <a:spcPct val="0"/>
                </a:spcBef>
                <a:spcAft>
                  <a:spcPct val="0"/>
                </a:spcAft>
                <a:defRPr/>
              </a:pPr>
              <a:t>22</a:t>
            </a:fld>
            <a:endParaRPr lang="en-US" smtClean="0">
              <a:latin typeface="Calibri" pitchFamily="34" charset="0"/>
            </a:endParaRPr>
          </a:p>
        </p:txBody>
      </p:sp>
    </p:spTree>
    <p:extLst>
      <p:ext uri="{BB962C8B-B14F-4D97-AF65-F5344CB8AC3E}">
        <p14:creationId xmlns:p14="http://schemas.microsoft.com/office/powerpoint/2010/main" val="15305368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Note in this slide that the company name is in place of the author’s name, followed by the copyright date, the title of the article or information provided, then the URL. Again, before every URL you must place the words “Retrieved from” before copying and pasting the URL.</a:t>
            </a:r>
          </a:p>
        </p:txBody>
      </p:sp>
      <p:sp>
        <p:nvSpPr>
          <p:cNvPr id="4" name="Slide Number Placeholder 3"/>
          <p:cNvSpPr>
            <a:spLocks noGrp="1"/>
          </p:cNvSpPr>
          <p:nvPr>
            <p:ph type="sldNum" sz="quarter" idx="5"/>
          </p:nvPr>
        </p:nvSpPr>
        <p:spPr/>
        <p:txBody>
          <a:bodyPr/>
          <a:lstStyle/>
          <a:p>
            <a:pPr>
              <a:defRPr/>
            </a:pPr>
            <a:fld id="{CAAAA5B8-FAF4-4A19-A23F-01B0A7EF5768}" type="slidenum">
              <a:rPr lang="en-US" smtClean="0"/>
              <a:pPr>
                <a:defRPr/>
              </a:pPr>
              <a:t>26</a:t>
            </a:fld>
            <a:endParaRPr lang="en-US"/>
          </a:p>
        </p:txBody>
      </p:sp>
    </p:spTree>
    <p:extLst>
      <p:ext uri="{BB962C8B-B14F-4D97-AF65-F5344CB8AC3E}">
        <p14:creationId xmlns:p14="http://schemas.microsoft.com/office/powerpoint/2010/main" val="9817241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Note the specific information needed to cite online communities. Note that the date is more specific than previous dates; there is a year, month and day. Also note that the “title” is now the “subject line” of the communication noted by “Re:” but typed exactly like any other title of an article. Make sure to place the words “Online forum comment” in brackets immediately after the title, before placing a period. Then, only the URL is needed, but do not forget the words “Retrieved from” before copying and pasting the URL. Also remember that URLs will be broken at appropriate points in order to maintain documentation formatting.  Preferable breaks happen after forward slash (/) or dash (_) or hyphen (-). </a:t>
            </a:r>
          </a:p>
        </p:txBody>
      </p:sp>
      <p:sp>
        <p:nvSpPr>
          <p:cNvPr id="4" name="Slide Number Placeholder 3"/>
          <p:cNvSpPr>
            <a:spLocks noGrp="1"/>
          </p:cNvSpPr>
          <p:nvPr>
            <p:ph type="sldNum" sz="quarter" idx="5"/>
          </p:nvPr>
        </p:nvSpPr>
        <p:spPr/>
        <p:txBody>
          <a:bodyPr/>
          <a:lstStyle/>
          <a:p>
            <a:pPr>
              <a:defRPr/>
            </a:pPr>
            <a:fld id="{69266E45-B438-48D1-873B-9074187FB7F9}" type="slidenum">
              <a:rPr lang="en-US" smtClean="0"/>
              <a:pPr>
                <a:defRPr/>
              </a:pPr>
              <a:t>27</a:t>
            </a:fld>
            <a:endParaRPr lang="en-US"/>
          </a:p>
        </p:txBody>
      </p:sp>
    </p:spTree>
    <p:extLst>
      <p:ext uri="{BB962C8B-B14F-4D97-AF65-F5344CB8AC3E}">
        <p14:creationId xmlns:p14="http://schemas.microsoft.com/office/powerpoint/2010/main" val="9766394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Note that the author of this blog post (or comment) uses a username “PZ Myers.” Also note that the date of the post includes the year, month and day. Also notice that immediately following the subject title are brackets [ ] with the words “Web log post” placed inside and a period placed outside the brackets. After this information, simply copy and paste the URL. </a:t>
            </a:r>
          </a:p>
          <a:p>
            <a:endParaRPr lang="en-US" altLang="en-US" smtClean="0"/>
          </a:p>
          <a:p>
            <a:r>
              <a:rPr lang="en-US" altLang="en-US" smtClean="0"/>
              <a:t>*REMEMBER, when copying and pasting the URL, do not place a period at the end of the documentation. This is not needed.</a:t>
            </a:r>
          </a:p>
        </p:txBody>
      </p:sp>
      <p:sp>
        <p:nvSpPr>
          <p:cNvPr id="4" name="Slide Number Placeholder 3"/>
          <p:cNvSpPr>
            <a:spLocks noGrp="1"/>
          </p:cNvSpPr>
          <p:nvPr>
            <p:ph type="sldNum" sz="quarter" idx="5"/>
          </p:nvPr>
        </p:nvSpPr>
        <p:spPr/>
        <p:txBody>
          <a:bodyPr/>
          <a:lstStyle/>
          <a:p>
            <a:pPr>
              <a:defRPr/>
            </a:pPr>
            <a:fld id="{665980EC-21CC-4411-A320-CEA87BA26568}" type="slidenum">
              <a:rPr lang="en-US" smtClean="0"/>
              <a:pPr>
                <a:defRPr/>
              </a:pPr>
              <a:t>28</a:t>
            </a:fld>
            <a:endParaRPr lang="en-US"/>
          </a:p>
        </p:txBody>
      </p:sp>
    </p:spTree>
    <p:extLst>
      <p:ext uri="{BB962C8B-B14F-4D97-AF65-F5344CB8AC3E}">
        <p14:creationId xmlns:p14="http://schemas.microsoft.com/office/powerpoint/2010/main" val="22969338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Documenting online magazines looks familiar to  the print version, only a URL is added at the end. Note that the date for documenting magazines includes the year and the month separated by a comma.</a:t>
            </a:r>
          </a:p>
          <a:p>
            <a:endParaRPr lang="en-US" altLang="en-US" smtClean="0"/>
          </a:p>
          <a:p>
            <a:r>
              <a:rPr lang="en-US" altLang="en-US" smtClean="0"/>
              <a:t>*Remember, the word that follows a colon (:) is always capitalized.</a:t>
            </a:r>
          </a:p>
        </p:txBody>
      </p:sp>
      <p:sp>
        <p:nvSpPr>
          <p:cNvPr id="4" name="Slide Number Placeholder 3"/>
          <p:cNvSpPr>
            <a:spLocks noGrp="1"/>
          </p:cNvSpPr>
          <p:nvPr>
            <p:ph type="sldNum" sz="quarter" idx="5"/>
          </p:nvPr>
        </p:nvSpPr>
        <p:spPr/>
        <p:txBody>
          <a:bodyPr/>
          <a:lstStyle/>
          <a:p>
            <a:pPr>
              <a:defRPr/>
            </a:pPr>
            <a:fld id="{17582562-8F89-4231-941E-80BE1173D22D}" type="slidenum">
              <a:rPr lang="en-US" smtClean="0"/>
              <a:pPr>
                <a:defRPr/>
              </a:pPr>
              <a:t>30</a:t>
            </a:fld>
            <a:endParaRPr lang="en-US"/>
          </a:p>
        </p:txBody>
      </p:sp>
    </p:spTree>
    <p:extLst>
      <p:ext uri="{BB962C8B-B14F-4D97-AF65-F5344CB8AC3E}">
        <p14:creationId xmlns:p14="http://schemas.microsoft.com/office/powerpoint/2010/main" val="2275622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Online newspaper articles are documented the same as a print version except that a URL is added at the end. Note the date for an online newspaper includes the year, month and day. There is no comma between the month and the day; there is only a comma between the year and the month.</a:t>
            </a:r>
          </a:p>
        </p:txBody>
      </p:sp>
      <p:sp>
        <p:nvSpPr>
          <p:cNvPr id="4" name="Slide Number Placeholder 3"/>
          <p:cNvSpPr>
            <a:spLocks noGrp="1"/>
          </p:cNvSpPr>
          <p:nvPr>
            <p:ph type="sldNum" sz="quarter" idx="5"/>
          </p:nvPr>
        </p:nvSpPr>
        <p:spPr/>
        <p:txBody>
          <a:bodyPr/>
          <a:lstStyle/>
          <a:p>
            <a:pPr>
              <a:defRPr/>
            </a:pPr>
            <a:fld id="{CDE1CD38-37E9-4BD7-B550-2C5E5281C00D}" type="slidenum">
              <a:rPr lang="en-US" smtClean="0"/>
              <a:pPr>
                <a:defRPr/>
              </a:pPr>
              <a:t>31</a:t>
            </a:fld>
            <a:endParaRPr lang="en-US"/>
          </a:p>
        </p:txBody>
      </p:sp>
    </p:spTree>
    <p:extLst>
      <p:ext uri="{BB962C8B-B14F-4D97-AF65-F5344CB8AC3E}">
        <p14:creationId xmlns:p14="http://schemas.microsoft.com/office/powerpoint/2010/main" val="2138803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What is APA Style, and why use it?</a:t>
            </a:r>
          </a:p>
          <a:p>
            <a:pPr eaLnBrk="1" hangingPunct="1">
              <a:spcBef>
                <a:spcPct val="0"/>
              </a:spcBef>
            </a:pPr>
            <a:endParaRPr lang="en-US" altLang="en-US" smtClean="0"/>
          </a:p>
          <a:p>
            <a:pPr eaLnBrk="1" hangingPunct="1">
              <a:spcBef>
                <a:spcPct val="0"/>
              </a:spcBef>
            </a:pPr>
            <a:r>
              <a:rPr lang="en-US" altLang="en-US" smtClean="0"/>
              <a:t>(show 1)	APA stands for American Psychological Association.  This is a professional organization, one of many that rely on constantly up-to-date research, presented mostly in journals and at conferences.</a:t>
            </a:r>
          </a:p>
          <a:p>
            <a:pPr eaLnBrk="1" hangingPunct="1">
              <a:spcBef>
                <a:spcPct val="0"/>
              </a:spcBef>
            </a:pPr>
            <a:endParaRPr lang="en-US" altLang="en-US" smtClean="0"/>
          </a:p>
          <a:p>
            <a:pPr eaLnBrk="1" hangingPunct="1">
              <a:spcBef>
                <a:spcPct val="0"/>
              </a:spcBef>
            </a:pPr>
            <a:r>
              <a:rPr lang="en-US" altLang="en-US" smtClean="0"/>
              <a:t>(show 2)	In 1928, psychologists and anthropologists developed the APA style to resolve academic disputes that occurred not because of different ideas, but because of different ways to present  the same knowledge.</a:t>
            </a:r>
          </a:p>
          <a:p>
            <a:pPr eaLnBrk="1" hangingPunct="1">
              <a:spcBef>
                <a:spcPct val="0"/>
              </a:spcBef>
            </a:pPr>
            <a:r>
              <a:rPr lang="en-US" altLang="en-US" smtClean="0"/>
              <a:t> </a:t>
            </a:r>
          </a:p>
          <a:p>
            <a:pPr eaLnBrk="1" hangingPunct="1">
              <a:spcBef>
                <a:spcPct val="0"/>
              </a:spcBef>
            </a:pPr>
            <a:r>
              <a:rPr lang="en-US" altLang="en-US" smtClean="0"/>
              <a:t>(show 3)	The style they developed has been applied to many journals and newsletters as well as books, in a variety of disciplines: Psychology, Sociology, Education, and Nursing, but also Geography, Composition, and Business – any field where the newest information is most essential.</a:t>
            </a:r>
          </a:p>
          <a:p>
            <a:pPr eaLnBrk="1" hangingPunct="1">
              <a:spcBef>
                <a:spcPct val="0"/>
              </a:spcBef>
            </a:pPr>
            <a:endParaRPr lang="en-US" altLang="en-US" smtClean="0"/>
          </a:p>
          <a:p>
            <a:pPr eaLnBrk="1" hangingPunct="1">
              <a:spcBef>
                <a:spcPct val="0"/>
              </a:spcBef>
            </a:pPr>
            <a:r>
              <a:rPr lang="en-US" altLang="en-US" smtClean="0"/>
              <a:t>(show 4)	Using APA style, many disciplines have made their journals easier to read and understand.  The most important reason why you are being required to use this style is because your professor wants you to learn and to be able to participate in your field, by properly preparing your research for publication, just as you will do later in your academic and professional lives.</a:t>
            </a:r>
          </a:p>
        </p:txBody>
      </p:sp>
      <p:sp>
        <p:nvSpPr>
          <p:cNvPr id="276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557AAF9-8BDE-4379-B1D7-A81E1C34003F}" type="slidenum">
              <a:rPr lang="en-US" smtClean="0">
                <a:latin typeface="Calibri" pitchFamily="34" charset="0"/>
              </a:rPr>
              <a:pPr fontAlgn="base">
                <a:spcBef>
                  <a:spcPct val="0"/>
                </a:spcBef>
                <a:spcAft>
                  <a:spcPct val="0"/>
                </a:spcAft>
                <a:defRPr/>
              </a:pPr>
              <a:t>3</a:t>
            </a:fld>
            <a:endParaRPr lang="en-US" smtClean="0">
              <a:latin typeface="Calibri" pitchFamily="34" charset="0"/>
            </a:endParaRPr>
          </a:p>
        </p:txBody>
      </p:sp>
    </p:spTree>
    <p:extLst>
      <p:ext uri="{BB962C8B-B14F-4D97-AF65-F5344CB8AC3E}">
        <p14:creationId xmlns:p14="http://schemas.microsoft.com/office/powerpoint/2010/main" val="34236576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“Picture” this information (claim, evidence, discussion) as a “sandwich.” The claim and the discussion are your words and thoughts (the slices of bread on the outside),while the evidence (source material, expert testimony) is placed in the middle (peanut butter and jelly).</a:t>
            </a:r>
          </a:p>
          <a:p>
            <a:r>
              <a:rPr lang="en-US" altLang="en-US" smtClean="0"/>
              <a:t>Here is something else to remember: If in-text documentation is the last thing you type at the end of the paragraph, you have not finished. In other words, you have not completed your “sandwich.” You have stated your claim, inserted the evidence, now you must discuss the significance of the evidence (how the evidence supports or contradicts the claim). Only when all this information is included is your paragraph finished.</a:t>
            </a:r>
          </a:p>
        </p:txBody>
      </p:sp>
      <p:sp>
        <p:nvSpPr>
          <p:cNvPr id="4" name="Slide Number Placeholder 3"/>
          <p:cNvSpPr>
            <a:spLocks noGrp="1"/>
          </p:cNvSpPr>
          <p:nvPr>
            <p:ph type="sldNum" sz="quarter" idx="5"/>
          </p:nvPr>
        </p:nvSpPr>
        <p:spPr/>
        <p:txBody>
          <a:bodyPr/>
          <a:lstStyle/>
          <a:p>
            <a:pPr>
              <a:defRPr/>
            </a:pPr>
            <a:fld id="{82DC02D5-70F2-496E-AD5F-C837B10692BF}" type="slidenum">
              <a:rPr lang="en-US" smtClean="0"/>
              <a:pPr>
                <a:defRPr/>
              </a:pPr>
              <a:t>33</a:t>
            </a:fld>
            <a:endParaRPr lang="en-US"/>
          </a:p>
        </p:txBody>
      </p:sp>
    </p:spTree>
    <p:extLst>
      <p:ext uri="{BB962C8B-B14F-4D97-AF65-F5344CB8AC3E}">
        <p14:creationId xmlns:p14="http://schemas.microsoft.com/office/powerpoint/2010/main" val="22335876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Now we’ll begin looking at how sources are integrated into the body of your text.  There are three ways in which we use sources to provide evidence for our arguments.  They are quotations, paraphrases, and summaries.</a:t>
            </a:r>
          </a:p>
          <a:p>
            <a:pPr eaLnBrk="1" hangingPunct="1">
              <a:spcBef>
                <a:spcPct val="0"/>
              </a:spcBef>
            </a:pPr>
            <a:endParaRPr lang="en-US" altLang="en-US" smtClean="0"/>
          </a:p>
          <a:p>
            <a:pPr eaLnBrk="1" hangingPunct="1">
              <a:spcBef>
                <a:spcPct val="0"/>
              </a:spcBef>
            </a:pPr>
            <a:r>
              <a:rPr lang="en-US" altLang="en-US" smtClean="0"/>
              <a:t>(show 1)	(read each  as they appear)</a:t>
            </a:r>
          </a:p>
        </p:txBody>
      </p:sp>
      <p:sp>
        <p:nvSpPr>
          <p:cNvPr id="378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09F043F-B18F-4763-9F44-726C6BAF15E7}" type="slidenum">
              <a:rPr lang="en-US" smtClean="0">
                <a:latin typeface="Calibri" pitchFamily="34" charset="0"/>
              </a:rPr>
              <a:pPr fontAlgn="base">
                <a:spcBef>
                  <a:spcPct val="0"/>
                </a:spcBef>
                <a:spcAft>
                  <a:spcPct val="0"/>
                </a:spcAft>
                <a:defRPr/>
              </a:pPr>
              <a:t>34</a:t>
            </a:fld>
            <a:endParaRPr lang="en-US" smtClean="0">
              <a:latin typeface="Calibri" pitchFamily="34" charset="0"/>
            </a:endParaRPr>
          </a:p>
        </p:txBody>
      </p:sp>
    </p:spTree>
    <p:extLst>
      <p:ext uri="{BB962C8B-B14F-4D97-AF65-F5344CB8AC3E}">
        <p14:creationId xmlns:p14="http://schemas.microsoft.com/office/powerpoint/2010/main" val="23156050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smtClean="0"/>
              <a:t>(show title)	There is an easy 4-step process you can use to learn to summarize, paraphrase, and quote.  Here it is…</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1)	First, get familiar with the text.  As you read it, mark the thesis of the chapter, and identify any main points.  Main points are usually found in topic or summarizing sentences (generally one in each paragraph), or in sentences that answer questions posed by any headings in the text.</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2)	After you have read to get an understanding of the text, close the book or set the article aside.  Now, in your own words, write a single sentence that summarizes the argument or purpose of the piece.  Once you have this main idea, write a sentence to summarize each of the major ideas of the piece.  Once you have done this, review the article to see that what you wrote is really the author’s point.</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3)	Now find any important points – sentences or single paragraphs in particular – that are important to your argument in your own research.  After you read the passage and understand what you read, set the text aside and write what the major points were in your own words.  Once you have done this, review to see that you captured the spirit of the author’s idea without using his or her words.</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4)	Finally, if you find something so important that the exact wording has to be discussed or examined in the paper, or when you find something that is so well written that you couldn’t say it any better, go ahead and mark these as passages to quote.  For example, any discussion of the ideas espoused in the Declaration of Independence nearly always requires the quote “all men are endowed with certain unalienable rights – and among these are life, liberty, and the pursuit of happiness.”</a:t>
            </a:r>
          </a:p>
        </p:txBody>
      </p:sp>
      <p:sp>
        <p:nvSpPr>
          <p:cNvPr id="389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54CB2CC7-A53E-4B5B-A989-EEBD1A2D0362}" type="slidenum">
              <a:rPr lang="en-US" smtClean="0">
                <a:latin typeface="Calibri" pitchFamily="34" charset="0"/>
              </a:rPr>
              <a:pPr fontAlgn="base">
                <a:spcBef>
                  <a:spcPct val="0"/>
                </a:spcBef>
                <a:spcAft>
                  <a:spcPct val="0"/>
                </a:spcAft>
                <a:defRPr/>
              </a:pPr>
              <a:t>35</a:t>
            </a:fld>
            <a:endParaRPr lang="en-US" smtClean="0">
              <a:latin typeface="Calibri" pitchFamily="34" charset="0"/>
            </a:endParaRPr>
          </a:p>
        </p:txBody>
      </p:sp>
    </p:spTree>
    <p:extLst>
      <p:ext uri="{BB962C8B-B14F-4D97-AF65-F5344CB8AC3E}">
        <p14:creationId xmlns:p14="http://schemas.microsoft.com/office/powerpoint/2010/main" val="34419851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Here is what you do when you summarize</a:t>
            </a:r>
          </a:p>
          <a:p>
            <a:pPr eaLnBrk="1" hangingPunct="1">
              <a:spcBef>
                <a:spcPct val="0"/>
              </a:spcBef>
            </a:pPr>
            <a:endParaRPr lang="en-US" altLang="en-US" smtClean="0"/>
          </a:p>
          <a:p>
            <a:pPr eaLnBrk="1" hangingPunct="1">
              <a:spcBef>
                <a:spcPct val="0"/>
              </a:spcBef>
            </a:pPr>
            <a:r>
              <a:rPr lang="en-US" altLang="en-US" smtClean="0"/>
              <a:t>(read arrow 1)</a:t>
            </a:r>
          </a:p>
          <a:p>
            <a:pPr eaLnBrk="1" hangingPunct="1">
              <a:spcBef>
                <a:spcPct val="0"/>
              </a:spcBef>
            </a:pPr>
            <a:endParaRPr lang="en-US" altLang="en-US" smtClean="0"/>
          </a:p>
          <a:p>
            <a:pPr eaLnBrk="1" hangingPunct="1">
              <a:spcBef>
                <a:spcPct val="0"/>
              </a:spcBef>
            </a:pPr>
            <a:r>
              <a:rPr lang="en-US" altLang="en-US" smtClean="0"/>
              <a:t>Now here are some summary characteristics</a:t>
            </a:r>
          </a:p>
          <a:p>
            <a:pPr eaLnBrk="1" hangingPunct="1">
              <a:spcBef>
                <a:spcPct val="0"/>
              </a:spcBef>
            </a:pPr>
            <a:endParaRPr lang="en-US" altLang="en-US" smtClean="0"/>
          </a:p>
          <a:p>
            <a:pPr eaLnBrk="1" hangingPunct="1">
              <a:spcBef>
                <a:spcPct val="0"/>
              </a:spcBef>
            </a:pPr>
            <a:r>
              <a:rPr lang="en-US" altLang="en-US" smtClean="0"/>
              <a:t>(show and read each bullet)</a:t>
            </a:r>
          </a:p>
          <a:p>
            <a:pPr eaLnBrk="1" hangingPunct="1">
              <a:spcBef>
                <a:spcPct val="0"/>
              </a:spcBef>
            </a:pPr>
            <a:endParaRPr lang="en-US" altLang="en-US" smtClean="0"/>
          </a:p>
          <a:p>
            <a:pPr eaLnBrk="1" hangingPunct="1">
              <a:spcBef>
                <a:spcPct val="0"/>
              </a:spcBef>
            </a:pPr>
            <a:r>
              <a:rPr lang="en-US" altLang="en-US" smtClean="0"/>
              <a:t>Note that when you attribute to an original source, you must refer to at least the author and year in the signal phrase, which we will discuss shortly.  </a:t>
            </a:r>
          </a:p>
          <a:p>
            <a:pPr eaLnBrk="1" hangingPunct="1">
              <a:spcBef>
                <a:spcPct val="0"/>
              </a:spcBef>
            </a:pPr>
            <a:endParaRPr lang="en-US" altLang="en-US" smtClean="0"/>
          </a:p>
          <a:p>
            <a:pPr eaLnBrk="1" hangingPunct="1">
              <a:spcBef>
                <a:spcPct val="0"/>
              </a:spcBef>
            </a:pPr>
            <a:r>
              <a:rPr lang="en-US" altLang="en-US" smtClean="0"/>
              <a:t>In a summary, you are condensing multiple paragraphs or pages down to just a few sentences, or maybe a single paragraph. </a:t>
            </a:r>
          </a:p>
          <a:p>
            <a:pPr eaLnBrk="1" hangingPunct="1">
              <a:spcBef>
                <a:spcPct val="0"/>
              </a:spcBef>
            </a:pPr>
            <a:endParaRPr lang="en-US" altLang="en-US" smtClean="0"/>
          </a:p>
        </p:txBody>
      </p:sp>
      <p:sp>
        <p:nvSpPr>
          <p:cNvPr id="399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DA8D4D8D-4E12-4A33-8DB7-6F5208B68C7E}" type="slidenum">
              <a:rPr lang="en-US" smtClean="0">
                <a:latin typeface="Calibri" pitchFamily="34" charset="0"/>
              </a:rPr>
              <a:pPr fontAlgn="base">
                <a:spcBef>
                  <a:spcPct val="0"/>
                </a:spcBef>
                <a:spcAft>
                  <a:spcPct val="0"/>
                </a:spcAft>
                <a:defRPr/>
              </a:pPr>
              <a:t>36</a:t>
            </a:fld>
            <a:endParaRPr lang="en-US" smtClean="0">
              <a:latin typeface="Calibri" pitchFamily="34" charset="0"/>
            </a:endParaRPr>
          </a:p>
        </p:txBody>
      </p:sp>
    </p:spTree>
    <p:extLst>
      <p:ext uri="{BB962C8B-B14F-4D97-AF65-F5344CB8AC3E}">
        <p14:creationId xmlns:p14="http://schemas.microsoft.com/office/powerpoint/2010/main" val="19291339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Here is what you do when you paraphrase</a:t>
            </a:r>
          </a:p>
          <a:p>
            <a:pPr eaLnBrk="1" hangingPunct="1">
              <a:spcBef>
                <a:spcPct val="0"/>
              </a:spcBef>
            </a:pPr>
            <a:endParaRPr lang="en-US" altLang="en-US" smtClean="0"/>
          </a:p>
          <a:p>
            <a:pPr eaLnBrk="1" hangingPunct="1">
              <a:spcBef>
                <a:spcPct val="0"/>
              </a:spcBef>
            </a:pPr>
            <a:r>
              <a:rPr lang="en-US" altLang="en-US" smtClean="0"/>
              <a:t>(read arrow 1)</a:t>
            </a:r>
          </a:p>
          <a:p>
            <a:pPr eaLnBrk="1" hangingPunct="1">
              <a:spcBef>
                <a:spcPct val="0"/>
              </a:spcBef>
            </a:pPr>
            <a:endParaRPr lang="en-US" altLang="en-US" smtClean="0"/>
          </a:p>
          <a:p>
            <a:pPr eaLnBrk="1" hangingPunct="1">
              <a:spcBef>
                <a:spcPct val="0"/>
              </a:spcBef>
            </a:pPr>
            <a:r>
              <a:rPr lang="en-US" altLang="en-US" smtClean="0"/>
              <a:t>Now here are some paraphrase characteristics</a:t>
            </a:r>
          </a:p>
          <a:p>
            <a:pPr eaLnBrk="1" hangingPunct="1">
              <a:spcBef>
                <a:spcPct val="0"/>
              </a:spcBef>
            </a:pPr>
            <a:endParaRPr lang="en-US" altLang="en-US" smtClean="0"/>
          </a:p>
          <a:p>
            <a:pPr eaLnBrk="1" hangingPunct="1">
              <a:spcBef>
                <a:spcPct val="0"/>
              </a:spcBef>
            </a:pPr>
            <a:r>
              <a:rPr lang="en-US" altLang="en-US" smtClean="0"/>
              <a:t>(show and read each bullet)</a:t>
            </a:r>
          </a:p>
          <a:p>
            <a:pPr eaLnBrk="1" hangingPunct="1">
              <a:spcBef>
                <a:spcPct val="0"/>
              </a:spcBef>
            </a:pPr>
            <a:endParaRPr lang="en-US" altLang="en-US" smtClean="0"/>
          </a:p>
          <a:p>
            <a:pPr eaLnBrk="1" hangingPunct="1">
              <a:spcBef>
                <a:spcPct val="0"/>
              </a:spcBef>
            </a:pPr>
            <a:r>
              <a:rPr lang="en-US" altLang="en-US" smtClean="0"/>
              <a:t>In the summary, you took much larger segments of text that explained main concepts and core ideas and reduced them to a few sentences or a paragraph.  In a paraphrase, you take any segment of the text, usually a single, more focused idea, and put it entirely into your own words.  It is not uncommon for a paraphrase to remain about the same length as the original idea, although again, the expression of the idea must be entirely in your own words.</a:t>
            </a:r>
          </a:p>
          <a:p>
            <a:pPr eaLnBrk="1" hangingPunct="1">
              <a:spcBef>
                <a:spcPct val="0"/>
              </a:spcBef>
            </a:pPr>
            <a:endParaRPr lang="en-US" altLang="en-US" smtClean="0"/>
          </a:p>
          <a:p>
            <a:pPr eaLnBrk="1" hangingPunct="1">
              <a:spcBef>
                <a:spcPct val="0"/>
              </a:spcBef>
            </a:pPr>
            <a:r>
              <a:rPr lang="en-US" altLang="en-US" smtClean="0"/>
              <a:t>Remember, if you shrink a paraphrase too much, then you’ll be summarizing.</a:t>
            </a:r>
          </a:p>
          <a:p>
            <a:pPr eaLnBrk="1" hangingPunct="1">
              <a:spcBef>
                <a:spcPct val="0"/>
              </a:spcBef>
            </a:pPr>
            <a:endParaRPr lang="en-US" altLang="en-US" smtClean="0"/>
          </a:p>
          <a:p>
            <a:pPr eaLnBrk="1" hangingPunct="1">
              <a:spcBef>
                <a:spcPct val="0"/>
              </a:spcBef>
            </a:pPr>
            <a:r>
              <a:rPr lang="en-US" altLang="en-US" smtClean="0"/>
              <a:t>If you use the author’s words, you’ll actually be quoting.</a:t>
            </a:r>
          </a:p>
        </p:txBody>
      </p:sp>
      <p:sp>
        <p:nvSpPr>
          <p:cNvPr id="409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3E02B18B-F8EC-4833-82DA-147B8CC97B14}" type="slidenum">
              <a:rPr lang="en-US" smtClean="0">
                <a:latin typeface="Calibri" pitchFamily="34" charset="0"/>
              </a:rPr>
              <a:pPr fontAlgn="base">
                <a:spcBef>
                  <a:spcPct val="0"/>
                </a:spcBef>
                <a:spcAft>
                  <a:spcPct val="0"/>
                </a:spcAft>
                <a:defRPr/>
              </a:pPr>
              <a:t>38</a:t>
            </a:fld>
            <a:endParaRPr lang="en-US" smtClean="0">
              <a:latin typeface="Calibri" pitchFamily="34" charset="0"/>
            </a:endParaRPr>
          </a:p>
        </p:txBody>
      </p:sp>
    </p:spTree>
    <p:extLst>
      <p:ext uri="{BB962C8B-B14F-4D97-AF65-F5344CB8AC3E}">
        <p14:creationId xmlns:p14="http://schemas.microsoft.com/office/powerpoint/2010/main" val="14212772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Here is what you do when you quote a text</a:t>
            </a:r>
          </a:p>
          <a:p>
            <a:pPr eaLnBrk="1" hangingPunct="1">
              <a:spcBef>
                <a:spcPct val="0"/>
              </a:spcBef>
            </a:pPr>
            <a:endParaRPr lang="en-US" altLang="en-US" smtClean="0"/>
          </a:p>
          <a:p>
            <a:pPr eaLnBrk="1" hangingPunct="1">
              <a:spcBef>
                <a:spcPct val="0"/>
              </a:spcBef>
            </a:pPr>
            <a:r>
              <a:rPr lang="en-US" altLang="en-US" smtClean="0"/>
              <a:t>(read arrow 1)</a:t>
            </a:r>
          </a:p>
          <a:p>
            <a:pPr eaLnBrk="1" hangingPunct="1">
              <a:spcBef>
                <a:spcPct val="0"/>
              </a:spcBef>
            </a:pPr>
            <a:endParaRPr lang="en-US" altLang="en-US" smtClean="0"/>
          </a:p>
          <a:p>
            <a:pPr eaLnBrk="1" hangingPunct="1">
              <a:spcBef>
                <a:spcPct val="0"/>
              </a:spcBef>
            </a:pPr>
            <a:r>
              <a:rPr lang="en-US" altLang="en-US" smtClean="0"/>
              <a:t>You are not allowed to change anything in the quote without some identifying mark, usually brackets.  Changing even a few letters is considered a form of plagiarism by many people.</a:t>
            </a:r>
          </a:p>
          <a:p>
            <a:pPr eaLnBrk="1" hangingPunct="1">
              <a:spcBef>
                <a:spcPct val="0"/>
              </a:spcBef>
            </a:pPr>
            <a:endParaRPr lang="en-US" altLang="en-US" smtClean="0"/>
          </a:p>
          <a:p>
            <a:pPr eaLnBrk="1" hangingPunct="1">
              <a:spcBef>
                <a:spcPct val="0"/>
              </a:spcBef>
            </a:pPr>
            <a:r>
              <a:rPr lang="en-US" altLang="en-US" smtClean="0"/>
              <a:t>(show and read each bullet)</a:t>
            </a:r>
          </a:p>
          <a:p>
            <a:pPr eaLnBrk="1" hangingPunct="1">
              <a:spcBef>
                <a:spcPct val="0"/>
              </a:spcBef>
            </a:pPr>
            <a:endParaRPr lang="en-US" altLang="en-US" smtClean="0"/>
          </a:p>
          <a:p>
            <a:pPr eaLnBrk="1" hangingPunct="1">
              <a:spcBef>
                <a:spcPct val="0"/>
              </a:spcBef>
            </a:pPr>
            <a:r>
              <a:rPr lang="en-US" altLang="en-US" smtClean="0"/>
              <a:t>Remember that you do not simply add in a quote (or a paraphrase or summary, for that matter) without creating a transition for your reader.  You need to use a signal phrase to show readers that you are moving from your own ideas into someone else’s.  Signal phrases also give you the opportunity to discuss how your argument is connected to the source you are integrating.  Since signal phrases are so important, let’s turn to them next.  </a:t>
            </a:r>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C9D09941-DB7B-47EA-9DC5-C53BD89B38B8}" type="slidenum">
              <a:rPr lang="en-US" smtClean="0">
                <a:latin typeface="Calibri" pitchFamily="34" charset="0"/>
              </a:rPr>
              <a:pPr fontAlgn="base">
                <a:spcBef>
                  <a:spcPct val="0"/>
                </a:spcBef>
                <a:spcAft>
                  <a:spcPct val="0"/>
                </a:spcAft>
                <a:defRPr/>
              </a:pPr>
              <a:t>39</a:t>
            </a:fld>
            <a:endParaRPr lang="en-US" smtClean="0">
              <a:latin typeface="Calibri" pitchFamily="34" charset="0"/>
            </a:endParaRPr>
          </a:p>
        </p:txBody>
      </p:sp>
    </p:spTree>
    <p:extLst>
      <p:ext uri="{BB962C8B-B14F-4D97-AF65-F5344CB8AC3E}">
        <p14:creationId xmlns:p14="http://schemas.microsoft.com/office/powerpoint/2010/main" val="15168636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Finally, we’ll take a look at the role signal phrases and in-text citation play in APA style.</a:t>
            </a:r>
          </a:p>
          <a:p>
            <a:pPr eaLnBrk="1" hangingPunct="1">
              <a:spcBef>
                <a:spcPct val="0"/>
              </a:spcBef>
            </a:pPr>
            <a:endParaRPr lang="en-US" altLang="en-US" smtClean="0"/>
          </a:p>
          <a:p>
            <a:pPr eaLnBrk="1" hangingPunct="1">
              <a:spcBef>
                <a:spcPct val="0"/>
              </a:spcBef>
            </a:pPr>
            <a:r>
              <a:rPr lang="en-US" altLang="en-US" smtClean="0"/>
              <a:t>(show 1-2, reading each)</a:t>
            </a:r>
          </a:p>
          <a:p>
            <a:pPr eaLnBrk="1" hangingPunct="1">
              <a:spcBef>
                <a:spcPct val="0"/>
              </a:spcBef>
            </a:pPr>
            <a:endParaRPr lang="en-US" altLang="en-US" smtClean="0"/>
          </a:p>
          <a:p>
            <a:pPr eaLnBrk="1" hangingPunct="1">
              <a:spcBef>
                <a:spcPct val="0"/>
              </a:spcBef>
            </a:pPr>
            <a:r>
              <a:rPr lang="en-US" altLang="en-US" smtClean="0"/>
              <a:t>Remember, it’s your responsibility to cue the reader as to what is your knowledge and what are your ideas as opposed to someone else’s.</a:t>
            </a:r>
          </a:p>
          <a:p>
            <a:pPr eaLnBrk="1" hangingPunct="1">
              <a:spcBef>
                <a:spcPct val="0"/>
              </a:spcBef>
            </a:pPr>
            <a:endParaRPr lang="en-US" altLang="en-US" smtClean="0"/>
          </a:p>
          <a:p>
            <a:pPr eaLnBrk="1" hangingPunct="1">
              <a:spcBef>
                <a:spcPct val="0"/>
              </a:spcBef>
            </a:pPr>
            <a:r>
              <a:rPr lang="en-US" altLang="en-US" smtClean="0"/>
              <a:t>(show 3)</a:t>
            </a:r>
          </a:p>
          <a:p>
            <a:pPr eaLnBrk="1" hangingPunct="1">
              <a:spcBef>
                <a:spcPct val="0"/>
              </a:spcBef>
            </a:pPr>
            <a:endParaRPr lang="en-US" altLang="en-US" smtClean="0"/>
          </a:p>
          <a:p>
            <a:pPr eaLnBrk="1" hangingPunct="1">
              <a:spcBef>
                <a:spcPct val="0"/>
              </a:spcBef>
            </a:pPr>
            <a:r>
              <a:rPr lang="en-US" altLang="en-US" smtClean="0"/>
              <a:t>Here’s a simple rule to follow: (read)</a:t>
            </a:r>
          </a:p>
          <a:p>
            <a:pPr eaLnBrk="1" hangingPunct="1">
              <a:spcBef>
                <a:spcPct val="0"/>
              </a:spcBef>
            </a:pPr>
            <a:endParaRPr lang="en-US" altLang="en-US" smtClean="0"/>
          </a:p>
          <a:p>
            <a:pPr eaLnBrk="1" hangingPunct="1">
              <a:spcBef>
                <a:spcPct val="0"/>
              </a:spcBef>
            </a:pPr>
            <a:r>
              <a:rPr lang="en-US" altLang="en-US" smtClean="0"/>
              <a:t>(repeat the rule w/underline)</a:t>
            </a:r>
          </a:p>
          <a:p>
            <a:pPr eaLnBrk="1" hangingPunct="1">
              <a:spcBef>
                <a:spcPct val="0"/>
              </a:spcBef>
            </a:pPr>
            <a:endParaRPr lang="en-US" altLang="en-US" smtClean="0"/>
          </a:p>
          <a:p>
            <a:pPr eaLnBrk="1" hangingPunct="1">
              <a:spcBef>
                <a:spcPct val="0"/>
              </a:spcBef>
            </a:pPr>
            <a:r>
              <a:rPr lang="en-US" altLang="en-US" smtClean="0"/>
              <a:t>Now let’s see how this works.</a:t>
            </a:r>
          </a:p>
          <a:p>
            <a:pPr eaLnBrk="1" hangingPunct="1">
              <a:spcBef>
                <a:spcPct val="0"/>
              </a:spcBef>
            </a:pPr>
            <a:endParaRPr lang="en-US" altLang="en-US" smtClean="0"/>
          </a:p>
        </p:txBody>
      </p:sp>
      <p:sp>
        <p:nvSpPr>
          <p:cNvPr id="430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77B629E1-2D1B-4D1B-B068-C49DBAB3C65A}" type="slidenum">
              <a:rPr lang="en-US" smtClean="0">
                <a:latin typeface="Calibri" pitchFamily="34" charset="0"/>
              </a:rPr>
              <a:pPr fontAlgn="base">
                <a:spcBef>
                  <a:spcPct val="0"/>
                </a:spcBef>
                <a:spcAft>
                  <a:spcPct val="0"/>
                </a:spcAft>
                <a:defRPr/>
              </a:pPr>
              <a:t>40</a:t>
            </a:fld>
            <a:endParaRPr lang="en-US" smtClean="0">
              <a:latin typeface="Calibri" pitchFamily="34" charset="0"/>
            </a:endParaRPr>
          </a:p>
        </p:txBody>
      </p:sp>
    </p:spTree>
    <p:extLst>
      <p:ext uri="{BB962C8B-B14F-4D97-AF65-F5344CB8AC3E}">
        <p14:creationId xmlns:p14="http://schemas.microsoft.com/office/powerpoint/2010/main" val="11493582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a:t>
            </a:r>
          </a:p>
          <a:p>
            <a:pPr eaLnBrk="1" hangingPunct="1">
              <a:spcBef>
                <a:spcPct val="0"/>
              </a:spcBef>
            </a:pPr>
            <a:endParaRPr lang="en-US" altLang="en-US" smtClean="0"/>
          </a:p>
          <a:p>
            <a:pPr eaLnBrk="1" hangingPunct="1">
              <a:spcBef>
                <a:spcPct val="0"/>
              </a:spcBef>
            </a:pPr>
            <a:r>
              <a:rPr lang="en-US" altLang="en-US" smtClean="0"/>
              <a:t>(show 1)	In this example, author, year, and page appear in the in-text, or parenthetical citation that comes after the paraphrase or quote.  Notice that in parenthetical citations, each item is separated by a comma, and p. is used to indicate page.  Notice also that when using parenthetical citations with a quote, the quotation mark closes the quote before the parentheses, since the in-text citation is not part of the actual words.  The period, however, goes at the end of everything, since it completes the thought: what was written, who wrote it, when was it written, and where is it written? </a:t>
            </a:r>
          </a:p>
          <a:p>
            <a:pPr eaLnBrk="1" hangingPunct="1">
              <a:spcBef>
                <a:spcPct val="0"/>
              </a:spcBef>
            </a:pPr>
            <a:endParaRPr lang="en-US" altLang="en-US" smtClean="0"/>
          </a:p>
          <a:p>
            <a:pPr eaLnBrk="1" hangingPunct="1">
              <a:spcBef>
                <a:spcPct val="0"/>
              </a:spcBef>
            </a:pPr>
            <a:r>
              <a:rPr lang="en-US" altLang="en-US" smtClean="0"/>
              <a:t>(show 2)	In this example, author and year are provided in the signal phrase, while the page number is provided in the in-text citation.  Remember that when the year is not part of the natural grammatical sentence structure, it must be put in parentheses.  Also, remember that the quote ends before the in-text citation, but the sentence always gets end punctuation after the in-text citation.</a:t>
            </a:r>
          </a:p>
        </p:txBody>
      </p:sp>
      <p:sp>
        <p:nvSpPr>
          <p:cNvPr id="440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25782F0-DC37-4BC8-B394-74BEDB4982D8}" type="slidenum">
              <a:rPr lang="en-US" smtClean="0">
                <a:latin typeface="Calibri" pitchFamily="34" charset="0"/>
              </a:rPr>
              <a:pPr fontAlgn="base">
                <a:spcBef>
                  <a:spcPct val="0"/>
                </a:spcBef>
                <a:spcAft>
                  <a:spcPct val="0"/>
                </a:spcAft>
                <a:defRPr/>
              </a:pPr>
              <a:t>41</a:t>
            </a:fld>
            <a:endParaRPr lang="en-US" smtClean="0">
              <a:latin typeface="Calibri" pitchFamily="34" charset="0"/>
            </a:endParaRPr>
          </a:p>
        </p:txBody>
      </p:sp>
    </p:spTree>
    <p:extLst>
      <p:ext uri="{BB962C8B-B14F-4D97-AF65-F5344CB8AC3E}">
        <p14:creationId xmlns:p14="http://schemas.microsoft.com/office/powerpoint/2010/main" val="17600486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a:t>
            </a:r>
          </a:p>
          <a:p>
            <a:pPr eaLnBrk="1" hangingPunct="1">
              <a:spcBef>
                <a:spcPct val="0"/>
              </a:spcBef>
            </a:pPr>
            <a:endParaRPr lang="en-US" altLang="en-US" smtClean="0"/>
          </a:p>
          <a:p>
            <a:pPr eaLnBrk="1" hangingPunct="1">
              <a:spcBef>
                <a:spcPct val="0"/>
              </a:spcBef>
            </a:pPr>
            <a:r>
              <a:rPr lang="en-US" altLang="en-US" smtClean="0"/>
              <a:t>(show 1)	This example is used when you are summarizing one or more texts.  Remember that a summary cannot mark specific pages, since it covers several pages or whole sections.  In these cases, use only the author or title and year.  If you are synthesizing sources (or bringing them together) by summarizing them, list all sources in alphabetical order.  Separate each source with a semicolon.</a:t>
            </a:r>
          </a:p>
          <a:p>
            <a:pPr eaLnBrk="1" hangingPunct="1">
              <a:spcBef>
                <a:spcPct val="0"/>
              </a:spcBef>
            </a:pPr>
            <a:endParaRPr lang="en-US" altLang="en-US" smtClean="0"/>
          </a:p>
          <a:p>
            <a:pPr eaLnBrk="1" hangingPunct="1">
              <a:spcBef>
                <a:spcPct val="0"/>
              </a:spcBef>
            </a:pPr>
            <a:r>
              <a:rPr lang="en-US" altLang="en-US" smtClean="0"/>
              <a:t>(show 2)	If there is no author, use the article or document title in quotes, or, if you are using the book title, make sure it is in italics.</a:t>
            </a:r>
          </a:p>
          <a:p>
            <a:pPr eaLnBrk="1" hangingPunct="1">
              <a:spcBef>
                <a:spcPct val="0"/>
              </a:spcBef>
            </a:pPr>
            <a:endParaRPr lang="en-US" altLang="en-US" smtClean="0"/>
          </a:p>
          <a:p>
            <a:pPr eaLnBrk="1" hangingPunct="1">
              <a:spcBef>
                <a:spcPct val="0"/>
              </a:spcBef>
            </a:pPr>
            <a:r>
              <a:rPr lang="en-US" altLang="en-US" smtClean="0"/>
              <a:t>(show 3)	Finally, for websites and other sources that lack page numbers, provide the author or title and year in the signal phrase.  Websites do not have page numbers, even if they are printed out.</a:t>
            </a:r>
          </a:p>
        </p:txBody>
      </p:sp>
      <p:sp>
        <p:nvSpPr>
          <p:cNvPr id="4506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BB82930-FBCB-41D2-BECD-89B35C06459F}" type="slidenum">
              <a:rPr lang="en-US" smtClean="0">
                <a:latin typeface="Calibri" pitchFamily="34" charset="0"/>
              </a:rPr>
              <a:pPr fontAlgn="base">
                <a:spcBef>
                  <a:spcPct val="0"/>
                </a:spcBef>
                <a:spcAft>
                  <a:spcPct val="0"/>
                </a:spcAft>
                <a:defRPr/>
              </a:pPr>
              <a:t>42</a:t>
            </a:fld>
            <a:endParaRPr lang="en-US" smtClean="0">
              <a:latin typeface="Calibri" pitchFamily="34" charset="0"/>
            </a:endParaRPr>
          </a:p>
        </p:txBody>
      </p:sp>
    </p:spTree>
    <p:extLst>
      <p:ext uri="{BB962C8B-B14F-4D97-AF65-F5344CB8AC3E}">
        <p14:creationId xmlns:p14="http://schemas.microsoft.com/office/powerpoint/2010/main" val="13591380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all)</a:t>
            </a:r>
          </a:p>
          <a:p>
            <a:pPr eaLnBrk="1" hangingPunct="1">
              <a:spcBef>
                <a:spcPct val="0"/>
              </a:spcBef>
            </a:pPr>
            <a:r>
              <a:rPr lang="en-US" altLang="en-US" smtClean="0"/>
              <a:t>Here are some sources for further use as you learn about APA Style.  There are many online resources available from Writing Centers across the country, and copies of the </a:t>
            </a:r>
            <a:r>
              <a:rPr lang="en-US" altLang="en-US" i="1" smtClean="0"/>
              <a:t>APA Style Manual </a:t>
            </a:r>
            <a:r>
              <a:rPr lang="en-US" altLang="en-US" smtClean="0"/>
              <a:t>and </a:t>
            </a:r>
            <a:r>
              <a:rPr lang="en-US" altLang="en-US" i="1" smtClean="0"/>
              <a:t>Pocket Guide to APA Style </a:t>
            </a:r>
            <a:r>
              <a:rPr lang="en-US" altLang="en-US" smtClean="0"/>
              <a:t>are available for use in the University Writing Center.  For more information or to schedule a writing consultation, please visit our website at </a:t>
            </a:r>
            <a:r>
              <a:rPr lang="en-US" altLang="en-US" smtClean="0">
                <a:hlinkClick r:id="rId3"/>
              </a:rPr>
              <a:t>www.una.edu/writingcenter</a:t>
            </a:r>
            <a:r>
              <a:rPr lang="en-US" altLang="en-US" smtClean="0"/>
              <a:t>.  This concludes the presentation.</a:t>
            </a:r>
          </a:p>
          <a:p>
            <a:pPr eaLnBrk="1" hangingPunct="1">
              <a:spcBef>
                <a:spcPct val="0"/>
              </a:spcBef>
            </a:pPr>
            <a:endParaRPr lang="en-US" altLang="en-US" smtClean="0"/>
          </a:p>
        </p:txBody>
      </p:sp>
      <p:sp>
        <p:nvSpPr>
          <p:cNvPr id="46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1DC91AF-7EAA-4901-AB38-CD59B5008A00}" type="slidenum">
              <a:rPr lang="en-US" smtClean="0">
                <a:latin typeface="Calibri" pitchFamily="34" charset="0"/>
              </a:rPr>
              <a:pPr fontAlgn="base">
                <a:spcBef>
                  <a:spcPct val="0"/>
                </a:spcBef>
                <a:spcAft>
                  <a:spcPct val="0"/>
                </a:spcAft>
                <a:defRPr/>
              </a:pPr>
              <a:t>43</a:t>
            </a:fld>
            <a:endParaRPr lang="en-US" smtClean="0">
              <a:latin typeface="Calibri" pitchFamily="34" charset="0"/>
            </a:endParaRPr>
          </a:p>
        </p:txBody>
      </p:sp>
    </p:spTree>
    <p:extLst>
      <p:ext uri="{BB962C8B-B14F-4D97-AF65-F5344CB8AC3E}">
        <p14:creationId xmlns:p14="http://schemas.microsoft.com/office/powerpoint/2010/main" val="924089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smtClean="0"/>
              <a:t>(show title)	To begin, let’s look at an APA Style cover page.  There are three components.</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1)	First, the header must be inserted into the upper margin – not on the top line of the body.  If you are using MS Word, insert the page number in the upper right corner.   Then,  place your cursor in front of the page number.  Now add a brief version of your essay title, selecting only the first phrase or the key phrase of the title – two or three words at most that let your reader know exactly what your paper discusses.  Now follow it with 5 spaces.  Remember, your title page is page one of your paper.</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2)	The running head is used by editors to quickly find where articles begin.  In MS Word, place your cursor on the top line of the page, and type Running head just as you see it in the first bullet.  Follow immediately with a colon, then skip a space.  Set your Caps Lock key, and type in the abbreviated title of your paper, just as you did in the header.  Remember to take off your Caps Lock when you are finished.</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(show 3)	When inserting the title and identification, remember that you want the whole body of information centered on the page.  Use center justification in MS Word to center your information horizontally.  Turn on the ruler (under the MS Word view tab), and center your work on the 4.5” mark, visible on the left-hand ruler.  This will center the work vertically.  Remember that in APA, everything is double-spaced. </a:t>
            </a:r>
          </a:p>
          <a:p>
            <a:pPr eaLnBrk="1" hangingPunct="1">
              <a:lnSpc>
                <a:spcPct val="90000"/>
              </a:lnSpc>
              <a:spcBef>
                <a:spcPct val="0"/>
              </a:spcBef>
            </a:pPr>
            <a:endParaRPr lang="en-US" altLang="en-US" smtClean="0"/>
          </a:p>
          <a:p>
            <a:pPr eaLnBrk="1" hangingPunct="1">
              <a:lnSpc>
                <a:spcPct val="90000"/>
              </a:lnSpc>
              <a:spcBef>
                <a:spcPct val="0"/>
              </a:spcBef>
            </a:pPr>
            <a:r>
              <a:rPr lang="en-US" altLang="en-US" smtClean="0"/>
              <a:t>(Discuss the title and author – names alphabetically, by contribution, or your choice)  When inserting your affiliation and date, you may need to consult your professor.  Although the University name is standard, some professors want course number in place of or in addition to the university.  If the professor wants the date included, use the format described here – full month, date a comma, then the year.  Now let’s look at a completed title page.</a:t>
            </a:r>
          </a:p>
          <a:p>
            <a:pPr eaLnBrk="1" hangingPunct="1">
              <a:spcBef>
                <a:spcPct val="0"/>
              </a:spcBef>
            </a:pPr>
            <a:endParaRPr lang="en-US" altLang="en-US" smtClean="0"/>
          </a:p>
        </p:txBody>
      </p:sp>
      <p:sp>
        <p:nvSpPr>
          <p:cNvPr id="286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EF7D063A-3C03-4300-9A5A-1EC4DB32686E}" type="slidenum">
              <a:rPr lang="en-US" smtClean="0">
                <a:latin typeface="Calibri" pitchFamily="34" charset="0"/>
              </a:rPr>
              <a:pPr fontAlgn="base">
                <a:spcBef>
                  <a:spcPct val="0"/>
                </a:spcBef>
                <a:spcAft>
                  <a:spcPct val="0"/>
                </a:spcAft>
                <a:defRPr/>
              </a:pPr>
              <a:t>4</a:t>
            </a:fld>
            <a:endParaRPr lang="en-US" smtClean="0">
              <a:latin typeface="Calibri" pitchFamily="34" charset="0"/>
            </a:endParaRPr>
          </a:p>
        </p:txBody>
      </p:sp>
    </p:spTree>
    <p:extLst>
      <p:ext uri="{BB962C8B-B14F-4D97-AF65-F5344CB8AC3E}">
        <p14:creationId xmlns:p14="http://schemas.microsoft.com/office/powerpoint/2010/main" val="26875987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This sample paper is a good source to review.</a:t>
            </a:r>
          </a:p>
        </p:txBody>
      </p:sp>
      <p:sp>
        <p:nvSpPr>
          <p:cNvPr id="4" name="Slide Number Placeholder 3"/>
          <p:cNvSpPr>
            <a:spLocks noGrp="1"/>
          </p:cNvSpPr>
          <p:nvPr>
            <p:ph type="sldNum" sz="quarter" idx="5"/>
          </p:nvPr>
        </p:nvSpPr>
        <p:spPr/>
        <p:txBody>
          <a:bodyPr/>
          <a:lstStyle/>
          <a:p>
            <a:pPr>
              <a:defRPr/>
            </a:pPr>
            <a:fld id="{9F55DD15-6379-4F51-BB43-2D63F54FFFD2}" type="slidenum">
              <a:rPr lang="en-US" smtClean="0"/>
              <a:pPr>
                <a:defRPr/>
              </a:pPr>
              <a:t>44</a:t>
            </a:fld>
            <a:endParaRPr lang="en-US"/>
          </a:p>
        </p:txBody>
      </p:sp>
    </p:spTree>
    <p:extLst>
      <p:ext uri="{BB962C8B-B14F-4D97-AF65-F5344CB8AC3E}">
        <p14:creationId xmlns:p14="http://schemas.microsoft.com/office/powerpoint/2010/main" val="1391330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(show all)	Here is a completed title page done for a</a:t>
            </a:r>
            <a:r>
              <a:rPr lang="en-US" altLang="en-US" i="1" dirty="0" smtClean="0"/>
              <a:t> professional </a:t>
            </a:r>
            <a:r>
              <a:rPr lang="en-US" altLang="en-US" dirty="0" smtClean="0"/>
              <a:t>publication.  Notice that the “Author Note” is required information for </a:t>
            </a:r>
            <a:r>
              <a:rPr lang="en-US" altLang="en-US" i="1" dirty="0" smtClean="0"/>
              <a:t>published articles only.</a:t>
            </a:r>
            <a:r>
              <a:rPr lang="en-US" altLang="en-US" dirty="0" smtClean="0"/>
              <a:t> Your professors may not require this information. Therefore, you should check with your professors to confirm what information is needed for your title page. </a:t>
            </a:r>
          </a:p>
          <a:p>
            <a:pPr eaLnBrk="1" hangingPunct="1">
              <a:spcBef>
                <a:spcPct val="0"/>
              </a:spcBef>
            </a:pPr>
            <a:endParaRPr lang="en-US" altLang="en-US" dirty="0" smtClean="0"/>
          </a:p>
          <a:p>
            <a:pPr eaLnBrk="1" hangingPunct="1">
              <a:spcBef>
                <a:spcPct val="0"/>
              </a:spcBef>
            </a:pPr>
            <a:r>
              <a:rPr lang="en-US" altLang="en-US" dirty="0" smtClean="0"/>
              <a:t>Unless you hear otherwise from your professor, the standard font size to use in academic writing is Times New Roman 12 point font. </a:t>
            </a:r>
          </a:p>
          <a:p>
            <a:pPr eaLnBrk="1" hangingPunct="1">
              <a:spcBef>
                <a:spcPct val="0"/>
              </a:spcBef>
            </a:pPr>
            <a:endParaRPr lang="en-US" altLang="en-US" dirty="0" smtClean="0"/>
          </a:p>
          <a:p>
            <a:pPr eaLnBrk="1" hangingPunct="1">
              <a:spcBef>
                <a:spcPct val="0"/>
              </a:spcBef>
            </a:pPr>
            <a:r>
              <a:rPr lang="en-US" altLang="en-US" dirty="0" smtClean="0"/>
              <a:t>Notice how all the information is double spaced.  The title is short enough to fit on one line.  If there were other authors, they would be listed one per line as well.  A single page handout explaining APA title pages and including a clear example is available on the UNA Center for Writing Excellence website at </a:t>
            </a:r>
            <a:r>
              <a:rPr lang="en-US" altLang="en-US" dirty="0" smtClean="0">
                <a:hlinkClick r:id="rId3"/>
              </a:rPr>
              <a:t>www.una.edu/writingcenter</a:t>
            </a:r>
            <a:r>
              <a:rPr lang="en-US" altLang="en-US" dirty="0" smtClean="0"/>
              <a:t>, as well as in the Center itself.</a:t>
            </a:r>
          </a:p>
          <a:p>
            <a:pPr eaLnBrk="1" hangingPunct="1">
              <a:spcBef>
                <a:spcPct val="0"/>
              </a:spcBef>
            </a:pPr>
            <a:r>
              <a:rPr lang="en-US" altLang="en-US" dirty="0" smtClean="0"/>
              <a:t>The “Author Note” is generally used</a:t>
            </a:r>
            <a:r>
              <a:rPr lang="en-US" altLang="en-US" baseline="0" dirty="0" smtClean="0"/>
              <a:t> for graduate research </a:t>
            </a:r>
            <a:r>
              <a:rPr lang="en-US" altLang="en-US" dirty="0" smtClean="0"/>
              <a:t>papers</a:t>
            </a:r>
            <a:r>
              <a:rPr lang="en-US" altLang="en-US" baseline="0" dirty="0" smtClean="0"/>
              <a:t> and is generally not needed or used for an undergraduate college paper. However, it is always better to ask your professor if it is required. </a:t>
            </a:r>
            <a:endParaRPr lang="en-US" altLang="en-US" dirty="0" smtClean="0"/>
          </a:p>
          <a:p>
            <a:pPr eaLnBrk="1" hangingPunct="1">
              <a:spcBef>
                <a:spcPct val="0"/>
              </a:spcBef>
            </a:pPr>
            <a:endParaRPr lang="en-US" altLang="en-US" dirty="0" smtClean="0"/>
          </a:p>
        </p:txBody>
      </p:sp>
      <p:sp>
        <p:nvSpPr>
          <p:cNvPr id="29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91F67D0-A4EC-43F5-B3FE-0FC5EC47B5AD}" type="slidenum">
              <a:rPr lang="en-US" smtClean="0">
                <a:latin typeface="Calibri" pitchFamily="34" charset="0"/>
              </a:rPr>
              <a:pPr fontAlgn="base">
                <a:spcBef>
                  <a:spcPct val="0"/>
                </a:spcBef>
                <a:spcAft>
                  <a:spcPct val="0"/>
                </a:spcAft>
                <a:defRPr/>
              </a:pPr>
              <a:t>5</a:t>
            </a:fld>
            <a:endParaRPr lang="en-US" smtClean="0">
              <a:latin typeface="Calibri" pitchFamily="34" charset="0"/>
            </a:endParaRPr>
          </a:p>
        </p:txBody>
      </p:sp>
    </p:spTree>
    <p:extLst>
      <p:ext uri="{BB962C8B-B14F-4D97-AF65-F5344CB8AC3E}">
        <p14:creationId xmlns:p14="http://schemas.microsoft.com/office/powerpoint/2010/main" val="831544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the Abstract of</a:t>
            </a:r>
            <a:r>
              <a:rPr lang="en-US" baseline="0" dirty="0" smtClean="0"/>
              <a:t> a paper will be written last, but placed as the second page of your paper. </a:t>
            </a:r>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6</a:t>
            </a:fld>
            <a:endParaRPr lang="en-US"/>
          </a:p>
        </p:txBody>
      </p:sp>
    </p:spTree>
    <p:extLst>
      <p:ext uri="{BB962C8B-B14F-4D97-AF65-F5344CB8AC3E}">
        <p14:creationId xmlns:p14="http://schemas.microsoft.com/office/powerpoint/2010/main" val="729040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Your professor may </a:t>
            </a:r>
            <a:r>
              <a:rPr lang="en-US" altLang="en-US" i="1" smtClean="0"/>
              <a:t>not require</a:t>
            </a:r>
            <a:r>
              <a:rPr lang="en-US" altLang="en-US" smtClean="0"/>
              <a:t> an Abstract. Always check with your professor to see if an Abstract is required. If so, remember, the Abstract will be written as the very last step before turning in your paper but it will be the second page of your entire paper (page 2).</a:t>
            </a:r>
          </a:p>
        </p:txBody>
      </p:sp>
      <p:sp>
        <p:nvSpPr>
          <p:cNvPr id="4" name="Slide Number Placeholder 3"/>
          <p:cNvSpPr>
            <a:spLocks noGrp="1"/>
          </p:cNvSpPr>
          <p:nvPr>
            <p:ph type="sldNum" sz="quarter" idx="5"/>
          </p:nvPr>
        </p:nvSpPr>
        <p:spPr/>
        <p:txBody>
          <a:bodyPr/>
          <a:lstStyle/>
          <a:p>
            <a:pPr>
              <a:defRPr/>
            </a:pPr>
            <a:fld id="{FAE6454E-E78A-404F-8260-60B0F3E5C18A}" type="slidenum">
              <a:rPr lang="en-US" smtClean="0"/>
              <a:pPr>
                <a:defRPr/>
              </a:pPr>
              <a:t>7</a:t>
            </a:fld>
            <a:endParaRPr lang="en-US"/>
          </a:p>
        </p:txBody>
      </p:sp>
    </p:spTree>
    <p:extLst>
      <p:ext uri="{BB962C8B-B14F-4D97-AF65-F5344CB8AC3E}">
        <p14:creationId xmlns:p14="http://schemas.microsoft.com/office/powerpoint/2010/main" val="817072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Now we’re going to jump from the start of the paper to the end of the paper.  Although this seems awkward, there’s a very specific reason why we do this.  When you research, one of the first steps is to find sources – to find out what other people have to say about a topic.  Since you are getting these sources first, it’s a good idea to get their documentation information right away.  A second reason why we do this is because if you have the documentation incorrect, you are likely to get the in-text citation wrong as well, so doing this first will help you when you integrate sources into your text.</a:t>
            </a:r>
          </a:p>
          <a:p>
            <a:pPr eaLnBrk="1" hangingPunct="1">
              <a:spcBef>
                <a:spcPct val="0"/>
              </a:spcBef>
            </a:pPr>
            <a:endParaRPr lang="en-US" altLang="en-US" smtClean="0"/>
          </a:p>
          <a:p>
            <a:pPr eaLnBrk="1" hangingPunct="1">
              <a:spcBef>
                <a:spcPct val="0"/>
              </a:spcBef>
            </a:pPr>
            <a:r>
              <a:rPr lang="en-US" altLang="en-US" smtClean="0"/>
              <a:t>(show 1)	As I just said, Documentation refers to the references list at the end of the paper.  In MLA, they call this a Works Cited; in Turabian or Chicago, it’s called the Bibliography.  But here, it’s called references.  </a:t>
            </a:r>
          </a:p>
          <a:p>
            <a:pPr eaLnBrk="1" hangingPunct="1">
              <a:spcBef>
                <a:spcPct val="0"/>
              </a:spcBef>
            </a:pPr>
            <a:endParaRPr lang="en-US" altLang="en-US" smtClean="0"/>
          </a:p>
          <a:p>
            <a:pPr eaLnBrk="1" hangingPunct="1">
              <a:spcBef>
                <a:spcPct val="0"/>
              </a:spcBef>
            </a:pPr>
            <a:r>
              <a:rPr lang="en-US" altLang="en-US" smtClean="0"/>
              <a:t>(show 2)	Here are the important characteristics to remember about your references list… (discuss each)</a:t>
            </a:r>
          </a:p>
        </p:txBody>
      </p:sp>
      <p:sp>
        <p:nvSpPr>
          <p:cNvPr id="307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5407B19-0E43-4ACD-BB19-ABA0244F0A72}" type="slidenum">
              <a:rPr lang="en-US" smtClean="0">
                <a:latin typeface="Calibri" pitchFamily="34" charset="0"/>
              </a:rPr>
              <a:pPr fontAlgn="base">
                <a:spcBef>
                  <a:spcPct val="0"/>
                </a:spcBef>
                <a:spcAft>
                  <a:spcPct val="0"/>
                </a:spcAft>
                <a:defRPr/>
              </a:pPr>
              <a:t>10</a:t>
            </a:fld>
            <a:endParaRPr lang="en-US" smtClean="0">
              <a:latin typeface="Calibri" pitchFamily="34" charset="0"/>
            </a:endParaRPr>
          </a:p>
        </p:txBody>
      </p:sp>
    </p:spTree>
    <p:extLst>
      <p:ext uri="{BB962C8B-B14F-4D97-AF65-F5344CB8AC3E}">
        <p14:creationId xmlns:p14="http://schemas.microsoft.com/office/powerpoint/2010/main" val="3866310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As with every other style, you need to be able to document authors first.</a:t>
            </a:r>
          </a:p>
          <a:p>
            <a:pPr eaLnBrk="1" hangingPunct="1">
              <a:spcBef>
                <a:spcPct val="0"/>
              </a:spcBef>
            </a:pPr>
            <a:endParaRPr lang="en-US" altLang="en-US" smtClean="0"/>
          </a:p>
          <a:p>
            <a:pPr eaLnBrk="1" hangingPunct="1">
              <a:spcBef>
                <a:spcPct val="0"/>
              </a:spcBef>
            </a:pPr>
            <a:r>
              <a:rPr lang="en-US" altLang="en-US" smtClean="0"/>
              <a:t>(show 1)	See here that a single author is listed by the full last name, a comma, a space, the first initial, a period, a space, the middle initial, and a period, then a space, followed by the year in parenthesis, and ending with a period.  This show who and when – a complete thought.  Notice that the year will always be the second piece of information given – remember what I said earlier about APA emphasizing NEW information?</a:t>
            </a:r>
          </a:p>
          <a:p>
            <a:pPr eaLnBrk="1" hangingPunct="1">
              <a:spcBef>
                <a:spcPct val="0"/>
              </a:spcBef>
            </a:pPr>
            <a:endParaRPr lang="en-US" altLang="en-US" smtClean="0"/>
          </a:p>
          <a:p>
            <a:pPr eaLnBrk="1" hangingPunct="1">
              <a:spcBef>
                <a:spcPct val="0"/>
              </a:spcBef>
            </a:pPr>
            <a:r>
              <a:rPr lang="en-US" altLang="en-US" smtClean="0"/>
              <a:t>(show 2)	In this example, two authors are separated by a comma, a space, the ampersand (shift 7), and another space.  The ampersand stands for the word “and.”</a:t>
            </a:r>
          </a:p>
          <a:p>
            <a:pPr eaLnBrk="1" hangingPunct="1">
              <a:spcBef>
                <a:spcPct val="0"/>
              </a:spcBef>
            </a:pPr>
            <a:endParaRPr lang="en-US" altLang="en-US" smtClean="0"/>
          </a:p>
          <a:p>
            <a:pPr eaLnBrk="1" hangingPunct="1">
              <a:spcBef>
                <a:spcPct val="0"/>
              </a:spcBef>
            </a:pPr>
            <a:r>
              <a:rPr lang="en-US" altLang="en-US" smtClean="0"/>
              <a:t>(show 3)	The same pattern used with two authors continues up to six authors.</a:t>
            </a:r>
          </a:p>
          <a:p>
            <a:pPr eaLnBrk="1" hangingPunct="1">
              <a:spcBef>
                <a:spcPct val="0"/>
              </a:spcBef>
            </a:pPr>
            <a:endParaRPr lang="en-US" altLang="en-US" smtClean="0"/>
          </a:p>
          <a:p>
            <a:pPr eaLnBrk="1" hangingPunct="1">
              <a:spcBef>
                <a:spcPct val="0"/>
              </a:spcBef>
            </a:pPr>
            <a:r>
              <a:rPr lang="en-US" altLang="en-US" smtClean="0"/>
              <a:t>(show 4)	After the sixth author, use a comma followed by et al, which is Latin for and others. </a:t>
            </a:r>
          </a:p>
          <a:p>
            <a:pPr eaLnBrk="1" hangingPunct="1">
              <a:spcBef>
                <a:spcPct val="0"/>
              </a:spcBef>
            </a:pPr>
            <a:endParaRPr lang="en-US" altLang="en-US" smtClean="0"/>
          </a:p>
          <a:p>
            <a:pPr eaLnBrk="1" hangingPunct="1">
              <a:spcBef>
                <a:spcPct val="0"/>
              </a:spcBef>
            </a:pPr>
            <a:r>
              <a:rPr lang="en-US" altLang="en-US" smtClean="0"/>
              <a:t>(show 5)	If you are using multiple publications by the same author, list them according to year – oldest to newest.  If an author has more than one publication in a year, alphabetize entries by the first major word in the title, and insert a lowercase letter after each year to correspond with that entry.</a:t>
            </a:r>
          </a:p>
        </p:txBody>
      </p:sp>
      <p:sp>
        <p:nvSpPr>
          <p:cNvPr id="31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B78F06-F9E1-4395-A057-8C6E43A9F5AE}" type="slidenum">
              <a:rPr lang="en-US" smtClean="0">
                <a:latin typeface="Calibri" pitchFamily="34" charset="0"/>
              </a:rPr>
              <a:pPr fontAlgn="base">
                <a:spcBef>
                  <a:spcPct val="0"/>
                </a:spcBef>
                <a:spcAft>
                  <a:spcPct val="0"/>
                </a:spcAft>
                <a:defRPr/>
              </a:pPr>
              <a:t>11</a:t>
            </a:fld>
            <a:endParaRPr lang="en-US" smtClean="0">
              <a:latin typeface="Calibri" pitchFamily="34" charset="0"/>
            </a:endParaRPr>
          </a:p>
        </p:txBody>
      </p:sp>
    </p:spTree>
    <p:extLst>
      <p:ext uri="{BB962C8B-B14F-4D97-AF65-F5344CB8AC3E}">
        <p14:creationId xmlns:p14="http://schemas.microsoft.com/office/powerpoint/2010/main" val="270010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(show title)	Of course the most common source you will need to document is the book.</a:t>
            </a:r>
          </a:p>
          <a:p>
            <a:pPr eaLnBrk="1" hangingPunct="1">
              <a:spcBef>
                <a:spcPct val="0"/>
              </a:spcBef>
            </a:pPr>
            <a:endParaRPr lang="en-US" altLang="en-US" smtClean="0"/>
          </a:p>
          <a:p>
            <a:pPr eaLnBrk="1" hangingPunct="1">
              <a:spcBef>
                <a:spcPct val="0"/>
              </a:spcBef>
            </a:pPr>
            <a:r>
              <a:rPr lang="en-US" altLang="en-US" smtClean="0"/>
              <a:t>(show 1)	Note that in this example, author and year are treated as I just explained.  Titles, however, are not.  There is no underlining in APA style; instead, major works, or works that can contain other works, are italicized.  See also that only the first word of the title is capitalized here.  In titles of books, only the first word, proper nouns, and if a colon is used, the first word after the colon are capitalized.  This is because APA treats titles of works like sentences.  All capitalization rules  for sentences apply to APA book and article titles, the capital after the colon being the one exception.</a:t>
            </a:r>
          </a:p>
          <a:p>
            <a:pPr eaLnBrk="1" hangingPunct="1">
              <a:spcBef>
                <a:spcPct val="0"/>
              </a:spcBef>
            </a:pPr>
            <a:endParaRPr lang="en-US" altLang="en-US" smtClean="0"/>
          </a:p>
          <a:p>
            <a:pPr eaLnBrk="1" hangingPunct="1">
              <a:spcBef>
                <a:spcPct val="0"/>
              </a:spcBef>
            </a:pPr>
            <a:r>
              <a:rPr lang="en-US" altLang="en-US" smtClean="0"/>
              <a:t>(show 2)	In this sample, notice that Pocket is capitalized because it’s the first word, and APA is capitalized as a proper noun acronym.  Books with later editions – this one is in its second – are treated as you see here – edition in parentheses, with the period after.</a:t>
            </a:r>
          </a:p>
          <a:p>
            <a:pPr eaLnBrk="1" hangingPunct="1">
              <a:spcBef>
                <a:spcPct val="0"/>
              </a:spcBef>
            </a:pPr>
            <a:r>
              <a:rPr lang="en-US" altLang="en-US" smtClean="0"/>
              <a:t>	</a:t>
            </a:r>
          </a:p>
          <a:p>
            <a:pPr eaLnBrk="1" hangingPunct="1">
              <a:spcBef>
                <a:spcPct val="0"/>
              </a:spcBef>
            </a:pPr>
            <a:r>
              <a:rPr lang="en-US" altLang="en-US" smtClean="0"/>
              <a:t>(show 3)	In the above example, Boston is in Massachusetts.  See also that only the publisher’s name is offered.  Obviously, a publisher is a company, so that information isn’t required.</a:t>
            </a:r>
          </a:p>
        </p:txBody>
      </p:sp>
      <p:sp>
        <p:nvSpPr>
          <p:cNvPr id="327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2EB1D2-690B-4067-9F01-88CC5F5BC78B}" type="slidenum">
              <a:rPr lang="en-US" smtClean="0">
                <a:latin typeface="Calibri" pitchFamily="34" charset="0"/>
              </a:rPr>
              <a:pPr fontAlgn="base">
                <a:spcBef>
                  <a:spcPct val="0"/>
                </a:spcBef>
                <a:spcAft>
                  <a:spcPct val="0"/>
                </a:spcAft>
                <a:defRPr/>
              </a:pPr>
              <a:t>13</a:t>
            </a:fld>
            <a:endParaRPr lang="en-US" smtClean="0">
              <a:latin typeface="Calibri" pitchFamily="34" charset="0"/>
            </a:endParaRPr>
          </a:p>
        </p:txBody>
      </p:sp>
    </p:spTree>
    <p:extLst>
      <p:ext uri="{BB962C8B-B14F-4D97-AF65-F5344CB8AC3E}">
        <p14:creationId xmlns:p14="http://schemas.microsoft.com/office/powerpoint/2010/main" val="2937228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DF3DC0B-E5B3-4E3D-95E9-7B63F82CD076}" type="datetimeFigureOut">
              <a:rPr lang="en-US"/>
              <a:pPr>
                <a:defRPr/>
              </a:pPr>
              <a:t>10/5/2018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8DF1BF-69E2-4CAF-8C2F-77DB45B3CAB0}" type="slidenum">
              <a:rPr lang="en-US"/>
              <a:pPr>
                <a:defRPr/>
              </a:pPr>
              <a:t>‹#›</a:t>
            </a:fld>
            <a:endParaRPr lang="en-US"/>
          </a:p>
        </p:txBody>
      </p:sp>
    </p:spTree>
    <p:extLst>
      <p:ext uri="{BB962C8B-B14F-4D97-AF65-F5344CB8AC3E}">
        <p14:creationId xmlns:p14="http://schemas.microsoft.com/office/powerpoint/2010/main" val="983152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62AE8D4-D664-47A1-B2C5-B0677F8F808A}" type="datetimeFigureOut">
              <a:rPr lang="en-US"/>
              <a:pPr>
                <a:defRPr/>
              </a:pPr>
              <a:t>10/5/2018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F1CD731-E85D-4209-8A72-69D72E9AAB03}" type="slidenum">
              <a:rPr lang="en-US"/>
              <a:pPr>
                <a:defRPr/>
              </a:pPr>
              <a:t>‹#›</a:t>
            </a:fld>
            <a:endParaRPr lang="en-US"/>
          </a:p>
        </p:txBody>
      </p:sp>
    </p:spTree>
    <p:extLst>
      <p:ext uri="{BB962C8B-B14F-4D97-AF65-F5344CB8AC3E}">
        <p14:creationId xmlns:p14="http://schemas.microsoft.com/office/powerpoint/2010/main" val="3076212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AD7824E-F0BF-4C56-BC74-3FFDC0322CBA}" type="datetimeFigureOut">
              <a:rPr lang="en-US"/>
              <a:pPr>
                <a:defRPr/>
              </a:pPr>
              <a:t>10/5/2018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B3ABBDF-56DD-4FD6-900C-0E30430B80FA}" type="slidenum">
              <a:rPr lang="en-US"/>
              <a:pPr>
                <a:defRPr/>
              </a:pPr>
              <a:t>‹#›</a:t>
            </a:fld>
            <a:endParaRPr lang="en-US"/>
          </a:p>
        </p:txBody>
      </p:sp>
    </p:spTree>
    <p:extLst>
      <p:ext uri="{BB962C8B-B14F-4D97-AF65-F5344CB8AC3E}">
        <p14:creationId xmlns:p14="http://schemas.microsoft.com/office/powerpoint/2010/main" val="3128461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D022C10-1416-4C6A-9A4C-A5BB3D34199B}" type="datetimeFigureOut">
              <a:rPr lang="en-US"/>
              <a:pPr>
                <a:defRPr/>
              </a:pPr>
              <a:t>10/5/2018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D02ACB-4AFE-42CE-926A-882D59F14284}" type="slidenum">
              <a:rPr lang="en-US"/>
              <a:pPr>
                <a:defRPr/>
              </a:pPr>
              <a:t>‹#›</a:t>
            </a:fld>
            <a:endParaRPr lang="en-US"/>
          </a:p>
        </p:txBody>
      </p:sp>
    </p:spTree>
    <p:extLst>
      <p:ext uri="{BB962C8B-B14F-4D97-AF65-F5344CB8AC3E}">
        <p14:creationId xmlns:p14="http://schemas.microsoft.com/office/powerpoint/2010/main" val="1833467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EAEEBBC-71AA-41E7-9477-99FE01C33375}" type="datetimeFigureOut">
              <a:rPr lang="en-US"/>
              <a:pPr>
                <a:defRPr/>
              </a:pPr>
              <a:t>10/5/2018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9FC984D-E887-44EF-8ED6-529230340C26}" type="slidenum">
              <a:rPr lang="en-US"/>
              <a:pPr>
                <a:defRPr/>
              </a:pPr>
              <a:t>‹#›</a:t>
            </a:fld>
            <a:endParaRPr lang="en-US"/>
          </a:p>
        </p:txBody>
      </p:sp>
    </p:spTree>
    <p:extLst>
      <p:ext uri="{BB962C8B-B14F-4D97-AF65-F5344CB8AC3E}">
        <p14:creationId xmlns:p14="http://schemas.microsoft.com/office/powerpoint/2010/main" val="3646276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095B8F6-0F9B-4698-8792-5AF9700ACF45}" type="datetimeFigureOut">
              <a:rPr lang="en-US"/>
              <a:pPr>
                <a:defRPr/>
              </a:pPr>
              <a:t>10/5/2018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8B2190C-45E9-44CE-9FF2-3EF977B7C1D6}" type="slidenum">
              <a:rPr lang="en-US"/>
              <a:pPr>
                <a:defRPr/>
              </a:pPr>
              <a:t>‹#›</a:t>
            </a:fld>
            <a:endParaRPr lang="en-US"/>
          </a:p>
        </p:txBody>
      </p:sp>
    </p:spTree>
    <p:extLst>
      <p:ext uri="{BB962C8B-B14F-4D97-AF65-F5344CB8AC3E}">
        <p14:creationId xmlns:p14="http://schemas.microsoft.com/office/powerpoint/2010/main" val="3003352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9216F25-C015-4553-A49E-57A39D56F523}" type="datetimeFigureOut">
              <a:rPr lang="en-US"/>
              <a:pPr>
                <a:defRPr/>
              </a:pPr>
              <a:t>10/5/2018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E40BBC4-D6A9-4172-B38E-1184AB231807}" type="slidenum">
              <a:rPr lang="en-US"/>
              <a:pPr>
                <a:defRPr/>
              </a:pPr>
              <a:t>‹#›</a:t>
            </a:fld>
            <a:endParaRPr lang="en-US"/>
          </a:p>
        </p:txBody>
      </p:sp>
    </p:spTree>
    <p:extLst>
      <p:ext uri="{BB962C8B-B14F-4D97-AF65-F5344CB8AC3E}">
        <p14:creationId xmlns:p14="http://schemas.microsoft.com/office/powerpoint/2010/main" val="3558029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21B1C2B-C7D4-4673-A5A1-138D144F38A2}" type="datetimeFigureOut">
              <a:rPr lang="en-US"/>
              <a:pPr>
                <a:defRPr/>
              </a:pPr>
              <a:t>10/5/2018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69D08C5-2D44-46A0-B170-9902037BBE88}" type="slidenum">
              <a:rPr lang="en-US"/>
              <a:pPr>
                <a:defRPr/>
              </a:pPr>
              <a:t>‹#›</a:t>
            </a:fld>
            <a:endParaRPr lang="en-US"/>
          </a:p>
        </p:txBody>
      </p:sp>
    </p:spTree>
    <p:extLst>
      <p:ext uri="{BB962C8B-B14F-4D97-AF65-F5344CB8AC3E}">
        <p14:creationId xmlns:p14="http://schemas.microsoft.com/office/powerpoint/2010/main" val="1018952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2810D31-8895-4D7B-9C09-D0BD3129F9B8}" type="datetimeFigureOut">
              <a:rPr lang="en-US"/>
              <a:pPr>
                <a:defRPr/>
              </a:pPr>
              <a:t>10/5/2018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7D490AA-5006-4678-A408-0E6A284253F5}" type="slidenum">
              <a:rPr lang="en-US"/>
              <a:pPr>
                <a:defRPr/>
              </a:pPr>
              <a:t>‹#›</a:t>
            </a:fld>
            <a:endParaRPr lang="en-US"/>
          </a:p>
        </p:txBody>
      </p:sp>
    </p:spTree>
    <p:extLst>
      <p:ext uri="{BB962C8B-B14F-4D97-AF65-F5344CB8AC3E}">
        <p14:creationId xmlns:p14="http://schemas.microsoft.com/office/powerpoint/2010/main" val="879611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86C14B7-8733-4FD0-9301-36F1626D704F}" type="datetimeFigureOut">
              <a:rPr lang="en-US"/>
              <a:pPr>
                <a:defRPr/>
              </a:pPr>
              <a:t>10/5/2018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525BC05-FFE9-4A53-AB19-7FE1274E1345}" type="slidenum">
              <a:rPr lang="en-US"/>
              <a:pPr>
                <a:defRPr/>
              </a:pPr>
              <a:t>‹#›</a:t>
            </a:fld>
            <a:endParaRPr lang="en-US"/>
          </a:p>
        </p:txBody>
      </p:sp>
    </p:spTree>
    <p:extLst>
      <p:ext uri="{BB962C8B-B14F-4D97-AF65-F5344CB8AC3E}">
        <p14:creationId xmlns:p14="http://schemas.microsoft.com/office/powerpoint/2010/main" val="1956808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0434E56-8B3C-4F04-B0B3-EAD80D1BB24C}" type="datetimeFigureOut">
              <a:rPr lang="en-US"/>
              <a:pPr>
                <a:defRPr/>
              </a:pPr>
              <a:t>10/5/2018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4A21B7F-61D9-47A8-82B6-CECA35199398}" type="slidenum">
              <a:rPr lang="en-US"/>
              <a:pPr>
                <a:defRPr/>
              </a:pPr>
              <a:t>‹#›</a:t>
            </a:fld>
            <a:endParaRPr lang="en-US"/>
          </a:p>
        </p:txBody>
      </p:sp>
    </p:spTree>
    <p:extLst>
      <p:ext uri="{BB962C8B-B14F-4D97-AF65-F5344CB8AC3E}">
        <p14:creationId xmlns:p14="http://schemas.microsoft.com/office/powerpoint/2010/main" val="3504183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7000">
              <a:srgbClr val="5D5D5D"/>
            </a:gs>
            <a:gs pos="100000">
              <a:srgbClr val="3E3E3E"/>
            </a:gs>
            <a:gs pos="0">
              <a:schemeClr val="bg1">
                <a:tint val="80000"/>
                <a:satMod val="300000"/>
              </a:schemeClr>
            </a:gs>
            <a:gs pos="100000">
              <a:schemeClr val="bg1">
                <a:shade val="30000"/>
                <a:satMod val="20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D6A7E41-5D08-4B54-867E-D33C1AF84DA8}" type="datetimeFigureOut">
              <a:rPr lang="en-US"/>
              <a:pPr>
                <a:defRPr/>
              </a:pPr>
              <a:t>10/5/2018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4C99965-8EFF-49BF-A548-253FC5F2E85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ndara" pitchFamily="34" charset="0"/>
        </a:defRPr>
      </a:lvl2pPr>
      <a:lvl3pPr algn="ctr" rtl="0" eaLnBrk="1" fontAlgn="base" hangingPunct="1">
        <a:spcBef>
          <a:spcPct val="0"/>
        </a:spcBef>
        <a:spcAft>
          <a:spcPct val="0"/>
        </a:spcAft>
        <a:defRPr sz="4400">
          <a:solidFill>
            <a:schemeClr val="tx1"/>
          </a:solidFill>
          <a:latin typeface="Candara" pitchFamily="34" charset="0"/>
        </a:defRPr>
      </a:lvl3pPr>
      <a:lvl4pPr algn="ctr" rtl="0" eaLnBrk="1" fontAlgn="base" hangingPunct="1">
        <a:spcBef>
          <a:spcPct val="0"/>
        </a:spcBef>
        <a:spcAft>
          <a:spcPct val="0"/>
        </a:spcAft>
        <a:defRPr sz="4400">
          <a:solidFill>
            <a:schemeClr val="tx1"/>
          </a:solidFill>
          <a:latin typeface="Candara" pitchFamily="34" charset="0"/>
        </a:defRPr>
      </a:lvl4pPr>
      <a:lvl5pPr algn="ctr" rtl="0" eaLnBrk="1" fontAlgn="base" hangingPunct="1">
        <a:spcBef>
          <a:spcPct val="0"/>
        </a:spcBef>
        <a:spcAft>
          <a:spcPct val="0"/>
        </a:spcAft>
        <a:defRPr sz="4400">
          <a:solidFill>
            <a:schemeClr val="tx1"/>
          </a:solidFill>
          <a:latin typeface="Candara" pitchFamily="34" charset="0"/>
        </a:defRPr>
      </a:lvl5pPr>
      <a:lvl6pPr marL="457200" algn="ctr" rtl="0" eaLnBrk="1" fontAlgn="base" hangingPunct="1">
        <a:spcBef>
          <a:spcPct val="0"/>
        </a:spcBef>
        <a:spcAft>
          <a:spcPct val="0"/>
        </a:spcAft>
        <a:defRPr sz="4400">
          <a:solidFill>
            <a:schemeClr val="tx1"/>
          </a:solidFill>
          <a:latin typeface="Candara" pitchFamily="34" charset="0"/>
        </a:defRPr>
      </a:lvl6pPr>
      <a:lvl7pPr marL="914400" algn="ctr" rtl="0" eaLnBrk="1" fontAlgn="base" hangingPunct="1">
        <a:spcBef>
          <a:spcPct val="0"/>
        </a:spcBef>
        <a:spcAft>
          <a:spcPct val="0"/>
        </a:spcAft>
        <a:defRPr sz="4400">
          <a:solidFill>
            <a:schemeClr val="tx1"/>
          </a:solidFill>
          <a:latin typeface="Candara" pitchFamily="34" charset="0"/>
        </a:defRPr>
      </a:lvl7pPr>
      <a:lvl8pPr marL="1371600" algn="ctr" rtl="0" eaLnBrk="1" fontAlgn="base" hangingPunct="1">
        <a:spcBef>
          <a:spcPct val="0"/>
        </a:spcBef>
        <a:spcAft>
          <a:spcPct val="0"/>
        </a:spcAft>
        <a:defRPr sz="4400">
          <a:solidFill>
            <a:schemeClr val="tx1"/>
          </a:solidFill>
          <a:latin typeface="Candara" pitchFamily="34" charset="0"/>
        </a:defRPr>
      </a:lvl8pPr>
      <a:lvl9pPr marL="1828800" algn="ctr" rtl="0" eaLnBrk="1" fontAlgn="base" hangingPunct="1">
        <a:spcBef>
          <a:spcPct val="0"/>
        </a:spcBef>
        <a:spcAft>
          <a:spcPct val="0"/>
        </a:spcAft>
        <a:defRPr sz="4400">
          <a:solidFill>
            <a:schemeClr val="tx1"/>
          </a:solidFill>
          <a:latin typeface="Candara"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owl.purdue.edu/owl/research_and_citation/apa_style/apa_formatting_and_style_guide/documents/20090212013008_560.pdf"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9.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
            <a:ext cx="4619625" cy="448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536575" y="1584325"/>
            <a:ext cx="2609850" cy="1323975"/>
          </a:xfrm>
          <a:prstGeom prst="rect">
            <a:avLst/>
          </a:prstGeom>
          <a:noFill/>
        </p:spPr>
        <p:txBody>
          <a:bodyPr wrap="none">
            <a:spAutoFit/>
          </a:bodyPr>
          <a:lstStyle/>
          <a:p>
            <a:pPr algn="ctr" fontAlgn="auto">
              <a:spcBef>
                <a:spcPts val="0"/>
              </a:spcBef>
              <a:spcAft>
                <a:spcPts val="0"/>
              </a:spcAft>
              <a:defRPr/>
            </a:pPr>
            <a:r>
              <a:rPr lang="en-US" sz="4400" dirty="0">
                <a:solidFill>
                  <a:schemeClr val="bg1"/>
                </a:solidFill>
                <a:latin typeface="+mj-lt"/>
                <a:cs typeface="+mn-cs"/>
              </a:rPr>
              <a:t>APA Style: </a:t>
            </a:r>
          </a:p>
          <a:p>
            <a:pPr algn="ctr" fontAlgn="auto">
              <a:spcBef>
                <a:spcPts val="0"/>
              </a:spcBef>
              <a:spcAft>
                <a:spcPts val="0"/>
              </a:spcAft>
              <a:defRPr/>
            </a:pPr>
            <a:r>
              <a:rPr lang="en-US" sz="3600" dirty="0">
                <a:solidFill>
                  <a:schemeClr val="bg1"/>
                </a:solidFill>
                <a:latin typeface="+mj-lt"/>
                <a:cs typeface="+mn-cs"/>
              </a:rPr>
              <a:t>The Basics</a:t>
            </a:r>
          </a:p>
        </p:txBody>
      </p:sp>
      <p:sp>
        <p:nvSpPr>
          <p:cNvPr id="2052" name="TextBox 6"/>
          <p:cNvSpPr txBox="1">
            <a:spLocks noChangeArrowheads="1"/>
          </p:cNvSpPr>
          <p:nvPr/>
        </p:nvSpPr>
        <p:spPr bwMode="auto">
          <a:xfrm>
            <a:off x="309563" y="3910013"/>
            <a:ext cx="319563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algn="ctr" eaLnBrk="1" hangingPunct="1">
              <a:spcBef>
                <a:spcPct val="0"/>
              </a:spcBef>
              <a:buFontTx/>
              <a:buNone/>
            </a:pPr>
            <a:r>
              <a:rPr lang="en-US" altLang="en-US" sz="1400" dirty="0" smtClean="0"/>
              <a:t>Dr</a:t>
            </a:r>
            <a:r>
              <a:rPr lang="en-US" altLang="en-US" sz="1400" dirty="0"/>
              <a:t>. Kat </a:t>
            </a:r>
            <a:r>
              <a:rPr lang="en-US" altLang="en-US" sz="1400" dirty="0" smtClean="0"/>
              <a:t>Richards</a:t>
            </a:r>
            <a:endParaRPr lang="en-US" altLang="en-US" sz="1400" dirty="0"/>
          </a:p>
          <a:p>
            <a:pPr algn="ctr" eaLnBrk="1" hangingPunct="1">
              <a:spcBef>
                <a:spcPct val="0"/>
              </a:spcBef>
              <a:buFontTx/>
              <a:buNone/>
            </a:pPr>
            <a:r>
              <a:rPr lang="en-US" altLang="en-US" sz="1400" dirty="0"/>
              <a:t>Center for Writing Excellence</a:t>
            </a:r>
          </a:p>
          <a:p>
            <a:pPr algn="ctr" eaLnBrk="1" hangingPunct="1">
              <a:spcBef>
                <a:spcPct val="0"/>
              </a:spcBef>
              <a:buFontTx/>
              <a:buNone/>
            </a:pPr>
            <a:r>
              <a:rPr lang="en-US" altLang="en-US" sz="1400" dirty="0"/>
              <a:t>University of North Alabama</a:t>
            </a:r>
          </a:p>
          <a:p>
            <a:pPr algn="ctr" eaLnBrk="1" hangingPunct="1">
              <a:spcBef>
                <a:spcPct val="0"/>
              </a:spcBef>
              <a:buFontTx/>
              <a:buNone/>
            </a:pPr>
            <a:endParaRPr lang="en-US" altLang="en-US" sz="1400" dirty="0"/>
          </a:p>
          <a:p>
            <a:pPr algn="ctr" eaLnBrk="1" hangingPunct="1">
              <a:spcBef>
                <a:spcPct val="0"/>
              </a:spcBef>
              <a:buFontTx/>
              <a:buNone/>
            </a:pPr>
            <a:r>
              <a:rPr lang="en-US" altLang="en-US" sz="1200" dirty="0"/>
              <a:t>Citation &amp; Documentation Workshop Series</a:t>
            </a:r>
          </a:p>
          <a:p>
            <a:pPr algn="ctr" eaLnBrk="1" hangingPunct="1">
              <a:spcBef>
                <a:spcPct val="0"/>
              </a:spcBef>
              <a:buFontTx/>
              <a:buNone/>
            </a:pPr>
            <a:r>
              <a:rPr lang="en-US" altLang="en-US" sz="1200" dirty="0"/>
              <a:t>6</a:t>
            </a:r>
            <a:r>
              <a:rPr lang="en-US" altLang="en-US" sz="1200" baseline="30000" dirty="0"/>
              <a:t>th</a:t>
            </a:r>
            <a:r>
              <a:rPr lang="en-US" altLang="en-US" sz="1200" dirty="0"/>
              <a:t> Edition of APA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67" name="Title 2"/>
          <p:cNvSpPr>
            <a:spLocks noGrp="1"/>
          </p:cNvSpPr>
          <p:nvPr>
            <p:ph type="title"/>
          </p:nvPr>
        </p:nvSpPr>
        <p:spPr/>
        <p:txBody>
          <a:bodyPr/>
          <a:lstStyle/>
          <a:p>
            <a:pPr eaLnBrk="1" hangingPunct="1"/>
            <a:r>
              <a:rPr lang="en-US" altLang="en-US" smtClean="0"/>
              <a:t>Documentation</a:t>
            </a:r>
          </a:p>
        </p:txBody>
      </p:sp>
      <p:sp>
        <p:nvSpPr>
          <p:cNvPr id="4" name="Content Placeholder 3"/>
          <p:cNvSpPr>
            <a:spLocks noGrp="1"/>
          </p:cNvSpPr>
          <p:nvPr>
            <p:ph idx="1"/>
          </p:nvPr>
        </p:nvSpPr>
        <p:spPr>
          <a:xfrm>
            <a:off x="457200" y="1143000"/>
            <a:ext cx="8229600" cy="5105400"/>
          </a:xfrm>
        </p:spPr>
        <p:txBody>
          <a:bodyPr rtlCol="0">
            <a:normAutofit lnSpcReduction="10000"/>
          </a:bodyPr>
          <a:lstStyle/>
          <a:p>
            <a:pPr eaLnBrk="1" fontAlgn="auto" hangingPunct="1">
              <a:spcAft>
                <a:spcPts val="0"/>
              </a:spcAft>
              <a:buClr>
                <a:schemeClr val="accent3"/>
              </a:buClr>
              <a:buSzPct val="70000"/>
              <a:buFont typeface="Wingdings" pitchFamily="2" charset="2"/>
              <a:buChar char="§"/>
              <a:defRPr/>
            </a:pPr>
            <a:r>
              <a:rPr lang="en-US" dirty="0"/>
              <a:t>Refers to the References list at the end of the </a:t>
            </a:r>
            <a:r>
              <a:rPr lang="en-US" dirty="0" smtClean="0"/>
              <a:t>paper &amp; in-text citation</a:t>
            </a:r>
          </a:p>
          <a:p>
            <a:pPr eaLnBrk="1" fontAlgn="auto" hangingPunct="1">
              <a:spcAft>
                <a:spcPts val="0"/>
              </a:spcAft>
              <a:buClr>
                <a:schemeClr val="accent3"/>
              </a:buClr>
              <a:buSzPct val="70000"/>
              <a:buFont typeface="Wingdings" pitchFamily="2" charset="2"/>
              <a:buChar char="§"/>
              <a:defRPr/>
            </a:pPr>
            <a:r>
              <a:rPr lang="en-US" dirty="0" smtClean="0"/>
              <a:t>Documentation is placed in a specific order: </a:t>
            </a:r>
            <a:r>
              <a:rPr lang="en-US" i="1" dirty="0" smtClean="0">
                <a:solidFill>
                  <a:schemeClr val="accent5">
                    <a:lumMod val="60000"/>
                    <a:lumOff val="40000"/>
                  </a:schemeClr>
                </a:solidFill>
              </a:rPr>
              <a:t>Who</a:t>
            </a:r>
            <a:r>
              <a:rPr lang="en-US" dirty="0">
                <a:solidFill>
                  <a:schemeClr val="accent5">
                    <a:lumMod val="60000"/>
                    <a:lumOff val="40000"/>
                  </a:schemeClr>
                </a:solidFill>
              </a:rPr>
              <a:t>.</a:t>
            </a:r>
            <a:r>
              <a:rPr lang="en-US" dirty="0" smtClean="0">
                <a:solidFill>
                  <a:schemeClr val="accent5">
                    <a:lumMod val="60000"/>
                    <a:lumOff val="40000"/>
                  </a:schemeClr>
                </a:solidFill>
              </a:rPr>
              <a:t> (</a:t>
            </a:r>
            <a:r>
              <a:rPr lang="en-US" i="1" dirty="0" smtClean="0">
                <a:solidFill>
                  <a:schemeClr val="accent5">
                    <a:lumMod val="60000"/>
                    <a:lumOff val="40000"/>
                  </a:schemeClr>
                </a:solidFill>
              </a:rPr>
              <a:t>When</a:t>
            </a:r>
            <a:r>
              <a:rPr lang="en-US" dirty="0" smtClean="0">
                <a:solidFill>
                  <a:schemeClr val="accent5">
                    <a:lumMod val="60000"/>
                    <a:lumOff val="40000"/>
                  </a:schemeClr>
                </a:solidFill>
              </a:rPr>
              <a:t>). </a:t>
            </a:r>
            <a:r>
              <a:rPr lang="en-US" i="1" dirty="0" smtClean="0">
                <a:solidFill>
                  <a:schemeClr val="accent5">
                    <a:lumMod val="60000"/>
                    <a:lumOff val="40000"/>
                  </a:schemeClr>
                </a:solidFill>
              </a:rPr>
              <a:t>What</a:t>
            </a:r>
            <a:r>
              <a:rPr lang="en-US" dirty="0">
                <a:solidFill>
                  <a:schemeClr val="accent5">
                    <a:lumMod val="60000"/>
                    <a:lumOff val="40000"/>
                  </a:schemeClr>
                </a:solidFill>
              </a:rPr>
              <a:t>.</a:t>
            </a:r>
            <a:r>
              <a:rPr lang="en-US" dirty="0" smtClean="0">
                <a:solidFill>
                  <a:schemeClr val="accent5">
                    <a:lumMod val="60000"/>
                    <a:lumOff val="40000"/>
                  </a:schemeClr>
                </a:solidFill>
              </a:rPr>
              <a:t> </a:t>
            </a:r>
            <a:r>
              <a:rPr lang="en-US" i="1" dirty="0" smtClean="0">
                <a:solidFill>
                  <a:schemeClr val="accent5">
                    <a:lumMod val="60000"/>
                    <a:lumOff val="40000"/>
                  </a:schemeClr>
                </a:solidFill>
              </a:rPr>
              <a:t>Where</a:t>
            </a:r>
            <a:r>
              <a:rPr lang="en-US" dirty="0">
                <a:solidFill>
                  <a:schemeClr val="accent5">
                    <a:lumMod val="60000"/>
                    <a:lumOff val="40000"/>
                  </a:schemeClr>
                </a:solidFill>
              </a:rPr>
              <a:t>.</a:t>
            </a:r>
          </a:p>
          <a:p>
            <a:pPr eaLnBrk="1" fontAlgn="auto" hangingPunct="1">
              <a:spcAft>
                <a:spcPts val="0"/>
              </a:spcAft>
              <a:buClr>
                <a:schemeClr val="accent3"/>
              </a:buClr>
              <a:buSzPct val="70000"/>
              <a:buFont typeface="Wingdings" pitchFamily="2" charset="2"/>
              <a:buChar char="§"/>
              <a:defRPr/>
            </a:pPr>
            <a:r>
              <a:rPr lang="en-US" dirty="0"/>
              <a:t>The List</a:t>
            </a:r>
          </a:p>
          <a:p>
            <a:pPr lvl="1" eaLnBrk="1" fontAlgn="auto" hangingPunct="1">
              <a:spcAft>
                <a:spcPts val="0"/>
              </a:spcAft>
              <a:buClr>
                <a:schemeClr val="accent3"/>
              </a:buClr>
              <a:buFont typeface="Arial" pitchFamily="34" charset="0"/>
              <a:buChar char="–"/>
              <a:defRPr/>
            </a:pPr>
            <a:r>
              <a:rPr lang="en-US" sz="2000" dirty="0"/>
              <a:t>is labeled References (centered, no font changes)</a:t>
            </a:r>
          </a:p>
          <a:p>
            <a:pPr lvl="1" eaLnBrk="1" fontAlgn="auto" hangingPunct="1">
              <a:spcAft>
                <a:spcPts val="0"/>
              </a:spcAft>
              <a:buClr>
                <a:schemeClr val="accent3"/>
              </a:buClr>
              <a:buFont typeface="Arial" pitchFamily="34" charset="0"/>
              <a:buChar char="–"/>
              <a:defRPr/>
            </a:pPr>
            <a:r>
              <a:rPr lang="en-US" sz="2000" dirty="0"/>
              <a:t>starts at the top of a new page</a:t>
            </a:r>
          </a:p>
          <a:p>
            <a:pPr lvl="1" eaLnBrk="1" fontAlgn="auto" hangingPunct="1">
              <a:spcAft>
                <a:spcPts val="0"/>
              </a:spcAft>
              <a:buClr>
                <a:schemeClr val="accent3"/>
              </a:buClr>
              <a:buFont typeface="Arial" pitchFamily="34" charset="0"/>
              <a:buChar char="–"/>
              <a:defRPr/>
            </a:pPr>
            <a:r>
              <a:rPr lang="en-US" sz="2000" dirty="0"/>
              <a:t>continues page numbering from the last page of text</a:t>
            </a:r>
          </a:p>
          <a:p>
            <a:pPr lvl="1" eaLnBrk="1" fontAlgn="auto" hangingPunct="1">
              <a:spcAft>
                <a:spcPts val="0"/>
              </a:spcAft>
              <a:buClr>
                <a:schemeClr val="accent3"/>
              </a:buClr>
              <a:buFont typeface="Arial" pitchFamily="34" charset="0"/>
              <a:buChar char="–"/>
              <a:defRPr/>
            </a:pPr>
            <a:r>
              <a:rPr lang="en-US" sz="2000" dirty="0"/>
              <a:t>is alphabetical</a:t>
            </a:r>
          </a:p>
          <a:p>
            <a:pPr lvl="1" eaLnBrk="1" fontAlgn="auto" hangingPunct="1">
              <a:spcAft>
                <a:spcPts val="0"/>
              </a:spcAft>
              <a:buClr>
                <a:schemeClr val="accent3"/>
              </a:buClr>
              <a:buFont typeface="Arial" pitchFamily="34" charset="0"/>
              <a:buChar char="–"/>
              <a:defRPr/>
            </a:pPr>
            <a:r>
              <a:rPr lang="en-US" sz="2000" dirty="0"/>
              <a:t>is double spaced</a:t>
            </a:r>
          </a:p>
          <a:p>
            <a:pPr lvl="1" eaLnBrk="1" fontAlgn="auto" hangingPunct="1">
              <a:spcAft>
                <a:spcPts val="0"/>
              </a:spcAft>
              <a:buClr>
                <a:schemeClr val="accent3"/>
              </a:buClr>
              <a:buFont typeface="Arial" pitchFamily="34" charset="0"/>
              <a:buChar char="–"/>
              <a:defRPr/>
            </a:pPr>
            <a:r>
              <a:rPr lang="en-US" sz="2000" dirty="0"/>
              <a:t>Uses a hanging indent (1/2 inch – can be formatted from the Paragraph dialog box in MS Word)</a:t>
            </a:r>
            <a:endParaRPr lang="en-US" sz="1200" dirty="0"/>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6126163"/>
            <a:ext cx="4733925" cy="415925"/>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49 &amp; 180 APA 6e</a:t>
            </a:r>
          </a:p>
          <a:p>
            <a:pPr fontAlgn="auto">
              <a:spcBef>
                <a:spcPts val="0"/>
              </a:spcBef>
              <a:spcAft>
                <a:spcPts val="0"/>
              </a:spcAft>
              <a:defRPr/>
            </a:pPr>
            <a:r>
              <a:rPr lang="en-US" sz="1050" dirty="0">
                <a:latin typeface="+mn-lt"/>
                <a:cs typeface="+mn-cs"/>
              </a:rPr>
              <a:t>Perrin, R. (2007). Pocket guide to APA Style (2</a:t>
            </a:r>
            <a:r>
              <a:rPr lang="en-US" sz="1050" baseline="30000" dirty="0">
                <a:latin typeface="+mn-lt"/>
                <a:cs typeface="+mn-cs"/>
              </a:rPr>
              <a:t>nd</a:t>
            </a:r>
            <a:r>
              <a:rPr lang="en-US" sz="1050" dirty="0">
                <a:latin typeface="+mn-lt"/>
                <a:cs typeface="+mn-cs"/>
              </a:rPr>
              <a:t> ed.). Boston: Houghton Mifflin.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291" name="Title 2"/>
          <p:cNvSpPr>
            <a:spLocks noGrp="1"/>
          </p:cNvSpPr>
          <p:nvPr>
            <p:ph type="title"/>
          </p:nvPr>
        </p:nvSpPr>
        <p:spPr/>
        <p:txBody>
          <a:bodyPr/>
          <a:lstStyle/>
          <a:p>
            <a:pPr eaLnBrk="1" hangingPunct="1"/>
            <a:r>
              <a:rPr lang="en-US" altLang="en-US" sz="3200" dirty="0" smtClean="0"/>
              <a:t>Documenting Authors with In-text Citations </a:t>
            </a:r>
          </a:p>
        </p:txBody>
      </p:sp>
      <p:sp>
        <p:nvSpPr>
          <p:cNvPr id="4" name="Content Placeholder 3"/>
          <p:cNvSpPr>
            <a:spLocks noGrp="1"/>
          </p:cNvSpPr>
          <p:nvPr>
            <p:ph idx="1"/>
          </p:nvPr>
        </p:nvSpPr>
        <p:spPr>
          <a:xfrm>
            <a:off x="457200" y="1600200"/>
            <a:ext cx="8229600" cy="4921250"/>
          </a:xfrm>
        </p:spPr>
        <p:txBody>
          <a:bodyPr rtlCol="0">
            <a:normAutofit fontScale="92500" lnSpcReduction="10000"/>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One Author: </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Koch Jr., R. T. (2004). </a:t>
            </a:r>
            <a:r>
              <a:rPr lang="en-US" sz="2000" dirty="0" smtClean="0">
                <a:solidFill>
                  <a:schemeClr val="tx2">
                    <a:lumMod val="90000"/>
                  </a:schemeClr>
                </a:solidFill>
              </a:rPr>
              <a:t> </a:t>
            </a:r>
            <a:r>
              <a:rPr lang="en-US" sz="2000" dirty="0" smtClean="0">
                <a:solidFill>
                  <a:srgbClr val="92D050"/>
                </a:solidFill>
              </a:rPr>
              <a:t>In-text citation (Koch, 2004)</a:t>
            </a:r>
            <a:endParaRPr lang="en-US" sz="2000" dirty="0">
              <a:solidFill>
                <a:schemeClr val="tx2">
                  <a:lumMod val="90000"/>
                </a:schemeClr>
              </a:solidFill>
            </a:endParaRPr>
          </a:p>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Two Authors:</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Stewart, T., &amp; </a:t>
            </a:r>
            <a:r>
              <a:rPr lang="en-US" sz="2000" dirty="0" err="1">
                <a:solidFill>
                  <a:schemeClr val="tx2">
                    <a:lumMod val="90000"/>
                  </a:schemeClr>
                </a:solidFill>
              </a:rPr>
              <a:t>Biffle</a:t>
            </a:r>
            <a:r>
              <a:rPr lang="en-US" sz="2000" dirty="0">
                <a:solidFill>
                  <a:schemeClr val="tx2">
                    <a:lumMod val="90000"/>
                  </a:schemeClr>
                </a:solidFill>
              </a:rPr>
              <a:t>, G. (1999). </a:t>
            </a:r>
            <a:r>
              <a:rPr lang="en-US" sz="2000" dirty="0" smtClean="0">
                <a:solidFill>
                  <a:schemeClr val="tx2">
                    <a:lumMod val="90000"/>
                  </a:schemeClr>
                </a:solidFill>
              </a:rPr>
              <a:t> </a:t>
            </a:r>
            <a:r>
              <a:rPr lang="en-US" sz="2000" dirty="0" smtClean="0">
                <a:solidFill>
                  <a:srgbClr val="92D050"/>
                </a:solidFill>
              </a:rPr>
              <a:t>In-text citation (Stewart &amp; </a:t>
            </a:r>
            <a:r>
              <a:rPr lang="en-US" sz="2000" dirty="0" err="1" smtClean="0">
                <a:solidFill>
                  <a:srgbClr val="92D050"/>
                </a:solidFill>
              </a:rPr>
              <a:t>Biffle</a:t>
            </a:r>
            <a:r>
              <a:rPr lang="en-US" sz="2000" dirty="0" smtClean="0">
                <a:solidFill>
                  <a:srgbClr val="92D050"/>
                </a:solidFill>
              </a:rPr>
              <a:t>, 1999)</a:t>
            </a:r>
          </a:p>
          <a:p>
            <a:pPr marL="457200" lvl="1" indent="0" eaLnBrk="1" fontAlgn="auto" hangingPunct="1">
              <a:lnSpc>
                <a:spcPct val="90000"/>
              </a:lnSpc>
              <a:spcAft>
                <a:spcPts val="0"/>
              </a:spcAft>
              <a:buClr>
                <a:schemeClr val="accent3"/>
              </a:buClr>
              <a:buSzPct val="70000"/>
              <a:buNone/>
              <a:defRPr/>
            </a:pPr>
            <a:endParaRPr lang="en-US" sz="2000" dirty="0">
              <a:solidFill>
                <a:schemeClr val="tx2">
                  <a:lumMod val="90000"/>
                </a:schemeClr>
              </a:solidFill>
            </a:endParaRPr>
          </a:p>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Three to Seven Authors</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Wells, H. G., Lovecraft, H. P., Potter, H. J., Rowling, J. K., &amp; </a:t>
            </a:r>
            <a:endParaRPr lang="en-US" sz="2000" dirty="0" smtClean="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endParaRPr lang="en-US" sz="2000" dirty="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r>
              <a:rPr lang="en-US" sz="2000" dirty="0" smtClean="0">
                <a:solidFill>
                  <a:schemeClr val="tx2">
                    <a:lumMod val="90000"/>
                  </a:schemeClr>
                </a:solidFill>
              </a:rPr>
              <a:t>	    Kirk</a:t>
            </a:r>
            <a:r>
              <a:rPr lang="en-US" sz="2000" dirty="0">
                <a:solidFill>
                  <a:schemeClr val="tx2">
                    <a:lumMod val="90000"/>
                  </a:schemeClr>
                </a:solidFill>
              </a:rPr>
              <a:t>, J. T. </a:t>
            </a:r>
            <a:r>
              <a:rPr lang="en-US" sz="2000" dirty="0" smtClean="0">
                <a:solidFill>
                  <a:schemeClr val="tx2">
                    <a:lumMod val="90000"/>
                  </a:schemeClr>
                </a:solidFill>
              </a:rPr>
              <a:t>(</a:t>
            </a:r>
            <a:r>
              <a:rPr lang="en-US" sz="2000" dirty="0">
                <a:solidFill>
                  <a:schemeClr val="tx2">
                    <a:lumMod val="90000"/>
                  </a:schemeClr>
                </a:solidFill>
              </a:rPr>
              <a:t>2005). </a:t>
            </a:r>
            <a:r>
              <a:rPr lang="en-US" sz="2000" dirty="0" smtClean="0">
                <a:solidFill>
                  <a:schemeClr val="tx2">
                    <a:lumMod val="90000"/>
                  </a:schemeClr>
                </a:solidFill>
              </a:rPr>
              <a:t> </a:t>
            </a:r>
            <a:r>
              <a:rPr lang="en-US" sz="2000" dirty="0" smtClean="0">
                <a:solidFill>
                  <a:srgbClr val="92D050"/>
                </a:solidFill>
              </a:rPr>
              <a:t>In-text citation (Wells, Lovecraft, Potter, Rowling, </a:t>
            </a:r>
          </a:p>
          <a:p>
            <a:pPr marL="457200" lvl="1" indent="0" eaLnBrk="1" fontAlgn="auto" hangingPunct="1">
              <a:lnSpc>
                <a:spcPct val="90000"/>
              </a:lnSpc>
              <a:spcAft>
                <a:spcPts val="0"/>
              </a:spcAft>
              <a:buClr>
                <a:schemeClr val="accent3"/>
              </a:buClr>
              <a:buSzPct val="70000"/>
              <a:buFont typeface="Arial" charset="0"/>
              <a:buNone/>
              <a:defRPr/>
            </a:pPr>
            <a:r>
              <a:rPr lang="en-US" sz="2000" dirty="0">
                <a:solidFill>
                  <a:srgbClr val="92D050"/>
                </a:solidFill>
              </a:rPr>
              <a:t>	</a:t>
            </a:r>
            <a:r>
              <a:rPr lang="en-US" sz="2000" dirty="0" smtClean="0">
                <a:solidFill>
                  <a:srgbClr val="92D050"/>
                </a:solidFill>
              </a:rPr>
              <a:t>				&amp; Kirk, 2005)</a:t>
            </a:r>
            <a:endParaRPr lang="en-US" sz="2000" dirty="0">
              <a:solidFill>
                <a:schemeClr val="tx2">
                  <a:lumMod val="90000"/>
                </a:schemeClr>
              </a:solidFill>
            </a:endParaRPr>
          </a:p>
          <a:p>
            <a:pPr eaLnBrk="1" fontAlgn="auto" hangingPunct="1">
              <a:lnSpc>
                <a:spcPct val="90000"/>
              </a:lnSpc>
              <a:spcAft>
                <a:spcPts val="0"/>
              </a:spcAft>
              <a:buClr>
                <a:schemeClr val="accent3"/>
              </a:buClr>
              <a:buSzPct val="70000"/>
              <a:buFont typeface="Wingdings" pitchFamily="2" charset="2"/>
              <a:buChar char="§"/>
              <a:defRPr/>
            </a:pPr>
            <a:r>
              <a:rPr lang="en-US" sz="2400" dirty="0">
                <a:solidFill>
                  <a:srgbClr val="FFC000"/>
                </a:solidFill>
              </a:rPr>
              <a:t>More than Seven Authors</a:t>
            </a:r>
          </a:p>
          <a:p>
            <a:pPr lvl="1" eaLnBrk="1" fontAlgn="auto" hangingPunct="1">
              <a:lnSpc>
                <a:spcPct val="90000"/>
              </a:lnSpc>
              <a:spcAft>
                <a:spcPts val="0"/>
              </a:spcAft>
              <a:buClr>
                <a:schemeClr val="accent3"/>
              </a:buClr>
              <a:buSzPct val="70000"/>
              <a:buFont typeface="Wingdings" pitchFamily="2" charset="2"/>
              <a:buChar char="§"/>
              <a:defRPr/>
            </a:pPr>
            <a:r>
              <a:rPr lang="en-US" sz="2000" dirty="0">
                <a:solidFill>
                  <a:schemeClr val="tx2">
                    <a:lumMod val="90000"/>
                  </a:schemeClr>
                </a:solidFill>
              </a:rPr>
              <a:t>Smith, M., Flanagan, F., Judd, A., Burstyn, E., Bullock, S., Knight, S., </a:t>
            </a:r>
            <a:endParaRPr lang="en-US" sz="2000" dirty="0" smtClean="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endParaRPr lang="en-US" sz="2000" dirty="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r>
              <a:rPr lang="en-US" sz="2000" dirty="0" smtClean="0">
                <a:solidFill>
                  <a:schemeClr val="tx2">
                    <a:lumMod val="90000"/>
                  </a:schemeClr>
                </a:solidFill>
              </a:rPr>
              <a:t>	    … </a:t>
            </a:r>
            <a:r>
              <a:rPr lang="en-US" sz="2000" dirty="0">
                <a:solidFill>
                  <a:schemeClr val="tx2">
                    <a:lumMod val="90000"/>
                  </a:schemeClr>
                </a:solidFill>
              </a:rPr>
              <a:t>Garner, J. (2002). </a:t>
            </a:r>
            <a:r>
              <a:rPr lang="en-US" sz="2000" dirty="0" smtClean="0">
                <a:solidFill>
                  <a:schemeClr val="tx2">
                    <a:lumMod val="90000"/>
                  </a:schemeClr>
                </a:solidFill>
              </a:rPr>
              <a:t> </a:t>
            </a:r>
            <a:r>
              <a:rPr lang="en-US" sz="2000" dirty="0" smtClean="0">
                <a:solidFill>
                  <a:srgbClr val="92D050"/>
                </a:solidFill>
              </a:rPr>
              <a:t>In-text citation (Smith et al., 2002)</a:t>
            </a:r>
            <a:endParaRPr lang="en-US" sz="2000" dirty="0" smtClean="0">
              <a:solidFill>
                <a:schemeClr val="tx2">
                  <a:lumMod val="90000"/>
                </a:schemeClr>
              </a:solidFill>
            </a:endParaRPr>
          </a:p>
          <a:p>
            <a:pPr marL="457200" lvl="1" indent="0" eaLnBrk="1" fontAlgn="auto" hangingPunct="1">
              <a:lnSpc>
                <a:spcPct val="90000"/>
              </a:lnSpc>
              <a:spcAft>
                <a:spcPts val="0"/>
              </a:spcAft>
              <a:buClr>
                <a:schemeClr val="accent3"/>
              </a:buClr>
              <a:buSzPct val="70000"/>
              <a:buFont typeface="Arial" charset="0"/>
              <a:buNone/>
              <a:defRPr/>
            </a:pPr>
            <a:r>
              <a:rPr lang="en-US" sz="2000" dirty="0" smtClean="0">
                <a:solidFill>
                  <a:srgbClr val="002060"/>
                </a:solidFill>
              </a:rPr>
              <a:t>(Note: No ampersand sign will be placed when listing more than seven authors; only the ellipses will be used in its place.)</a:t>
            </a:r>
            <a:endParaRPr lang="en-US" sz="2000" dirty="0">
              <a:solidFill>
                <a:srgbClr val="002060"/>
              </a:solidFill>
            </a:endParaRPr>
          </a:p>
        </p:txBody>
      </p:sp>
      <p:sp>
        <p:nvSpPr>
          <p:cNvPr id="5" name="TextBox 4"/>
          <p:cNvSpPr txBox="1"/>
          <p:nvPr/>
        </p:nvSpPr>
        <p:spPr>
          <a:xfrm>
            <a:off x="381000" y="6267450"/>
            <a:ext cx="1312863"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174 - 176 APA 6e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274638"/>
            <a:ext cx="8229600" cy="792162"/>
          </a:xfrm>
        </p:spPr>
        <p:txBody>
          <a:bodyPr/>
          <a:lstStyle/>
          <a:p>
            <a:r>
              <a:rPr lang="en-US" altLang="en-US" sz="3600" smtClean="0"/>
              <a:t>Documenting Authors Continued</a:t>
            </a:r>
          </a:p>
        </p:txBody>
      </p:sp>
      <p:sp>
        <p:nvSpPr>
          <p:cNvPr id="3" name="Content Placeholder 2"/>
          <p:cNvSpPr>
            <a:spLocks noGrp="1"/>
          </p:cNvSpPr>
          <p:nvPr>
            <p:ph idx="1"/>
          </p:nvPr>
        </p:nvSpPr>
        <p:spPr>
          <a:xfrm>
            <a:off x="457200" y="1066800"/>
            <a:ext cx="8229600" cy="5059363"/>
          </a:xfrm>
        </p:spPr>
        <p:txBody>
          <a:bodyPr/>
          <a:lstStyle/>
          <a:p>
            <a:pPr>
              <a:defRPr/>
            </a:pPr>
            <a:r>
              <a:rPr lang="en-US" sz="2800" dirty="0" smtClean="0">
                <a:solidFill>
                  <a:srgbClr val="FFFF00"/>
                </a:solidFill>
              </a:rPr>
              <a:t>Same author?  List by Year.  Same year? Alphabetize by source title and add a letter to the year (1984a).</a:t>
            </a:r>
          </a:p>
          <a:p>
            <a:pPr marL="0" indent="0">
              <a:buFont typeface="Arial" charset="0"/>
              <a:buNone/>
              <a:defRPr/>
            </a:pPr>
            <a:endParaRPr lang="en-US" sz="2800" dirty="0" smtClean="0">
              <a:solidFill>
                <a:srgbClr val="FFFF00"/>
              </a:solidFill>
            </a:endParaRPr>
          </a:p>
          <a:p>
            <a:pPr>
              <a:defRPr/>
            </a:pPr>
            <a:r>
              <a:rPr lang="en-US" sz="2000" dirty="0" smtClean="0"/>
              <a:t>Smith, A. (2013). </a:t>
            </a:r>
            <a:r>
              <a:rPr lang="en-US" sz="2000" i="1" dirty="0" smtClean="0"/>
              <a:t>Apple computers and you: Making amends.</a:t>
            </a:r>
            <a:r>
              <a:rPr lang="en-US" sz="2000" dirty="0" smtClean="0"/>
              <a:t> 	</a:t>
            </a:r>
          </a:p>
          <a:p>
            <a:pPr marL="0" indent="0">
              <a:buFont typeface="Arial" charset="0"/>
              <a:buNone/>
              <a:defRPr/>
            </a:pPr>
            <a:r>
              <a:rPr lang="en-US" sz="2000" dirty="0"/>
              <a:t>	</a:t>
            </a:r>
            <a:endParaRPr lang="en-US" sz="2000" dirty="0" smtClean="0"/>
          </a:p>
          <a:p>
            <a:pPr marL="0" indent="0">
              <a:buFont typeface="Arial" charset="0"/>
              <a:buNone/>
              <a:defRPr/>
            </a:pPr>
            <a:r>
              <a:rPr lang="en-US" sz="2000" dirty="0"/>
              <a:t>	</a:t>
            </a:r>
            <a:r>
              <a:rPr lang="en-US" sz="2000" dirty="0" smtClean="0"/>
              <a:t>London, UK: </a:t>
            </a:r>
            <a:r>
              <a:rPr lang="en-US" sz="2000" dirty="0" err="1" smtClean="0"/>
              <a:t>Kogan</a:t>
            </a:r>
            <a:r>
              <a:rPr lang="en-US" sz="2000" dirty="0" smtClean="0"/>
              <a:t> Page.</a:t>
            </a:r>
          </a:p>
          <a:p>
            <a:pPr>
              <a:defRPr/>
            </a:pPr>
            <a:endParaRPr lang="en-US" sz="2000" dirty="0"/>
          </a:p>
          <a:p>
            <a:pPr>
              <a:defRPr/>
            </a:pPr>
            <a:r>
              <a:rPr lang="en-US" sz="2000" dirty="0" smtClean="0"/>
              <a:t>Smith, A. (2013a). </a:t>
            </a:r>
            <a:r>
              <a:rPr lang="en-US" sz="2000" i="1" dirty="0" smtClean="0"/>
              <a:t> Personal computers at work.</a:t>
            </a:r>
            <a:r>
              <a:rPr lang="en-US" sz="2000" dirty="0" smtClean="0"/>
              <a:t> Philadelphia, PA: 	</a:t>
            </a:r>
          </a:p>
          <a:p>
            <a:pPr marL="0" indent="0">
              <a:buFont typeface="Arial" charset="0"/>
              <a:buNone/>
              <a:defRPr/>
            </a:pPr>
            <a:r>
              <a:rPr lang="en-US" sz="2000" dirty="0" smtClean="0"/>
              <a:t>	Schwartz and McMillan.</a:t>
            </a:r>
          </a:p>
          <a:p>
            <a:pPr marL="0" indent="0">
              <a:buFont typeface="Arial" charset="0"/>
              <a:buNone/>
              <a:defRPr/>
            </a:pPr>
            <a:endParaRPr lang="en-US" sz="2000" dirty="0" smtClean="0"/>
          </a:p>
          <a:p>
            <a:pPr marL="0" indent="0">
              <a:buFont typeface="Arial" charset="0"/>
              <a:buNone/>
              <a:defRPr/>
            </a:pPr>
            <a:r>
              <a:rPr lang="en-US" sz="2000" dirty="0" smtClean="0">
                <a:solidFill>
                  <a:srgbClr val="92D050"/>
                </a:solidFill>
              </a:rPr>
              <a:t>In-text citation (Smith, 2013); (Smith, 2013a)</a:t>
            </a:r>
          </a:p>
          <a:p>
            <a:pPr>
              <a:defRPr/>
            </a:pP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339" name="Title 2"/>
          <p:cNvSpPr>
            <a:spLocks noGrp="1"/>
          </p:cNvSpPr>
          <p:nvPr>
            <p:ph type="title"/>
          </p:nvPr>
        </p:nvSpPr>
        <p:spPr/>
        <p:txBody>
          <a:bodyPr/>
          <a:lstStyle/>
          <a:p>
            <a:pPr eaLnBrk="1" hangingPunct="1"/>
            <a:r>
              <a:rPr lang="en-US" altLang="en-US" smtClean="0"/>
              <a:t>Documenting Books</a:t>
            </a:r>
          </a:p>
        </p:txBody>
      </p:sp>
      <p:sp>
        <p:nvSpPr>
          <p:cNvPr id="4" name="Content Placeholder 3"/>
          <p:cNvSpPr>
            <a:spLocks noGrp="1"/>
          </p:cNvSpPr>
          <p:nvPr>
            <p:ph idx="1"/>
          </p:nvPr>
        </p:nvSpPr>
        <p:spPr/>
        <p:txBody>
          <a:bodyPr rtlCol="0">
            <a:normAutofit fontScale="92500" lnSpcReduction="20000"/>
          </a:bodyPr>
          <a:lstStyle/>
          <a:p>
            <a:pPr eaLnBrk="1" fontAlgn="auto" hangingPunct="1">
              <a:lnSpc>
                <a:spcPct val="90000"/>
              </a:lnSpc>
              <a:spcAft>
                <a:spcPts val="0"/>
              </a:spcAft>
              <a:buFont typeface="Arial" charset="0"/>
              <a:buNone/>
              <a:defRPr/>
            </a:pPr>
            <a:r>
              <a:rPr lang="en-US" sz="3000" b="1" dirty="0">
                <a:solidFill>
                  <a:srgbClr val="FFC000"/>
                </a:solidFill>
              </a:rPr>
              <a:t>Model:</a:t>
            </a:r>
          </a:p>
          <a:p>
            <a:pPr eaLnBrk="1" fontAlgn="auto" hangingPunct="1">
              <a:lnSpc>
                <a:spcPct val="90000"/>
              </a:lnSpc>
              <a:spcAft>
                <a:spcPts val="0"/>
              </a:spcAft>
              <a:buFont typeface="Arial" charset="0"/>
              <a:buNone/>
              <a:defRPr/>
            </a:pPr>
            <a:r>
              <a:rPr lang="en-US" sz="2600" dirty="0"/>
              <a:t>Author, A. A., &amp; Author, B. B. (Date of publication). </a:t>
            </a:r>
            <a:r>
              <a:rPr lang="en-US" sz="2600" i="1" dirty="0"/>
              <a:t>Title </a:t>
            </a:r>
            <a:endParaRPr lang="en-US" sz="2600" i="1" dirty="0" smtClean="0"/>
          </a:p>
          <a:p>
            <a:pPr eaLnBrk="1" fontAlgn="auto" hangingPunct="1">
              <a:lnSpc>
                <a:spcPct val="90000"/>
              </a:lnSpc>
              <a:spcAft>
                <a:spcPts val="0"/>
              </a:spcAft>
              <a:buFont typeface="Arial" charset="0"/>
              <a:buNone/>
              <a:defRPr/>
            </a:pPr>
            <a:r>
              <a:rPr lang="en-US" sz="2600" i="1" dirty="0"/>
              <a:t>	</a:t>
            </a:r>
            <a:endParaRPr lang="en-US" sz="2600" i="1" dirty="0" smtClean="0"/>
          </a:p>
          <a:p>
            <a:pPr eaLnBrk="1" fontAlgn="auto" hangingPunct="1">
              <a:lnSpc>
                <a:spcPct val="90000"/>
              </a:lnSpc>
              <a:spcAft>
                <a:spcPts val="0"/>
              </a:spcAft>
              <a:buFont typeface="Arial" charset="0"/>
              <a:buNone/>
              <a:defRPr/>
            </a:pPr>
            <a:r>
              <a:rPr lang="en-US" sz="2600" i="1" dirty="0"/>
              <a:t>	</a:t>
            </a:r>
            <a:r>
              <a:rPr lang="en-US" sz="2600" i="1" dirty="0" smtClean="0"/>
              <a:t>of </a:t>
            </a:r>
            <a:r>
              <a:rPr lang="en-US" sz="2600" i="1" dirty="0"/>
              <a:t>book</a:t>
            </a:r>
            <a:r>
              <a:rPr lang="en-US" sz="2600" dirty="0"/>
              <a:t>. </a:t>
            </a:r>
            <a:r>
              <a:rPr lang="en-US" sz="2600" dirty="0" smtClean="0"/>
              <a:t>City, State: </a:t>
            </a:r>
            <a:r>
              <a:rPr lang="en-US" sz="2600" dirty="0"/>
              <a:t>Publisher.</a:t>
            </a:r>
          </a:p>
          <a:p>
            <a:pPr eaLnBrk="1" fontAlgn="auto" hangingPunct="1">
              <a:lnSpc>
                <a:spcPct val="90000"/>
              </a:lnSpc>
              <a:spcAft>
                <a:spcPts val="0"/>
              </a:spcAft>
              <a:buFont typeface="Arial" charset="0"/>
              <a:buNone/>
              <a:defRPr/>
            </a:pPr>
            <a:endParaRPr lang="en-US" sz="2600" dirty="0"/>
          </a:p>
          <a:p>
            <a:pPr eaLnBrk="1" fontAlgn="auto" hangingPunct="1">
              <a:lnSpc>
                <a:spcPct val="90000"/>
              </a:lnSpc>
              <a:spcAft>
                <a:spcPts val="0"/>
              </a:spcAft>
              <a:buFont typeface="Arial" charset="0"/>
              <a:buNone/>
              <a:defRPr/>
            </a:pPr>
            <a:r>
              <a:rPr lang="en-US" sz="3000" b="1" dirty="0">
                <a:solidFill>
                  <a:srgbClr val="FFC000"/>
                </a:solidFill>
              </a:rPr>
              <a:t>Sample:</a:t>
            </a:r>
          </a:p>
          <a:p>
            <a:pPr eaLnBrk="1" fontAlgn="auto" hangingPunct="1">
              <a:lnSpc>
                <a:spcPct val="90000"/>
              </a:lnSpc>
              <a:spcAft>
                <a:spcPts val="0"/>
              </a:spcAft>
              <a:buFont typeface="Arial" pitchFamily="34" charset="0"/>
              <a:buNone/>
              <a:defRPr/>
            </a:pPr>
            <a:r>
              <a:rPr lang="en-US" sz="2600" dirty="0">
                <a:solidFill>
                  <a:srgbClr val="FFFF00"/>
                </a:solidFill>
              </a:rPr>
              <a:t>Perrin, R. (2007). </a:t>
            </a:r>
            <a:r>
              <a:rPr lang="en-US" sz="2600" i="1" dirty="0">
                <a:solidFill>
                  <a:srgbClr val="FFFF00"/>
                </a:solidFill>
              </a:rPr>
              <a:t>Pocket guide to APA style</a:t>
            </a:r>
            <a:r>
              <a:rPr lang="en-US" sz="2600" dirty="0">
                <a:solidFill>
                  <a:srgbClr val="FFFF00"/>
                </a:solidFill>
              </a:rPr>
              <a:t> (2</a:t>
            </a:r>
            <a:r>
              <a:rPr lang="en-US" sz="2600" baseline="30000" dirty="0">
                <a:solidFill>
                  <a:srgbClr val="FFFF00"/>
                </a:solidFill>
              </a:rPr>
              <a:t>nd</a:t>
            </a:r>
            <a:r>
              <a:rPr lang="en-US" sz="2600" dirty="0">
                <a:solidFill>
                  <a:srgbClr val="FFFF00"/>
                </a:solidFill>
              </a:rPr>
              <a:t> ed.).  </a:t>
            </a:r>
            <a:endParaRPr lang="en-US" sz="2600" dirty="0" smtClean="0">
              <a:solidFill>
                <a:srgbClr val="FFFF00"/>
              </a:solidFill>
            </a:endParaRPr>
          </a:p>
          <a:p>
            <a:pPr eaLnBrk="1" fontAlgn="auto" hangingPunct="1">
              <a:lnSpc>
                <a:spcPct val="90000"/>
              </a:lnSpc>
              <a:spcAft>
                <a:spcPts val="0"/>
              </a:spcAft>
              <a:buFont typeface="Arial" pitchFamily="34" charset="0"/>
              <a:buNone/>
              <a:defRPr/>
            </a:pPr>
            <a:r>
              <a:rPr lang="en-US" sz="2600" dirty="0">
                <a:solidFill>
                  <a:srgbClr val="FFFF00"/>
                </a:solidFill>
              </a:rPr>
              <a:t>	</a:t>
            </a:r>
            <a:endParaRPr lang="en-US" sz="2600" dirty="0" smtClean="0">
              <a:solidFill>
                <a:srgbClr val="FFFF00"/>
              </a:solidFill>
            </a:endParaRPr>
          </a:p>
          <a:p>
            <a:pPr eaLnBrk="1" fontAlgn="auto" hangingPunct="1">
              <a:lnSpc>
                <a:spcPct val="90000"/>
              </a:lnSpc>
              <a:spcAft>
                <a:spcPts val="0"/>
              </a:spcAft>
              <a:buFont typeface="Arial" pitchFamily="34" charset="0"/>
              <a:buNone/>
              <a:defRPr/>
            </a:pPr>
            <a:r>
              <a:rPr lang="en-US" sz="2600" dirty="0">
                <a:solidFill>
                  <a:srgbClr val="FFFF00"/>
                </a:solidFill>
              </a:rPr>
              <a:t>	</a:t>
            </a:r>
            <a:r>
              <a:rPr lang="en-US" sz="2600" dirty="0" smtClean="0">
                <a:solidFill>
                  <a:srgbClr val="FFFF00"/>
                </a:solidFill>
              </a:rPr>
              <a:t>Boston, MA: </a:t>
            </a:r>
            <a:r>
              <a:rPr lang="en-US" sz="2600" dirty="0">
                <a:solidFill>
                  <a:srgbClr val="FFFF00"/>
                </a:solidFill>
              </a:rPr>
              <a:t>Houghton Mifflin.</a:t>
            </a:r>
          </a:p>
          <a:p>
            <a:pPr eaLnBrk="1" fontAlgn="auto" hangingPunct="1">
              <a:lnSpc>
                <a:spcPct val="90000"/>
              </a:lnSpc>
              <a:spcAft>
                <a:spcPts val="0"/>
              </a:spcAft>
              <a:buFont typeface="Arial" pitchFamily="34" charset="0"/>
              <a:buNone/>
              <a:defRPr/>
            </a:pPr>
            <a:endParaRPr lang="en-US" sz="2600" dirty="0"/>
          </a:p>
          <a:p>
            <a:pPr eaLnBrk="1" fontAlgn="auto" hangingPunct="1">
              <a:lnSpc>
                <a:spcPct val="90000"/>
              </a:lnSpc>
              <a:spcAft>
                <a:spcPts val="0"/>
              </a:spcAft>
              <a:buFont typeface="Arial" pitchFamily="34" charset="0"/>
              <a:buNone/>
              <a:defRPr/>
            </a:pPr>
            <a:r>
              <a:rPr lang="en-US" sz="3000" dirty="0" smtClean="0">
                <a:solidFill>
                  <a:srgbClr val="002060"/>
                </a:solidFill>
              </a:rPr>
              <a:t>Name(s) of publishers </a:t>
            </a:r>
            <a:r>
              <a:rPr lang="en-US" sz="3000" dirty="0">
                <a:solidFill>
                  <a:srgbClr val="002060"/>
                </a:solidFill>
              </a:rPr>
              <a:t>do not need Co</a:t>
            </a:r>
            <a:r>
              <a:rPr lang="en-US" sz="3000" dirty="0" smtClean="0">
                <a:solidFill>
                  <a:srgbClr val="002060"/>
                </a:solidFill>
              </a:rPr>
              <a:t>., </a:t>
            </a:r>
            <a:r>
              <a:rPr lang="en-US" sz="3000" dirty="0">
                <a:solidFill>
                  <a:srgbClr val="002060"/>
                </a:solidFill>
              </a:rPr>
              <a:t>Ltd., </a:t>
            </a:r>
            <a:r>
              <a:rPr lang="en-US" sz="3000" dirty="0" smtClean="0">
                <a:solidFill>
                  <a:srgbClr val="002060"/>
                </a:solidFill>
              </a:rPr>
              <a:t>Publishers, Inc., etc. </a:t>
            </a:r>
            <a:endParaRPr lang="en-US" sz="3000" dirty="0">
              <a:solidFill>
                <a:srgbClr val="002060"/>
              </a:solidFill>
            </a:endParaRPr>
          </a:p>
          <a:p>
            <a:pPr eaLnBrk="1" fontAlgn="auto" hangingPunct="1">
              <a:spcAft>
                <a:spcPts val="0"/>
              </a:spcAft>
              <a:buFont typeface="Arial" pitchFamily="34" charset="0"/>
              <a:buChar char="•"/>
              <a:defRPr/>
            </a:pPr>
            <a:endParaRPr lang="en-US" dirty="0"/>
          </a:p>
        </p:txBody>
      </p:sp>
      <p:sp>
        <p:nvSpPr>
          <p:cNvPr id="5" name="TextBox 4"/>
          <p:cNvSpPr txBox="1"/>
          <p:nvPr/>
        </p:nvSpPr>
        <p:spPr>
          <a:xfrm>
            <a:off x="381000" y="6234113"/>
            <a:ext cx="1312863"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202 - 205 APA 6e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106362"/>
          </a:xfrm>
        </p:spPr>
        <p:txBody>
          <a:bodyPr/>
          <a:lstStyle/>
          <a:p>
            <a:r>
              <a:rPr lang="en-US" altLang="en-US" sz="3200" dirty="0" smtClean="0"/>
              <a:t>Documenting E-Books</a:t>
            </a:r>
          </a:p>
        </p:txBody>
      </p:sp>
      <p:sp>
        <p:nvSpPr>
          <p:cNvPr id="3" name="Content Placeholder 2"/>
          <p:cNvSpPr>
            <a:spLocks noGrp="1"/>
          </p:cNvSpPr>
          <p:nvPr>
            <p:ph idx="1"/>
          </p:nvPr>
        </p:nvSpPr>
        <p:spPr>
          <a:xfrm>
            <a:off x="457200" y="533400"/>
            <a:ext cx="8229600" cy="6324600"/>
          </a:xfrm>
        </p:spPr>
        <p:txBody>
          <a:bodyPr/>
          <a:lstStyle/>
          <a:p>
            <a:pPr>
              <a:defRPr/>
            </a:pPr>
            <a:r>
              <a:rPr lang="en-US" sz="2800" dirty="0" smtClean="0">
                <a:solidFill>
                  <a:srgbClr val="FFC000"/>
                </a:solidFill>
              </a:rPr>
              <a:t>Electronic version of print </a:t>
            </a:r>
            <a:r>
              <a:rPr lang="en-US" sz="2800" dirty="0">
                <a:solidFill>
                  <a:srgbClr val="FFC000"/>
                </a:solidFill>
              </a:rPr>
              <a:t>b</a:t>
            </a:r>
            <a:r>
              <a:rPr lang="en-US" sz="2800" dirty="0" smtClean="0">
                <a:solidFill>
                  <a:srgbClr val="FFC000"/>
                </a:solidFill>
              </a:rPr>
              <a:t>ook</a:t>
            </a:r>
          </a:p>
          <a:p>
            <a:pPr marL="0" indent="0">
              <a:buFont typeface="Arial" charset="0"/>
              <a:buNone/>
              <a:defRPr/>
            </a:pPr>
            <a:r>
              <a:rPr lang="en-US" sz="2800" dirty="0" smtClean="0">
                <a:solidFill>
                  <a:srgbClr val="FFC000"/>
                </a:solidFill>
              </a:rPr>
              <a:t>     </a:t>
            </a:r>
            <a:r>
              <a:rPr lang="en-US" sz="2000" dirty="0" err="1" smtClean="0">
                <a:solidFill>
                  <a:srgbClr val="FFFF00"/>
                </a:solidFill>
              </a:rPr>
              <a:t>Shotton</a:t>
            </a:r>
            <a:r>
              <a:rPr lang="en-US" sz="2000" dirty="0" smtClean="0">
                <a:solidFill>
                  <a:srgbClr val="FFFF00"/>
                </a:solidFill>
              </a:rPr>
              <a:t>, M. A. (1989). </a:t>
            </a:r>
            <a:r>
              <a:rPr lang="en-US" sz="2000" i="1" dirty="0" smtClean="0">
                <a:solidFill>
                  <a:srgbClr val="FFFF00"/>
                </a:solidFill>
              </a:rPr>
              <a:t>Computer addiction? A study of computer 	</a:t>
            </a:r>
          </a:p>
          <a:p>
            <a:pPr marL="0" indent="0">
              <a:buFont typeface="Arial" charset="0"/>
              <a:buNone/>
              <a:defRPr/>
            </a:pPr>
            <a:r>
              <a:rPr lang="en-US" sz="2000" i="1" dirty="0">
                <a:solidFill>
                  <a:srgbClr val="FFFF00"/>
                </a:solidFill>
              </a:rPr>
              <a:t>	</a:t>
            </a:r>
            <a:endParaRPr lang="en-US" sz="2000" i="1" dirty="0" smtClean="0">
              <a:solidFill>
                <a:srgbClr val="FFFF00"/>
              </a:solidFill>
            </a:endParaRPr>
          </a:p>
          <a:p>
            <a:pPr marL="0" indent="0">
              <a:buFont typeface="Arial" charset="0"/>
              <a:buNone/>
              <a:defRPr/>
            </a:pPr>
            <a:r>
              <a:rPr lang="en-US" sz="2000" i="1" dirty="0">
                <a:solidFill>
                  <a:srgbClr val="FFFF00"/>
                </a:solidFill>
              </a:rPr>
              <a:t>	</a:t>
            </a:r>
            <a:r>
              <a:rPr lang="en-US" sz="2000" i="1" dirty="0" smtClean="0">
                <a:solidFill>
                  <a:srgbClr val="FFFF00"/>
                </a:solidFill>
              </a:rPr>
              <a:t>dependency </a:t>
            </a:r>
            <a:r>
              <a:rPr lang="en-US" sz="2000" dirty="0" smtClean="0">
                <a:solidFill>
                  <a:srgbClr val="FFFF00"/>
                </a:solidFill>
              </a:rPr>
              <a:t>[DX Reader version]. Retrieved from http://										www.ebookstore.tandf.co.uk/html/index.asp</a:t>
            </a:r>
          </a:p>
          <a:p>
            <a:pPr marL="0" indent="0">
              <a:buFont typeface="Arial" charset="0"/>
              <a:buNone/>
              <a:defRPr/>
            </a:pPr>
            <a:endParaRPr lang="en-US" sz="2000" dirty="0" smtClean="0">
              <a:solidFill>
                <a:srgbClr val="FFFF00"/>
              </a:solidFill>
            </a:endParaRPr>
          </a:p>
          <a:p>
            <a:pPr marL="0" indent="0">
              <a:buFont typeface="Arial" charset="0"/>
              <a:buNone/>
              <a:defRPr/>
            </a:pPr>
            <a:r>
              <a:rPr lang="en-US" sz="2000" dirty="0">
                <a:solidFill>
                  <a:srgbClr val="FFFF00"/>
                </a:solidFill>
              </a:rPr>
              <a:t> </a:t>
            </a:r>
            <a:r>
              <a:rPr lang="en-US" sz="2000" dirty="0" smtClean="0">
                <a:solidFill>
                  <a:srgbClr val="FFFF00"/>
                </a:solidFill>
              </a:rPr>
              <a:t>     </a:t>
            </a:r>
            <a:r>
              <a:rPr lang="en-US" sz="2000" dirty="0" err="1" smtClean="0">
                <a:solidFill>
                  <a:srgbClr val="FFFF00"/>
                </a:solidFill>
              </a:rPr>
              <a:t>Schiraldi</a:t>
            </a:r>
            <a:r>
              <a:rPr lang="en-US" sz="2000" dirty="0" smtClean="0">
                <a:solidFill>
                  <a:srgbClr val="FFFF00"/>
                </a:solidFill>
              </a:rPr>
              <a:t>, G. R. (2001). </a:t>
            </a:r>
            <a:r>
              <a:rPr lang="en-US" sz="2000" i="1" dirty="0" smtClean="0">
                <a:solidFill>
                  <a:srgbClr val="FFFF00"/>
                </a:solidFill>
              </a:rPr>
              <a:t>The post-traumatic stress disorder </a:t>
            </a:r>
          </a:p>
          <a:p>
            <a:pPr marL="0" indent="0">
              <a:buFont typeface="Arial" charset="0"/>
              <a:buNone/>
              <a:defRPr/>
            </a:pPr>
            <a:endParaRPr lang="en-US" sz="2000" i="1" dirty="0" smtClean="0">
              <a:solidFill>
                <a:srgbClr val="FFFF00"/>
              </a:solidFill>
            </a:endParaRPr>
          </a:p>
          <a:p>
            <a:pPr marL="0" indent="0">
              <a:buFont typeface="Arial" charset="0"/>
              <a:buNone/>
              <a:defRPr/>
            </a:pPr>
            <a:r>
              <a:rPr lang="en-US" sz="2000" i="1" dirty="0">
                <a:solidFill>
                  <a:srgbClr val="FFFF00"/>
                </a:solidFill>
              </a:rPr>
              <a:t>	</a:t>
            </a:r>
            <a:r>
              <a:rPr lang="en-US" sz="2000" i="1" dirty="0" smtClean="0">
                <a:solidFill>
                  <a:srgbClr val="FFFF00"/>
                </a:solidFill>
              </a:rPr>
              <a:t>sourcebook: A guide to healing, recovery, and growth</a:t>
            </a:r>
            <a:r>
              <a:rPr lang="en-US" sz="2000" dirty="0" smtClean="0">
                <a:solidFill>
                  <a:srgbClr val="FFFF00"/>
                </a:solidFill>
              </a:rPr>
              <a:t> [Adobe </a:t>
            </a:r>
          </a:p>
          <a:p>
            <a:pPr marL="0" indent="0">
              <a:buFont typeface="Arial" charset="0"/>
              <a:buNone/>
              <a:defRPr/>
            </a:pPr>
            <a:endParaRPr lang="en-US" sz="2000" dirty="0">
              <a:solidFill>
                <a:srgbClr val="FFFF00"/>
              </a:solidFill>
            </a:endParaRPr>
          </a:p>
          <a:p>
            <a:pPr marL="0" indent="0">
              <a:buFont typeface="Arial" charset="0"/>
              <a:buNone/>
              <a:defRPr/>
            </a:pPr>
            <a:r>
              <a:rPr lang="en-US" sz="2000" dirty="0" smtClean="0">
                <a:solidFill>
                  <a:srgbClr val="FFFF00"/>
                </a:solidFill>
              </a:rPr>
              <a:t>	Digital Editions version]. </a:t>
            </a:r>
            <a:r>
              <a:rPr lang="en-US" sz="2000" dirty="0" err="1">
                <a:solidFill>
                  <a:srgbClr val="FFFF00"/>
                </a:solidFill>
              </a:rPr>
              <a:t>d</a:t>
            </a:r>
            <a:r>
              <a:rPr lang="en-US" sz="2000" dirty="0" err="1" smtClean="0">
                <a:solidFill>
                  <a:srgbClr val="FFFF00"/>
                </a:solidFill>
              </a:rPr>
              <a:t>oi</a:t>
            </a:r>
            <a:r>
              <a:rPr lang="en-US" sz="2000" dirty="0" smtClean="0">
                <a:solidFill>
                  <a:srgbClr val="FFFF00"/>
                </a:solidFill>
              </a:rPr>
              <a:t>: 10.1036/0071393722</a:t>
            </a:r>
          </a:p>
          <a:p>
            <a:pPr marL="0" indent="0">
              <a:buFont typeface="Arial" charset="0"/>
              <a:buNone/>
              <a:defRPr/>
            </a:pPr>
            <a:r>
              <a:rPr lang="en-US" sz="2000" dirty="0" smtClean="0"/>
              <a:t>p. 203 APA 6e</a:t>
            </a:r>
          </a:p>
          <a:p>
            <a:pPr marL="0" indent="0">
              <a:buFont typeface="Arial" charset="0"/>
              <a:buNone/>
              <a:defRPr/>
            </a:pPr>
            <a:r>
              <a:rPr lang="en-US" sz="2000" dirty="0" smtClean="0"/>
              <a:t>   </a:t>
            </a:r>
            <a:r>
              <a:rPr lang="en-US" sz="2000" dirty="0" smtClean="0">
                <a:solidFill>
                  <a:srgbClr val="92D050"/>
                </a:solidFill>
              </a:rPr>
              <a:t>In-text citation: (</a:t>
            </a:r>
            <a:r>
              <a:rPr lang="en-US" sz="2000" dirty="0" err="1" smtClean="0">
                <a:solidFill>
                  <a:srgbClr val="92D050"/>
                </a:solidFill>
              </a:rPr>
              <a:t>Shotton</a:t>
            </a:r>
            <a:r>
              <a:rPr lang="en-US" sz="2000" dirty="0" smtClean="0">
                <a:solidFill>
                  <a:srgbClr val="92D050"/>
                </a:solidFill>
              </a:rPr>
              <a:t>, 1989);</a:t>
            </a:r>
          </a:p>
          <a:p>
            <a:pPr marL="0" indent="0">
              <a:buFont typeface="Arial" charset="0"/>
              <a:buNone/>
              <a:defRPr/>
            </a:pPr>
            <a:r>
              <a:rPr lang="en-US" sz="2000" dirty="0">
                <a:solidFill>
                  <a:srgbClr val="92D050"/>
                </a:solidFill>
              </a:rPr>
              <a:t> </a:t>
            </a:r>
            <a:r>
              <a:rPr lang="en-US" sz="2000" dirty="0" smtClean="0">
                <a:solidFill>
                  <a:srgbClr val="92D050"/>
                </a:solidFill>
              </a:rPr>
              <a:t>   If page numbers do not exist, use “Chapter Titles”: </a:t>
            </a:r>
          </a:p>
          <a:p>
            <a:pPr marL="0" indent="0">
              <a:buFont typeface="Arial" charset="0"/>
              <a:buNone/>
              <a:defRPr/>
            </a:pPr>
            <a:r>
              <a:rPr lang="en-US" sz="2000" dirty="0">
                <a:solidFill>
                  <a:srgbClr val="92D050"/>
                </a:solidFill>
              </a:rPr>
              <a:t> </a:t>
            </a:r>
            <a:r>
              <a:rPr lang="en-US" sz="2000" dirty="0" smtClean="0">
                <a:solidFill>
                  <a:srgbClr val="92D050"/>
                </a:solidFill>
              </a:rPr>
              <a:t>   (</a:t>
            </a:r>
            <a:r>
              <a:rPr lang="en-US" sz="2000" dirty="0" err="1" smtClean="0">
                <a:solidFill>
                  <a:srgbClr val="92D050"/>
                </a:solidFill>
              </a:rPr>
              <a:t>Shotton</a:t>
            </a:r>
            <a:r>
              <a:rPr lang="en-US" sz="2000" dirty="0" smtClean="0">
                <a:solidFill>
                  <a:srgbClr val="92D050"/>
                </a:solidFill>
              </a:rPr>
              <a:t>, 1989, “Chapter One”) or(</a:t>
            </a:r>
            <a:r>
              <a:rPr lang="en-US" sz="2000" dirty="0" err="1" smtClean="0">
                <a:solidFill>
                  <a:srgbClr val="92D050"/>
                </a:solidFill>
              </a:rPr>
              <a:t>Shotton</a:t>
            </a:r>
            <a:r>
              <a:rPr lang="en-US" sz="2000" dirty="0" smtClean="0">
                <a:solidFill>
                  <a:srgbClr val="92D050"/>
                </a:solidFill>
              </a:rPr>
              <a:t>, 1989, “Introduction”)</a:t>
            </a:r>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Documenting </a:t>
            </a:r>
            <a:br>
              <a:rPr lang="en-US" altLang="en-US" smtClean="0"/>
            </a:br>
            <a:r>
              <a:rPr lang="en-US" altLang="en-US" smtClean="0"/>
              <a:t>Electronic-only Books</a:t>
            </a:r>
          </a:p>
        </p:txBody>
      </p:sp>
      <p:sp>
        <p:nvSpPr>
          <p:cNvPr id="3" name="Content Placeholder 2"/>
          <p:cNvSpPr>
            <a:spLocks noGrp="1"/>
          </p:cNvSpPr>
          <p:nvPr>
            <p:ph idx="1"/>
          </p:nvPr>
        </p:nvSpPr>
        <p:spPr/>
        <p:txBody>
          <a:bodyPr/>
          <a:lstStyle/>
          <a:p>
            <a:pPr>
              <a:defRPr/>
            </a:pPr>
            <a:r>
              <a:rPr lang="en-US" dirty="0" smtClean="0">
                <a:solidFill>
                  <a:srgbClr val="FFC000"/>
                </a:solidFill>
              </a:rPr>
              <a:t>Electronic-only book</a:t>
            </a:r>
          </a:p>
          <a:p>
            <a:pPr marL="0" indent="0">
              <a:lnSpc>
                <a:spcPct val="150000"/>
              </a:lnSpc>
              <a:buFont typeface="Arial" charset="0"/>
              <a:buNone/>
              <a:defRPr/>
            </a:pPr>
            <a:r>
              <a:rPr lang="en-US" dirty="0" smtClean="0">
                <a:solidFill>
                  <a:srgbClr val="FFC000"/>
                </a:solidFill>
              </a:rPr>
              <a:t>    </a:t>
            </a:r>
            <a:r>
              <a:rPr lang="en-US" dirty="0" smtClean="0">
                <a:solidFill>
                  <a:srgbClr val="FFFF00"/>
                </a:solidFill>
              </a:rPr>
              <a:t>O’Keefe, E. (</a:t>
            </a:r>
            <a:r>
              <a:rPr lang="en-US" dirty="0" err="1" smtClean="0">
                <a:solidFill>
                  <a:srgbClr val="FFFF00"/>
                </a:solidFill>
              </a:rPr>
              <a:t>n.d.</a:t>
            </a:r>
            <a:r>
              <a:rPr lang="en-US" dirty="0" smtClean="0">
                <a:solidFill>
                  <a:srgbClr val="FFFF00"/>
                </a:solidFill>
              </a:rPr>
              <a:t>). </a:t>
            </a:r>
            <a:r>
              <a:rPr lang="en-US" i="1" dirty="0" smtClean="0">
                <a:solidFill>
                  <a:srgbClr val="FFFF00"/>
                </a:solidFill>
              </a:rPr>
              <a:t>Egoism &amp; the crisis in           	Western values. </a:t>
            </a:r>
            <a:r>
              <a:rPr lang="en-US" dirty="0" smtClean="0">
                <a:solidFill>
                  <a:srgbClr val="FFFF00"/>
                </a:solidFill>
              </a:rPr>
              <a:t>Retrieved from http:// </a:t>
            </a:r>
          </a:p>
          <a:p>
            <a:pPr marL="0" indent="0">
              <a:lnSpc>
                <a:spcPct val="150000"/>
              </a:lnSpc>
              <a:buFont typeface="Arial" charset="0"/>
              <a:buNone/>
              <a:defRPr/>
            </a:pPr>
            <a:r>
              <a:rPr lang="en-US" dirty="0" smtClean="0">
                <a:solidFill>
                  <a:srgbClr val="FFFF00"/>
                </a:solidFill>
              </a:rPr>
              <a:t>	www.onlineoriginals.com/showtime</a:t>
            </a:r>
          </a:p>
          <a:p>
            <a:pPr marL="0" indent="0">
              <a:lnSpc>
                <a:spcPct val="150000"/>
              </a:lnSpc>
              <a:buFont typeface="Arial" charset="0"/>
              <a:buNone/>
              <a:defRPr/>
            </a:pPr>
            <a:r>
              <a:rPr lang="en-US" dirty="0" smtClean="0">
                <a:solidFill>
                  <a:srgbClr val="FFFF00"/>
                </a:solidFill>
              </a:rPr>
              <a:t>	.</a:t>
            </a:r>
            <a:r>
              <a:rPr lang="en-US" dirty="0" err="1" smtClean="0">
                <a:solidFill>
                  <a:srgbClr val="FFFF00"/>
                </a:solidFill>
              </a:rPr>
              <a:t>asp?itemID</a:t>
            </a:r>
            <a:r>
              <a:rPr lang="en-US" dirty="0" smtClean="0">
                <a:solidFill>
                  <a:srgbClr val="FFFF00"/>
                </a:solidFill>
              </a:rPr>
              <a:t>=135</a:t>
            </a:r>
          </a:p>
          <a:p>
            <a:pPr marL="0" indent="0">
              <a:lnSpc>
                <a:spcPct val="150000"/>
              </a:lnSpc>
              <a:buFont typeface="Arial" charset="0"/>
              <a:buNone/>
              <a:defRPr/>
            </a:pPr>
            <a:r>
              <a:rPr lang="en-US" dirty="0">
                <a:solidFill>
                  <a:srgbClr val="FFFF00"/>
                </a:solidFill>
              </a:rPr>
              <a:t> </a:t>
            </a:r>
            <a:r>
              <a:rPr lang="en-US" dirty="0" smtClean="0">
                <a:solidFill>
                  <a:srgbClr val="FFFF00"/>
                </a:solidFill>
              </a:rPr>
              <a:t>  </a:t>
            </a:r>
            <a:r>
              <a:rPr lang="en-US" dirty="0" smtClean="0">
                <a:solidFill>
                  <a:srgbClr val="92D050"/>
                </a:solidFill>
              </a:rPr>
              <a:t>In-text citation: (O’Keefe, </a:t>
            </a:r>
            <a:r>
              <a:rPr lang="en-US" dirty="0" err="1" smtClean="0">
                <a:solidFill>
                  <a:srgbClr val="92D050"/>
                </a:solidFill>
              </a:rPr>
              <a:t>n.d.</a:t>
            </a:r>
            <a:r>
              <a:rPr lang="en-US" dirty="0" smtClean="0">
                <a:solidFill>
                  <a:srgbClr val="92D050"/>
                </a:solidFill>
              </a:rPr>
              <a:t>)</a:t>
            </a:r>
            <a:r>
              <a:rPr lang="en-US" dirty="0">
                <a:solidFill>
                  <a:srgbClr val="FFC000"/>
                </a:solidFill>
              </a:rPr>
              <a:t>	</a:t>
            </a:r>
            <a:endParaRPr lang="en-US" dirty="0" smtClean="0">
              <a:solidFill>
                <a:srgbClr val="FFC000"/>
              </a:solidFill>
            </a:endParaRPr>
          </a:p>
          <a:p>
            <a:pPr marL="0" indent="0">
              <a:buFont typeface="Arial" charset="0"/>
              <a:buNone/>
              <a:defRPr/>
            </a:pPr>
            <a:endParaRPr lang="en-US" dirty="0">
              <a:solidFill>
                <a:srgbClr val="FFC000"/>
              </a:solidFill>
            </a:endParaRPr>
          </a:p>
          <a:p>
            <a:pPr marL="0" indent="0">
              <a:buFont typeface="Arial" charset="0"/>
              <a:buNone/>
              <a:defRPr/>
            </a:pPr>
            <a:endParaRPr lang="en-US" dirty="0" smtClean="0">
              <a:solidFill>
                <a:srgbClr val="FFC000"/>
              </a:solidFill>
            </a:endParaRPr>
          </a:p>
          <a:p>
            <a:pPr marL="0" indent="0">
              <a:buFont typeface="Arial" charset="0"/>
              <a:buNone/>
              <a:defRPr/>
            </a:pPr>
            <a:r>
              <a:rPr lang="en-US" sz="1800" dirty="0" smtClean="0"/>
              <a:t>p. 203 APA 6e</a:t>
            </a:r>
            <a:endParaRPr lang="en-US"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6294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411" name="Title 2"/>
          <p:cNvSpPr>
            <a:spLocks noGrp="1"/>
          </p:cNvSpPr>
          <p:nvPr>
            <p:ph type="title"/>
          </p:nvPr>
        </p:nvSpPr>
        <p:spPr>
          <a:xfrm>
            <a:off x="457200" y="274638"/>
            <a:ext cx="8229600" cy="487362"/>
          </a:xfrm>
        </p:spPr>
        <p:txBody>
          <a:bodyPr/>
          <a:lstStyle/>
          <a:p>
            <a:pPr eaLnBrk="1" hangingPunct="1"/>
            <a:r>
              <a:rPr lang="en-US" altLang="en-US" sz="3200" dirty="0" smtClean="0"/>
              <a:t>Documenting Edited Collections</a:t>
            </a:r>
          </a:p>
        </p:txBody>
      </p:sp>
      <p:sp>
        <p:nvSpPr>
          <p:cNvPr id="17412" name="Content Placeholder 3"/>
          <p:cNvSpPr>
            <a:spLocks noGrp="1"/>
          </p:cNvSpPr>
          <p:nvPr>
            <p:ph idx="1"/>
          </p:nvPr>
        </p:nvSpPr>
        <p:spPr>
          <a:xfrm>
            <a:off x="457200" y="808038"/>
            <a:ext cx="8229600" cy="5318125"/>
          </a:xfrm>
          <a:ln>
            <a:solidFill>
              <a:schemeClr val="accent1"/>
            </a:solidFill>
            <a:miter lim="800000"/>
            <a:headEnd/>
            <a:tailEnd/>
          </a:ln>
        </p:spPr>
        <p:txBody>
          <a:bodyPr/>
          <a:lstStyle/>
          <a:p>
            <a:pPr eaLnBrk="1" hangingPunct="1">
              <a:lnSpc>
                <a:spcPct val="80000"/>
              </a:lnSpc>
              <a:buFont typeface="Arial" charset="0"/>
              <a:buNone/>
            </a:pPr>
            <a:r>
              <a:rPr lang="en-US" altLang="en-US" sz="1800" b="1" dirty="0" smtClean="0">
                <a:solidFill>
                  <a:srgbClr val="FFC000"/>
                </a:solidFill>
              </a:rPr>
              <a:t>Model for an edited book:</a:t>
            </a:r>
          </a:p>
          <a:p>
            <a:pPr eaLnBrk="1" hangingPunct="1">
              <a:lnSpc>
                <a:spcPct val="80000"/>
              </a:lnSpc>
              <a:buFont typeface="Arial" charset="0"/>
              <a:buNone/>
            </a:pPr>
            <a:r>
              <a:rPr lang="en-US" altLang="en-US" sz="2000" dirty="0" smtClean="0"/>
              <a:t>Editor, A. A., &amp; Editor, B. B. (Eds.). (Date of publication). </a:t>
            </a:r>
            <a:r>
              <a:rPr lang="en-US" altLang="en-US" sz="2000" i="1" dirty="0" smtClean="0"/>
              <a:t>Title of book</a:t>
            </a:r>
            <a:r>
              <a:rPr lang="en-US" altLang="en-US" sz="2000" dirty="0" smtClean="0"/>
              <a:t>. </a:t>
            </a:r>
          </a:p>
          <a:p>
            <a:pPr eaLnBrk="1" hangingPunct="1">
              <a:lnSpc>
                <a:spcPct val="80000"/>
              </a:lnSpc>
              <a:buFont typeface="Arial" charset="0"/>
              <a:buNone/>
            </a:pPr>
            <a:endParaRPr lang="en-US" altLang="en-US" sz="1200" dirty="0" smtClean="0"/>
          </a:p>
          <a:p>
            <a:pPr eaLnBrk="1" hangingPunct="1">
              <a:lnSpc>
                <a:spcPct val="80000"/>
              </a:lnSpc>
              <a:buFont typeface="Arial" charset="0"/>
              <a:buNone/>
            </a:pPr>
            <a:r>
              <a:rPr lang="en-US" altLang="en-US" sz="2000" dirty="0" smtClean="0"/>
              <a:t>	City, State: Publisher.</a:t>
            </a:r>
          </a:p>
          <a:p>
            <a:pPr eaLnBrk="1" hangingPunct="1">
              <a:lnSpc>
                <a:spcPct val="80000"/>
              </a:lnSpc>
              <a:buFont typeface="Arial" charset="0"/>
              <a:buNone/>
            </a:pPr>
            <a:endParaRPr lang="en-US" altLang="en-US" sz="2000" dirty="0" smtClean="0"/>
          </a:p>
          <a:p>
            <a:pPr eaLnBrk="1" hangingPunct="1">
              <a:lnSpc>
                <a:spcPct val="80000"/>
              </a:lnSpc>
              <a:buFont typeface="Arial" charset="0"/>
              <a:buNone/>
            </a:pPr>
            <a:r>
              <a:rPr lang="en-US" altLang="en-US" sz="1800" b="1" dirty="0" smtClean="0">
                <a:solidFill>
                  <a:srgbClr val="FFC000"/>
                </a:solidFill>
              </a:rPr>
              <a:t>Model for an essay in an edited collection</a:t>
            </a:r>
            <a:r>
              <a:rPr lang="en-US" altLang="en-US" sz="1800" dirty="0" smtClean="0">
                <a:solidFill>
                  <a:srgbClr val="FFC000"/>
                </a:solidFill>
              </a:rPr>
              <a:t>:</a:t>
            </a:r>
          </a:p>
          <a:p>
            <a:pPr eaLnBrk="1" hangingPunct="1">
              <a:lnSpc>
                <a:spcPct val="80000"/>
              </a:lnSpc>
              <a:buFont typeface="Arial" charset="0"/>
              <a:buNone/>
            </a:pPr>
            <a:r>
              <a:rPr lang="en-US" altLang="en-US" sz="2000" dirty="0" smtClean="0">
                <a:solidFill>
                  <a:srgbClr val="FFFF00"/>
                </a:solidFill>
              </a:rPr>
              <a:t>Author, A. A., &amp; Author, B. B. (Date of publication). Title of article. In A.A. </a:t>
            </a:r>
          </a:p>
          <a:p>
            <a:pPr eaLnBrk="1" hangingPunct="1">
              <a:lnSpc>
                <a:spcPct val="80000"/>
              </a:lnSpc>
              <a:buFont typeface="Arial" charset="0"/>
              <a:buNone/>
            </a:pPr>
            <a:endParaRPr lang="en-US" altLang="en-US" sz="2000" dirty="0" smtClean="0">
              <a:solidFill>
                <a:srgbClr val="FFFF00"/>
              </a:solidFill>
            </a:endParaRPr>
          </a:p>
          <a:p>
            <a:pPr eaLnBrk="1" hangingPunct="1">
              <a:lnSpc>
                <a:spcPct val="80000"/>
              </a:lnSpc>
              <a:buFont typeface="Arial" charset="0"/>
              <a:buNone/>
            </a:pPr>
            <a:r>
              <a:rPr lang="en-US" altLang="en-US" sz="2000" dirty="0" smtClean="0">
                <a:solidFill>
                  <a:srgbClr val="FFFF00"/>
                </a:solidFill>
              </a:rPr>
              <a:t>	Editor (Ed.), </a:t>
            </a:r>
            <a:r>
              <a:rPr lang="en-US" altLang="en-US" sz="2000" i="1" dirty="0" smtClean="0">
                <a:solidFill>
                  <a:srgbClr val="FFFF00"/>
                </a:solidFill>
              </a:rPr>
              <a:t>Title of book </a:t>
            </a:r>
            <a:r>
              <a:rPr lang="en-US" altLang="en-US" sz="2000" dirty="0" smtClean="0">
                <a:solidFill>
                  <a:srgbClr val="FFFF00"/>
                </a:solidFill>
              </a:rPr>
              <a:t>(pp. ##-##). City, State: Publisher.</a:t>
            </a:r>
          </a:p>
          <a:p>
            <a:pPr eaLnBrk="1" hangingPunct="1">
              <a:lnSpc>
                <a:spcPct val="80000"/>
              </a:lnSpc>
              <a:buFont typeface="Arial" charset="0"/>
              <a:buNone/>
            </a:pPr>
            <a:endParaRPr lang="en-US" altLang="en-US" sz="1800" b="1" dirty="0" smtClean="0"/>
          </a:p>
          <a:p>
            <a:pPr eaLnBrk="1" hangingPunct="1">
              <a:lnSpc>
                <a:spcPct val="80000"/>
              </a:lnSpc>
              <a:buFont typeface="Arial" charset="0"/>
              <a:buNone/>
            </a:pPr>
            <a:r>
              <a:rPr lang="en-US" altLang="en-US" sz="1800" b="1" dirty="0" smtClean="0">
                <a:solidFill>
                  <a:srgbClr val="FFC000"/>
                </a:solidFill>
              </a:rPr>
              <a:t>Sample</a:t>
            </a:r>
            <a:r>
              <a:rPr lang="en-US" altLang="en-US" sz="2800" b="1" dirty="0" smtClean="0">
                <a:solidFill>
                  <a:srgbClr val="FFC000"/>
                </a:solidFill>
              </a:rPr>
              <a:t>:</a:t>
            </a:r>
          </a:p>
          <a:p>
            <a:pPr eaLnBrk="1" hangingPunct="1">
              <a:lnSpc>
                <a:spcPct val="80000"/>
              </a:lnSpc>
              <a:buFont typeface="Arial" charset="0"/>
              <a:buNone/>
            </a:pPr>
            <a:r>
              <a:rPr lang="en-US" altLang="en-US" sz="1800" dirty="0" smtClean="0">
                <a:solidFill>
                  <a:srgbClr val="FFFF00"/>
                </a:solidFill>
              </a:rPr>
              <a:t>McCabe, S. (2005). Psychopharmacology and other biologic treatments. In M. A. </a:t>
            </a:r>
          </a:p>
          <a:p>
            <a:pPr eaLnBrk="1" hangingPunct="1">
              <a:lnSpc>
                <a:spcPct val="80000"/>
              </a:lnSpc>
              <a:buFont typeface="Arial" charset="0"/>
              <a:buNone/>
            </a:pPr>
            <a:endParaRPr lang="en-US" altLang="en-US" sz="1800" dirty="0" smtClean="0">
              <a:solidFill>
                <a:srgbClr val="FFFF00"/>
              </a:solidFill>
            </a:endParaRPr>
          </a:p>
          <a:p>
            <a:pPr eaLnBrk="1" hangingPunct="1">
              <a:lnSpc>
                <a:spcPct val="80000"/>
              </a:lnSpc>
              <a:buFont typeface="Arial" charset="0"/>
              <a:buNone/>
            </a:pPr>
            <a:r>
              <a:rPr lang="en-US" altLang="en-US" sz="1800" dirty="0" smtClean="0">
                <a:solidFill>
                  <a:srgbClr val="FFFF00"/>
                </a:solidFill>
              </a:rPr>
              <a:t>	Boyd (Ed.), </a:t>
            </a:r>
            <a:r>
              <a:rPr lang="en-US" altLang="en-US" sz="1800" i="1" dirty="0" smtClean="0">
                <a:solidFill>
                  <a:srgbClr val="FFFF00"/>
                </a:solidFill>
              </a:rPr>
              <a:t>Psychiatric nursing: Contemporary practice</a:t>
            </a:r>
            <a:r>
              <a:rPr lang="en-US" altLang="en-US" sz="1800" dirty="0" smtClean="0">
                <a:solidFill>
                  <a:srgbClr val="FFFF00"/>
                </a:solidFill>
              </a:rPr>
              <a:t> (pp.124-138). </a:t>
            </a:r>
          </a:p>
          <a:p>
            <a:pPr eaLnBrk="1" hangingPunct="1">
              <a:lnSpc>
                <a:spcPct val="80000"/>
              </a:lnSpc>
              <a:buFont typeface="Arial" charset="0"/>
              <a:buNone/>
            </a:pPr>
            <a:endParaRPr lang="en-US" altLang="en-US" sz="1800" dirty="0" smtClean="0">
              <a:solidFill>
                <a:srgbClr val="FFFF00"/>
              </a:solidFill>
            </a:endParaRPr>
          </a:p>
          <a:p>
            <a:pPr eaLnBrk="1" hangingPunct="1">
              <a:lnSpc>
                <a:spcPct val="80000"/>
              </a:lnSpc>
              <a:buFont typeface="Arial" charset="0"/>
              <a:buNone/>
            </a:pPr>
            <a:r>
              <a:rPr lang="en-US" altLang="en-US" sz="1800" dirty="0" smtClean="0">
                <a:solidFill>
                  <a:srgbClr val="FFFF00"/>
                </a:solidFill>
              </a:rPr>
              <a:t>	Philadelphia, PA: Lippincott-Williams and Wilkins.</a:t>
            </a:r>
          </a:p>
          <a:p>
            <a:pPr eaLnBrk="1" hangingPunct="1">
              <a:lnSpc>
                <a:spcPct val="80000"/>
              </a:lnSpc>
              <a:buFont typeface="Arial" charset="0"/>
              <a:buNone/>
            </a:pPr>
            <a:endParaRPr lang="en-US" altLang="en-US" sz="1800" dirty="0">
              <a:solidFill>
                <a:srgbClr val="FFFF00"/>
              </a:solidFill>
            </a:endParaRPr>
          </a:p>
          <a:p>
            <a:pPr eaLnBrk="1" hangingPunct="1">
              <a:lnSpc>
                <a:spcPct val="80000"/>
              </a:lnSpc>
              <a:buFont typeface="Arial" charset="0"/>
              <a:buNone/>
            </a:pPr>
            <a:r>
              <a:rPr lang="en-US" altLang="en-US" sz="1800" dirty="0" smtClean="0">
                <a:solidFill>
                  <a:srgbClr val="92D050"/>
                </a:solidFill>
              </a:rPr>
              <a:t>In-text citation: (McCabe, 2005, p. 125)</a:t>
            </a:r>
          </a:p>
        </p:txBody>
      </p:sp>
      <p:sp>
        <p:nvSpPr>
          <p:cNvPr id="5" name="TextBox 4"/>
          <p:cNvSpPr txBox="1"/>
          <p:nvPr/>
        </p:nvSpPr>
        <p:spPr>
          <a:xfrm>
            <a:off x="373063" y="6016625"/>
            <a:ext cx="4646612" cy="414338"/>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202 - 205 APA 6e</a:t>
            </a:r>
          </a:p>
          <a:p>
            <a:pPr fontAlgn="auto">
              <a:spcBef>
                <a:spcPts val="0"/>
              </a:spcBef>
              <a:spcAft>
                <a:spcPts val="0"/>
              </a:spcAft>
              <a:defRPr/>
            </a:pPr>
            <a:r>
              <a:rPr lang="en-US" sz="1050" dirty="0">
                <a:effectLst>
                  <a:outerShdw blurRad="38100" dist="38100" dir="2700000" algn="tl">
                    <a:srgbClr val="000000"/>
                  </a:outerShdw>
                </a:effectLst>
                <a:latin typeface="+mn-lt"/>
                <a:cs typeface="+mn-cs"/>
              </a:rPr>
              <a:t>Perrin, </a:t>
            </a:r>
            <a:r>
              <a:rPr lang="en-US" sz="1050" dirty="0">
                <a:latin typeface="+mn-lt"/>
                <a:cs typeface="+mn-cs"/>
              </a:rPr>
              <a:t>R. (2007). </a:t>
            </a:r>
            <a:r>
              <a:rPr lang="en-US" sz="1050" i="1" dirty="0">
                <a:latin typeface="+mn-lt"/>
                <a:cs typeface="+mn-cs"/>
              </a:rPr>
              <a:t>Pocket guide to APA style</a:t>
            </a:r>
            <a:r>
              <a:rPr lang="en-US" sz="1050" dirty="0">
                <a:latin typeface="+mn-lt"/>
                <a:cs typeface="+mn-cs"/>
              </a:rPr>
              <a:t> (2</a:t>
            </a:r>
            <a:r>
              <a:rPr lang="en-US" sz="1050" baseline="30000" dirty="0">
                <a:latin typeface="+mn-lt"/>
                <a:cs typeface="+mn-cs"/>
              </a:rPr>
              <a:t>nd</a:t>
            </a:r>
            <a:r>
              <a:rPr lang="en-US" sz="1050" dirty="0">
                <a:latin typeface="+mn-lt"/>
                <a:cs typeface="+mn-cs"/>
              </a:rPr>
              <a:t> ed.).  Boston: Houghton Mifflin.</a:t>
            </a:r>
            <a:endParaRPr lang="en-US" dirty="0">
              <a:latin typeface="+mn-lt"/>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Documenting E-Books Continued</a:t>
            </a:r>
          </a:p>
        </p:txBody>
      </p:sp>
      <p:sp>
        <p:nvSpPr>
          <p:cNvPr id="3" name="Content Placeholder 2"/>
          <p:cNvSpPr>
            <a:spLocks noGrp="1"/>
          </p:cNvSpPr>
          <p:nvPr>
            <p:ph idx="1"/>
          </p:nvPr>
        </p:nvSpPr>
        <p:spPr>
          <a:xfrm>
            <a:off x="533400" y="1600200"/>
            <a:ext cx="8229600" cy="4983163"/>
          </a:xfrm>
        </p:spPr>
        <p:txBody>
          <a:bodyPr/>
          <a:lstStyle/>
          <a:p>
            <a:pPr>
              <a:defRPr/>
            </a:pPr>
            <a:r>
              <a:rPr lang="en-US" sz="2800" dirty="0" smtClean="0">
                <a:solidFill>
                  <a:srgbClr val="FFC000"/>
                </a:solidFill>
              </a:rPr>
              <a:t>Electronic version of book chapter in a volume in a series</a:t>
            </a:r>
          </a:p>
          <a:p>
            <a:pPr marL="0" indent="0">
              <a:lnSpc>
                <a:spcPct val="150000"/>
              </a:lnSpc>
              <a:buFont typeface="Arial" charset="0"/>
              <a:buNone/>
              <a:defRPr/>
            </a:pPr>
            <a:r>
              <a:rPr lang="en-US" dirty="0" smtClean="0">
                <a:solidFill>
                  <a:srgbClr val="FFC000"/>
                </a:solidFill>
              </a:rPr>
              <a:t>    </a:t>
            </a:r>
            <a:r>
              <a:rPr lang="en-US" sz="2800" dirty="0" smtClean="0">
                <a:solidFill>
                  <a:srgbClr val="FFFF00"/>
                </a:solidFill>
              </a:rPr>
              <a:t>Strong, E. K., Jr., &amp; </a:t>
            </a:r>
            <a:r>
              <a:rPr lang="en-US" sz="2800" dirty="0" err="1" smtClean="0">
                <a:solidFill>
                  <a:srgbClr val="FFFF00"/>
                </a:solidFill>
              </a:rPr>
              <a:t>Uhbrock</a:t>
            </a:r>
            <a:r>
              <a:rPr lang="en-US" sz="2800" dirty="0" smtClean="0">
                <a:solidFill>
                  <a:srgbClr val="FFFF00"/>
                </a:solidFill>
              </a:rPr>
              <a:t>, R. S. (1923). 	Bibliography on job analysis. In L. </a:t>
            </a:r>
            <a:r>
              <a:rPr lang="en-US" sz="2800" dirty="0" err="1" smtClean="0">
                <a:solidFill>
                  <a:srgbClr val="FFFF00"/>
                </a:solidFill>
              </a:rPr>
              <a:t>Outhwaite</a:t>
            </a:r>
            <a:r>
              <a:rPr lang="en-US" sz="2800" dirty="0" smtClean="0">
                <a:solidFill>
                  <a:srgbClr val="FFFF00"/>
                </a:solidFill>
              </a:rPr>
              <a:t> 	(Series Ed.), </a:t>
            </a:r>
            <a:r>
              <a:rPr lang="en-US" sz="2800" i="1" dirty="0" smtClean="0">
                <a:solidFill>
                  <a:srgbClr val="FFFF00"/>
                </a:solidFill>
              </a:rPr>
              <a:t>Personnel Research Series: Vol. 1. 	Job analysis and the curriculum </a:t>
            </a:r>
            <a:r>
              <a:rPr lang="en-US" sz="2800" dirty="0" smtClean="0">
                <a:solidFill>
                  <a:srgbClr val="FFFF00"/>
                </a:solidFill>
              </a:rPr>
              <a:t>(pp. 140-	</a:t>
            </a:r>
          </a:p>
          <a:p>
            <a:pPr marL="0" indent="0">
              <a:lnSpc>
                <a:spcPct val="150000"/>
              </a:lnSpc>
              <a:buFont typeface="Arial" charset="0"/>
              <a:buNone/>
              <a:defRPr/>
            </a:pPr>
            <a:r>
              <a:rPr lang="en-US" sz="2800" dirty="0">
                <a:solidFill>
                  <a:srgbClr val="FFFF00"/>
                </a:solidFill>
              </a:rPr>
              <a:t>	</a:t>
            </a:r>
            <a:r>
              <a:rPr lang="en-US" sz="2800" dirty="0" smtClean="0">
                <a:solidFill>
                  <a:srgbClr val="FFFF00"/>
                </a:solidFill>
              </a:rPr>
              <a:t>146). </a:t>
            </a:r>
            <a:r>
              <a:rPr lang="en-US" sz="2800" dirty="0" err="1">
                <a:solidFill>
                  <a:srgbClr val="FFFF00"/>
                </a:solidFill>
              </a:rPr>
              <a:t>d</a:t>
            </a:r>
            <a:r>
              <a:rPr lang="en-US" sz="2800" dirty="0" err="1" smtClean="0">
                <a:solidFill>
                  <a:srgbClr val="FFFF00"/>
                </a:solidFill>
              </a:rPr>
              <a:t>oi</a:t>
            </a:r>
            <a:r>
              <a:rPr lang="en-US" sz="2800" dirty="0" smtClean="0">
                <a:solidFill>
                  <a:srgbClr val="FFFF00"/>
                </a:solidFill>
              </a:rPr>
              <a:t>: 10.1037.10762-000 </a:t>
            </a:r>
          </a:p>
          <a:p>
            <a:pPr marL="0" indent="0">
              <a:lnSpc>
                <a:spcPct val="150000"/>
              </a:lnSpc>
              <a:buFont typeface="Arial" charset="0"/>
              <a:buNone/>
              <a:defRPr/>
            </a:pPr>
            <a:r>
              <a:rPr lang="en-US" sz="1800" dirty="0" smtClean="0"/>
              <a:t>p. 204 APA 6 e</a:t>
            </a:r>
            <a:endParaRPr lang="en-US" sz="1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Documenting Online Referenced Works</a:t>
            </a:r>
          </a:p>
        </p:txBody>
      </p:sp>
      <p:sp>
        <p:nvSpPr>
          <p:cNvPr id="3" name="Content Placeholder 2"/>
          <p:cNvSpPr>
            <a:spLocks noGrp="1"/>
          </p:cNvSpPr>
          <p:nvPr>
            <p:ph idx="1"/>
          </p:nvPr>
        </p:nvSpPr>
        <p:spPr/>
        <p:txBody>
          <a:bodyPr/>
          <a:lstStyle/>
          <a:p>
            <a:pPr>
              <a:defRPr/>
            </a:pPr>
            <a:r>
              <a:rPr lang="en-US" sz="2800" dirty="0" smtClean="0">
                <a:solidFill>
                  <a:srgbClr val="FFC000"/>
                </a:solidFill>
              </a:rPr>
              <a:t>Entry in an online referenced work</a:t>
            </a:r>
          </a:p>
          <a:p>
            <a:pPr marL="0" indent="0">
              <a:lnSpc>
                <a:spcPct val="150000"/>
              </a:lnSpc>
              <a:buFont typeface="Arial" charset="0"/>
              <a:buNone/>
              <a:defRPr/>
            </a:pPr>
            <a:r>
              <a:rPr lang="en-US" sz="2800" dirty="0">
                <a:solidFill>
                  <a:srgbClr val="FFC000"/>
                </a:solidFill>
              </a:rPr>
              <a:t> </a:t>
            </a:r>
            <a:r>
              <a:rPr lang="en-US" sz="2800" dirty="0" smtClean="0">
                <a:solidFill>
                  <a:srgbClr val="FFC000"/>
                </a:solidFill>
              </a:rPr>
              <a:t>    </a:t>
            </a:r>
            <a:r>
              <a:rPr lang="en-US" sz="2800" dirty="0" smtClean="0">
                <a:solidFill>
                  <a:srgbClr val="FFFF00"/>
                </a:solidFill>
              </a:rPr>
              <a:t>Graham, G. (2005). Behaviorism. In E. N. </a:t>
            </a:r>
            <a:r>
              <a:rPr lang="en-US" sz="2800" dirty="0" err="1" smtClean="0">
                <a:solidFill>
                  <a:srgbClr val="FFFF00"/>
                </a:solidFill>
              </a:rPr>
              <a:t>Zalta</a:t>
            </a:r>
            <a:r>
              <a:rPr lang="en-US" sz="2800" dirty="0" smtClean="0">
                <a:solidFill>
                  <a:srgbClr val="FFFF00"/>
                </a:solidFill>
              </a:rPr>
              <a:t> </a:t>
            </a:r>
          </a:p>
          <a:p>
            <a:pPr marL="0" indent="0">
              <a:lnSpc>
                <a:spcPct val="150000"/>
              </a:lnSpc>
              <a:buFont typeface="Arial" charset="0"/>
              <a:buNone/>
              <a:defRPr/>
            </a:pPr>
            <a:r>
              <a:rPr lang="en-US" sz="2800" dirty="0">
                <a:solidFill>
                  <a:srgbClr val="FFFF00"/>
                </a:solidFill>
              </a:rPr>
              <a:t>	</a:t>
            </a:r>
            <a:r>
              <a:rPr lang="en-US" sz="2800" dirty="0" smtClean="0">
                <a:solidFill>
                  <a:srgbClr val="FFFF00"/>
                </a:solidFill>
              </a:rPr>
              <a:t> (Ed.), </a:t>
            </a:r>
            <a:r>
              <a:rPr lang="en-US" sz="2800" i="1" dirty="0" smtClean="0">
                <a:solidFill>
                  <a:srgbClr val="FFFF00"/>
                </a:solidFill>
              </a:rPr>
              <a:t>The Stanford encyclopedia of 	philosophy 	</a:t>
            </a:r>
            <a:r>
              <a:rPr lang="en-US" sz="2800" dirty="0" smtClean="0">
                <a:solidFill>
                  <a:srgbClr val="FFFF00"/>
                </a:solidFill>
              </a:rPr>
              <a:t>(Fall 2007 ed.). Retrieved from </a:t>
            </a:r>
          </a:p>
          <a:p>
            <a:pPr marL="0" indent="0">
              <a:lnSpc>
                <a:spcPct val="150000"/>
              </a:lnSpc>
              <a:buFont typeface="Arial" charset="0"/>
              <a:buNone/>
              <a:defRPr/>
            </a:pPr>
            <a:r>
              <a:rPr lang="en-US" sz="2800" dirty="0" smtClean="0">
                <a:solidFill>
                  <a:srgbClr val="FFFF00"/>
                </a:solidFill>
              </a:rPr>
              <a:t>	http://plato.stanford.edu/entries/ 	behaviorism/</a:t>
            </a:r>
          </a:p>
          <a:p>
            <a:pPr marL="0" indent="0">
              <a:lnSpc>
                <a:spcPct val="150000"/>
              </a:lnSpc>
              <a:buFont typeface="Arial" charset="0"/>
              <a:buNone/>
              <a:defRPr/>
            </a:pPr>
            <a:r>
              <a:rPr lang="en-US" sz="1800" dirty="0" smtClean="0"/>
              <a:t>p. 205 APA 6e</a:t>
            </a:r>
            <a:endParaRPr lang="en-US" sz="1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483" name="Title 2"/>
          <p:cNvSpPr>
            <a:spLocks noGrp="1"/>
          </p:cNvSpPr>
          <p:nvPr>
            <p:ph type="title"/>
          </p:nvPr>
        </p:nvSpPr>
        <p:spPr>
          <a:xfrm>
            <a:off x="457200" y="274638"/>
            <a:ext cx="8229600" cy="441325"/>
          </a:xfrm>
        </p:spPr>
        <p:txBody>
          <a:bodyPr/>
          <a:lstStyle/>
          <a:p>
            <a:pPr eaLnBrk="1" hangingPunct="1"/>
            <a:r>
              <a:rPr lang="en-US" altLang="en-US" sz="3600" dirty="0" smtClean="0"/>
              <a:t>Documenting Journals</a:t>
            </a:r>
          </a:p>
        </p:txBody>
      </p:sp>
      <p:sp>
        <p:nvSpPr>
          <p:cNvPr id="20484" name="Content Placeholder 3"/>
          <p:cNvSpPr>
            <a:spLocks noGrp="1"/>
          </p:cNvSpPr>
          <p:nvPr>
            <p:ph idx="1"/>
          </p:nvPr>
        </p:nvSpPr>
        <p:spPr>
          <a:xfrm>
            <a:off x="457200" y="762002"/>
            <a:ext cx="8229600" cy="5364162"/>
          </a:xfrm>
        </p:spPr>
        <p:txBody>
          <a:bodyPr/>
          <a:lstStyle/>
          <a:p>
            <a:pPr eaLnBrk="1" hangingPunct="1">
              <a:lnSpc>
                <a:spcPct val="80000"/>
              </a:lnSpc>
              <a:buFont typeface="Arial" charset="0"/>
              <a:buNone/>
            </a:pPr>
            <a:r>
              <a:rPr lang="en-US" altLang="en-US" sz="2400" dirty="0" smtClean="0">
                <a:solidFill>
                  <a:srgbClr val="FFC000"/>
                </a:solidFill>
              </a:rPr>
              <a:t>Model:</a:t>
            </a:r>
          </a:p>
          <a:p>
            <a:pPr eaLnBrk="1" hangingPunct="1">
              <a:lnSpc>
                <a:spcPct val="80000"/>
              </a:lnSpc>
              <a:buFont typeface="Arial" charset="0"/>
              <a:buNone/>
            </a:pPr>
            <a:r>
              <a:rPr lang="en-US" altLang="en-US" sz="2400" dirty="0" smtClean="0"/>
              <a:t>Author, A. A., &amp; Author, B. B. (Date of publication). Title of </a:t>
            </a:r>
          </a:p>
          <a:p>
            <a:pPr eaLnBrk="1" hangingPunct="1">
              <a:lnSpc>
                <a:spcPct val="80000"/>
              </a:lnSpc>
              <a:buFont typeface="Arial" charset="0"/>
              <a:buNone/>
            </a:pPr>
            <a:endParaRPr lang="en-US" altLang="en-US" sz="2400" dirty="0" smtClean="0"/>
          </a:p>
          <a:p>
            <a:pPr eaLnBrk="1" hangingPunct="1">
              <a:lnSpc>
                <a:spcPct val="80000"/>
              </a:lnSpc>
              <a:buFont typeface="Arial" charset="0"/>
              <a:buNone/>
            </a:pPr>
            <a:r>
              <a:rPr lang="en-US" altLang="en-US" sz="2400" dirty="0" smtClean="0"/>
              <a:t>	article. </a:t>
            </a:r>
            <a:r>
              <a:rPr lang="en-US" altLang="en-US" sz="2400" i="1" dirty="0" smtClean="0"/>
              <a:t>Title of Periodical, volume number</a:t>
            </a:r>
            <a:r>
              <a:rPr lang="en-US" altLang="en-US" sz="2400" dirty="0" smtClean="0"/>
              <a:t>(issue number </a:t>
            </a:r>
          </a:p>
          <a:p>
            <a:pPr eaLnBrk="1" hangingPunct="1">
              <a:lnSpc>
                <a:spcPct val="80000"/>
              </a:lnSpc>
              <a:buFont typeface="Arial" charset="0"/>
              <a:buNone/>
            </a:pPr>
            <a:endParaRPr lang="en-US" altLang="en-US" sz="2400" dirty="0" smtClean="0"/>
          </a:p>
          <a:p>
            <a:pPr eaLnBrk="1" hangingPunct="1">
              <a:lnSpc>
                <a:spcPct val="80000"/>
              </a:lnSpc>
              <a:buFont typeface="Arial" charset="0"/>
              <a:buNone/>
            </a:pPr>
            <a:r>
              <a:rPr lang="en-US" altLang="en-US" sz="2400" dirty="0" smtClean="0"/>
              <a:t>	if available), page numbers. </a:t>
            </a:r>
          </a:p>
          <a:p>
            <a:pPr eaLnBrk="1" hangingPunct="1">
              <a:lnSpc>
                <a:spcPct val="80000"/>
              </a:lnSpc>
              <a:buFont typeface="Arial" charset="0"/>
              <a:buNone/>
            </a:pPr>
            <a:endParaRPr lang="en-US" altLang="en-US" sz="2400" dirty="0" smtClean="0"/>
          </a:p>
          <a:p>
            <a:pPr eaLnBrk="1" hangingPunct="1">
              <a:lnSpc>
                <a:spcPct val="80000"/>
              </a:lnSpc>
              <a:buFont typeface="Arial" charset="0"/>
              <a:buNone/>
            </a:pPr>
            <a:r>
              <a:rPr lang="en-US" altLang="en-US" sz="2400" dirty="0" smtClean="0">
                <a:solidFill>
                  <a:srgbClr val="FFC000"/>
                </a:solidFill>
              </a:rPr>
              <a:t>Sample:</a:t>
            </a:r>
            <a:endParaRPr lang="en-US" altLang="en-US" sz="800" dirty="0" smtClean="0">
              <a:solidFill>
                <a:srgbClr val="FFC000"/>
              </a:solidFill>
            </a:endParaRPr>
          </a:p>
          <a:p>
            <a:pPr eaLnBrk="1" hangingPunct="1">
              <a:lnSpc>
                <a:spcPct val="80000"/>
              </a:lnSpc>
              <a:buFont typeface="Arial" charset="0"/>
              <a:buNone/>
            </a:pPr>
            <a:r>
              <a:rPr lang="en-US" altLang="en-US" sz="2400" dirty="0" smtClean="0">
                <a:solidFill>
                  <a:srgbClr val="FFFF00"/>
                </a:solidFill>
              </a:rPr>
              <a:t>Koch Jr., R. T. (2006).  Building connections through </a:t>
            </a:r>
          </a:p>
          <a:p>
            <a:pPr eaLnBrk="1" hangingPunct="1">
              <a:lnSpc>
                <a:spcPct val="80000"/>
              </a:lnSpc>
              <a:buFont typeface="Arial" charset="0"/>
              <a:buNone/>
            </a:pPr>
            <a:endParaRPr lang="en-US" altLang="en-US" sz="2400" dirty="0" smtClean="0">
              <a:solidFill>
                <a:srgbClr val="FFFF00"/>
              </a:solidFill>
            </a:endParaRPr>
          </a:p>
          <a:p>
            <a:pPr eaLnBrk="1" hangingPunct="1">
              <a:lnSpc>
                <a:spcPct val="80000"/>
              </a:lnSpc>
              <a:buFont typeface="Arial" charset="0"/>
              <a:buNone/>
            </a:pPr>
            <a:r>
              <a:rPr lang="en-US" altLang="en-US" sz="2400" dirty="0" smtClean="0">
                <a:solidFill>
                  <a:srgbClr val="FFFF00"/>
                </a:solidFill>
              </a:rPr>
              <a:t>	reflective writing. </a:t>
            </a:r>
            <a:r>
              <a:rPr lang="en-US" altLang="en-US" sz="2400" i="1" dirty="0" smtClean="0">
                <a:solidFill>
                  <a:srgbClr val="FFFF00"/>
                </a:solidFill>
              </a:rPr>
              <a:t>Academic Exchange Quarterly, 10</a:t>
            </a:r>
            <a:r>
              <a:rPr lang="en-US" altLang="en-US" sz="2400" dirty="0" smtClean="0">
                <a:solidFill>
                  <a:srgbClr val="FFFF00"/>
                </a:solidFill>
              </a:rPr>
              <a:t>(3), </a:t>
            </a:r>
          </a:p>
          <a:p>
            <a:pPr eaLnBrk="1" hangingPunct="1">
              <a:lnSpc>
                <a:spcPct val="80000"/>
              </a:lnSpc>
              <a:buFont typeface="Arial" charset="0"/>
              <a:buNone/>
            </a:pPr>
            <a:endParaRPr lang="en-US" altLang="en-US" sz="2400" dirty="0" smtClean="0">
              <a:solidFill>
                <a:srgbClr val="FFFF00"/>
              </a:solidFill>
            </a:endParaRPr>
          </a:p>
          <a:p>
            <a:pPr eaLnBrk="1" hangingPunct="1">
              <a:lnSpc>
                <a:spcPct val="80000"/>
              </a:lnSpc>
              <a:buFont typeface="Arial" charset="0"/>
              <a:buNone/>
            </a:pPr>
            <a:r>
              <a:rPr lang="en-US" altLang="en-US" sz="2400" dirty="0" smtClean="0">
                <a:solidFill>
                  <a:srgbClr val="FFFF00"/>
                </a:solidFill>
              </a:rPr>
              <a:t>	208-213.</a:t>
            </a:r>
          </a:p>
          <a:p>
            <a:pPr eaLnBrk="1" hangingPunct="1">
              <a:lnSpc>
                <a:spcPct val="80000"/>
              </a:lnSpc>
              <a:buFont typeface="Arial" charset="0"/>
              <a:buNone/>
            </a:pPr>
            <a:r>
              <a:rPr lang="en-US" altLang="en-US" sz="2400" dirty="0" smtClean="0">
                <a:solidFill>
                  <a:srgbClr val="FFFF00"/>
                </a:solidFill>
              </a:rPr>
              <a:t>			</a:t>
            </a:r>
            <a:r>
              <a:rPr lang="en-US" altLang="en-US" sz="2400" dirty="0" smtClean="0">
                <a:solidFill>
                  <a:srgbClr val="92D050"/>
                </a:solidFill>
              </a:rPr>
              <a:t>In-text citation: (Koch Jr., 2006, p. 209)</a:t>
            </a:r>
            <a:endParaRPr lang="en-US" altLang="en-US" sz="800" dirty="0" smtClean="0">
              <a:solidFill>
                <a:srgbClr val="FFFF00"/>
              </a:solidFill>
            </a:endParaRPr>
          </a:p>
          <a:p>
            <a:pPr eaLnBrk="1" hangingPunct="1"/>
            <a:endParaRPr lang="en-US" altLang="en-US" dirty="0" smtClean="0"/>
          </a:p>
        </p:txBody>
      </p:sp>
      <p:sp>
        <p:nvSpPr>
          <p:cNvPr id="5" name="TextBox 4"/>
          <p:cNvSpPr txBox="1"/>
          <p:nvPr/>
        </p:nvSpPr>
        <p:spPr>
          <a:xfrm>
            <a:off x="276225" y="5943600"/>
            <a:ext cx="83820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198 - 199 APA 6e</a:t>
            </a:r>
          </a:p>
          <a:p>
            <a:pPr fontAlgn="auto">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5" name="Title 2"/>
          <p:cNvSpPr>
            <a:spLocks noGrp="1"/>
          </p:cNvSpPr>
          <p:nvPr>
            <p:ph type="title"/>
          </p:nvPr>
        </p:nvSpPr>
        <p:spPr/>
        <p:txBody>
          <a:bodyPr/>
          <a:lstStyle/>
          <a:p>
            <a:pPr eaLnBrk="1" hangingPunct="1"/>
            <a:r>
              <a:rPr lang="en-US" altLang="en-US" smtClean="0"/>
              <a:t>Today’s Goals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2600" dirty="0"/>
              <a:t>Learn what APA style is and why it is important</a:t>
            </a:r>
          </a:p>
          <a:p>
            <a:pPr eaLnBrk="1" fontAlgn="auto" hangingPunct="1">
              <a:spcAft>
                <a:spcPts val="0"/>
              </a:spcAft>
              <a:buClr>
                <a:schemeClr val="accent3"/>
              </a:buClr>
              <a:buSzPct val="70000"/>
              <a:buFont typeface="Wingdings" pitchFamily="2" charset="2"/>
              <a:buChar char="§"/>
              <a:defRPr/>
            </a:pPr>
            <a:r>
              <a:rPr lang="en-US" sz="2600" dirty="0"/>
              <a:t>Learn about the standard APA title page format</a:t>
            </a:r>
          </a:p>
          <a:p>
            <a:pPr eaLnBrk="1" fontAlgn="auto" hangingPunct="1">
              <a:spcAft>
                <a:spcPts val="0"/>
              </a:spcAft>
              <a:buClr>
                <a:schemeClr val="accent3"/>
              </a:buClr>
              <a:buSzPct val="70000"/>
              <a:buFont typeface="Wingdings" pitchFamily="2" charset="2"/>
              <a:buChar char="§"/>
              <a:defRPr/>
            </a:pPr>
            <a:r>
              <a:rPr lang="en-US" sz="2600" dirty="0"/>
              <a:t>Learn basic documentation for books, journals, and websites</a:t>
            </a:r>
          </a:p>
          <a:p>
            <a:pPr eaLnBrk="1" fontAlgn="auto" hangingPunct="1">
              <a:spcAft>
                <a:spcPts val="0"/>
              </a:spcAft>
              <a:buClr>
                <a:schemeClr val="accent3"/>
              </a:buClr>
              <a:buSzPct val="70000"/>
              <a:buFont typeface="Wingdings" pitchFamily="2" charset="2"/>
              <a:buChar char="§"/>
              <a:defRPr/>
            </a:pPr>
            <a:r>
              <a:rPr lang="en-US" sz="2600" dirty="0"/>
              <a:t>Learn the differences between methods of source integration: summarizing, paraphrasing, and quoting</a:t>
            </a:r>
          </a:p>
          <a:p>
            <a:pPr eaLnBrk="1" fontAlgn="auto" hangingPunct="1">
              <a:spcAft>
                <a:spcPts val="0"/>
              </a:spcAft>
              <a:buClr>
                <a:schemeClr val="accent3"/>
              </a:buClr>
              <a:buSzPct val="70000"/>
              <a:buFont typeface="Wingdings" pitchFamily="2" charset="2"/>
              <a:buChar char="§"/>
              <a:defRPr/>
            </a:pPr>
            <a:r>
              <a:rPr lang="en-US" sz="2600" dirty="0"/>
              <a:t>Learn how to use signal phrases and in-text citation to avoid plagiarism</a:t>
            </a:r>
          </a:p>
          <a:p>
            <a:pPr marL="0" indent="0" eaLnBrk="1" fontAlgn="auto" hangingPunct="1">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07" name="Title 2"/>
          <p:cNvSpPr>
            <a:spLocks noGrp="1"/>
          </p:cNvSpPr>
          <p:nvPr>
            <p:ph type="title"/>
          </p:nvPr>
        </p:nvSpPr>
        <p:spPr/>
        <p:txBody>
          <a:bodyPr/>
          <a:lstStyle/>
          <a:p>
            <a:pPr eaLnBrk="1" hangingPunct="1"/>
            <a:r>
              <a:rPr lang="en-US" altLang="en-US" smtClean="0"/>
              <a:t>Documenting Online Journals</a:t>
            </a:r>
          </a:p>
        </p:txBody>
      </p:sp>
      <p:sp>
        <p:nvSpPr>
          <p:cNvPr id="4" name="Content Placeholder 3"/>
          <p:cNvSpPr>
            <a:spLocks noGrp="1"/>
          </p:cNvSpPr>
          <p:nvPr>
            <p:ph idx="1"/>
          </p:nvPr>
        </p:nvSpPr>
        <p:spPr>
          <a:xfrm>
            <a:off x="228600" y="1143000"/>
            <a:ext cx="8915400" cy="5715000"/>
          </a:xfrm>
        </p:spPr>
        <p:txBody>
          <a:bodyPr rtlCol="0">
            <a:normAutofit fontScale="55000" lnSpcReduction="20000"/>
          </a:bodyPr>
          <a:lstStyle/>
          <a:p>
            <a:pPr eaLnBrk="1" fontAlgn="auto" hangingPunct="1">
              <a:lnSpc>
                <a:spcPct val="120000"/>
              </a:lnSpc>
              <a:spcBef>
                <a:spcPts val="0"/>
              </a:spcBef>
              <a:spcAft>
                <a:spcPts val="0"/>
              </a:spcAft>
              <a:buClr>
                <a:schemeClr val="accent3"/>
              </a:buClr>
              <a:buSzPct val="70000"/>
              <a:buFont typeface="Wingdings" pitchFamily="2" charset="2"/>
              <a:buChar char="§"/>
              <a:defRPr/>
            </a:pPr>
            <a:r>
              <a:rPr lang="en-US" sz="3300" dirty="0"/>
              <a:t>Journals listed on databases no longer require a retrieval date or a </a:t>
            </a:r>
            <a:r>
              <a:rPr lang="en-US" sz="3300" dirty="0" smtClean="0"/>
              <a:t>URL </a:t>
            </a:r>
            <a:r>
              <a:rPr lang="en-US" sz="3300" dirty="0"/>
              <a:t>if a print copy of the journal exists. In this case treat source like a print version (previous slide).</a:t>
            </a:r>
          </a:p>
          <a:p>
            <a:pPr eaLnBrk="1" fontAlgn="auto" hangingPunct="1">
              <a:lnSpc>
                <a:spcPct val="120000"/>
              </a:lnSpc>
              <a:spcBef>
                <a:spcPts val="0"/>
              </a:spcBef>
              <a:spcAft>
                <a:spcPts val="0"/>
              </a:spcAft>
              <a:buClr>
                <a:schemeClr val="accent3"/>
              </a:buClr>
              <a:buSzPct val="70000"/>
              <a:buFont typeface="Wingdings" pitchFamily="2" charset="2"/>
              <a:buChar char="§"/>
              <a:defRPr/>
            </a:pPr>
            <a:endParaRPr lang="en-US" dirty="0"/>
          </a:p>
          <a:p>
            <a:pPr eaLnBrk="1" fontAlgn="auto" hangingPunct="1">
              <a:lnSpc>
                <a:spcPct val="120000"/>
              </a:lnSpc>
              <a:spcBef>
                <a:spcPts val="0"/>
              </a:spcBef>
              <a:spcAft>
                <a:spcPts val="0"/>
              </a:spcAft>
              <a:buClr>
                <a:schemeClr val="accent3"/>
              </a:buClr>
              <a:buSzPct val="70000"/>
              <a:buFont typeface="Wingdings" pitchFamily="2" charset="2"/>
              <a:buChar char="§"/>
              <a:defRPr/>
            </a:pPr>
            <a:r>
              <a:rPr lang="en-US" sz="3300" dirty="0"/>
              <a:t>Strictly online journals will  require either a </a:t>
            </a:r>
            <a:r>
              <a:rPr lang="en-US" sz="3300" dirty="0" smtClean="0"/>
              <a:t>URL or </a:t>
            </a:r>
            <a:r>
              <a:rPr lang="en-US" sz="3300" dirty="0"/>
              <a:t>(more favorable) a DOI</a:t>
            </a:r>
            <a:r>
              <a:rPr lang="en-US" sz="3300" dirty="0" smtClean="0"/>
              <a:t>.</a:t>
            </a:r>
          </a:p>
          <a:p>
            <a:pPr marL="0" indent="0" eaLnBrk="1" fontAlgn="auto" hangingPunct="1">
              <a:lnSpc>
                <a:spcPct val="120000"/>
              </a:lnSpc>
              <a:spcBef>
                <a:spcPts val="0"/>
              </a:spcBef>
              <a:spcAft>
                <a:spcPts val="0"/>
              </a:spcAft>
              <a:buFont typeface="Arial" charset="0"/>
              <a:buNone/>
              <a:defRPr/>
            </a:pPr>
            <a:endParaRPr lang="en-US" sz="3600" dirty="0"/>
          </a:p>
          <a:p>
            <a:pPr marL="0" indent="0" eaLnBrk="1" fontAlgn="auto" hangingPunct="1">
              <a:lnSpc>
                <a:spcPct val="120000"/>
              </a:lnSpc>
              <a:spcBef>
                <a:spcPts val="0"/>
              </a:spcBef>
              <a:spcAft>
                <a:spcPts val="0"/>
              </a:spcAft>
              <a:buFont typeface="Arial" charset="0"/>
              <a:buNone/>
              <a:defRPr/>
            </a:pPr>
            <a:r>
              <a:rPr lang="en-US" sz="3600" b="1" dirty="0"/>
              <a:t>DOI Sample:</a:t>
            </a:r>
          </a:p>
          <a:p>
            <a:pPr marL="0" indent="0" eaLnBrk="1" fontAlgn="auto" hangingPunct="1">
              <a:lnSpc>
                <a:spcPct val="120000"/>
              </a:lnSpc>
              <a:spcBef>
                <a:spcPts val="0"/>
              </a:spcBef>
              <a:spcAft>
                <a:spcPts val="0"/>
              </a:spcAft>
              <a:buFont typeface="Arial" charset="0"/>
              <a:buNone/>
              <a:defRPr/>
            </a:pPr>
            <a:r>
              <a:rPr lang="en-US" dirty="0">
                <a:solidFill>
                  <a:srgbClr val="FFFF00"/>
                </a:solidFill>
              </a:rPr>
              <a:t>Kenneth, I. A. (2000). A Buddhist response to the nature of human rights. </a:t>
            </a:r>
            <a:r>
              <a:rPr lang="en-US" i="1" dirty="0" smtClean="0">
                <a:solidFill>
                  <a:srgbClr val="FFFF00"/>
                </a:solidFill>
              </a:rPr>
              <a:t>Journal of 	</a:t>
            </a:r>
          </a:p>
          <a:p>
            <a:pPr marL="0" indent="0" eaLnBrk="1" fontAlgn="auto" hangingPunct="1">
              <a:lnSpc>
                <a:spcPct val="120000"/>
              </a:lnSpc>
              <a:spcBef>
                <a:spcPts val="0"/>
              </a:spcBef>
              <a:spcAft>
                <a:spcPts val="0"/>
              </a:spcAft>
              <a:buFont typeface="Arial" charset="0"/>
              <a:buNone/>
              <a:defRPr/>
            </a:pPr>
            <a:r>
              <a:rPr lang="en-US" i="1" dirty="0">
                <a:solidFill>
                  <a:srgbClr val="FFFF00"/>
                </a:solidFill>
              </a:rPr>
              <a:t>	</a:t>
            </a:r>
            <a:endParaRPr lang="en-US" i="1" dirty="0" smtClean="0">
              <a:solidFill>
                <a:srgbClr val="FFFF00"/>
              </a:solidFill>
            </a:endParaRPr>
          </a:p>
          <a:p>
            <a:pPr marL="0" indent="0" eaLnBrk="1" fontAlgn="auto" hangingPunct="1">
              <a:lnSpc>
                <a:spcPct val="120000"/>
              </a:lnSpc>
              <a:spcBef>
                <a:spcPts val="0"/>
              </a:spcBef>
              <a:spcAft>
                <a:spcPts val="0"/>
              </a:spcAft>
              <a:buFont typeface="Arial" charset="0"/>
              <a:buNone/>
              <a:defRPr/>
            </a:pPr>
            <a:r>
              <a:rPr lang="en-US" i="1" dirty="0">
                <a:solidFill>
                  <a:srgbClr val="FFFF00"/>
                </a:solidFill>
              </a:rPr>
              <a:t>	</a:t>
            </a:r>
            <a:r>
              <a:rPr lang="en-US" i="1" dirty="0" smtClean="0">
                <a:solidFill>
                  <a:srgbClr val="FFFF00"/>
                </a:solidFill>
              </a:rPr>
              <a:t>Buddhist Ethics</a:t>
            </a:r>
            <a:r>
              <a:rPr lang="en-US" i="1" dirty="0">
                <a:solidFill>
                  <a:srgbClr val="FFFF00"/>
                </a:solidFill>
              </a:rPr>
              <a:t>, </a:t>
            </a:r>
            <a:r>
              <a:rPr lang="en-US" i="1" dirty="0" smtClean="0">
                <a:solidFill>
                  <a:srgbClr val="FFFF00"/>
                </a:solidFill>
              </a:rPr>
              <a:t>8, </a:t>
            </a:r>
            <a:r>
              <a:rPr lang="en-US" dirty="0" smtClean="0">
                <a:solidFill>
                  <a:srgbClr val="FFFF00"/>
                </a:solidFill>
              </a:rPr>
              <a:t>126-129. </a:t>
            </a:r>
            <a:r>
              <a:rPr lang="en-US" dirty="0">
                <a:solidFill>
                  <a:srgbClr val="FFFF00"/>
                </a:solidFill>
              </a:rPr>
              <a:t>doi:0000000/000000000000</a:t>
            </a:r>
          </a:p>
          <a:p>
            <a:pPr marL="0" indent="0" eaLnBrk="1" fontAlgn="auto" hangingPunct="1">
              <a:lnSpc>
                <a:spcPct val="120000"/>
              </a:lnSpc>
              <a:spcBef>
                <a:spcPts val="0"/>
              </a:spcBef>
              <a:spcAft>
                <a:spcPts val="0"/>
              </a:spcAft>
              <a:buFont typeface="Arial" charset="0"/>
              <a:buNone/>
              <a:defRPr/>
            </a:pPr>
            <a:endParaRPr lang="en-US" dirty="0"/>
          </a:p>
          <a:p>
            <a:pPr marL="0" indent="0" eaLnBrk="1" fontAlgn="auto" hangingPunct="1">
              <a:lnSpc>
                <a:spcPct val="120000"/>
              </a:lnSpc>
              <a:spcBef>
                <a:spcPts val="0"/>
              </a:spcBef>
              <a:spcAft>
                <a:spcPts val="0"/>
              </a:spcAft>
              <a:buFont typeface="Arial" charset="0"/>
              <a:buNone/>
              <a:defRPr/>
            </a:pPr>
            <a:r>
              <a:rPr lang="en-US" sz="3600" b="1" dirty="0"/>
              <a:t>URL Sample:</a:t>
            </a:r>
          </a:p>
          <a:p>
            <a:pPr marL="0" indent="0" eaLnBrk="1" fontAlgn="auto" hangingPunct="1">
              <a:lnSpc>
                <a:spcPct val="120000"/>
              </a:lnSpc>
              <a:spcBef>
                <a:spcPts val="0"/>
              </a:spcBef>
              <a:spcAft>
                <a:spcPts val="0"/>
              </a:spcAft>
              <a:buFont typeface="Arial" charset="0"/>
              <a:buNone/>
              <a:defRPr/>
            </a:pPr>
            <a:r>
              <a:rPr lang="en-US" dirty="0" err="1">
                <a:solidFill>
                  <a:srgbClr val="FFFF00"/>
                </a:solidFill>
              </a:rPr>
              <a:t>Whitmeyer</a:t>
            </a:r>
            <a:r>
              <a:rPr lang="en-US" dirty="0">
                <a:solidFill>
                  <a:srgbClr val="FFFF00"/>
                </a:solidFill>
              </a:rPr>
              <a:t>, J</a:t>
            </a:r>
            <a:r>
              <a:rPr lang="en-US" dirty="0" smtClean="0">
                <a:solidFill>
                  <a:srgbClr val="FFFF00"/>
                </a:solidFill>
              </a:rPr>
              <a:t>. M</a:t>
            </a:r>
            <a:r>
              <a:rPr lang="en-US" dirty="0">
                <a:solidFill>
                  <a:srgbClr val="FFFF00"/>
                </a:solidFill>
              </a:rPr>
              <a:t>. (2000). Power through appointment [Electronic version]. </a:t>
            </a:r>
            <a:r>
              <a:rPr lang="en-US" i="1" dirty="0" smtClean="0">
                <a:solidFill>
                  <a:srgbClr val="FFFF00"/>
                </a:solidFill>
              </a:rPr>
              <a:t>Social            	</a:t>
            </a:r>
          </a:p>
          <a:p>
            <a:pPr marL="0" indent="0" eaLnBrk="1" fontAlgn="auto" hangingPunct="1">
              <a:lnSpc>
                <a:spcPct val="120000"/>
              </a:lnSpc>
              <a:spcBef>
                <a:spcPts val="0"/>
              </a:spcBef>
              <a:spcAft>
                <a:spcPts val="0"/>
              </a:spcAft>
              <a:buFont typeface="Arial" charset="0"/>
              <a:buNone/>
              <a:defRPr/>
            </a:pPr>
            <a:r>
              <a:rPr lang="en-US" i="1" dirty="0">
                <a:solidFill>
                  <a:srgbClr val="FFFF00"/>
                </a:solidFill>
              </a:rPr>
              <a:t>	</a:t>
            </a:r>
            <a:r>
              <a:rPr lang="en-US" i="1" dirty="0" smtClean="0">
                <a:solidFill>
                  <a:srgbClr val="FFFF00"/>
                </a:solidFill>
              </a:rPr>
              <a:t>Science Research</a:t>
            </a:r>
            <a:r>
              <a:rPr lang="en-US" i="1" dirty="0">
                <a:solidFill>
                  <a:srgbClr val="FFFF00"/>
                </a:solidFill>
              </a:rPr>
              <a:t>, 29</a:t>
            </a:r>
            <a:r>
              <a:rPr lang="en-US" dirty="0">
                <a:solidFill>
                  <a:srgbClr val="FFFF00"/>
                </a:solidFill>
              </a:rPr>
              <a:t>, 535-555. Retrieved </a:t>
            </a:r>
            <a:r>
              <a:rPr lang="en-US" dirty="0" smtClean="0">
                <a:solidFill>
                  <a:srgbClr val="FFFF00"/>
                </a:solidFill>
              </a:rPr>
              <a:t>from http</a:t>
            </a:r>
            <a:r>
              <a:rPr lang="en-US" dirty="0">
                <a:solidFill>
                  <a:srgbClr val="FFFF00"/>
                </a:solidFill>
              </a:rPr>
              <a:t>://</a:t>
            </a:r>
            <a:r>
              <a:rPr lang="en-US" dirty="0" smtClean="0">
                <a:solidFill>
                  <a:srgbClr val="FFFF00"/>
                </a:solidFill>
              </a:rPr>
              <a:t>www.address.com/</a:t>
            </a:r>
          </a:p>
          <a:p>
            <a:pPr marL="0" indent="0" eaLnBrk="1" fontAlgn="auto" hangingPunct="1">
              <a:lnSpc>
                <a:spcPct val="120000"/>
              </a:lnSpc>
              <a:spcBef>
                <a:spcPts val="0"/>
              </a:spcBef>
              <a:spcAft>
                <a:spcPts val="0"/>
              </a:spcAft>
              <a:buFont typeface="Arial" charset="0"/>
              <a:buNone/>
              <a:defRPr/>
            </a:pPr>
            <a:r>
              <a:rPr lang="en-US" dirty="0" smtClean="0">
                <a:solidFill>
                  <a:srgbClr val="FFFF00"/>
                </a:solidFill>
              </a:rPr>
              <a:t>	</a:t>
            </a:r>
          </a:p>
          <a:p>
            <a:pPr marL="0" indent="0" eaLnBrk="1" fontAlgn="auto" hangingPunct="1">
              <a:lnSpc>
                <a:spcPct val="120000"/>
              </a:lnSpc>
              <a:spcBef>
                <a:spcPts val="0"/>
              </a:spcBef>
              <a:spcAft>
                <a:spcPts val="0"/>
              </a:spcAft>
              <a:buFont typeface="Arial" charset="0"/>
              <a:buNone/>
              <a:defRPr/>
            </a:pPr>
            <a:r>
              <a:rPr lang="en-US" dirty="0">
                <a:solidFill>
                  <a:srgbClr val="FFFF00"/>
                </a:solidFill>
              </a:rPr>
              <a:t>	</a:t>
            </a:r>
            <a:r>
              <a:rPr lang="en-US" dirty="0" smtClean="0">
                <a:solidFill>
                  <a:srgbClr val="FFFF00"/>
                </a:solidFill>
              </a:rPr>
              <a:t>entire/address</a:t>
            </a:r>
            <a:endParaRPr lang="en-US" dirty="0">
              <a:solidFill>
                <a:srgbClr val="FFFF00"/>
              </a:solidFill>
            </a:endParaRPr>
          </a:p>
        </p:txBody>
      </p:sp>
      <p:sp>
        <p:nvSpPr>
          <p:cNvPr id="5" name="TextBox 4"/>
          <p:cNvSpPr txBox="1"/>
          <p:nvPr/>
        </p:nvSpPr>
        <p:spPr>
          <a:xfrm>
            <a:off x="349250" y="6135688"/>
            <a:ext cx="8382000" cy="481012"/>
          </a:xfrm>
          <a:prstGeom prst="rect">
            <a:avLst/>
          </a:prstGeom>
          <a:noFill/>
        </p:spPr>
        <p:txBody>
          <a:bodyPr>
            <a:spAutoFit/>
          </a:bodyPr>
          <a:lstStyle/>
          <a:p>
            <a:pPr fontAlgn="auto">
              <a:lnSpc>
                <a:spcPct val="80000"/>
              </a:lnSpc>
              <a:spcBef>
                <a:spcPts val="0"/>
              </a:spcBef>
              <a:spcAft>
                <a:spcPts val="0"/>
              </a:spcAft>
              <a:defRPr/>
            </a:pPr>
            <a:r>
              <a:rPr lang="en-US" sz="1050" dirty="0">
                <a:latin typeface="+mn-lt"/>
                <a:cs typeface="+mn-cs"/>
              </a:rPr>
              <a:t>p. 198 - 199 APA 6e</a:t>
            </a:r>
          </a:p>
          <a:p>
            <a:pPr fontAlgn="auto">
              <a:lnSpc>
                <a:spcPct val="80000"/>
              </a:lnSpc>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In-text Citations for Websites </a:t>
            </a:r>
            <a:endParaRPr lang="en-US" dirty="0"/>
          </a:p>
        </p:txBody>
      </p:sp>
      <p:sp>
        <p:nvSpPr>
          <p:cNvPr id="3" name="Content Placeholder 2"/>
          <p:cNvSpPr>
            <a:spLocks noGrp="1"/>
          </p:cNvSpPr>
          <p:nvPr>
            <p:ph idx="1"/>
          </p:nvPr>
        </p:nvSpPr>
        <p:spPr>
          <a:xfrm>
            <a:off x="457200" y="1219200"/>
            <a:ext cx="8229600" cy="5410200"/>
          </a:xfrm>
        </p:spPr>
        <p:txBody>
          <a:bodyPr/>
          <a:lstStyle/>
          <a:p>
            <a:r>
              <a:rPr lang="en-US" sz="2000" dirty="0" smtClean="0"/>
              <a:t>Many web pages do not provide page numbers. Therefore, giving a paragraph number is an option. </a:t>
            </a:r>
          </a:p>
          <a:p>
            <a:pPr marL="0" indent="0">
              <a:buNone/>
            </a:pPr>
            <a:endParaRPr lang="en-US" sz="2000" dirty="0" smtClean="0"/>
          </a:p>
          <a:p>
            <a:r>
              <a:rPr lang="en-US" sz="2000" dirty="0" smtClean="0">
                <a:solidFill>
                  <a:srgbClr val="92D050"/>
                </a:solidFill>
              </a:rPr>
              <a:t>For articles with paragraph numbers, such as HTML publications, cite the paragraph numbers as follows: (para. 4)</a:t>
            </a:r>
          </a:p>
          <a:p>
            <a:pPr marL="0" indent="0">
              <a:buNone/>
            </a:pPr>
            <a:endParaRPr lang="en-US" sz="2000" dirty="0" smtClean="0">
              <a:solidFill>
                <a:srgbClr val="92D050"/>
              </a:solidFill>
            </a:endParaRPr>
          </a:p>
          <a:p>
            <a:r>
              <a:rPr lang="en-US" sz="2000" dirty="0" smtClean="0">
                <a:solidFill>
                  <a:srgbClr val="92D050"/>
                </a:solidFill>
              </a:rPr>
              <a:t>For web pages that have an article title only and no sections, cite as follows: ( “Men Who Prefer Dogs,” 2017, para. 4)</a:t>
            </a:r>
          </a:p>
          <a:p>
            <a:pPr marL="0" indent="0">
              <a:buNone/>
            </a:pPr>
            <a:endParaRPr lang="en-US" sz="2000" dirty="0" smtClean="0">
              <a:solidFill>
                <a:srgbClr val="92D050"/>
              </a:solidFill>
            </a:endParaRPr>
          </a:p>
          <a:p>
            <a:r>
              <a:rPr lang="en-US" sz="2000" dirty="0" smtClean="0">
                <a:solidFill>
                  <a:srgbClr val="92D050"/>
                </a:solidFill>
              </a:rPr>
              <a:t>For web pages that have an article title and sections, cite as follows:</a:t>
            </a:r>
          </a:p>
          <a:p>
            <a:pPr marL="0" indent="0">
              <a:buNone/>
            </a:pPr>
            <a:r>
              <a:rPr lang="en-US" sz="2000" dirty="0" smtClean="0">
                <a:solidFill>
                  <a:srgbClr val="92D050"/>
                </a:solidFill>
              </a:rPr>
              <a:t>       (“Smoking Too Often,” 2018, Fast Facts section, para. 4)</a:t>
            </a:r>
          </a:p>
          <a:p>
            <a:pPr marL="0" indent="0">
              <a:buNone/>
            </a:pPr>
            <a:endParaRPr lang="en-US" sz="2000" dirty="0">
              <a:solidFill>
                <a:srgbClr val="92D050"/>
              </a:solidFill>
            </a:endParaRPr>
          </a:p>
          <a:p>
            <a:pPr marL="0" indent="0">
              <a:buNone/>
            </a:pPr>
            <a:r>
              <a:rPr lang="en-US" sz="2000" dirty="0" smtClean="0">
                <a:solidFill>
                  <a:srgbClr val="92D050"/>
                </a:solidFill>
              </a:rPr>
              <a:t>				</a:t>
            </a:r>
            <a:endParaRPr lang="en-US" sz="2000" dirty="0">
              <a:solidFill>
                <a:srgbClr val="92D050"/>
              </a:solidFill>
            </a:endParaRPr>
          </a:p>
        </p:txBody>
      </p:sp>
    </p:spTree>
    <p:extLst>
      <p:ext uri="{BB962C8B-B14F-4D97-AF65-F5344CB8AC3E}">
        <p14:creationId xmlns:p14="http://schemas.microsoft.com/office/powerpoint/2010/main" val="31350031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531" name="Title 2"/>
          <p:cNvSpPr>
            <a:spLocks noGrp="1"/>
          </p:cNvSpPr>
          <p:nvPr>
            <p:ph type="title"/>
          </p:nvPr>
        </p:nvSpPr>
        <p:spPr>
          <a:xfrm>
            <a:off x="457200" y="274638"/>
            <a:ext cx="8229600" cy="487362"/>
          </a:xfrm>
        </p:spPr>
        <p:txBody>
          <a:bodyPr/>
          <a:lstStyle/>
          <a:p>
            <a:pPr eaLnBrk="1" hangingPunct="1"/>
            <a:r>
              <a:rPr lang="en-US" altLang="en-US" sz="3600" dirty="0" smtClean="0"/>
              <a:t>Documenting Websites</a:t>
            </a:r>
          </a:p>
        </p:txBody>
      </p:sp>
      <p:sp>
        <p:nvSpPr>
          <p:cNvPr id="22532" name="Content Placeholder 3"/>
          <p:cNvSpPr>
            <a:spLocks noGrp="1"/>
          </p:cNvSpPr>
          <p:nvPr>
            <p:ph idx="1"/>
          </p:nvPr>
        </p:nvSpPr>
        <p:spPr>
          <a:xfrm>
            <a:off x="457200" y="762000"/>
            <a:ext cx="8229600" cy="5562600"/>
          </a:xfrm>
        </p:spPr>
        <p:txBody>
          <a:bodyPr/>
          <a:lstStyle/>
          <a:p>
            <a:pPr eaLnBrk="1" hangingPunct="1">
              <a:lnSpc>
                <a:spcPct val="120000"/>
              </a:lnSpc>
              <a:spcBef>
                <a:spcPct val="0"/>
              </a:spcBef>
              <a:buFont typeface="Arial" charset="0"/>
              <a:buNone/>
            </a:pPr>
            <a:r>
              <a:rPr lang="en-US" altLang="en-US" sz="1600" b="1" dirty="0" smtClean="0">
                <a:solidFill>
                  <a:srgbClr val="FFC000"/>
                </a:solidFill>
              </a:rPr>
              <a:t>Model for an authored document that is a whole site:</a:t>
            </a:r>
          </a:p>
          <a:p>
            <a:pPr eaLnBrk="1" hangingPunct="1">
              <a:spcBef>
                <a:spcPct val="0"/>
              </a:spcBef>
              <a:buFont typeface="Arial" charset="0"/>
              <a:buNone/>
            </a:pPr>
            <a:r>
              <a:rPr lang="en-US" altLang="en-US" sz="1600" dirty="0" smtClean="0"/>
              <a:t>Author, A. A., &amp; Author, B. B. (Date of publication). Title of article/document. </a:t>
            </a:r>
          </a:p>
          <a:p>
            <a:pPr eaLnBrk="1" hangingPunct="1">
              <a:spcBef>
                <a:spcPct val="0"/>
              </a:spcBef>
              <a:buFont typeface="Arial" charset="0"/>
              <a:buNone/>
            </a:pPr>
            <a:endParaRPr lang="en-US" altLang="en-US" sz="1600" dirty="0" smtClean="0"/>
          </a:p>
          <a:p>
            <a:pPr eaLnBrk="1" hangingPunct="1">
              <a:spcBef>
                <a:spcPct val="0"/>
              </a:spcBef>
              <a:buFont typeface="Arial" charset="0"/>
              <a:buNone/>
            </a:pPr>
            <a:r>
              <a:rPr lang="en-US" altLang="en-US" sz="1600" dirty="0" smtClean="0"/>
              <a:t>	Retrieved from http://Web address </a:t>
            </a:r>
          </a:p>
          <a:p>
            <a:pPr eaLnBrk="1" hangingPunct="1">
              <a:spcBef>
                <a:spcPct val="0"/>
              </a:spcBef>
              <a:buFont typeface="Arial" charset="0"/>
              <a:buNone/>
            </a:pPr>
            <a:endParaRPr lang="en-US" altLang="en-US" sz="1600" dirty="0" smtClean="0"/>
          </a:p>
          <a:p>
            <a:pPr eaLnBrk="1" hangingPunct="1">
              <a:spcBef>
                <a:spcPct val="0"/>
              </a:spcBef>
              <a:buFont typeface="Arial" charset="0"/>
              <a:buNone/>
            </a:pPr>
            <a:r>
              <a:rPr lang="en-US" altLang="en-US" sz="1600" b="1" dirty="0" smtClean="0">
                <a:solidFill>
                  <a:srgbClr val="FFC000"/>
                </a:solidFill>
              </a:rPr>
              <a:t>Model for an authored page/article from a site:</a:t>
            </a:r>
          </a:p>
          <a:p>
            <a:pPr eaLnBrk="1" hangingPunct="1">
              <a:spcBef>
                <a:spcPct val="0"/>
              </a:spcBef>
              <a:buFont typeface="Arial" charset="0"/>
              <a:buNone/>
            </a:pPr>
            <a:r>
              <a:rPr lang="en-US" altLang="en-US" sz="1600" dirty="0" smtClean="0"/>
              <a:t>Author, A. A., &amp; Author, B. B. (Date of publication). Title of article/document. </a:t>
            </a:r>
          </a:p>
          <a:p>
            <a:pPr eaLnBrk="1" hangingPunct="1">
              <a:spcBef>
                <a:spcPct val="0"/>
              </a:spcBef>
              <a:buFont typeface="Arial" charset="0"/>
              <a:buNone/>
            </a:pPr>
            <a:endParaRPr lang="en-US" altLang="en-US" sz="1600" dirty="0" smtClean="0"/>
          </a:p>
          <a:p>
            <a:pPr eaLnBrk="1" hangingPunct="1">
              <a:spcBef>
                <a:spcPct val="0"/>
              </a:spcBef>
              <a:buFont typeface="Arial" charset="0"/>
              <a:buNone/>
            </a:pPr>
            <a:r>
              <a:rPr lang="en-US" altLang="en-US" sz="1600" dirty="0" smtClean="0"/>
              <a:t>	Retrieved from http://www.someaddress.com/full/url/</a:t>
            </a:r>
          </a:p>
          <a:p>
            <a:pPr eaLnBrk="1" hangingPunct="1">
              <a:spcBef>
                <a:spcPct val="0"/>
              </a:spcBef>
              <a:buFont typeface="Arial" charset="0"/>
              <a:buNone/>
            </a:pPr>
            <a:endParaRPr lang="en-US" altLang="en-US" sz="1600" dirty="0" smtClean="0"/>
          </a:p>
          <a:p>
            <a:pPr eaLnBrk="1" hangingPunct="1">
              <a:spcBef>
                <a:spcPct val="0"/>
              </a:spcBef>
              <a:buFont typeface="Arial" charset="0"/>
              <a:buNone/>
            </a:pPr>
            <a:r>
              <a:rPr lang="en-US" altLang="en-US" sz="1600" b="1" dirty="0" smtClean="0">
                <a:solidFill>
                  <a:srgbClr val="FFC000"/>
                </a:solidFill>
              </a:rPr>
              <a:t>Sample (no author, article found on resource website):</a:t>
            </a:r>
          </a:p>
          <a:p>
            <a:pPr eaLnBrk="1" hangingPunct="1">
              <a:spcBef>
                <a:spcPct val="0"/>
              </a:spcBef>
              <a:buFont typeface="Arial" charset="0"/>
              <a:buNone/>
            </a:pPr>
            <a:r>
              <a:rPr lang="en-US" altLang="en-US" sz="1600" dirty="0" smtClean="0">
                <a:solidFill>
                  <a:srgbClr val="FFFF00"/>
                </a:solidFill>
              </a:rPr>
              <a:t>Nebraska school nurse honored during 100</a:t>
            </a:r>
            <a:r>
              <a:rPr lang="en-US" altLang="en-US" sz="1600" baseline="30000" dirty="0" smtClean="0">
                <a:solidFill>
                  <a:srgbClr val="FFFF00"/>
                </a:solidFill>
              </a:rPr>
              <a:t>th</a:t>
            </a:r>
            <a:r>
              <a:rPr lang="en-US" altLang="en-US" sz="1600" dirty="0" smtClean="0">
                <a:solidFill>
                  <a:srgbClr val="FFFF00"/>
                </a:solidFill>
              </a:rPr>
              <a:t> Anniversary Celebration.  (2007).  </a:t>
            </a:r>
          </a:p>
          <a:p>
            <a:pPr eaLnBrk="1" hangingPunct="1">
              <a:spcBef>
                <a:spcPct val="0"/>
              </a:spcBef>
              <a:buFont typeface="Arial" charset="0"/>
              <a:buNone/>
            </a:pPr>
            <a:endParaRPr lang="en-US" altLang="en-US" sz="1600" dirty="0" smtClean="0">
              <a:solidFill>
                <a:srgbClr val="FFFF00"/>
              </a:solidFill>
            </a:endParaRPr>
          </a:p>
          <a:p>
            <a:pPr eaLnBrk="1" hangingPunct="1">
              <a:spcBef>
                <a:spcPct val="0"/>
              </a:spcBef>
              <a:buFont typeface="Arial" charset="0"/>
              <a:buNone/>
            </a:pPr>
            <a:r>
              <a:rPr lang="en-US" altLang="en-US" sz="1600" dirty="0" smtClean="0">
                <a:solidFill>
                  <a:srgbClr val="FFFF00"/>
                </a:solidFill>
              </a:rPr>
              <a:t>	Answers4Families.  Retrieved from http://nncf.unl.edu/nurses/info/ </a:t>
            </a:r>
          </a:p>
          <a:p>
            <a:pPr eaLnBrk="1" hangingPunct="1">
              <a:spcBef>
                <a:spcPct val="0"/>
              </a:spcBef>
              <a:buFont typeface="Arial" charset="0"/>
              <a:buNone/>
            </a:pPr>
            <a:endParaRPr lang="en-US" altLang="en-US" sz="1600" dirty="0" smtClean="0">
              <a:solidFill>
                <a:srgbClr val="FFFF00"/>
              </a:solidFill>
            </a:endParaRPr>
          </a:p>
          <a:p>
            <a:pPr eaLnBrk="1" hangingPunct="1">
              <a:spcBef>
                <a:spcPct val="0"/>
              </a:spcBef>
              <a:buFont typeface="Arial" charset="0"/>
              <a:buNone/>
            </a:pPr>
            <a:r>
              <a:rPr lang="en-US" altLang="en-US" sz="1600" dirty="0" smtClean="0">
                <a:solidFill>
                  <a:srgbClr val="FFFF00"/>
                </a:solidFill>
              </a:rPr>
              <a:t>	anniversary.html       </a:t>
            </a:r>
            <a:endParaRPr lang="en-US" altLang="en-US" sz="1600" dirty="0" smtClean="0">
              <a:solidFill>
                <a:srgbClr val="92D050"/>
              </a:solidFill>
            </a:endParaRPr>
          </a:p>
          <a:p>
            <a:pPr eaLnBrk="1" hangingPunct="1">
              <a:spcBef>
                <a:spcPct val="0"/>
              </a:spcBef>
              <a:buFont typeface="Arial" charset="0"/>
              <a:buNone/>
            </a:pPr>
            <a:endParaRPr lang="en-US" altLang="en-US" sz="1600" dirty="0">
              <a:solidFill>
                <a:srgbClr val="92D050"/>
              </a:solidFill>
            </a:endParaRPr>
          </a:p>
          <a:p>
            <a:pPr eaLnBrk="1" hangingPunct="1">
              <a:spcBef>
                <a:spcPct val="0"/>
              </a:spcBef>
              <a:buFont typeface="Arial" charset="0"/>
              <a:buNone/>
            </a:pPr>
            <a:r>
              <a:rPr lang="en-US" altLang="en-US" sz="1600" dirty="0" smtClean="0">
                <a:solidFill>
                  <a:srgbClr val="92D050"/>
                </a:solidFill>
              </a:rPr>
              <a:t>In-text citation: (“Nebraska,” 2007, para. 3)</a:t>
            </a:r>
          </a:p>
          <a:p>
            <a:pPr eaLnBrk="1" hangingPunct="1">
              <a:spcBef>
                <a:spcPct val="0"/>
              </a:spcBef>
              <a:buFont typeface="Arial" charset="0"/>
              <a:buNone/>
            </a:pPr>
            <a:endParaRPr lang="en-US" altLang="en-US" sz="1600" dirty="0" smtClean="0"/>
          </a:p>
          <a:p>
            <a:pPr eaLnBrk="1" hangingPunct="1">
              <a:lnSpc>
                <a:spcPct val="120000"/>
              </a:lnSpc>
              <a:spcBef>
                <a:spcPct val="0"/>
              </a:spcBef>
              <a:buFont typeface="Arial" charset="0"/>
              <a:buNone/>
            </a:pPr>
            <a:r>
              <a:rPr lang="en-US" altLang="en-US" sz="1600" b="1" dirty="0" smtClean="0">
                <a:solidFill>
                  <a:srgbClr val="002060"/>
                </a:solidFill>
              </a:rPr>
              <a:t>No Author?  </a:t>
            </a:r>
            <a:r>
              <a:rPr lang="en-US" altLang="en-US" sz="1600" dirty="0" smtClean="0">
                <a:solidFill>
                  <a:srgbClr val="002060"/>
                </a:solidFill>
              </a:rPr>
              <a:t>List page title or article title first.  No page title?  List site title. No Date? Use (</a:t>
            </a:r>
            <a:r>
              <a:rPr lang="en-US" altLang="en-US" sz="1600" dirty="0" err="1" smtClean="0">
                <a:solidFill>
                  <a:srgbClr val="002060"/>
                </a:solidFill>
              </a:rPr>
              <a:t>n.d.</a:t>
            </a:r>
            <a:r>
              <a:rPr lang="en-US" altLang="en-US" sz="1600" dirty="0" smtClean="0">
                <a:solidFill>
                  <a:srgbClr val="002060"/>
                </a:solidFill>
              </a:rPr>
              <a:t>)</a:t>
            </a:r>
          </a:p>
        </p:txBody>
      </p:sp>
      <p:sp>
        <p:nvSpPr>
          <p:cNvPr id="5" name="TextBox 4"/>
          <p:cNvSpPr txBox="1"/>
          <p:nvPr/>
        </p:nvSpPr>
        <p:spPr>
          <a:xfrm>
            <a:off x="263525" y="6000750"/>
            <a:ext cx="8229600" cy="481013"/>
          </a:xfrm>
          <a:prstGeom prst="rect">
            <a:avLst/>
          </a:prstGeom>
          <a:noFill/>
        </p:spPr>
        <p:txBody>
          <a:bodyPr>
            <a:spAutoFit/>
          </a:bodyPr>
          <a:lstStyle/>
          <a:p>
            <a:pPr fontAlgn="auto">
              <a:lnSpc>
                <a:spcPct val="80000"/>
              </a:lnSpc>
              <a:spcBef>
                <a:spcPts val="0"/>
              </a:spcBef>
              <a:spcAft>
                <a:spcPts val="0"/>
              </a:spcAft>
              <a:buFont typeface="Arial" charset="0"/>
              <a:buNone/>
              <a:defRPr/>
            </a:pPr>
            <a:r>
              <a:rPr lang="en-US" sz="1050" dirty="0">
                <a:latin typeface="+mn-lt"/>
                <a:cs typeface="+mn-cs"/>
              </a:rPr>
              <a:t>p. 214-215 APA 6e</a:t>
            </a:r>
          </a:p>
          <a:p>
            <a:pPr fontAlgn="auto">
              <a:lnSpc>
                <a:spcPct val="80000"/>
              </a:lnSpc>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News Site on Web</a:t>
            </a:r>
            <a:endParaRPr lang="en-US" dirty="0"/>
          </a:p>
        </p:txBody>
      </p:sp>
      <p:sp>
        <p:nvSpPr>
          <p:cNvPr id="3" name="Content Placeholder 2"/>
          <p:cNvSpPr>
            <a:spLocks noGrp="1"/>
          </p:cNvSpPr>
          <p:nvPr>
            <p:ph idx="1"/>
          </p:nvPr>
        </p:nvSpPr>
        <p:spPr>
          <a:xfrm>
            <a:off x="457200" y="1143000"/>
            <a:ext cx="8229600" cy="5638800"/>
          </a:xfrm>
        </p:spPr>
        <p:txBody>
          <a:bodyPr/>
          <a:lstStyle/>
          <a:p>
            <a:r>
              <a:rPr lang="en-US" sz="2000" dirty="0" smtClean="0">
                <a:solidFill>
                  <a:schemeClr val="accent6">
                    <a:lumMod val="75000"/>
                  </a:schemeClr>
                </a:solidFill>
              </a:rPr>
              <a:t>Model for a news article on website with no author: </a:t>
            </a:r>
          </a:p>
          <a:p>
            <a:pPr marL="0" indent="0">
              <a:buNone/>
            </a:pPr>
            <a:r>
              <a:rPr lang="en-US" sz="2000" dirty="0" smtClean="0"/>
              <a:t>Title of article. (year, month day). Retrieved from http://www.webaddress</a:t>
            </a:r>
          </a:p>
          <a:p>
            <a:pPr marL="0" indent="0">
              <a:buNone/>
            </a:pPr>
            <a:endParaRPr lang="en-US" sz="2000" dirty="0" smtClean="0"/>
          </a:p>
          <a:p>
            <a:r>
              <a:rPr lang="en-US" sz="2000" dirty="0" smtClean="0">
                <a:solidFill>
                  <a:schemeClr val="accent6">
                    <a:lumMod val="75000"/>
                  </a:schemeClr>
                </a:solidFill>
              </a:rPr>
              <a:t>Example (no author, </a:t>
            </a:r>
            <a:r>
              <a:rPr lang="en-US" sz="2000" dirty="0">
                <a:solidFill>
                  <a:schemeClr val="accent6">
                    <a:lumMod val="75000"/>
                  </a:schemeClr>
                </a:solidFill>
              </a:rPr>
              <a:t>a</a:t>
            </a:r>
            <a:r>
              <a:rPr lang="en-US" sz="2000" dirty="0" smtClean="0">
                <a:solidFill>
                  <a:schemeClr val="accent6">
                    <a:lumMod val="75000"/>
                  </a:schemeClr>
                </a:solidFill>
              </a:rPr>
              <a:t>rticle found on news website)</a:t>
            </a:r>
            <a:endParaRPr lang="en-US" sz="2000" dirty="0">
              <a:solidFill>
                <a:schemeClr val="accent6">
                  <a:lumMod val="75000"/>
                </a:schemeClr>
              </a:solidFill>
            </a:endParaRPr>
          </a:p>
          <a:p>
            <a:pPr marL="0" indent="0">
              <a:buNone/>
            </a:pPr>
            <a:r>
              <a:rPr lang="en-US" sz="2000" dirty="0" smtClean="0">
                <a:solidFill>
                  <a:srgbClr val="FFFF00"/>
                </a:solidFill>
              </a:rPr>
              <a:t>All 33 Chile miners freed in flawless rescue. (2010, October 13). Retrieved </a:t>
            </a:r>
          </a:p>
          <a:p>
            <a:pPr marL="0" indent="0">
              <a:buNone/>
            </a:pPr>
            <a:endParaRPr lang="en-US" sz="2000" dirty="0">
              <a:solidFill>
                <a:srgbClr val="FFFF00"/>
              </a:solidFill>
            </a:endParaRPr>
          </a:p>
          <a:p>
            <a:pPr marL="0" indent="0">
              <a:buNone/>
            </a:pPr>
            <a:r>
              <a:rPr lang="en-US" sz="2000" dirty="0" smtClean="0">
                <a:solidFill>
                  <a:srgbClr val="FFFF00"/>
                </a:solidFill>
              </a:rPr>
              <a:t>	from http://msnbc.msn.com/id/39625809/ns/world_news-</a:t>
            </a:r>
          </a:p>
          <a:p>
            <a:pPr marL="0" indent="0">
              <a:buNone/>
            </a:pPr>
            <a:endParaRPr lang="en-US" sz="2000" dirty="0">
              <a:solidFill>
                <a:srgbClr val="FFFF00"/>
              </a:solidFill>
            </a:endParaRPr>
          </a:p>
          <a:p>
            <a:pPr marL="0" indent="0">
              <a:buNone/>
            </a:pPr>
            <a:r>
              <a:rPr lang="en-US" sz="2000" dirty="0" smtClean="0">
                <a:solidFill>
                  <a:srgbClr val="FFFF00"/>
                </a:solidFill>
              </a:rPr>
              <a:t>	</a:t>
            </a:r>
            <a:r>
              <a:rPr lang="en-US" sz="2000" dirty="0" err="1" smtClean="0">
                <a:solidFill>
                  <a:srgbClr val="FFFF00"/>
                </a:solidFill>
              </a:rPr>
              <a:t>americas</a:t>
            </a:r>
            <a:r>
              <a:rPr lang="en-US" sz="2000" dirty="0" smtClean="0">
                <a:solidFill>
                  <a:srgbClr val="FFFF00"/>
                </a:solidFill>
              </a:rPr>
              <a:t>/</a:t>
            </a:r>
          </a:p>
          <a:p>
            <a:pPr marL="0" indent="0">
              <a:buNone/>
            </a:pPr>
            <a:endParaRPr lang="en-US" sz="2000" dirty="0"/>
          </a:p>
          <a:p>
            <a:pPr marL="0" indent="0">
              <a:buNone/>
            </a:pPr>
            <a:r>
              <a:rPr lang="en-US" sz="2000" dirty="0" smtClean="0">
                <a:solidFill>
                  <a:srgbClr val="92D050"/>
                </a:solidFill>
              </a:rPr>
              <a:t>In-text citation (“All 33 Chile,” 2010) </a:t>
            </a:r>
          </a:p>
          <a:p>
            <a:pPr marL="0" indent="0">
              <a:buNone/>
            </a:pPr>
            <a:r>
              <a:rPr lang="en-US" sz="2000" dirty="0" smtClean="0">
                <a:solidFill>
                  <a:srgbClr val="92D050"/>
                </a:solidFill>
              </a:rPr>
              <a:t>or (“All 33 Chile,” 2010, para. 4)</a:t>
            </a:r>
          </a:p>
          <a:p>
            <a:pPr marL="0" indent="0">
              <a:buNone/>
            </a:pPr>
            <a:endParaRPr lang="en-US" sz="2000" dirty="0">
              <a:solidFill>
                <a:srgbClr val="00B050"/>
              </a:solidFill>
            </a:endParaRPr>
          </a:p>
        </p:txBody>
      </p:sp>
    </p:spTree>
    <p:extLst>
      <p:ext uri="{BB962C8B-B14F-4D97-AF65-F5344CB8AC3E}">
        <p14:creationId xmlns:p14="http://schemas.microsoft.com/office/powerpoint/2010/main" val="11628682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Documenting Conference/Paper Presentations in ERIC Database</a:t>
            </a:r>
            <a:endParaRPr lang="en-US" sz="3200" dirty="0"/>
          </a:p>
        </p:txBody>
      </p:sp>
      <p:sp>
        <p:nvSpPr>
          <p:cNvPr id="3" name="Content Placeholder 2"/>
          <p:cNvSpPr>
            <a:spLocks noGrp="1"/>
          </p:cNvSpPr>
          <p:nvPr>
            <p:ph idx="1"/>
          </p:nvPr>
        </p:nvSpPr>
        <p:spPr>
          <a:xfrm>
            <a:off x="457200" y="1600200"/>
            <a:ext cx="8534400" cy="5029200"/>
          </a:xfrm>
        </p:spPr>
        <p:txBody>
          <a:bodyPr/>
          <a:lstStyle/>
          <a:p>
            <a:r>
              <a:rPr lang="en-US" dirty="0" smtClean="0">
                <a:solidFill>
                  <a:srgbClr val="FFC000"/>
                </a:solidFill>
              </a:rPr>
              <a:t>Example:</a:t>
            </a:r>
          </a:p>
          <a:p>
            <a:pPr marL="0" indent="0">
              <a:buNone/>
            </a:pPr>
            <a:r>
              <a:rPr lang="en-US" dirty="0" err="1" smtClean="0"/>
              <a:t>Luecht</a:t>
            </a:r>
            <a:r>
              <a:rPr lang="en-US" dirty="0"/>
              <a:t>, R. M. (2003, April). Applications of </a:t>
            </a:r>
            <a:endParaRPr lang="en-US" dirty="0" smtClean="0"/>
          </a:p>
          <a:p>
            <a:pPr marL="0" indent="0">
              <a:buNone/>
            </a:pPr>
            <a:r>
              <a:rPr lang="en-US" dirty="0"/>
              <a:t>	</a:t>
            </a:r>
            <a:r>
              <a:rPr lang="en-US" dirty="0" smtClean="0"/>
              <a:t>multidimensional </a:t>
            </a:r>
            <a:r>
              <a:rPr lang="en-US" dirty="0"/>
              <a:t>diagnostic scoring </a:t>
            </a:r>
            <a:endParaRPr lang="en-US" dirty="0" smtClean="0"/>
          </a:p>
          <a:p>
            <a:pPr marL="0" indent="0">
              <a:buNone/>
            </a:pPr>
            <a:r>
              <a:rPr lang="en-US" dirty="0"/>
              <a:t>	</a:t>
            </a:r>
            <a:r>
              <a:rPr lang="en-US" dirty="0" smtClean="0"/>
              <a:t>for</a:t>
            </a:r>
            <a:r>
              <a:rPr lang="en-US" dirty="0"/>
              <a:t> certification and </a:t>
            </a:r>
            <a:r>
              <a:rPr lang="en-US" dirty="0" smtClean="0"/>
              <a:t>licensure </a:t>
            </a:r>
            <a:r>
              <a:rPr lang="en-US" dirty="0"/>
              <a:t>tests. </a:t>
            </a:r>
            <a:endParaRPr lang="en-US" dirty="0" smtClean="0"/>
          </a:p>
          <a:p>
            <a:pPr marL="0" indent="0">
              <a:buNone/>
            </a:pPr>
            <a:r>
              <a:rPr lang="en-US" dirty="0"/>
              <a:t>	</a:t>
            </a:r>
            <a:r>
              <a:rPr lang="en-US" dirty="0" smtClean="0"/>
              <a:t>Paper</a:t>
            </a:r>
            <a:r>
              <a:rPr lang="en-US" dirty="0"/>
              <a:t> presented at the Annual Meeting </a:t>
            </a:r>
            <a:endParaRPr lang="en-US" dirty="0" smtClean="0"/>
          </a:p>
          <a:p>
            <a:pPr marL="0" indent="0">
              <a:buNone/>
            </a:pPr>
            <a:r>
              <a:rPr lang="en-US" dirty="0"/>
              <a:t>	</a:t>
            </a:r>
            <a:r>
              <a:rPr lang="en-US" dirty="0" smtClean="0"/>
              <a:t>of </a:t>
            </a:r>
            <a:r>
              <a:rPr lang="en-US" dirty="0"/>
              <a:t>the National Council on Measurement </a:t>
            </a:r>
          </a:p>
          <a:p>
            <a:pPr marL="0" indent="0">
              <a:buNone/>
            </a:pPr>
            <a:r>
              <a:rPr lang="en-US" dirty="0"/>
              <a:t>	in Education. Chicago</a:t>
            </a:r>
            <a:r>
              <a:rPr lang="en-US"/>
              <a:t>, </a:t>
            </a:r>
            <a:r>
              <a:rPr lang="en-US" smtClean="0"/>
              <a:t>IL. </a:t>
            </a:r>
            <a:r>
              <a:rPr lang="en-US" dirty="0"/>
              <a:t>Retrieved </a:t>
            </a:r>
            <a:endParaRPr lang="en-US" dirty="0" smtClean="0"/>
          </a:p>
          <a:p>
            <a:pPr marL="0" indent="0">
              <a:buNone/>
            </a:pPr>
            <a:r>
              <a:rPr lang="en-US" dirty="0"/>
              <a:t>	</a:t>
            </a:r>
            <a:r>
              <a:rPr lang="en-US" dirty="0" smtClean="0"/>
              <a:t>from</a:t>
            </a:r>
            <a:r>
              <a:rPr lang="en-US" dirty="0"/>
              <a:t> http://www.eric.ed.gov </a:t>
            </a:r>
          </a:p>
          <a:p>
            <a:pPr marL="0" indent="0">
              <a:buNone/>
            </a:pPr>
            <a:endParaRPr lang="en-US" dirty="0">
              <a:solidFill>
                <a:srgbClr val="FFC000"/>
              </a:solidFill>
            </a:endParaRPr>
          </a:p>
        </p:txBody>
      </p:sp>
    </p:spTree>
    <p:extLst>
      <p:ext uri="{BB962C8B-B14F-4D97-AF65-F5344CB8AC3E}">
        <p14:creationId xmlns:p14="http://schemas.microsoft.com/office/powerpoint/2010/main" val="1458861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lstStyle/>
          <a:p>
            <a:r>
              <a:rPr lang="en-US" sz="3200" dirty="0" smtClean="0"/>
              <a:t>Documenting Online Government Publications</a:t>
            </a:r>
            <a:endParaRPr lang="en-US" sz="3200" dirty="0"/>
          </a:p>
        </p:txBody>
      </p:sp>
      <p:sp>
        <p:nvSpPr>
          <p:cNvPr id="3" name="Content Placeholder 2"/>
          <p:cNvSpPr>
            <a:spLocks noGrp="1"/>
          </p:cNvSpPr>
          <p:nvPr>
            <p:ph idx="1"/>
          </p:nvPr>
        </p:nvSpPr>
        <p:spPr>
          <a:xfrm>
            <a:off x="609600" y="762000"/>
            <a:ext cx="8382000" cy="6096000"/>
          </a:xfrm>
        </p:spPr>
        <p:txBody>
          <a:bodyPr/>
          <a:lstStyle/>
          <a:p>
            <a:r>
              <a:rPr lang="en-US" sz="2800" b="1" dirty="0" smtClean="0">
                <a:solidFill>
                  <a:srgbClr val="FFC000"/>
                </a:solidFill>
              </a:rPr>
              <a:t>Example:</a:t>
            </a:r>
          </a:p>
          <a:p>
            <a:pPr>
              <a:spcBef>
                <a:spcPts val="600"/>
              </a:spcBef>
            </a:pPr>
            <a:r>
              <a:rPr lang="en-US" sz="2400" dirty="0" smtClean="0"/>
              <a:t>U.S</a:t>
            </a:r>
            <a:r>
              <a:rPr lang="en-US" sz="2400" dirty="0"/>
              <a:t>. Department of Health and Human </a:t>
            </a:r>
            <a:r>
              <a:rPr lang="en-US" sz="2400" dirty="0" smtClean="0"/>
              <a:t>Services</a:t>
            </a:r>
            <a:r>
              <a:rPr lang="en-US" sz="2400" dirty="0"/>
              <a:t>, National </a:t>
            </a:r>
            <a:r>
              <a:rPr lang="en-US" sz="2400" dirty="0" smtClean="0"/>
              <a:t>	</a:t>
            </a:r>
          </a:p>
          <a:p>
            <a:pPr marL="0" indent="0">
              <a:spcBef>
                <a:spcPts val="600"/>
              </a:spcBef>
              <a:buNone/>
            </a:pPr>
            <a:r>
              <a:rPr lang="en-US" sz="2400" dirty="0" smtClean="0"/>
              <a:t>	Institutes </a:t>
            </a:r>
            <a:r>
              <a:rPr lang="en-US" sz="2400" dirty="0"/>
              <a:t>of Health. </a:t>
            </a:r>
            <a:r>
              <a:rPr lang="en-US" sz="2400" dirty="0" smtClean="0"/>
              <a:t>	National </a:t>
            </a:r>
            <a:r>
              <a:rPr lang="en-US" sz="2400" dirty="0"/>
              <a:t>Heart, Lung, and Blood </a:t>
            </a:r>
            <a:r>
              <a:rPr lang="en-US" sz="2400" dirty="0" smtClean="0"/>
              <a:t>	</a:t>
            </a:r>
          </a:p>
          <a:p>
            <a:pPr marL="0" indent="0">
              <a:spcBef>
                <a:spcPts val="600"/>
              </a:spcBef>
              <a:buNone/>
            </a:pPr>
            <a:r>
              <a:rPr lang="en-US" sz="2400" dirty="0"/>
              <a:t>	</a:t>
            </a:r>
            <a:r>
              <a:rPr lang="en-US" sz="2400" dirty="0" smtClean="0"/>
              <a:t>Institute</a:t>
            </a:r>
            <a:r>
              <a:rPr lang="en-US" sz="2400" dirty="0"/>
              <a:t>. (2003). </a:t>
            </a:r>
            <a:r>
              <a:rPr lang="en-US" sz="2400" i="1" dirty="0"/>
              <a:t>Managing asthma: A </a:t>
            </a:r>
            <a:r>
              <a:rPr lang="en-US" sz="2400" i="1" dirty="0" smtClean="0"/>
              <a:t>guide </a:t>
            </a:r>
            <a:r>
              <a:rPr lang="en-US" sz="2400" i="1" dirty="0"/>
              <a:t>for schools</a:t>
            </a:r>
            <a:r>
              <a:rPr lang="en-US" sz="2400" dirty="0"/>
              <a:t> </a:t>
            </a:r>
            <a:endParaRPr lang="en-US" sz="2400" dirty="0" smtClean="0"/>
          </a:p>
          <a:p>
            <a:pPr marL="0" indent="0">
              <a:spcBef>
                <a:spcPts val="600"/>
              </a:spcBef>
              <a:buNone/>
            </a:pPr>
            <a:r>
              <a:rPr lang="en-US" sz="2400" dirty="0"/>
              <a:t>	</a:t>
            </a:r>
            <a:endParaRPr lang="en-US" sz="2400" dirty="0" smtClean="0"/>
          </a:p>
          <a:p>
            <a:pPr marL="0" indent="0">
              <a:spcBef>
                <a:spcPts val="600"/>
              </a:spcBef>
              <a:buNone/>
            </a:pPr>
            <a:r>
              <a:rPr lang="en-US" sz="2400" dirty="0"/>
              <a:t>	</a:t>
            </a:r>
            <a:r>
              <a:rPr lang="en-US" sz="2400" dirty="0" smtClean="0"/>
              <a:t>(</a:t>
            </a:r>
            <a:r>
              <a:rPr lang="en-US" sz="2400" dirty="0"/>
              <a:t>NIH Publication No. </a:t>
            </a:r>
            <a:r>
              <a:rPr lang="en-US" sz="2400" dirty="0" smtClean="0"/>
              <a:t>	02-2650</a:t>
            </a:r>
            <a:r>
              <a:rPr lang="en-US" sz="2400" dirty="0"/>
              <a:t>). Retrieved from </a:t>
            </a:r>
            <a:r>
              <a:rPr lang="en-US" sz="2400" dirty="0" smtClean="0"/>
              <a:t>	</a:t>
            </a:r>
          </a:p>
          <a:p>
            <a:pPr marL="0" indent="0">
              <a:spcBef>
                <a:spcPts val="600"/>
              </a:spcBef>
              <a:buNone/>
            </a:pPr>
            <a:endParaRPr lang="en-US" sz="2400" dirty="0"/>
          </a:p>
          <a:p>
            <a:pPr marL="0" indent="0">
              <a:spcBef>
                <a:spcPts val="600"/>
              </a:spcBef>
              <a:buNone/>
            </a:pPr>
            <a:r>
              <a:rPr lang="en-US" sz="2400" dirty="0" smtClean="0"/>
              <a:t>	http</a:t>
            </a:r>
            <a:r>
              <a:rPr lang="en-US" sz="2400" dirty="0"/>
              <a:t>://</a:t>
            </a:r>
            <a:r>
              <a:rPr lang="en-US" sz="2400" dirty="0" smtClean="0"/>
              <a:t>www.nhlbi </a:t>
            </a:r>
            <a:r>
              <a:rPr lang="en-US" sz="2400" dirty="0"/>
              <a:t>.</a:t>
            </a:r>
            <a:r>
              <a:rPr lang="en-US" sz="2400" dirty="0" smtClean="0"/>
              <a:t>nih.gov/health/prof/lung/asthma/ </a:t>
            </a:r>
          </a:p>
          <a:p>
            <a:pPr marL="0" indent="0">
              <a:spcBef>
                <a:spcPts val="600"/>
              </a:spcBef>
              <a:buNone/>
            </a:pPr>
            <a:endParaRPr lang="en-US" sz="2400" dirty="0"/>
          </a:p>
          <a:p>
            <a:pPr marL="0" indent="0">
              <a:spcBef>
                <a:spcPts val="600"/>
              </a:spcBef>
              <a:buNone/>
            </a:pPr>
            <a:r>
              <a:rPr lang="en-US" sz="2400" dirty="0" smtClean="0"/>
              <a:t>	asth_sch.pdf</a:t>
            </a:r>
          </a:p>
          <a:p>
            <a:pPr marL="0" indent="0">
              <a:spcBef>
                <a:spcPts val="600"/>
              </a:spcBef>
              <a:buNone/>
            </a:pPr>
            <a:r>
              <a:rPr lang="en-US" sz="2400" dirty="0" smtClean="0">
                <a:solidFill>
                  <a:srgbClr val="92D050"/>
                </a:solidFill>
              </a:rPr>
              <a:t>In-text documentation: </a:t>
            </a:r>
          </a:p>
          <a:p>
            <a:pPr marL="0" indent="0">
              <a:spcBef>
                <a:spcPts val="600"/>
              </a:spcBef>
              <a:buNone/>
            </a:pPr>
            <a:r>
              <a:rPr lang="en-US" sz="2000" dirty="0" smtClean="0">
                <a:solidFill>
                  <a:srgbClr val="92D050"/>
                </a:solidFill>
              </a:rPr>
              <a:t>(U.S. Department, 2003, Teenagers with Asthma section, para. 1)</a:t>
            </a:r>
            <a:endParaRPr lang="en-US" sz="2000" dirty="0">
              <a:solidFill>
                <a:srgbClr val="92D050"/>
              </a:solidFill>
            </a:endParaRPr>
          </a:p>
          <a:p>
            <a:endParaRPr lang="en-US" sz="2000" dirty="0"/>
          </a:p>
        </p:txBody>
      </p:sp>
    </p:spTree>
    <p:extLst>
      <p:ext uri="{BB962C8B-B14F-4D97-AF65-F5344CB8AC3E}">
        <p14:creationId xmlns:p14="http://schemas.microsoft.com/office/powerpoint/2010/main" val="12017529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Documenting Company Websites</a:t>
            </a:r>
          </a:p>
        </p:txBody>
      </p:sp>
      <p:sp>
        <p:nvSpPr>
          <p:cNvPr id="3" name="Content Placeholder 2"/>
          <p:cNvSpPr>
            <a:spLocks noGrp="1"/>
          </p:cNvSpPr>
          <p:nvPr>
            <p:ph idx="1"/>
          </p:nvPr>
        </p:nvSpPr>
        <p:spPr/>
        <p:txBody>
          <a:bodyPr/>
          <a:lstStyle/>
          <a:p>
            <a:pPr>
              <a:defRPr/>
            </a:pPr>
            <a:r>
              <a:rPr lang="en-US" sz="2400" dirty="0" smtClean="0"/>
              <a:t>T-Mobile USA, Inc. (2013). Cell phone services. 	</a:t>
            </a:r>
          </a:p>
          <a:p>
            <a:pPr marL="0" indent="0">
              <a:buFont typeface="Arial" charset="0"/>
              <a:buNone/>
              <a:defRPr/>
            </a:pPr>
            <a:r>
              <a:rPr lang="en-US" sz="2400" dirty="0"/>
              <a:t>	</a:t>
            </a:r>
            <a:endParaRPr lang="en-US" sz="2400" dirty="0" smtClean="0"/>
          </a:p>
          <a:p>
            <a:pPr marL="0" indent="0">
              <a:buFont typeface="Arial" charset="0"/>
              <a:buNone/>
              <a:defRPr/>
            </a:pPr>
            <a:r>
              <a:rPr lang="en-US" sz="2400" dirty="0"/>
              <a:t>	</a:t>
            </a:r>
            <a:r>
              <a:rPr lang="en-US" sz="2400" dirty="0" smtClean="0"/>
              <a:t>Retrieved from http://www.t-mobile.com/</a:t>
            </a:r>
            <a:br>
              <a:rPr lang="en-US" sz="2400" dirty="0" smtClean="0"/>
            </a:br>
            <a:r>
              <a:rPr lang="en-US" sz="2400" dirty="0" smtClean="0"/>
              <a:t>	</a:t>
            </a:r>
          </a:p>
          <a:p>
            <a:pPr marL="0" indent="0">
              <a:buFont typeface="Arial" charset="0"/>
              <a:buNone/>
              <a:defRPr/>
            </a:pPr>
            <a:r>
              <a:rPr lang="en-US" sz="2400" dirty="0"/>
              <a:t>	</a:t>
            </a:r>
            <a:r>
              <a:rPr lang="en-US" sz="2400" dirty="0" smtClean="0"/>
              <a:t>cell-phone-services</a:t>
            </a:r>
          </a:p>
          <a:p>
            <a:pPr marL="0" indent="0">
              <a:buFont typeface="Arial" charset="0"/>
              <a:buNone/>
              <a:defRPr/>
            </a:pPr>
            <a:endParaRPr lang="en-US" sz="2400" dirty="0" smtClean="0">
              <a:solidFill>
                <a:srgbClr val="FFFF00"/>
              </a:solidFill>
            </a:endParaRPr>
          </a:p>
          <a:p>
            <a:pPr marL="0" indent="0">
              <a:buFont typeface="Arial" charset="0"/>
              <a:buNone/>
              <a:defRPr/>
            </a:pPr>
            <a:r>
              <a:rPr lang="en-US" sz="2400" dirty="0" smtClean="0">
                <a:solidFill>
                  <a:srgbClr val="FFFF00"/>
                </a:solidFill>
              </a:rPr>
              <a:t>(</a:t>
            </a:r>
            <a:r>
              <a:rPr lang="en-US" sz="2000" dirty="0" smtClean="0">
                <a:solidFill>
                  <a:srgbClr val="FFFF00"/>
                </a:solidFill>
              </a:rPr>
              <a:t>Note, websites rarely have authors, so look at the top for the company name and/or at the bottom of the webpage where the copyright information is located.)</a:t>
            </a:r>
          </a:p>
          <a:p>
            <a:pPr marL="0" indent="0">
              <a:buFont typeface="Arial" charset="0"/>
              <a:buNone/>
              <a:defRPr/>
            </a:pPr>
            <a:endParaRPr lang="en-US" sz="2400" dirty="0">
              <a:solidFill>
                <a:srgbClr val="FFFF00"/>
              </a:solidFill>
            </a:endParaRPr>
          </a:p>
          <a:p>
            <a:pPr marL="0" indent="0">
              <a:buFont typeface="Arial" charset="0"/>
              <a:buNone/>
              <a:defRPr/>
            </a:pPr>
            <a:r>
              <a:rPr lang="en-US" sz="2400" dirty="0" smtClean="0">
                <a:solidFill>
                  <a:srgbClr val="92D050"/>
                </a:solidFill>
              </a:rPr>
              <a:t>In-text citation: (T-Mobile, 2013)</a:t>
            </a:r>
          </a:p>
          <a:p>
            <a:pPr marL="0" indent="0">
              <a:buFont typeface="Arial" charset="0"/>
              <a:buNone/>
              <a:defRPr/>
            </a:pPr>
            <a:endParaRPr lang="en-US" dirty="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301625" y="228600"/>
            <a:ext cx="8540750" cy="519113"/>
          </a:xfrm>
        </p:spPr>
        <p:txBody>
          <a:bodyPr/>
          <a:lstStyle/>
          <a:p>
            <a:r>
              <a:rPr lang="en-US" altLang="en-US" sz="3600" smtClean="0"/>
              <a:t>Documenting Online Communities</a:t>
            </a:r>
          </a:p>
        </p:txBody>
      </p:sp>
      <p:sp>
        <p:nvSpPr>
          <p:cNvPr id="3" name="Content Placeholder 2"/>
          <p:cNvSpPr>
            <a:spLocks noGrp="1"/>
          </p:cNvSpPr>
          <p:nvPr>
            <p:ph idx="1"/>
          </p:nvPr>
        </p:nvSpPr>
        <p:spPr>
          <a:xfrm>
            <a:off x="301625" y="762000"/>
            <a:ext cx="8540750" cy="6019800"/>
          </a:xfrm>
        </p:spPr>
        <p:txBody>
          <a:bodyPr/>
          <a:lstStyle/>
          <a:p>
            <a:pPr>
              <a:defRPr/>
            </a:pPr>
            <a:r>
              <a:rPr lang="en-US" sz="2400" dirty="0" smtClean="0">
                <a:solidFill>
                  <a:srgbClr val="FFFF00"/>
                </a:solidFill>
              </a:rPr>
              <a:t>Message posted to a newsgroup, online forum, or discussion group</a:t>
            </a:r>
          </a:p>
          <a:p>
            <a:pPr marL="0" indent="0">
              <a:buFont typeface="Arial" charset="0"/>
              <a:buNone/>
              <a:defRPr/>
            </a:pPr>
            <a:endParaRPr lang="en-US" sz="2400" dirty="0" smtClean="0">
              <a:solidFill>
                <a:srgbClr val="FFFF00"/>
              </a:solidFill>
            </a:endParaRPr>
          </a:p>
          <a:p>
            <a:pPr marL="0" indent="0">
              <a:buFont typeface="Arial" charset="0"/>
              <a:buNone/>
              <a:defRPr/>
            </a:pPr>
            <a:r>
              <a:rPr lang="en-US" sz="2400" dirty="0" smtClean="0">
                <a:solidFill>
                  <a:schemeClr val="tx2">
                    <a:lumMod val="50000"/>
                  </a:schemeClr>
                </a:solidFill>
              </a:rPr>
              <a:t>    </a:t>
            </a:r>
            <a:r>
              <a:rPr lang="en-US" sz="2400" dirty="0" err="1" smtClean="0"/>
              <a:t>Rampersand</a:t>
            </a:r>
            <a:r>
              <a:rPr lang="en-US" sz="2400" dirty="0" smtClean="0"/>
              <a:t>, T. (2005, June 8). Re: Traditional 	</a:t>
            </a:r>
          </a:p>
          <a:p>
            <a:pPr marL="0" indent="0">
              <a:lnSpc>
                <a:spcPct val="150000"/>
              </a:lnSpc>
              <a:buFont typeface="Arial" charset="0"/>
              <a:buNone/>
              <a:defRPr/>
            </a:pPr>
            <a:r>
              <a:rPr lang="en-US" sz="2400" dirty="0"/>
              <a:t>	</a:t>
            </a:r>
            <a:r>
              <a:rPr lang="en-US" sz="2400" dirty="0" smtClean="0"/>
              <a:t>knowledge and traditional cultural expressions 	</a:t>
            </a:r>
          </a:p>
          <a:p>
            <a:pPr marL="0" indent="0">
              <a:lnSpc>
                <a:spcPct val="150000"/>
              </a:lnSpc>
              <a:buFont typeface="Arial" charset="0"/>
              <a:buNone/>
              <a:defRPr/>
            </a:pPr>
            <a:r>
              <a:rPr lang="en-US" sz="2400" dirty="0"/>
              <a:t>	</a:t>
            </a:r>
            <a:r>
              <a:rPr lang="en-US" sz="2400" dirty="0" smtClean="0"/>
              <a:t>[Online forum comment]. Retrieved from http:// 	www.wipo.int/roller/comments/ipisforum/	</a:t>
            </a:r>
          </a:p>
          <a:p>
            <a:pPr marL="0" indent="0">
              <a:lnSpc>
                <a:spcPct val="150000"/>
              </a:lnSpc>
              <a:buFont typeface="Arial" charset="0"/>
              <a:buNone/>
              <a:defRPr/>
            </a:pPr>
            <a:r>
              <a:rPr lang="en-US" sz="2400" dirty="0"/>
              <a:t>	</a:t>
            </a:r>
            <a:r>
              <a:rPr lang="en-US" sz="2400" dirty="0" smtClean="0"/>
              <a:t>weblog/</a:t>
            </a:r>
            <a:r>
              <a:rPr lang="en-US" sz="2400" dirty="0" err="1" smtClean="0"/>
              <a:t>theme_eight_how_can_cultural#comments</a:t>
            </a:r>
            <a:r>
              <a:rPr lang="en-US" sz="2400" dirty="0" smtClean="0"/>
              <a:t> </a:t>
            </a:r>
          </a:p>
          <a:p>
            <a:pPr marL="0" indent="0">
              <a:buFont typeface="Arial" charset="0"/>
              <a:buNone/>
              <a:defRPr/>
            </a:pPr>
            <a:endParaRPr lang="en-US" sz="2400" dirty="0" smtClean="0">
              <a:solidFill>
                <a:srgbClr val="FFFF00"/>
              </a:solidFill>
            </a:endParaRPr>
          </a:p>
          <a:p>
            <a:pPr marL="0" indent="0">
              <a:buFont typeface="Arial" charset="0"/>
              <a:buNone/>
              <a:defRPr/>
            </a:pPr>
            <a:endParaRPr lang="en-US" sz="2400" dirty="0" smtClean="0">
              <a:solidFill>
                <a:srgbClr val="FFFF00"/>
              </a:solidFill>
            </a:endParaRPr>
          </a:p>
          <a:p>
            <a:pPr marL="0" indent="0">
              <a:buFont typeface="Arial" charset="0"/>
              <a:buNone/>
              <a:defRPr/>
            </a:pPr>
            <a:r>
              <a:rPr lang="en-US" sz="2400" dirty="0" smtClean="0">
                <a:solidFill>
                  <a:srgbClr val="FFFF00"/>
                </a:solidFill>
              </a:rPr>
              <a:t>(If needed, break URL at appropriate points, generally after a “// ” or “/ ”  or before other punctuation.)</a:t>
            </a:r>
            <a:r>
              <a:rPr lang="en-US" sz="2400" dirty="0" smtClean="0"/>
              <a:t>        </a:t>
            </a:r>
            <a:r>
              <a:rPr lang="en-US" sz="1600" dirty="0" smtClean="0"/>
              <a:t>p</a:t>
            </a:r>
            <a:r>
              <a:rPr lang="en-US" sz="1600" dirty="0"/>
              <a:t>. 215 APA 6</a:t>
            </a:r>
          </a:p>
          <a:p>
            <a:pPr marL="0" indent="0">
              <a:buFont typeface="Arial" charset="0"/>
              <a:buNone/>
              <a:defRPr/>
            </a:pPr>
            <a:endParaRPr lang="en-US" sz="2400" dirty="0">
              <a:solidFill>
                <a:srgbClr val="FFFF00"/>
              </a:solidFill>
            </a:endParaRPr>
          </a:p>
          <a:p>
            <a:pPr marL="0" indent="0">
              <a:buFont typeface="Arial" charset="0"/>
              <a:buNone/>
              <a:defRPr/>
            </a:pPr>
            <a:r>
              <a:rPr lang="en-US" sz="2400" dirty="0" smtClean="0"/>
              <a:t>						</a:t>
            </a:r>
            <a:endParaRPr lang="en-US" sz="2400" dirty="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More Online Communities</a:t>
            </a:r>
          </a:p>
        </p:txBody>
      </p:sp>
      <p:sp>
        <p:nvSpPr>
          <p:cNvPr id="3" name="Content Placeholder 2"/>
          <p:cNvSpPr>
            <a:spLocks noGrp="1"/>
          </p:cNvSpPr>
          <p:nvPr>
            <p:ph idx="1"/>
          </p:nvPr>
        </p:nvSpPr>
        <p:spPr>
          <a:xfrm>
            <a:off x="457200" y="1219200"/>
            <a:ext cx="8229600" cy="5486400"/>
          </a:xfrm>
        </p:spPr>
        <p:txBody>
          <a:bodyPr/>
          <a:lstStyle/>
          <a:p>
            <a:pPr>
              <a:defRPr/>
            </a:pPr>
            <a:r>
              <a:rPr lang="en-US" dirty="0">
                <a:solidFill>
                  <a:srgbClr val="FFFF00"/>
                </a:solidFill>
              </a:rPr>
              <a:t>Blog post   </a:t>
            </a:r>
          </a:p>
          <a:p>
            <a:pPr marL="0" indent="0">
              <a:buFont typeface="Arial" charset="0"/>
              <a:buNone/>
              <a:defRPr/>
            </a:pPr>
            <a:r>
              <a:rPr lang="en-US" dirty="0"/>
              <a:t>    </a:t>
            </a:r>
            <a:r>
              <a:rPr lang="en-US" sz="2800" dirty="0"/>
              <a:t>PZ Myers. (2007, January 22). The </a:t>
            </a:r>
            <a:r>
              <a:rPr lang="en-US" sz="2800" dirty="0" smtClean="0"/>
              <a:t>unfortunate </a:t>
            </a:r>
          </a:p>
          <a:p>
            <a:pPr marL="0" indent="0">
              <a:lnSpc>
                <a:spcPct val="150000"/>
              </a:lnSpc>
              <a:buFont typeface="Arial" charset="0"/>
              <a:buNone/>
              <a:defRPr/>
            </a:pPr>
            <a:r>
              <a:rPr lang="en-US" sz="2800" dirty="0" smtClean="0"/>
              <a:t>	prerequisites </a:t>
            </a:r>
            <a:r>
              <a:rPr lang="en-US" sz="2800" dirty="0"/>
              <a:t>and </a:t>
            </a:r>
            <a:r>
              <a:rPr lang="en-US" sz="2800" dirty="0" smtClean="0"/>
              <a:t>consequences </a:t>
            </a:r>
            <a:r>
              <a:rPr lang="en-US" sz="2800" dirty="0"/>
              <a:t>of </a:t>
            </a:r>
            <a:r>
              <a:rPr lang="en-US" sz="2800" dirty="0" smtClean="0"/>
              <a:t>	partitioning </a:t>
            </a:r>
            <a:r>
              <a:rPr lang="en-US" sz="2800" dirty="0"/>
              <a:t>your </a:t>
            </a:r>
            <a:r>
              <a:rPr lang="en-US" sz="2800" dirty="0" smtClean="0"/>
              <a:t>mind </a:t>
            </a:r>
            <a:r>
              <a:rPr lang="en-US" sz="2800" dirty="0"/>
              <a:t>[Web log post]. </a:t>
            </a:r>
            <a:r>
              <a:rPr lang="en-US" sz="2800" dirty="0" smtClean="0"/>
              <a:t>	Retrieved </a:t>
            </a:r>
            <a:r>
              <a:rPr lang="en-US" sz="2800" dirty="0"/>
              <a:t>from </a:t>
            </a:r>
            <a:r>
              <a:rPr lang="en-US" sz="2800" dirty="0" smtClean="0"/>
              <a:t>http://scienceblogs.com/ 	</a:t>
            </a:r>
            <a:r>
              <a:rPr lang="en-US" sz="2800" dirty="0" err="1" smtClean="0"/>
              <a:t>pharyngula</a:t>
            </a:r>
            <a:r>
              <a:rPr lang="en-US" sz="2800" dirty="0" smtClean="0"/>
              <a:t>/2007/01/</a:t>
            </a:r>
            <a:r>
              <a:rPr lang="en-US" sz="2800" dirty="0" err="1" smtClean="0"/>
              <a:t>the_unfortunate</a:t>
            </a:r>
            <a:r>
              <a:rPr lang="en-US" sz="2800" dirty="0" smtClean="0"/>
              <a:t>_</a:t>
            </a:r>
          </a:p>
          <a:p>
            <a:pPr marL="0" indent="0">
              <a:lnSpc>
                <a:spcPct val="150000"/>
              </a:lnSpc>
              <a:buFont typeface="Arial" charset="0"/>
              <a:buNone/>
              <a:defRPr/>
            </a:pPr>
            <a:r>
              <a:rPr lang="en-US" sz="2800" dirty="0"/>
              <a:t>	</a:t>
            </a:r>
            <a:r>
              <a:rPr lang="en-US" sz="2800" dirty="0" err="1" smtClean="0"/>
              <a:t>prerequisites.php</a:t>
            </a:r>
            <a:r>
              <a:rPr lang="en-US" sz="2800" dirty="0" smtClean="0"/>
              <a:t> </a:t>
            </a:r>
          </a:p>
          <a:p>
            <a:pPr marL="0" indent="0">
              <a:lnSpc>
                <a:spcPct val="150000"/>
              </a:lnSpc>
              <a:buFont typeface="Arial" charset="0"/>
              <a:buNone/>
              <a:defRPr/>
            </a:pPr>
            <a:r>
              <a:rPr lang="en-US" sz="2800" dirty="0" smtClean="0">
                <a:solidFill>
                  <a:srgbClr val="92D050"/>
                </a:solidFill>
              </a:rPr>
              <a:t>In-text citation: (PZ Myers, 2007)</a:t>
            </a:r>
            <a:endParaRPr lang="en-US" sz="2800" dirty="0">
              <a:solidFill>
                <a:srgbClr val="92D050"/>
              </a:solidFill>
            </a:endParaRPr>
          </a:p>
          <a:p>
            <a:pPr>
              <a:defRPr/>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Blog Post</a:t>
            </a:r>
            <a:endParaRPr lang="en-US" dirty="0"/>
          </a:p>
        </p:txBody>
      </p:sp>
      <p:sp>
        <p:nvSpPr>
          <p:cNvPr id="3" name="Content Placeholder 2"/>
          <p:cNvSpPr>
            <a:spLocks noGrp="1"/>
          </p:cNvSpPr>
          <p:nvPr>
            <p:ph idx="1"/>
          </p:nvPr>
        </p:nvSpPr>
        <p:spPr>
          <a:xfrm>
            <a:off x="0" y="1600200"/>
            <a:ext cx="9067800" cy="4525963"/>
          </a:xfrm>
        </p:spPr>
        <p:txBody>
          <a:bodyPr/>
          <a:lstStyle/>
          <a:p>
            <a:r>
              <a:rPr lang="en-US" sz="2400" dirty="0" smtClean="0"/>
              <a:t>Norton, R. (2006, November 4). How to train a cat to operate a </a:t>
            </a:r>
          </a:p>
          <a:p>
            <a:pPr marL="0" indent="0">
              <a:buNone/>
            </a:pPr>
            <a:r>
              <a:rPr lang="en-US" sz="2400" dirty="0"/>
              <a:t>	</a:t>
            </a:r>
            <a:endParaRPr lang="en-US" sz="2400" dirty="0" smtClean="0"/>
          </a:p>
          <a:p>
            <a:pPr marL="0" indent="0">
              <a:buNone/>
            </a:pPr>
            <a:r>
              <a:rPr lang="en-US" sz="2400" dirty="0"/>
              <a:t>	</a:t>
            </a:r>
            <a:r>
              <a:rPr lang="en-US" sz="2400" dirty="0" smtClean="0"/>
              <a:t>light switch [Video file]. Retrieved from http://www.youtube. </a:t>
            </a:r>
          </a:p>
          <a:p>
            <a:pPr marL="0" indent="0">
              <a:buNone/>
            </a:pPr>
            <a:r>
              <a:rPr lang="en-US" sz="2400" dirty="0" smtClean="0"/>
              <a:t>	</a:t>
            </a:r>
          </a:p>
          <a:p>
            <a:pPr marL="0" indent="0">
              <a:buNone/>
            </a:pPr>
            <a:r>
              <a:rPr lang="en-US" sz="2400" dirty="0"/>
              <a:t>	</a:t>
            </a:r>
            <a:r>
              <a:rPr lang="en-US" sz="2400" dirty="0" smtClean="0"/>
              <a:t>com/</a:t>
            </a:r>
            <a:r>
              <a:rPr lang="en-US" sz="2400" dirty="0" err="1" smtClean="0"/>
              <a:t>watch?v</a:t>
            </a:r>
            <a:r>
              <a:rPr lang="en-US" sz="2400" dirty="0" smtClean="0"/>
              <a:t>=Vja83KLQXZs</a:t>
            </a:r>
          </a:p>
          <a:p>
            <a:pPr marL="0" indent="0">
              <a:buNone/>
            </a:pPr>
            <a:r>
              <a:rPr lang="en-US" sz="2400" dirty="0"/>
              <a:t> </a:t>
            </a:r>
            <a:endParaRPr lang="en-US" sz="2400" dirty="0" smtClean="0">
              <a:solidFill>
                <a:srgbClr val="92D050"/>
              </a:solidFill>
            </a:endParaRPr>
          </a:p>
          <a:p>
            <a:pPr marL="0" indent="0">
              <a:buNone/>
            </a:pPr>
            <a:r>
              <a:rPr lang="en-US" sz="2400" dirty="0">
                <a:solidFill>
                  <a:srgbClr val="92D050"/>
                </a:solidFill>
              </a:rPr>
              <a:t>	</a:t>
            </a:r>
            <a:r>
              <a:rPr lang="en-US" sz="2400" dirty="0" smtClean="0">
                <a:solidFill>
                  <a:srgbClr val="92D050"/>
                </a:solidFill>
              </a:rPr>
              <a:t>In-text citation: (Norton, 2006)</a:t>
            </a:r>
            <a:endParaRPr lang="en-US" sz="2400" dirty="0"/>
          </a:p>
        </p:txBody>
      </p:sp>
    </p:spTree>
    <p:extLst>
      <p:ext uri="{BB962C8B-B14F-4D97-AF65-F5344CB8AC3E}">
        <p14:creationId xmlns:p14="http://schemas.microsoft.com/office/powerpoint/2010/main" val="36975974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99" name="Title 2"/>
          <p:cNvSpPr>
            <a:spLocks noGrp="1"/>
          </p:cNvSpPr>
          <p:nvPr>
            <p:ph type="title"/>
          </p:nvPr>
        </p:nvSpPr>
        <p:spPr/>
        <p:txBody>
          <a:bodyPr/>
          <a:lstStyle/>
          <a:p>
            <a:pPr eaLnBrk="1" hangingPunct="1"/>
            <a:r>
              <a:rPr lang="en-US" altLang="en-US" smtClean="0"/>
              <a:t>What is APA style, and why use it?</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t>American Psychological Association</a:t>
            </a:r>
          </a:p>
          <a:p>
            <a:pPr eaLnBrk="1" fontAlgn="auto" hangingPunct="1">
              <a:lnSpc>
                <a:spcPct val="90000"/>
              </a:lnSpc>
              <a:spcAft>
                <a:spcPts val="0"/>
              </a:spcAft>
              <a:buClr>
                <a:schemeClr val="accent3"/>
              </a:buClr>
              <a:buSzPct val="70000"/>
              <a:buFont typeface="Wingdings" pitchFamily="2" charset="2"/>
              <a:buChar char="§"/>
              <a:defRPr/>
            </a:pPr>
            <a:r>
              <a:rPr lang="en-US" sz="2400" dirty="0"/>
              <a:t>Style established in 1928 by Social Science professionals</a:t>
            </a:r>
          </a:p>
          <a:p>
            <a:pPr eaLnBrk="1" fontAlgn="auto" hangingPunct="1">
              <a:lnSpc>
                <a:spcPct val="90000"/>
              </a:lnSpc>
              <a:spcAft>
                <a:spcPts val="0"/>
              </a:spcAft>
              <a:buClr>
                <a:schemeClr val="accent3"/>
              </a:buClr>
              <a:buSzPct val="70000"/>
              <a:buFont typeface="Wingdings" pitchFamily="2" charset="2"/>
              <a:buChar char="§"/>
              <a:defRPr/>
            </a:pPr>
            <a:r>
              <a:rPr lang="en-US" sz="2400" dirty="0"/>
              <a:t>Style provides guidelines for publication in Social Science Journals (such as Psychology, Sociology, Education, and </a:t>
            </a:r>
            <a:r>
              <a:rPr lang="en-US" sz="2400" dirty="0" smtClean="0"/>
              <a:t>Nursing) </a:t>
            </a:r>
          </a:p>
          <a:p>
            <a:pPr eaLnBrk="1" fontAlgn="auto" hangingPunct="1">
              <a:lnSpc>
                <a:spcPct val="90000"/>
              </a:lnSpc>
              <a:spcAft>
                <a:spcPts val="0"/>
              </a:spcAft>
              <a:buClr>
                <a:schemeClr val="accent3"/>
              </a:buClr>
              <a:buSzPct val="70000"/>
              <a:buFont typeface="Wingdings" pitchFamily="2" charset="2"/>
              <a:buChar char="§"/>
              <a:defRPr/>
            </a:pPr>
            <a:r>
              <a:rPr lang="en-US" sz="2400" dirty="0" smtClean="0"/>
              <a:t>Style </a:t>
            </a:r>
            <a:r>
              <a:rPr lang="en-US" sz="2400" dirty="0"/>
              <a:t>lends consistency and makes texts more readable by those who assess or publish them</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6186488"/>
            <a:ext cx="8534400" cy="431800"/>
          </a:xfrm>
          <a:prstGeom prst="rect">
            <a:avLst/>
          </a:prstGeom>
          <a:noFill/>
        </p:spPr>
        <p:txBody>
          <a:bodyPr>
            <a:spAutoFit/>
          </a:bodyPr>
          <a:lstStyle/>
          <a:p>
            <a:pPr fontAlgn="auto">
              <a:spcBef>
                <a:spcPts val="0"/>
              </a:spcBef>
              <a:spcAft>
                <a:spcPts val="0"/>
              </a:spcAft>
              <a:defRPr/>
            </a:pPr>
            <a:r>
              <a:rPr lang="en-US" sz="1050" dirty="0">
                <a:latin typeface="+mn-lt"/>
                <a:cs typeface="+mn-cs"/>
              </a:rPr>
              <a:t>American Psychological Association. (2001). </a:t>
            </a:r>
            <a:r>
              <a:rPr lang="en-US" sz="1050" i="1" dirty="0">
                <a:latin typeface="+mn-lt"/>
                <a:cs typeface="+mn-cs"/>
              </a:rPr>
              <a:t>Publication manual of the American Psychological Association </a:t>
            </a:r>
            <a:r>
              <a:rPr lang="en-US" sz="1050" dirty="0">
                <a:latin typeface="+mn-lt"/>
                <a:cs typeface="+mn-cs"/>
              </a:rPr>
              <a:t>(5</a:t>
            </a:r>
            <a:r>
              <a:rPr lang="en-US" sz="1050" baseline="30000" dirty="0">
                <a:latin typeface="+mn-lt"/>
                <a:cs typeface="+mn-cs"/>
              </a:rPr>
              <a:t>th</a:t>
            </a:r>
            <a:r>
              <a:rPr lang="en-US" sz="1050" dirty="0">
                <a:latin typeface="+mn-lt"/>
                <a:cs typeface="+mn-cs"/>
              </a:rPr>
              <a:t> ed.). Washington D.C.: American Psychological Association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301625" y="304800"/>
            <a:ext cx="8540750" cy="457200"/>
          </a:xfrm>
        </p:spPr>
        <p:txBody>
          <a:bodyPr/>
          <a:lstStyle/>
          <a:p>
            <a:r>
              <a:rPr lang="en-US" altLang="en-US" smtClean="0"/>
              <a:t>More Online Documentation</a:t>
            </a:r>
          </a:p>
        </p:txBody>
      </p:sp>
      <p:sp>
        <p:nvSpPr>
          <p:cNvPr id="3" name="Content Placeholder 2"/>
          <p:cNvSpPr>
            <a:spLocks noGrp="1"/>
          </p:cNvSpPr>
          <p:nvPr>
            <p:ph idx="1"/>
          </p:nvPr>
        </p:nvSpPr>
        <p:spPr>
          <a:xfrm>
            <a:off x="301625" y="762000"/>
            <a:ext cx="8540750" cy="6019800"/>
          </a:xfrm>
        </p:spPr>
        <p:txBody>
          <a:bodyPr/>
          <a:lstStyle/>
          <a:p>
            <a:pPr>
              <a:defRPr/>
            </a:pPr>
            <a:r>
              <a:rPr lang="en-US" sz="2800" dirty="0" smtClean="0">
                <a:solidFill>
                  <a:srgbClr val="FFFF00"/>
                </a:solidFill>
              </a:rPr>
              <a:t>Online Magazine Article</a:t>
            </a:r>
          </a:p>
          <a:p>
            <a:pPr marL="0" indent="0">
              <a:buFont typeface="Arial" charset="0"/>
              <a:buNone/>
              <a:defRPr/>
            </a:pPr>
            <a:endParaRPr lang="en-US" sz="1800" b="1" dirty="0" smtClean="0"/>
          </a:p>
          <a:p>
            <a:pPr marL="0" indent="0">
              <a:buFont typeface="Arial" charset="0"/>
              <a:buNone/>
              <a:defRPr/>
            </a:pPr>
            <a:r>
              <a:rPr lang="en-US" sz="1800" b="1" dirty="0" smtClean="0"/>
              <a:t>Model:</a:t>
            </a:r>
            <a:r>
              <a:rPr lang="en-US" sz="1800" dirty="0" smtClean="0">
                <a:solidFill>
                  <a:schemeClr val="tx2">
                    <a:lumMod val="50000"/>
                  </a:schemeClr>
                </a:solidFill>
              </a:rPr>
              <a:t>    </a:t>
            </a:r>
          </a:p>
          <a:p>
            <a:pPr marL="0" indent="0">
              <a:buFont typeface="Arial" charset="0"/>
              <a:buNone/>
              <a:defRPr/>
            </a:pPr>
            <a:r>
              <a:rPr lang="en-US" sz="1800" dirty="0" smtClean="0"/>
              <a:t>Author, A. (Year, Month). Title of article. </a:t>
            </a:r>
            <a:r>
              <a:rPr lang="en-US" sz="1800" i="1" dirty="0" smtClean="0"/>
              <a:t>Title of Magazine, </a:t>
            </a:r>
            <a:r>
              <a:rPr lang="en-US" sz="1800" i="1" dirty="0" err="1" smtClean="0"/>
              <a:t>Vol</a:t>
            </a:r>
            <a:r>
              <a:rPr lang="en-US" sz="1800" i="1" dirty="0" smtClean="0"/>
              <a:t> Number </a:t>
            </a:r>
            <a:r>
              <a:rPr lang="en-US" sz="1800" dirty="0" smtClean="0"/>
              <a:t>(Issue). 	</a:t>
            </a:r>
          </a:p>
          <a:p>
            <a:pPr marL="0" indent="0">
              <a:buFont typeface="Arial" charset="0"/>
              <a:buNone/>
              <a:defRPr/>
            </a:pPr>
            <a:endParaRPr lang="en-US" sz="1800" dirty="0"/>
          </a:p>
          <a:p>
            <a:pPr marL="0" indent="0">
              <a:buFont typeface="Arial" charset="0"/>
              <a:buNone/>
              <a:defRPr/>
            </a:pPr>
            <a:r>
              <a:rPr lang="en-US" sz="1800" dirty="0" smtClean="0"/>
              <a:t>	Retrieved from URL.</a:t>
            </a:r>
          </a:p>
          <a:p>
            <a:pPr marL="0" indent="0">
              <a:buFont typeface="Arial" charset="0"/>
              <a:buNone/>
              <a:defRPr/>
            </a:pPr>
            <a:endParaRPr lang="en-US" sz="1800" b="1" dirty="0" smtClean="0"/>
          </a:p>
          <a:p>
            <a:pPr marL="0" indent="0">
              <a:buFont typeface="Arial" charset="0"/>
              <a:buNone/>
              <a:defRPr/>
            </a:pPr>
            <a:r>
              <a:rPr lang="en-US" sz="1800" b="1" dirty="0" smtClean="0"/>
              <a:t>Sample:    </a:t>
            </a:r>
          </a:p>
          <a:p>
            <a:pPr marL="0" indent="0">
              <a:buFont typeface="Arial" charset="0"/>
              <a:buNone/>
              <a:defRPr/>
            </a:pPr>
            <a:r>
              <a:rPr lang="en-US" sz="1800" dirty="0" smtClean="0">
                <a:solidFill>
                  <a:srgbClr val="FFFF00"/>
                </a:solidFill>
              </a:rPr>
              <a:t>Clay, R. (2008, June). Science vs. ideology: Psychologists fight back about the </a:t>
            </a:r>
          </a:p>
          <a:p>
            <a:pPr marL="0" indent="0">
              <a:buFont typeface="Arial" charset="0"/>
              <a:buNone/>
              <a:defRPr/>
            </a:pPr>
            <a:endParaRPr lang="en-US" sz="1800" dirty="0">
              <a:solidFill>
                <a:srgbClr val="FFFF00"/>
              </a:solidFill>
            </a:endParaRPr>
          </a:p>
          <a:p>
            <a:pPr marL="0" indent="0">
              <a:buFont typeface="Arial" charset="0"/>
              <a:buNone/>
              <a:defRPr/>
            </a:pPr>
            <a:r>
              <a:rPr lang="en-US" sz="1800" dirty="0" smtClean="0">
                <a:solidFill>
                  <a:srgbClr val="FFFF00"/>
                </a:solidFill>
              </a:rPr>
              <a:t>	misuse of research. </a:t>
            </a:r>
            <a:r>
              <a:rPr lang="en-US" sz="1800" i="1" dirty="0" smtClean="0">
                <a:solidFill>
                  <a:srgbClr val="FFFF00"/>
                </a:solidFill>
              </a:rPr>
              <a:t>Monitor on Psychology, 39</a:t>
            </a:r>
            <a:r>
              <a:rPr lang="en-US" sz="1800" dirty="0" smtClean="0">
                <a:solidFill>
                  <a:srgbClr val="FFFF00"/>
                </a:solidFill>
              </a:rPr>
              <a:t>(6). Retrieved from </a:t>
            </a:r>
          </a:p>
          <a:p>
            <a:pPr marL="0" indent="0">
              <a:buFont typeface="Arial" charset="0"/>
              <a:buNone/>
              <a:defRPr/>
            </a:pPr>
            <a:endParaRPr lang="en-US" sz="1800" dirty="0">
              <a:solidFill>
                <a:srgbClr val="FFFF00"/>
              </a:solidFill>
            </a:endParaRPr>
          </a:p>
          <a:p>
            <a:pPr marL="0" indent="0">
              <a:buFont typeface="Arial" charset="0"/>
              <a:buNone/>
              <a:defRPr/>
            </a:pPr>
            <a:r>
              <a:rPr lang="en-US" sz="1800" dirty="0" smtClean="0">
                <a:solidFill>
                  <a:srgbClr val="FFFF00"/>
                </a:solidFill>
              </a:rPr>
              <a:t>	http://www.apa.org/monitor/ </a:t>
            </a:r>
          </a:p>
          <a:p>
            <a:pPr marL="0" indent="0">
              <a:buNone/>
              <a:defRPr/>
            </a:pPr>
            <a:endParaRPr lang="en-US" sz="2000" dirty="0" smtClean="0">
              <a:solidFill>
                <a:srgbClr val="92D050"/>
              </a:solidFill>
            </a:endParaRPr>
          </a:p>
          <a:p>
            <a:pPr marL="0" indent="0">
              <a:buNone/>
              <a:defRPr/>
            </a:pPr>
            <a:r>
              <a:rPr lang="en-US" sz="2000" dirty="0" smtClean="0">
                <a:solidFill>
                  <a:srgbClr val="92D050"/>
                </a:solidFill>
              </a:rPr>
              <a:t>In-text citation (Clay, 2008, para. 5)</a:t>
            </a:r>
          </a:p>
          <a:p>
            <a:pPr marL="0" indent="0">
              <a:buNone/>
              <a:defRPr/>
            </a:pPr>
            <a:r>
              <a:rPr lang="en-US" sz="2400" dirty="0" smtClean="0"/>
              <a:t>							p. 200 APA 6</a:t>
            </a:r>
          </a:p>
          <a:p>
            <a:pPr>
              <a:defRPr/>
            </a:pPr>
            <a:endParaRPr lang="en-US" sz="2400" dirty="0" smtClean="0">
              <a:solidFill>
                <a:schemeClr val="tx2">
                  <a:lumMod val="50000"/>
                </a:schemeClr>
              </a:solidFill>
            </a:endParaRPr>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ransition spd="slow"/>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274638"/>
            <a:ext cx="8229600" cy="944562"/>
          </a:xfrm>
        </p:spPr>
        <p:txBody>
          <a:bodyPr/>
          <a:lstStyle/>
          <a:p>
            <a:r>
              <a:rPr lang="en-US" altLang="en-US" smtClean="0"/>
              <a:t>More Online Documentation</a:t>
            </a:r>
          </a:p>
        </p:txBody>
      </p:sp>
      <p:sp>
        <p:nvSpPr>
          <p:cNvPr id="27651" name="Content Placeholder 2"/>
          <p:cNvSpPr>
            <a:spLocks noGrp="1"/>
          </p:cNvSpPr>
          <p:nvPr>
            <p:ph idx="1"/>
          </p:nvPr>
        </p:nvSpPr>
        <p:spPr>
          <a:xfrm>
            <a:off x="495300" y="1219200"/>
            <a:ext cx="8229600" cy="5516563"/>
          </a:xfrm>
        </p:spPr>
        <p:txBody>
          <a:bodyPr/>
          <a:lstStyle/>
          <a:p>
            <a:r>
              <a:rPr lang="en-US" altLang="en-US" dirty="0" smtClean="0">
                <a:solidFill>
                  <a:srgbClr val="FFFF00"/>
                </a:solidFill>
              </a:rPr>
              <a:t>Online Newspaper Article</a:t>
            </a:r>
          </a:p>
        </p:txBody>
      </p:sp>
      <p:sp>
        <p:nvSpPr>
          <p:cNvPr id="27652" name="Rectangle 3"/>
          <p:cNvSpPr>
            <a:spLocks noChangeArrowheads="1"/>
          </p:cNvSpPr>
          <p:nvPr/>
        </p:nvSpPr>
        <p:spPr bwMode="auto">
          <a:xfrm>
            <a:off x="457200" y="1905000"/>
            <a:ext cx="8305800" cy="476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a:buFontTx/>
              <a:buNone/>
            </a:pPr>
            <a:r>
              <a:rPr lang="en-US" altLang="en-US" sz="1800" b="1" dirty="0">
                <a:solidFill>
                  <a:srgbClr val="FFFFFF"/>
                </a:solidFill>
              </a:rPr>
              <a:t>Model</a:t>
            </a:r>
            <a:r>
              <a:rPr lang="en-US" altLang="en-US" sz="1800" dirty="0">
                <a:solidFill>
                  <a:srgbClr val="FFFFFF"/>
                </a:solidFill>
              </a:rPr>
              <a:t>:</a:t>
            </a:r>
          </a:p>
          <a:p>
            <a:pPr>
              <a:buFontTx/>
              <a:buNone/>
            </a:pPr>
            <a:r>
              <a:rPr lang="en-US" altLang="en-US" sz="1800" dirty="0">
                <a:solidFill>
                  <a:srgbClr val="FFFFFF"/>
                </a:solidFill>
              </a:rPr>
              <a:t>Author, A. (Year, Month Day). Title of article. </a:t>
            </a:r>
            <a:r>
              <a:rPr lang="en-US" altLang="en-US" sz="1800" i="1" dirty="0">
                <a:solidFill>
                  <a:srgbClr val="FFFFFF"/>
                </a:solidFill>
              </a:rPr>
              <a:t>Title of Newspaper.</a:t>
            </a:r>
            <a:r>
              <a:rPr lang="en-US" altLang="en-US" sz="1800" dirty="0">
                <a:solidFill>
                  <a:srgbClr val="FFFFFF"/>
                </a:solidFill>
              </a:rPr>
              <a:t> Retrieved </a:t>
            </a:r>
          </a:p>
          <a:p>
            <a:pPr>
              <a:buFontTx/>
              <a:buNone/>
            </a:pPr>
            <a:endParaRPr lang="en-US" altLang="en-US" sz="1800" dirty="0">
              <a:solidFill>
                <a:srgbClr val="FFFFFF"/>
              </a:solidFill>
            </a:endParaRPr>
          </a:p>
          <a:p>
            <a:pPr>
              <a:buFontTx/>
              <a:buNone/>
            </a:pPr>
            <a:r>
              <a:rPr lang="en-US" altLang="en-US" sz="1800" dirty="0">
                <a:solidFill>
                  <a:srgbClr val="FFFFFF"/>
                </a:solidFill>
              </a:rPr>
              <a:t>	from URL.</a:t>
            </a:r>
          </a:p>
          <a:p>
            <a:pPr>
              <a:buFontTx/>
              <a:buNone/>
            </a:pPr>
            <a:r>
              <a:rPr lang="en-US" altLang="en-US" sz="1800" dirty="0">
                <a:solidFill>
                  <a:srgbClr val="FFFFFF"/>
                </a:solidFill>
              </a:rPr>
              <a:t>     </a:t>
            </a:r>
          </a:p>
          <a:p>
            <a:pPr>
              <a:buFontTx/>
              <a:buNone/>
            </a:pPr>
            <a:r>
              <a:rPr lang="en-US" altLang="en-US" sz="1800" b="1" dirty="0">
                <a:solidFill>
                  <a:srgbClr val="FFFFFF"/>
                </a:solidFill>
              </a:rPr>
              <a:t>Sample:</a:t>
            </a:r>
          </a:p>
          <a:p>
            <a:pPr>
              <a:buFontTx/>
              <a:buNone/>
            </a:pPr>
            <a:r>
              <a:rPr lang="en-US" altLang="en-US" sz="1800" dirty="0">
                <a:solidFill>
                  <a:srgbClr val="FFFF00"/>
                </a:solidFill>
              </a:rPr>
              <a:t>Brody, J. (2007, December 4). Mental reserves keep brain agile. </a:t>
            </a:r>
            <a:r>
              <a:rPr lang="en-US" altLang="en-US" sz="1800" i="1" dirty="0">
                <a:solidFill>
                  <a:srgbClr val="FFFF00"/>
                </a:solidFill>
              </a:rPr>
              <a:t>The New York </a:t>
            </a:r>
          </a:p>
          <a:p>
            <a:pPr>
              <a:buFontTx/>
              <a:buNone/>
            </a:pPr>
            <a:endParaRPr lang="en-US" altLang="en-US" sz="1800" i="1" dirty="0">
              <a:solidFill>
                <a:srgbClr val="FFFF00"/>
              </a:solidFill>
            </a:endParaRPr>
          </a:p>
          <a:p>
            <a:pPr>
              <a:buFontTx/>
              <a:buNone/>
            </a:pPr>
            <a:r>
              <a:rPr lang="en-US" altLang="en-US" sz="1800" i="1" dirty="0">
                <a:solidFill>
                  <a:srgbClr val="FFFF00"/>
                </a:solidFill>
              </a:rPr>
              <a:t>	Times.</a:t>
            </a:r>
            <a:r>
              <a:rPr lang="en-US" altLang="en-US" sz="1800" dirty="0">
                <a:solidFill>
                  <a:srgbClr val="FFFF00"/>
                </a:solidFill>
              </a:rPr>
              <a:t> Retrieved from http://</a:t>
            </a:r>
            <a:r>
              <a:rPr lang="en-US" altLang="en-US" sz="1800" dirty="0" smtClean="0">
                <a:solidFill>
                  <a:srgbClr val="FFFF00"/>
                </a:solidFill>
              </a:rPr>
              <a:t>www.nytimes.com</a:t>
            </a:r>
          </a:p>
          <a:p>
            <a:pPr>
              <a:buFontTx/>
              <a:buNone/>
            </a:pPr>
            <a:endParaRPr lang="en-US" altLang="en-US" sz="1800" dirty="0">
              <a:solidFill>
                <a:srgbClr val="FFFF00"/>
              </a:solidFill>
            </a:endParaRPr>
          </a:p>
          <a:p>
            <a:pPr>
              <a:buFontTx/>
              <a:buNone/>
            </a:pPr>
            <a:endParaRPr lang="en-US" altLang="en-US" sz="1800" dirty="0">
              <a:solidFill>
                <a:srgbClr val="FFFF00"/>
              </a:solidFill>
            </a:endParaRPr>
          </a:p>
          <a:p>
            <a:pPr>
              <a:buFontTx/>
              <a:buNone/>
            </a:pPr>
            <a:r>
              <a:rPr lang="en-US" altLang="en-US" sz="2000" dirty="0" smtClean="0">
                <a:solidFill>
                  <a:srgbClr val="92D050"/>
                </a:solidFill>
              </a:rPr>
              <a:t>In-text citation  (Brody, 2007, para. 7)</a:t>
            </a:r>
            <a:endParaRPr lang="en-US" altLang="en-US" sz="2000" dirty="0">
              <a:solidFill>
                <a:srgbClr val="92D050"/>
              </a:solidFill>
            </a:endParaRPr>
          </a:p>
          <a:p>
            <a:pPr>
              <a:buFontTx/>
              <a:buNone/>
            </a:pPr>
            <a:r>
              <a:rPr lang="en-US" altLang="en-US" sz="1800" dirty="0" smtClean="0"/>
              <a:t>							p</a:t>
            </a:r>
            <a:r>
              <a:rPr lang="en-US" altLang="en-US" sz="1800" dirty="0"/>
              <a:t>. 200 APA 6</a:t>
            </a:r>
            <a:r>
              <a:rPr lang="en-US" altLang="en-US" sz="2400" dirty="0"/>
              <a:t>	</a:t>
            </a:r>
            <a:endParaRPr lang="en-US" altLang="en-US" sz="1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lstStyle/>
          <a:p>
            <a:r>
              <a:rPr lang="en-US" sz="3200" dirty="0" smtClean="0"/>
              <a:t>In-Text Documentation Examples</a:t>
            </a:r>
            <a:endParaRPr lang="en-US" sz="3200" dirty="0"/>
          </a:p>
        </p:txBody>
      </p:sp>
      <p:sp>
        <p:nvSpPr>
          <p:cNvPr id="3" name="Content Placeholder 2"/>
          <p:cNvSpPr>
            <a:spLocks noGrp="1"/>
          </p:cNvSpPr>
          <p:nvPr>
            <p:ph idx="1"/>
          </p:nvPr>
        </p:nvSpPr>
        <p:spPr>
          <a:xfrm>
            <a:off x="457200" y="762000"/>
            <a:ext cx="8229600" cy="5364163"/>
          </a:xfrm>
        </p:spPr>
        <p:txBody>
          <a:bodyPr/>
          <a:lstStyle/>
          <a:p>
            <a:pPr marL="0" indent="0">
              <a:buNone/>
            </a:pPr>
            <a:r>
              <a:rPr lang="en-US" sz="2400" dirty="0" smtClean="0"/>
              <a:t> Summary with Author(s) -  (last name, year</a:t>
            </a:r>
            <a:r>
              <a:rPr lang="en-US" dirty="0" smtClean="0"/>
              <a:t>)</a:t>
            </a:r>
          </a:p>
          <a:p>
            <a:pPr marL="0" indent="0">
              <a:buNone/>
            </a:pPr>
            <a:r>
              <a:rPr lang="en-US" dirty="0" smtClean="0"/>
              <a:t>	</a:t>
            </a:r>
            <a:r>
              <a:rPr lang="en-US" sz="2000" dirty="0" smtClean="0">
                <a:solidFill>
                  <a:srgbClr val="FFFF00"/>
                </a:solidFill>
              </a:rPr>
              <a:t>One author: (Smith, 2014)</a:t>
            </a:r>
          </a:p>
          <a:p>
            <a:pPr marL="0" indent="0">
              <a:buNone/>
            </a:pPr>
            <a:r>
              <a:rPr lang="en-US" sz="2000" dirty="0">
                <a:solidFill>
                  <a:srgbClr val="FFFF00"/>
                </a:solidFill>
              </a:rPr>
              <a:t>	</a:t>
            </a:r>
            <a:r>
              <a:rPr lang="en-US" sz="2000" dirty="0" smtClean="0">
                <a:solidFill>
                  <a:srgbClr val="FFFF00"/>
                </a:solidFill>
              </a:rPr>
              <a:t>Two authors:  (Smith &amp; Rickard, 2014)</a:t>
            </a:r>
          </a:p>
          <a:p>
            <a:pPr marL="0" indent="0">
              <a:buNone/>
            </a:pPr>
            <a:r>
              <a:rPr lang="en-US" sz="2000" dirty="0">
                <a:solidFill>
                  <a:srgbClr val="FFFF00"/>
                </a:solidFill>
              </a:rPr>
              <a:t>	</a:t>
            </a:r>
            <a:r>
              <a:rPr lang="en-US" sz="2000" dirty="0" smtClean="0">
                <a:solidFill>
                  <a:srgbClr val="FFFF00"/>
                </a:solidFill>
              </a:rPr>
              <a:t>Three/Four/Five authors: </a:t>
            </a:r>
          </a:p>
          <a:p>
            <a:pPr marL="0" indent="0">
              <a:buNone/>
            </a:pPr>
            <a:r>
              <a:rPr lang="en-US" sz="2000" dirty="0">
                <a:solidFill>
                  <a:srgbClr val="FFFF00"/>
                </a:solidFill>
              </a:rPr>
              <a:t>		</a:t>
            </a:r>
            <a:r>
              <a:rPr lang="en-US" sz="2000" dirty="0" smtClean="0">
                <a:solidFill>
                  <a:srgbClr val="FFFF00"/>
                </a:solidFill>
              </a:rPr>
              <a:t>*first time (Smith, Rickard, &amp; Jones, 2014)</a:t>
            </a:r>
          </a:p>
          <a:p>
            <a:pPr marL="0" indent="0">
              <a:buNone/>
            </a:pPr>
            <a:r>
              <a:rPr lang="en-US" sz="2000" dirty="0">
                <a:solidFill>
                  <a:srgbClr val="FFFF00"/>
                </a:solidFill>
              </a:rPr>
              <a:t>	</a:t>
            </a:r>
            <a:r>
              <a:rPr lang="en-US" sz="2000" dirty="0" smtClean="0">
                <a:solidFill>
                  <a:srgbClr val="FFFF00"/>
                </a:solidFill>
              </a:rPr>
              <a:t>        	*subsequent citations: (Smith et al., 2014)</a:t>
            </a:r>
          </a:p>
          <a:p>
            <a:pPr marL="0" indent="0">
              <a:buNone/>
            </a:pPr>
            <a:r>
              <a:rPr lang="en-US" sz="2400" dirty="0">
                <a:solidFill>
                  <a:srgbClr val="FFFF00"/>
                </a:solidFill>
              </a:rPr>
              <a:t>	</a:t>
            </a:r>
            <a:r>
              <a:rPr lang="en-US" sz="2000" dirty="0" smtClean="0">
                <a:solidFill>
                  <a:srgbClr val="FFFF00"/>
                </a:solidFill>
              </a:rPr>
              <a:t>Six or more: (Smith et al., 2014)</a:t>
            </a:r>
            <a:endParaRPr lang="en-US" sz="2000" dirty="0" smtClean="0"/>
          </a:p>
          <a:p>
            <a:r>
              <a:rPr lang="en-US" sz="2400" dirty="0" smtClean="0"/>
              <a:t>Paraphrase or Quotation with Author(s)  - </a:t>
            </a:r>
          </a:p>
          <a:p>
            <a:pPr marL="0" indent="0">
              <a:buNone/>
            </a:pPr>
            <a:r>
              <a:rPr lang="en-US" sz="2400" dirty="0"/>
              <a:t> </a:t>
            </a:r>
            <a:r>
              <a:rPr lang="en-US" sz="2400" dirty="0" smtClean="0"/>
              <a:t>       	</a:t>
            </a:r>
            <a:r>
              <a:rPr lang="en-US" sz="2400" dirty="0" smtClean="0">
                <a:solidFill>
                  <a:srgbClr val="FFFF00"/>
                </a:solidFill>
              </a:rPr>
              <a:t>*same order as above, just add page number</a:t>
            </a:r>
          </a:p>
          <a:p>
            <a:pPr marL="0" indent="0">
              <a:buNone/>
            </a:pPr>
            <a:r>
              <a:rPr lang="en-US" sz="2400" dirty="0" smtClean="0">
                <a:solidFill>
                  <a:srgbClr val="FFFF00"/>
                </a:solidFill>
              </a:rPr>
              <a:t>               </a:t>
            </a:r>
            <a:r>
              <a:rPr lang="en-US" sz="2000" dirty="0" smtClean="0">
                <a:solidFill>
                  <a:srgbClr val="92D050"/>
                </a:solidFill>
              </a:rPr>
              <a:t>Document source</a:t>
            </a:r>
            <a:r>
              <a:rPr lang="en-US" sz="2400" dirty="0" smtClean="0">
                <a:solidFill>
                  <a:srgbClr val="FFFF00"/>
                </a:solidFill>
              </a:rPr>
              <a:t>:</a:t>
            </a:r>
            <a:r>
              <a:rPr lang="en-US" sz="2000" dirty="0" smtClean="0">
                <a:solidFill>
                  <a:srgbClr val="FFFF00"/>
                </a:solidFill>
              </a:rPr>
              <a:t>(Smith, Rickard, &amp; Jones, 2014, p. 4)</a:t>
            </a:r>
          </a:p>
          <a:p>
            <a:pPr marL="0" indent="0">
              <a:buNone/>
            </a:pPr>
            <a:r>
              <a:rPr lang="en-US" sz="2000" dirty="0" smtClean="0">
                <a:solidFill>
                  <a:srgbClr val="FFFF00"/>
                </a:solidFill>
              </a:rPr>
              <a:t>                  </a:t>
            </a:r>
            <a:r>
              <a:rPr lang="en-US" sz="2000" dirty="0" smtClean="0">
                <a:solidFill>
                  <a:srgbClr val="92D050"/>
                </a:solidFill>
              </a:rPr>
              <a:t>Web sources</a:t>
            </a:r>
            <a:r>
              <a:rPr lang="en-US" sz="2000" dirty="0" smtClean="0">
                <a:solidFill>
                  <a:srgbClr val="FFFF00"/>
                </a:solidFill>
              </a:rPr>
              <a:t>: (Smith &amp; Rickard, 2014, para. 1)</a:t>
            </a:r>
          </a:p>
          <a:p>
            <a:pPr marL="0" indent="0">
              <a:buNone/>
            </a:pPr>
            <a:r>
              <a:rPr lang="en-US" sz="2000" dirty="0">
                <a:solidFill>
                  <a:srgbClr val="FFFF00"/>
                </a:solidFill>
              </a:rPr>
              <a:t>	</a:t>
            </a:r>
            <a:r>
              <a:rPr lang="en-US" sz="2000" dirty="0" smtClean="0">
                <a:solidFill>
                  <a:srgbClr val="FFFF00"/>
                </a:solidFill>
              </a:rPr>
              <a:t>                         (Smith, 2014, First Time Homebuyer section, para. </a:t>
            </a:r>
            <a:r>
              <a:rPr lang="en-US" sz="2000" dirty="0">
                <a:solidFill>
                  <a:srgbClr val="FFFF00"/>
                </a:solidFill>
              </a:rPr>
              <a:t>2</a:t>
            </a:r>
            <a:r>
              <a:rPr lang="en-US" sz="2000" dirty="0" smtClean="0">
                <a:solidFill>
                  <a:srgbClr val="FFFF00"/>
                </a:solidFill>
              </a:rPr>
              <a:t>)</a:t>
            </a:r>
            <a:endParaRPr lang="en-US" sz="2000" dirty="0"/>
          </a:p>
        </p:txBody>
      </p:sp>
    </p:spTree>
    <p:extLst>
      <p:ext uri="{BB962C8B-B14F-4D97-AF65-F5344CB8AC3E}">
        <p14:creationId xmlns:p14="http://schemas.microsoft.com/office/powerpoint/2010/main" val="26582829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762000"/>
            <a:ext cx="8229600" cy="457200"/>
          </a:xfrm>
        </p:spPr>
        <p:txBody>
          <a:bodyPr/>
          <a:lstStyle/>
          <a:p>
            <a:r>
              <a:rPr lang="en-US" altLang="en-US" sz="3200" smtClean="0"/>
              <a:t>Elements of Good Research and Writing</a:t>
            </a:r>
            <a:r>
              <a:rPr lang="en-US" altLang="en-US" b="1" smtClean="0"/>
              <a:t/>
            </a:r>
            <a:br>
              <a:rPr lang="en-US" altLang="en-US" b="1" smtClean="0"/>
            </a:br>
            <a:endParaRPr lang="en-US" altLang="en-US" smtClean="0"/>
          </a:p>
        </p:txBody>
      </p:sp>
      <p:sp>
        <p:nvSpPr>
          <p:cNvPr id="3" name="Content Placeholder 2"/>
          <p:cNvSpPr>
            <a:spLocks noGrp="1"/>
          </p:cNvSpPr>
          <p:nvPr>
            <p:ph idx="1"/>
          </p:nvPr>
        </p:nvSpPr>
        <p:spPr>
          <a:xfrm>
            <a:off x="457200" y="990600"/>
            <a:ext cx="8229600" cy="5135563"/>
          </a:xfrm>
        </p:spPr>
        <p:txBody>
          <a:bodyPr/>
          <a:lstStyle/>
          <a:p>
            <a:pPr>
              <a:defRPr/>
            </a:pPr>
            <a:r>
              <a:rPr lang="en-US" sz="1800" dirty="0" smtClean="0"/>
              <a:t>Each </a:t>
            </a:r>
            <a:r>
              <a:rPr lang="en-US" sz="1800" dirty="0"/>
              <a:t>paragraph or section of a research </a:t>
            </a:r>
            <a:r>
              <a:rPr lang="en-US" sz="1800" dirty="0" smtClean="0"/>
              <a:t>paper needs </a:t>
            </a:r>
            <a:r>
              <a:rPr lang="en-US" sz="1800" dirty="0"/>
              <a:t>to have three distinct parts: </a:t>
            </a:r>
            <a:r>
              <a:rPr lang="en-US" sz="1800" b="1" dirty="0"/>
              <a:t>claim</a:t>
            </a:r>
            <a:r>
              <a:rPr lang="en-US" sz="1800" dirty="0" smtClean="0"/>
              <a:t>, </a:t>
            </a:r>
            <a:r>
              <a:rPr lang="en-US" sz="1800" b="1" dirty="0" smtClean="0"/>
              <a:t>evidence</a:t>
            </a:r>
            <a:r>
              <a:rPr lang="en-US" sz="1800" dirty="0"/>
              <a:t>, and </a:t>
            </a:r>
            <a:r>
              <a:rPr lang="en-US" sz="1800" b="1" dirty="0"/>
              <a:t>discussion</a:t>
            </a:r>
            <a:r>
              <a:rPr lang="en-US" sz="1800" dirty="0"/>
              <a:t>. </a:t>
            </a:r>
            <a:endParaRPr lang="en-US" sz="1800" dirty="0" smtClean="0"/>
          </a:p>
          <a:p>
            <a:pPr marL="0" indent="0">
              <a:buFont typeface="Arial" charset="0"/>
              <a:buNone/>
              <a:defRPr/>
            </a:pPr>
            <a:endParaRPr lang="en-US" sz="1800" dirty="0" smtClean="0"/>
          </a:p>
          <a:p>
            <a:pPr>
              <a:defRPr/>
            </a:pPr>
            <a:r>
              <a:rPr lang="en-US" sz="1800" dirty="0" smtClean="0"/>
              <a:t>The </a:t>
            </a:r>
            <a:r>
              <a:rPr lang="en-US" sz="1800" b="1" dirty="0" smtClean="0"/>
              <a:t>CLAIM</a:t>
            </a:r>
            <a:r>
              <a:rPr lang="en-US" sz="1800" dirty="0" smtClean="0"/>
              <a:t> is the paragraph’s </a:t>
            </a:r>
            <a:r>
              <a:rPr lang="en-US" sz="1800" dirty="0"/>
              <a:t>or section’s main idea, and it </a:t>
            </a:r>
            <a:r>
              <a:rPr lang="en-US" sz="1800" dirty="0" smtClean="0"/>
              <a:t>refers back </a:t>
            </a:r>
            <a:r>
              <a:rPr lang="en-US" sz="1800" dirty="0"/>
              <a:t>to the thesis (the main idea of your paper</a:t>
            </a:r>
            <a:r>
              <a:rPr lang="en-US" sz="1800" dirty="0" smtClean="0"/>
              <a:t>). </a:t>
            </a:r>
          </a:p>
          <a:p>
            <a:pPr>
              <a:defRPr/>
            </a:pPr>
            <a:endParaRPr lang="en-US" sz="1800" dirty="0" smtClean="0"/>
          </a:p>
          <a:p>
            <a:pPr>
              <a:defRPr/>
            </a:pPr>
            <a:r>
              <a:rPr lang="en-US" sz="1800" b="1" dirty="0" smtClean="0"/>
              <a:t>EVIDENCE</a:t>
            </a:r>
            <a:r>
              <a:rPr lang="en-US" sz="1800" dirty="0" smtClean="0"/>
              <a:t> </a:t>
            </a:r>
            <a:r>
              <a:rPr lang="en-US" sz="1800" dirty="0"/>
              <a:t>is the information you find in </a:t>
            </a:r>
            <a:r>
              <a:rPr lang="en-US" sz="1800" dirty="0" smtClean="0"/>
              <a:t>your research </a:t>
            </a:r>
            <a:r>
              <a:rPr lang="en-US" sz="1800" dirty="0"/>
              <a:t>that supports your claim. </a:t>
            </a:r>
            <a:endParaRPr lang="en-US" sz="1800" dirty="0" smtClean="0"/>
          </a:p>
          <a:p>
            <a:pPr>
              <a:defRPr/>
            </a:pPr>
            <a:endParaRPr lang="en-US" sz="1800" dirty="0" smtClean="0"/>
          </a:p>
          <a:p>
            <a:pPr>
              <a:defRPr/>
            </a:pPr>
            <a:r>
              <a:rPr lang="en-US" sz="1800" dirty="0" smtClean="0"/>
              <a:t>Last</a:t>
            </a:r>
            <a:r>
              <a:rPr lang="en-US" sz="1800" dirty="0"/>
              <a:t>, </a:t>
            </a:r>
            <a:r>
              <a:rPr lang="en-US" sz="1800" dirty="0" smtClean="0"/>
              <a:t>the </a:t>
            </a:r>
            <a:r>
              <a:rPr lang="en-US" sz="1800" b="1" dirty="0" smtClean="0"/>
              <a:t>DISCUSSION</a:t>
            </a:r>
            <a:r>
              <a:rPr lang="en-US" sz="1800" dirty="0" smtClean="0"/>
              <a:t> explains </a:t>
            </a:r>
            <a:r>
              <a:rPr lang="en-US" sz="1800" dirty="0"/>
              <a:t>how the evidence given </a:t>
            </a:r>
            <a:r>
              <a:rPr lang="en-US" sz="1800" dirty="0" smtClean="0"/>
              <a:t>is relevant </a:t>
            </a:r>
            <a:r>
              <a:rPr lang="en-US" sz="1800" dirty="0"/>
              <a:t>to the claim</a:t>
            </a:r>
            <a:r>
              <a:rPr lang="en-US" sz="1800" dirty="0" smtClean="0"/>
              <a:t>. Simply </a:t>
            </a:r>
            <a:r>
              <a:rPr lang="en-US" sz="1800" dirty="0"/>
              <a:t>presenting the evidence is </a:t>
            </a:r>
            <a:r>
              <a:rPr lang="en-US" sz="1800" i="1" dirty="0"/>
              <a:t>never</a:t>
            </a:r>
            <a:r>
              <a:rPr lang="en-US" sz="1800" dirty="0"/>
              <a:t> enough</a:t>
            </a:r>
            <a:r>
              <a:rPr lang="en-US" sz="1800" dirty="0" smtClean="0"/>
              <a:t>.</a:t>
            </a:r>
          </a:p>
          <a:p>
            <a:pPr marL="0" indent="0">
              <a:buFont typeface="Arial" charset="0"/>
              <a:buNone/>
              <a:defRPr/>
            </a:pPr>
            <a:endParaRPr lang="en-US" sz="1800" dirty="0"/>
          </a:p>
          <a:p>
            <a:pPr>
              <a:defRPr/>
            </a:pPr>
            <a:r>
              <a:rPr lang="en-US" sz="1800" dirty="0"/>
              <a:t>Always explain how the source can be used </a:t>
            </a:r>
            <a:r>
              <a:rPr lang="en-US" sz="1800" dirty="0" smtClean="0"/>
              <a:t>to support </a:t>
            </a:r>
            <a:r>
              <a:rPr lang="en-US" sz="1800" dirty="0"/>
              <a:t>the claim as well as how it helps </a:t>
            </a:r>
            <a:r>
              <a:rPr lang="en-US" sz="1800" dirty="0" smtClean="0"/>
              <a:t>develop the </a:t>
            </a:r>
            <a:r>
              <a:rPr lang="en-US" sz="1800" dirty="0"/>
              <a:t>overall purpose of the paper. It is better </a:t>
            </a:r>
            <a:r>
              <a:rPr lang="en-US" sz="1800" dirty="0" smtClean="0"/>
              <a:t>to have </a:t>
            </a:r>
            <a:r>
              <a:rPr lang="en-US" sz="1800" dirty="0"/>
              <a:t>one or two sources that are </a:t>
            </a:r>
            <a:r>
              <a:rPr lang="en-US" sz="1800" dirty="0" smtClean="0"/>
              <a:t>thoroughly explained </a:t>
            </a:r>
            <a:r>
              <a:rPr lang="en-US" sz="1800" dirty="0"/>
              <a:t>than to have three or </a:t>
            </a:r>
            <a:r>
              <a:rPr lang="en-US" sz="1800" dirty="0" smtClean="0"/>
              <a:t>four sources which have no content or explanation. </a:t>
            </a:r>
            <a:endParaRPr lang="en-US" sz="1800" dirty="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699" name="Title 2"/>
          <p:cNvSpPr>
            <a:spLocks noGrp="1"/>
          </p:cNvSpPr>
          <p:nvPr>
            <p:ph type="title"/>
          </p:nvPr>
        </p:nvSpPr>
        <p:spPr/>
        <p:txBody>
          <a:bodyPr/>
          <a:lstStyle/>
          <a:p>
            <a:pPr eaLnBrk="1" hangingPunct="1"/>
            <a:r>
              <a:rPr lang="en-US" altLang="en-US" smtClean="0"/>
              <a:t>Why Source Integration </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t>Quotations, paraphrases, and summaries</a:t>
            </a:r>
          </a:p>
          <a:p>
            <a:pPr lvl="1" eaLnBrk="1" fontAlgn="auto" hangingPunct="1">
              <a:lnSpc>
                <a:spcPct val="90000"/>
              </a:lnSpc>
              <a:spcAft>
                <a:spcPts val="0"/>
              </a:spcAft>
              <a:buClr>
                <a:schemeClr val="accent3"/>
              </a:buClr>
              <a:buFont typeface="Arial" pitchFamily="34" charset="0"/>
              <a:buChar char="–"/>
              <a:defRPr/>
            </a:pPr>
            <a:r>
              <a:rPr lang="en-US" sz="2000" dirty="0"/>
              <a:t>provide support for claims or add credibility to your writing </a:t>
            </a:r>
          </a:p>
          <a:p>
            <a:pPr lvl="1" eaLnBrk="1" fontAlgn="auto" hangingPunct="1">
              <a:lnSpc>
                <a:spcPct val="90000"/>
              </a:lnSpc>
              <a:spcAft>
                <a:spcPts val="0"/>
              </a:spcAft>
              <a:buClr>
                <a:schemeClr val="accent3"/>
              </a:buClr>
              <a:buFont typeface="Arial" pitchFamily="34" charset="0"/>
              <a:buChar char="–"/>
              <a:defRPr/>
            </a:pPr>
            <a:r>
              <a:rPr lang="en-US" sz="2000" dirty="0"/>
              <a:t>refer to work that leads up to the work you are now doing </a:t>
            </a:r>
          </a:p>
          <a:p>
            <a:pPr lvl="1" eaLnBrk="1" fontAlgn="auto" hangingPunct="1">
              <a:lnSpc>
                <a:spcPct val="90000"/>
              </a:lnSpc>
              <a:spcAft>
                <a:spcPts val="0"/>
              </a:spcAft>
              <a:buClr>
                <a:schemeClr val="accent3"/>
              </a:buClr>
              <a:buFont typeface="Arial" pitchFamily="34" charset="0"/>
              <a:buChar char="–"/>
              <a:defRPr/>
            </a:pPr>
            <a:r>
              <a:rPr lang="en-US" sz="2000" dirty="0"/>
              <a:t>give examples of several points of view on a subject </a:t>
            </a:r>
          </a:p>
          <a:p>
            <a:pPr lvl="1" eaLnBrk="1" fontAlgn="auto" hangingPunct="1">
              <a:lnSpc>
                <a:spcPct val="90000"/>
              </a:lnSpc>
              <a:spcAft>
                <a:spcPts val="0"/>
              </a:spcAft>
              <a:buClr>
                <a:schemeClr val="accent3"/>
              </a:buClr>
              <a:buFont typeface="Arial" pitchFamily="34" charset="0"/>
              <a:buChar char="–"/>
              <a:defRPr/>
            </a:pPr>
            <a:r>
              <a:rPr lang="en-US" sz="2000" dirty="0"/>
              <a:t>call attention to a position that you wish to agree or disagree with </a:t>
            </a:r>
          </a:p>
          <a:p>
            <a:pPr lvl="1" eaLnBrk="1" fontAlgn="auto" hangingPunct="1">
              <a:lnSpc>
                <a:spcPct val="90000"/>
              </a:lnSpc>
              <a:spcAft>
                <a:spcPts val="0"/>
              </a:spcAft>
              <a:buClr>
                <a:schemeClr val="accent3"/>
              </a:buClr>
              <a:buFont typeface="Arial" pitchFamily="34" charset="0"/>
              <a:buChar char="–"/>
              <a:defRPr/>
            </a:pPr>
            <a:r>
              <a:rPr lang="en-US" sz="2000" dirty="0"/>
              <a:t>highlight a particularly striking phrase, sentence, or passage by quoting the original </a:t>
            </a:r>
          </a:p>
          <a:p>
            <a:pPr lvl="1" eaLnBrk="1" fontAlgn="auto" hangingPunct="1">
              <a:lnSpc>
                <a:spcPct val="90000"/>
              </a:lnSpc>
              <a:spcAft>
                <a:spcPts val="0"/>
              </a:spcAft>
              <a:buClr>
                <a:schemeClr val="accent3"/>
              </a:buClr>
              <a:buFont typeface="Arial" pitchFamily="34" charset="0"/>
              <a:buChar char="–"/>
              <a:defRPr/>
            </a:pPr>
            <a:r>
              <a:rPr lang="en-US" sz="2000" dirty="0"/>
              <a:t>distance yourself from the original by quoting it in order to cue readers that the words are not your own </a:t>
            </a:r>
          </a:p>
          <a:p>
            <a:pPr lvl="1" eaLnBrk="1" fontAlgn="auto" hangingPunct="1">
              <a:lnSpc>
                <a:spcPct val="90000"/>
              </a:lnSpc>
              <a:spcAft>
                <a:spcPts val="0"/>
              </a:spcAft>
              <a:buClr>
                <a:schemeClr val="accent3"/>
              </a:buClr>
              <a:buFont typeface="Arial" pitchFamily="34" charset="0"/>
              <a:buChar char="–"/>
              <a:defRPr/>
            </a:pPr>
            <a:r>
              <a:rPr lang="en-US" sz="2000" dirty="0"/>
              <a:t>expand the breadth or depth of your writing </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5937250"/>
            <a:ext cx="8001000" cy="576263"/>
          </a:xfrm>
          <a:prstGeom prst="rect">
            <a:avLst/>
          </a:prstGeom>
          <a:noFill/>
        </p:spPr>
        <p:txBody>
          <a:bodyPr>
            <a:spAutoFit/>
          </a:bodyPr>
          <a:lstStyle/>
          <a:p>
            <a:pPr fontAlgn="auto">
              <a:spcBef>
                <a:spcPts val="0"/>
              </a:spcBef>
              <a:spcAft>
                <a:spcPts val="0"/>
              </a:spcAft>
              <a:defRPr/>
            </a:pPr>
            <a:r>
              <a:rPr lang="en-US" sz="1050" dirty="0">
                <a:latin typeface="+mn-lt"/>
                <a:cs typeface="+mn-cs"/>
              </a:rPr>
              <a:t>p. 169-171 APA 6e</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23" name="Title 2"/>
          <p:cNvSpPr>
            <a:spLocks noGrp="1"/>
          </p:cNvSpPr>
          <p:nvPr>
            <p:ph type="title"/>
          </p:nvPr>
        </p:nvSpPr>
        <p:spPr/>
        <p:txBody>
          <a:bodyPr/>
          <a:lstStyle/>
          <a:p>
            <a:pPr eaLnBrk="1" hangingPunct="1"/>
            <a:r>
              <a:rPr lang="en-US" altLang="en-US" smtClean="0"/>
              <a:t>Choosing Text to Integrate</a:t>
            </a:r>
          </a:p>
        </p:txBody>
      </p:sp>
      <p:sp>
        <p:nvSpPr>
          <p:cNvPr id="4" name="Content Placeholder 3"/>
          <p:cNvSpPr>
            <a:spLocks noGrp="1"/>
          </p:cNvSpPr>
          <p:nvPr>
            <p:ph idx="1"/>
          </p:nvPr>
        </p:nvSpPr>
        <p:spPr/>
        <p:txBody>
          <a:bodyPr rtlCol="0">
            <a:normAutofit/>
          </a:bodyPr>
          <a:lstStyle/>
          <a:p>
            <a:pPr marL="533400" indent="-533400" eaLnBrk="1" fontAlgn="auto" hangingPunct="1">
              <a:lnSpc>
                <a:spcPct val="90000"/>
              </a:lnSpc>
              <a:spcAft>
                <a:spcPts val="0"/>
              </a:spcAft>
              <a:buFont typeface="Arial" charset="0"/>
              <a:buAutoNum type="arabicPeriod"/>
              <a:defRPr/>
            </a:pPr>
            <a:r>
              <a:rPr lang="en-US" sz="2800" dirty="0"/>
              <a:t>Read the entire text, noting the key points and main ideas. </a:t>
            </a:r>
          </a:p>
          <a:p>
            <a:pPr marL="533400" indent="-533400" eaLnBrk="1" fontAlgn="auto" hangingPunct="1">
              <a:lnSpc>
                <a:spcPct val="90000"/>
              </a:lnSpc>
              <a:spcAft>
                <a:spcPts val="0"/>
              </a:spcAft>
              <a:buFont typeface="Arial" charset="0"/>
              <a:buAutoNum type="arabicPeriod"/>
              <a:defRPr/>
            </a:pPr>
            <a:r>
              <a:rPr lang="en-US" sz="2800" dirty="0"/>
              <a:t>Summarize in your own words what the single main idea of the essay is. </a:t>
            </a:r>
          </a:p>
          <a:p>
            <a:pPr marL="533400" indent="-533400" eaLnBrk="1" fontAlgn="auto" hangingPunct="1">
              <a:lnSpc>
                <a:spcPct val="90000"/>
              </a:lnSpc>
              <a:spcAft>
                <a:spcPts val="0"/>
              </a:spcAft>
              <a:buFont typeface="Arial" charset="0"/>
              <a:buAutoNum type="arabicPeriod"/>
              <a:defRPr/>
            </a:pPr>
            <a:r>
              <a:rPr lang="en-US" sz="2800" dirty="0"/>
              <a:t>Paraphrase important supporting points that come up in the essay. </a:t>
            </a:r>
          </a:p>
          <a:p>
            <a:pPr marL="533400" indent="-533400" eaLnBrk="1" fontAlgn="auto" hangingPunct="1">
              <a:lnSpc>
                <a:spcPct val="90000"/>
              </a:lnSpc>
              <a:spcAft>
                <a:spcPts val="0"/>
              </a:spcAft>
              <a:buFont typeface="Arial" charset="0"/>
              <a:buAutoNum type="arabicPeriod"/>
              <a:defRPr/>
            </a:pPr>
            <a:r>
              <a:rPr lang="en-US" sz="2800" dirty="0"/>
              <a:t>Consider any words, phrases, or brief passages that you believe should be quoted </a:t>
            </a:r>
            <a:r>
              <a:rPr lang="en-US" sz="2800" dirty="0" smtClean="0"/>
              <a:t>directly, </a:t>
            </a:r>
            <a:r>
              <a:rPr lang="en-US" sz="2800" i="1" dirty="0" smtClean="0">
                <a:solidFill>
                  <a:srgbClr val="FFFF00"/>
                </a:solidFill>
              </a:rPr>
              <a:t>particularly when using numbers, statistics, percentages, etc</a:t>
            </a:r>
            <a:r>
              <a:rPr lang="en-US" sz="2800" dirty="0" smtClean="0">
                <a:solidFill>
                  <a:srgbClr val="FFFF00"/>
                </a:solidFill>
              </a:rPr>
              <a:t>. </a:t>
            </a:r>
            <a:endParaRPr lang="en-US" dirty="0">
              <a:solidFill>
                <a:srgbClr val="FFFF00"/>
              </a:solidFill>
            </a:endParaRPr>
          </a:p>
          <a:p>
            <a:pPr eaLnBrk="1" fontAlgn="auto" hangingPunct="1">
              <a:spcAft>
                <a:spcPts val="0"/>
              </a:spcAft>
              <a:buFont typeface="Arial" pitchFamily="34" charset="0"/>
              <a:buChar char="•"/>
              <a:defRPr/>
            </a:pPr>
            <a:endParaRPr lang="en-US" dirty="0"/>
          </a:p>
        </p:txBody>
      </p:sp>
      <p:sp>
        <p:nvSpPr>
          <p:cNvPr id="5" name="TextBox 4"/>
          <p:cNvSpPr txBox="1"/>
          <p:nvPr/>
        </p:nvSpPr>
        <p:spPr>
          <a:xfrm>
            <a:off x="381000" y="5915025"/>
            <a:ext cx="10977563" cy="528638"/>
          </a:xfrm>
          <a:prstGeom prst="rect">
            <a:avLst/>
          </a:prstGeom>
          <a:noFill/>
        </p:spPr>
        <p:txBody>
          <a:bodyPr>
            <a:spAutoFit/>
          </a:bodyPr>
          <a:lstStyle/>
          <a:p>
            <a:pPr marL="533400" indent="-533400" fontAlgn="auto">
              <a:lnSpc>
                <a:spcPct val="90000"/>
              </a:lnSpc>
              <a:spcBef>
                <a:spcPts val="0"/>
              </a:spcBef>
              <a:spcAft>
                <a:spcPts val="0"/>
              </a:spcAft>
              <a:defRPr/>
            </a:pPr>
            <a:r>
              <a:rPr lang="en-US" sz="1050" dirty="0">
                <a:latin typeface="+mn-lt"/>
                <a:cs typeface="+mn-cs"/>
              </a:rPr>
              <a:t>p. 169-172 APA 6e</a:t>
            </a:r>
          </a:p>
          <a:p>
            <a:pPr marL="533400" indent="-533400" fontAlgn="auto">
              <a:lnSpc>
                <a:spcPct val="90000"/>
              </a:lnSpc>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747" name="Title 2"/>
          <p:cNvSpPr>
            <a:spLocks noGrp="1"/>
          </p:cNvSpPr>
          <p:nvPr>
            <p:ph type="title"/>
          </p:nvPr>
        </p:nvSpPr>
        <p:spPr/>
        <p:txBody>
          <a:bodyPr/>
          <a:lstStyle/>
          <a:p>
            <a:pPr eaLnBrk="1" hangingPunct="1"/>
            <a:r>
              <a:rPr lang="en-US" altLang="en-US" smtClean="0"/>
              <a:t>Summarizing</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800" dirty="0"/>
              <a:t>When you</a:t>
            </a:r>
            <a:r>
              <a:rPr lang="en-US" sz="2800" b="1" dirty="0"/>
              <a:t> summarize, </a:t>
            </a:r>
            <a:r>
              <a:rPr lang="en-US" sz="2800" dirty="0"/>
              <a:t>you put the main idea(s) into your own words, including only the main point(s). </a:t>
            </a:r>
          </a:p>
          <a:p>
            <a:pPr lvl="1" eaLnBrk="1" fontAlgn="auto" hangingPunct="1">
              <a:lnSpc>
                <a:spcPct val="90000"/>
              </a:lnSpc>
              <a:spcAft>
                <a:spcPts val="0"/>
              </a:spcAft>
              <a:buClr>
                <a:schemeClr val="accent3"/>
              </a:buClr>
              <a:buFont typeface="Arial" pitchFamily="34" charset="0"/>
              <a:buChar char="–"/>
              <a:defRPr/>
            </a:pPr>
            <a:r>
              <a:rPr lang="en-US" sz="2400" dirty="0"/>
              <a:t>Summarized ideas must be attributed to the original source. </a:t>
            </a:r>
          </a:p>
          <a:p>
            <a:pPr lvl="1" eaLnBrk="1" fontAlgn="auto" hangingPunct="1">
              <a:lnSpc>
                <a:spcPct val="90000"/>
              </a:lnSpc>
              <a:spcAft>
                <a:spcPts val="0"/>
              </a:spcAft>
              <a:buClr>
                <a:schemeClr val="accent3"/>
              </a:buClr>
              <a:buFont typeface="Arial" pitchFamily="34" charset="0"/>
              <a:buChar char="–"/>
              <a:defRPr/>
            </a:pPr>
            <a:r>
              <a:rPr lang="en-US" sz="2400" dirty="0"/>
              <a:t>Summaries are significantly shorter than the original.</a:t>
            </a:r>
          </a:p>
          <a:p>
            <a:pPr lvl="1" eaLnBrk="1" fontAlgn="auto" hangingPunct="1">
              <a:lnSpc>
                <a:spcPct val="90000"/>
              </a:lnSpc>
              <a:spcAft>
                <a:spcPts val="0"/>
              </a:spcAft>
              <a:buClr>
                <a:schemeClr val="accent3"/>
              </a:buClr>
              <a:buFont typeface="Arial" pitchFamily="34" charset="0"/>
              <a:buChar char="–"/>
              <a:defRPr/>
            </a:pPr>
            <a:r>
              <a:rPr lang="en-US" sz="2400" dirty="0"/>
              <a:t>Summaries take a broad overview of source material.</a:t>
            </a:r>
          </a:p>
          <a:p>
            <a:pPr marL="0" indent="0" eaLnBrk="1" fontAlgn="auto" hangingPunct="1">
              <a:spcAft>
                <a:spcPts val="0"/>
              </a:spcAft>
              <a:buFont typeface="Arial" pitchFamily="34" charset="0"/>
              <a:buNone/>
              <a:defRPr/>
            </a:pPr>
            <a:endParaRPr lang="en-US" dirty="0"/>
          </a:p>
        </p:txBody>
      </p:sp>
      <p:sp>
        <p:nvSpPr>
          <p:cNvPr id="5" name="TextBox 4"/>
          <p:cNvSpPr txBox="1"/>
          <p:nvPr/>
        </p:nvSpPr>
        <p:spPr>
          <a:xfrm>
            <a:off x="381000" y="5975350"/>
            <a:ext cx="8382000" cy="576263"/>
          </a:xfrm>
          <a:prstGeom prst="rect">
            <a:avLst/>
          </a:prstGeom>
          <a:noFill/>
        </p:spPr>
        <p:txBody>
          <a:bodyPr>
            <a:spAutoFit/>
          </a:bodyPr>
          <a:lstStyle/>
          <a:p>
            <a:pPr fontAlgn="auto">
              <a:spcBef>
                <a:spcPts val="0"/>
              </a:spcBef>
              <a:spcAft>
                <a:spcPts val="0"/>
              </a:spcAft>
              <a:defRPr/>
            </a:pPr>
            <a:r>
              <a:rPr lang="en-US" sz="1050" dirty="0">
                <a:latin typeface="+mn-lt"/>
                <a:cs typeface="+mn-cs"/>
              </a:rPr>
              <a:t>p. 170-174 APA 6e</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228600"/>
            <a:ext cx="8229600" cy="838200"/>
          </a:xfrm>
        </p:spPr>
        <p:txBody>
          <a:bodyPr/>
          <a:lstStyle/>
          <a:p>
            <a:r>
              <a:rPr lang="en-US" altLang="en-US" smtClean="0"/>
              <a:t>Summarizing</a:t>
            </a:r>
          </a:p>
        </p:txBody>
      </p:sp>
      <p:sp>
        <p:nvSpPr>
          <p:cNvPr id="3" name="Content Placeholder 2"/>
          <p:cNvSpPr>
            <a:spLocks noGrp="1"/>
          </p:cNvSpPr>
          <p:nvPr>
            <p:ph idx="1"/>
          </p:nvPr>
        </p:nvSpPr>
        <p:spPr>
          <a:xfrm>
            <a:off x="457200" y="914400"/>
            <a:ext cx="8229600" cy="5715000"/>
          </a:xfrm>
        </p:spPr>
        <p:txBody>
          <a:bodyPr/>
          <a:lstStyle/>
          <a:p>
            <a:pPr marL="0" indent="0">
              <a:buFont typeface="Arial" charset="0"/>
              <a:buNone/>
              <a:defRPr/>
            </a:pPr>
            <a:r>
              <a:rPr lang="en-US" sz="2400" b="1" i="1" dirty="0"/>
              <a:t>Summarize </a:t>
            </a:r>
            <a:r>
              <a:rPr lang="en-US" sz="2400" dirty="0"/>
              <a:t>any ideas or text that you believe are important. Proper summarization should condense </a:t>
            </a:r>
            <a:r>
              <a:rPr lang="en-US" sz="2400" dirty="0" smtClean="0"/>
              <a:t>the main </a:t>
            </a:r>
            <a:r>
              <a:rPr lang="en-US" sz="2400" dirty="0"/>
              <a:t>idea or text of several pages (or even the entire source!) into a brief overview. By </a:t>
            </a:r>
            <a:r>
              <a:rPr lang="en-US" sz="2400" dirty="0" smtClean="0"/>
              <a:t>summarizing </a:t>
            </a:r>
            <a:r>
              <a:rPr lang="en-US" sz="2400" dirty="0"/>
              <a:t>you</a:t>
            </a:r>
          </a:p>
          <a:p>
            <a:pPr marL="0" indent="0">
              <a:buFont typeface="Arial" charset="0"/>
              <a:buNone/>
              <a:defRPr/>
            </a:pPr>
            <a:r>
              <a:rPr lang="en-US" sz="2400" dirty="0"/>
              <a:t>save many paragraphs or pages of unnecessary text. When using in-text citations for summaries, </a:t>
            </a:r>
            <a:r>
              <a:rPr lang="en-US" sz="2400" dirty="0" smtClean="0"/>
              <a:t>you must </a:t>
            </a:r>
            <a:r>
              <a:rPr lang="en-US" sz="2400" dirty="0"/>
              <a:t>always cite the </a:t>
            </a:r>
            <a:r>
              <a:rPr lang="en-US" sz="2400" dirty="0" smtClean="0"/>
              <a:t>author and publication year. </a:t>
            </a:r>
            <a:r>
              <a:rPr lang="en-US" sz="2400" dirty="0"/>
              <a:t>If there is no author listed, cite the article </a:t>
            </a:r>
            <a:r>
              <a:rPr lang="en-US" sz="2400" dirty="0" smtClean="0"/>
              <a:t>name using the main words of the title and placing quotation marks “  “ around them. </a:t>
            </a:r>
            <a:r>
              <a:rPr lang="en-US" sz="2400" dirty="0"/>
              <a:t>Summaries do not </a:t>
            </a:r>
            <a:r>
              <a:rPr lang="en-US" sz="2400" dirty="0" smtClean="0"/>
              <a:t>require page </a:t>
            </a:r>
            <a:r>
              <a:rPr lang="en-US" sz="2400" dirty="0"/>
              <a:t>numbers; this is because the text summarized will usually cover several pages of text.</a:t>
            </a:r>
          </a:p>
          <a:p>
            <a:pPr>
              <a:defRPr/>
            </a:pPr>
            <a:r>
              <a:rPr lang="en-US" sz="2400" dirty="0" smtClean="0">
                <a:solidFill>
                  <a:schemeClr val="accent5">
                    <a:lumMod val="60000"/>
                    <a:lumOff val="40000"/>
                  </a:schemeClr>
                </a:solidFill>
              </a:rPr>
              <a:t>EX:  Studies show that throughout colleges </a:t>
            </a:r>
            <a:r>
              <a:rPr lang="en-US" sz="2400" dirty="0">
                <a:solidFill>
                  <a:schemeClr val="accent5">
                    <a:lumMod val="60000"/>
                    <a:lumOff val="40000"/>
                  </a:schemeClr>
                </a:solidFill>
              </a:rPr>
              <a:t>and </a:t>
            </a:r>
            <a:r>
              <a:rPr lang="en-US" sz="2400" dirty="0" smtClean="0">
                <a:solidFill>
                  <a:schemeClr val="accent5">
                    <a:lumMod val="60000"/>
                    <a:lumOff val="40000"/>
                  </a:schemeClr>
                </a:solidFill>
              </a:rPr>
              <a:t>universities </a:t>
            </a:r>
            <a:r>
              <a:rPr lang="en-US" sz="2400" dirty="0">
                <a:solidFill>
                  <a:schemeClr val="accent5">
                    <a:lumMod val="60000"/>
                    <a:lumOff val="40000"/>
                  </a:schemeClr>
                </a:solidFill>
              </a:rPr>
              <a:t>teachers are </a:t>
            </a:r>
            <a:r>
              <a:rPr lang="en-US" sz="2400" dirty="0" smtClean="0">
                <a:solidFill>
                  <a:schemeClr val="accent5">
                    <a:lumMod val="60000"/>
                    <a:lumOff val="40000"/>
                  </a:schemeClr>
                </a:solidFill>
              </a:rPr>
              <a:t>often hired from </a:t>
            </a:r>
            <a:r>
              <a:rPr lang="en-US" sz="2400" dirty="0">
                <a:solidFill>
                  <a:schemeClr val="accent5">
                    <a:lumMod val="60000"/>
                    <a:lumOff val="40000"/>
                  </a:schemeClr>
                </a:solidFill>
              </a:rPr>
              <a:t>one area of study to </a:t>
            </a:r>
            <a:r>
              <a:rPr lang="en-US" sz="2400" dirty="0" smtClean="0">
                <a:solidFill>
                  <a:schemeClr val="accent5">
                    <a:lumMod val="60000"/>
                    <a:lumOff val="40000"/>
                  </a:schemeClr>
                </a:solidFill>
              </a:rPr>
              <a:t>teach a different </a:t>
            </a:r>
            <a:r>
              <a:rPr lang="en-US" sz="2400" dirty="0">
                <a:solidFill>
                  <a:schemeClr val="accent5">
                    <a:lumMod val="60000"/>
                    <a:lumOff val="40000"/>
                  </a:schemeClr>
                </a:solidFill>
              </a:rPr>
              <a:t>area of </a:t>
            </a:r>
            <a:r>
              <a:rPr lang="en-US" sz="2400" dirty="0" smtClean="0">
                <a:solidFill>
                  <a:schemeClr val="accent5">
                    <a:lumMod val="60000"/>
                    <a:lumOff val="40000"/>
                  </a:schemeClr>
                </a:solidFill>
              </a:rPr>
              <a:t>study </a:t>
            </a:r>
            <a:r>
              <a:rPr lang="en-US" sz="2400" dirty="0">
                <a:solidFill>
                  <a:schemeClr val="accent5">
                    <a:lumMod val="60000"/>
                    <a:lumOff val="40000"/>
                  </a:schemeClr>
                </a:solidFill>
              </a:rPr>
              <a:t>(</a:t>
            </a:r>
            <a:r>
              <a:rPr lang="en-US" sz="2400" dirty="0" err="1">
                <a:solidFill>
                  <a:schemeClr val="accent5">
                    <a:lumMod val="60000"/>
                    <a:lumOff val="40000"/>
                  </a:schemeClr>
                </a:solidFill>
              </a:rPr>
              <a:t>Carpini</a:t>
            </a:r>
            <a:r>
              <a:rPr lang="en-US" sz="2400" dirty="0">
                <a:solidFill>
                  <a:schemeClr val="accent5">
                    <a:lumMod val="60000"/>
                    <a:lumOff val="40000"/>
                  </a:schemeClr>
                </a:solidFill>
              </a:rPr>
              <a:t>, 2004; Wilson, 1998). </a:t>
            </a:r>
          </a:p>
        </p:txBody>
      </p:sp>
      <p:sp>
        <p:nvSpPr>
          <p:cNvPr id="5" name="Rectangle 4"/>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795" name="Title 2"/>
          <p:cNvSpPr>
            <a:spLocks noGrp="1"/>
          </p:cNvSpPr>
          <p:nvPr>
            <p:ph type="title"/>
          </p:nvPr>
        </p:nvSpPr>
        <p:spPr>
          <a:xfrm>
            <a:off x="457200" y="274638"/>
            <a:ext cx="8229600" cy="868362"/>
          </a:xfrm>
        </p:spPr>
        <p:txBody>
          <a:bodyPr/>
          <a:lstStyle/>
          <a:p>
            <a:pPr eaLnBrk="1" hangingPunct="1"/>
            <a:r>
              <a:rPr lang="en-US" altLang="en-US" smtClean="0"/>
              <a:t>Paraphrasing</a:t>
            </a:r>
          </a:p>
        </p:txBody>
      </p:sp>
      <p:sp>
        <p:nvSpPr>
          <p:cNvPr id="4" name="Content Placeholder 3"/>
          <p:cNvSpPr>
            <a:spLocks noGrp="1"/>
          </p:cNvSpPr>
          <p:nvPr>
            <p:ph idx="1"/>
          </p:nvPr>
        </p:nvSpPr>
        <p:spPr>
          <a:xfrm>
            <a:off x="457200" y="1143000"/>
            <a:ext cx="8229600" cy="4953000"/>
          </a:xfrm>
        </p:spPr>
        <p:txBody>
          <a:bodyPr rtlCol="0">
            <a:normAutofit lnSpcReduction="10000"/>
          </a:bodyPr>
          <a:lstStyle/>
          <a:p>
            <a:pPr eaLnBrk="1" fontAlgn="auto" hangingPunct="1">
              <a:spcAft>
                <a:spcPts val="0"/>
              </a:spcAft>
              <a:buClr>
                <a:schemeClr val="accent3"/>
              </a:buClr>
              <a:buSzPct val="70000"/>
              <a:buFont typeface="Wingdings" pitchFamily="2" charset="2"/>
              <a:buChar char="§"/>
              <a:defRPr/>
            </a:pPr>
            <a:r>
              <a:rPr lang="en-US" sz="2800" b="1" dirty="0"/>
              <a:t>Paraphrasing</a:t>
            </a:r>
            <a:r>
              <a:rPr lang="en-US" sz="2800" dirty="0"/>
              <a:t> involves putting a passage from source material into your own words. </a:t>
            </a:r>
            <a:endParaRPr lang="en-US" sz="2800" dirty="0" smtClean="0"/>
          </a:p>
          <a:p>
            <a:pPr eaLnBrk="1" fontAlgn="auto" hangingPunct="1">
              <a:spcAft>
                <a:spcPts val="0"/>
              </a:spcAft>
              <a:buClr>
                <a:schemeClr val="accent3"/>
              </a:buClr>
              <a:buSzPct val="70000"/>
              <a:buFont typeface="Wingdings" pitchFamily="2" charset="2"/>
              <a:buChar char="§"/>
              <a:defRPr/>
            </a:pPr>
            <a:endParaRPr lang="en-US" sz="2800" dirty="0"/>
          </a:p>
          <a:p>
            <a:pPr lvl="1" eaLnBrk="1" fontAlgn="auto" hangingPunct="1">
              <a:spcAft>
                <a:spcPts val="0"/>
              </a:spcAft>
              <a:buClr>
                <a:schemeClr val="accent3"/>
              </a:buClr>
              <a:buFont typeface="Arial" pitchFamily="34" charset="0"/>
              <a:buChar char="–"/>
              <a:defRPr/>
            </a:pPr>
            <a:r>
              <a:rPr lang="en-US" sz="2400" dirty="0"/>
              <a:t>Attribute paraphrases to their original sources.</a:t>
            </a:r>
          </a:p>
          <a:p>
            <a:pPr lvl="1" eaLnBrk="1" fontAlgn="auto" hangingPunct="1">
              <a:spcAft>
                <a:spcPts val="0"/>
              </a:spcAft>
              <a:buClr>
                <a:schemeClr val="accent3"/>
              </a:buClr>
              <a:buFont typeface="Arial" pitchFamily="34" charset="0"/>
              <a:buChar char="–"/>
              <a:defRPr/>
            </a:pPr>
            <a:r>
              <a:rPr lang="en-US" sz="2400" dirty="0"/>
              <a:t>Paraphrases are usually shorter than, but may be the same length as the original passage. </a:t>
            </a:r>
          </a:p>
          <a:p>
            <a:pPr lvl="1" eaLnBrk="1" fontAlgn="auto" hangingPunct="1">
              <a:spcAft>
                <a:spcPts val="0"/>
              </a:spcAft>
              <a:buClr>
                <a:schemeClr val="accent3"/>
              </a:buClr>
              <a:buFont typeface="Arial" pitchFamily="34" charset="0"/>
              <a:buChar char="–"/>
              <a:defRPr/>
            </a:pPr>
            <a:r>
              <a:rPr lang="en-US" sz="2400" dirty="0"/>
              <a:t>Paraphrases take a more focused segment of the source and condense it slightly. </a:t>
            </a:r>
            <a:endParaRPr lang="en-US" sz="2400" dirty="0" smtClean="0"/>
          </a:p>
          <a:p>
            <a:pPr marL="457200" lvl="1" indent="0" eaLnBrk="1" fontAlgn="auto" hangingPunct="1">
              <a:spcAft>
                <a:spcPts val="0"/>
              </a:spcAft>
              <a:buClr>
                <a:schemeClr val="accent3"/>
              </a:buClr>
              <a:buFont typeface="Arial" charset="0"/>
              <a:buNone/>
              <a:defRPr/>
            </a:pPr>
            <a:endParaRPr lang="en-US" sz="2400" dirty="0"/>
          </a:p>
          <a:p>
            <a:pPr>
              <a:defRPr/>
            </a:pPr>
            <a:r>
              <a:rPr lang="en-US" sz="2400" dirty="0" smtClean="0">
                <a:solidFill>
                  <a:schemeClr val="accent5">
                    <a:lumMod val="60000"/>
                    <a:lumOff val="40000"/>
                  </a:schemeClr>
                </a:solidFill>
              </a:rPr>
              <a:t>EX</a:t>
            </a:r>
            <a:r>
              <a:rPr lang="en-US" sz="2300" dirty="0" smtClean="0">
                <a:solidFill>
                  <a:schemeClr val="accent5">
                    <a:lumMod val="60000"/>
                    <a:lumOff val="40000"/>
                  </a:schemeClr>
                </a:solidFill>
              </a:rPr>
              <a:t>: </a:t>
            </a:r>
            <a:r>
              <a:rPr lang="en-US" sz="2300" dirty="0" err="1" smtClean="0">
                <a:solidFill>
                  <a:schemeClr val="accent5">
                    <a:lumMod val="60000"/>
                    <a:lumOff val="40000"/>
                  </a:schemeClr>
                </a:solidFill>
              </a:rPr>
              <a:t>Lortie’s</a:t>
            </a:r>
            <a:r>
              <a:rPr lang="en-US" sz="2300" dirty="0" smtClean="0">
                <a:solidFill>
                  <a:schemeClr val="accent5">
                    <a:lumMod val="60000"/>
                    <a:lumOff val="40000"/>
                  </a:schemeClr>
                </a:solidFill>
              </a:rPr>
              <a:t> (1975) research reveals that classroom experiences as well as interactions among peers and colleagues contribute to teacher learning (p. 79).</a:t>
            </a:r>
            <a:endParaRPr lang="en-US" dirty="0"/>
          </a:p>
        </p:txBody>
      </p:sp>
      <p:sp>
        <p:nvSpPr>
          <p:cNvPr id="5" name="TextBox 4"/>
          <p:cNvSpPr txBox="1"/>
          <p:nvPr/>
        </p:nvSpPr>
        <p:spPr>
          <a:xfrm>
            <a:off x="304800" y="5943600"/>
            <a:ext cx="86106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170 - 174 APA 6</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819" name="Title 2"/>
          <p:cNvSpPr>
            <a:spLocks noGrp="1"/>
          </p:cNvSpPr>
          <p:nvPr>
            <p:ph type="title"/>
          </p:nvPr>
        </p:nvSpPr>
        <p:spPr>
          <a:xfrm>
            <a:off x="457200" y="274638"/>
            <a:ext cx="8229600" cy="944562"/>
          </a:xfrm>
        </p:spPr>
        <p:txBody>
          <a:bodyPr/>
          <a:lstStyle/>
          <a:p>
            <a:pPr eaLnBrk="1" hangingPunct="1"/>
            <a:r>
              <a:rPr lang="en-US" altLang="en-US" smtClean="0"/>
              <a:t>Quoting</a:t>
            </a:r>
          </a:p>
        </p:txBody>
      </p:sp>
      <p:sp>
        <p:nvSpPr>
          <p:cNvPr id="4" name="Content Placeholder 3"/>
          <p:cNvSpPr>
            <a:spLocks noGrp="1"/>
          </p:cNvSpPr>
          <p:nvPr>
            <p:ph idx="1"/>
          </p:nvPr>
        </p:nvSpPr>
        <p:spPr>
          <a:xfrm>
            <a:off x="457200" y="1371600"/>
            <a:ext cx="8229600" cy="4754563"/>
          </a:xfrm>
        </p:spPr>
        <p:txBody>
          <a:bodyPr rtlCol="0">
            <a:normAutofit/>
          </a:bodyPr>
          <a:lstStyle/>
          <a:p>
            <a:pPr eaLnBrk="1" fontAlgn="auto" hangingPunct="1">
              <a:lnSpc>
                <a:spcPct val="80000"/>
              </a:lnSpc>
              <a:spcAft>
                <a:spcPts val="0"/>
              </a:spcAft>
              <a:buClr>
                <a:schemeClr val="accent3"/>
              </a:buClr>
              <a:buSzPct val="70000"/>
              <a:buFont typeface="Wingdings" pitchFamily="2" charset="2"/>
              <a:buChar char="§"/>
              <a:defRPr/>
            </a:pPr>
            <a:r>
              <a:rPr lang="en-US" b="1" dirty="0"/>
              <a:t>Quotations</a:t>
            </a:r>
            <a:r>
              <a:rPr lang="en-US" dirty="0"/>
              <a:t> must be identical to the original.</a:t>
            </a:r>
          </a:p>
          <a:p>
            <a:pPr lvl="1" eaLnBrk="1" fontAlgn="auto" hangingPunct="1">
              <a:lnSpc>
                <a:spcPct val="80000"/>
              </a:lnSpc>
              <a:spcAft>
                <a:spcPts val="0"/>
              </a:spcAft>
              <a:buClr>
                <a:schemeClr val="accent3"/>
              </a:buClr>
              <a:buFont typeface="Arial" pitchFamily="34" charset="0"/>
              <a:buChar char="–"/>
              <a:defRPr/>
            </a:pPr>
            <a:r>
              <a:rPr lang="en-US" sz="2400" dirty="0"/>
              <a:t>Quotations use a narrow segment of the source. </a:t>
            </a:r>
          </a:p>
          <a:p>
            <a:pPr lvl="1" eaLnBrk="1" fontAlgn="auto" hangingPunct="1">
              <a:lnSpc>
                <a:spcPct val="80000"/>
              </a:lnSpc>
              <a:spcAft>
                <a:spcPts val="0"/>
              </a:spcAft>
              <a:buClr>
                <a:schemeClr val="accent3"/>
              </a:buClr>
              <a:buFont typeface="Arial" pitchFamily="34" charset="0"/>
              <a:buChar char="–"/>
              <a:defRPr/>
            </a:pPr>
            <a:r>
              <a:rPr lang="en-US" sz="2400" dirty="0"/>
              <a:t>They must match the source document word for word and must be attributed to the original author. </a:t>
            </a:r>
          </a:p>
          <a:p>
            <a:pPr lvl="1" eaLnBrk="1" fontAlgn="auto" hangingPunct="1">
              <a:lnSpc>
                <a:spcPct val="80000"/>
              </a:lnSpc>
              <a:spcAft>
                <a:spcPts val="0"/>
              </a:spcAft>
              <a:buClr>
                <a:schemeClr val="accent3"/>
              </a:buClr>
              <a:buFont typeface="Arial" pitchFamily="34" charset="0"/>
              <a:buChar char="–"/>
              <a:defRPr/>
            </a:pPr>
            <a:r>
              <a:rPr lang="en-US" sz="2400" dirty="0"/>
              <a:t>Use quotes when the actual words are so integral to the discussion that they cannot be replaced.</a:t>
            </a:r>
          </a:p>
          <a:p>
            <a:pPr lvl="1" eaLnBrk="1" fontAlgn="auto" hangingPunct="1">
              <a:lnSpc>
                <a:spcPct val="80000"/>
              </a:lnSpc>
              <a:spcAft>
                <a:spcPts val="0"/>
              </a:spcAft>
              <a:buClr>
                <a:schemeClr val="accent3"/>
              </a:buClr>
              <a:buFont typeface="Arial" pitchFamily="34" charset="0"/>
              <a:buChar char="–"/>
              <a:defRPr/>
            </a:pPr>
            <a:r>
              <a:rPr lang="en-US" sz="2400" dirty="0"/>
              <a:t>Use quotes when the author’s words are so precisely and accurately stated that they cannot be paraphrased</a:t>
            </a:r>
            <a:r>
              <a:rPr lang="en-US" sz="2400" dirty="0" smtClean="0"/>
              <a:t>.</a:t>
            </a:r>
          </a:p>
          <a:p>
            <a:pPr marL="0" indent="0">
              <a:buFont typeface="Arial" charset="0"/>
              <a:buNone/>
              <a:defRPr/>
            </a:pPr>
            <a:r>
              <a:rPr lang="en-US" sz="2400" dirty="0" smtClean="0"/>
              <a:t>	</a:t>
            </a:r>
            <a:r>
              <a:rPr lang="en-US" sz="2400" dirty="0" smtClean="0">
                <a:solidFill>
                  <a:schemeClr val="accent5">
                    <a:lumMod val="60000"/>
                    <a:lumOff val="40000"/>
                  </a:schemeClr>
                </a:solidFill>
              </a:rPr>
              <a:t>EX: </a:t>
            </a:r>
            <a:r>
              <a:rPr lang="en-US" sz="2600" dirty="0" smtClean="0">
                <a:solidFill>
                  <a:schemeClr val="accent5">
                    <a:lumMod val="60000"/>
                    <a:lumOff val="40000"/>
                  </a:schemeClr>
                </a:solidFill>
              </a:rPr>
              <a:t>Stenberg and </a:t>
            </a:r>
            <a:r>
              <a:rPr lang="en-US" sz="2600" dirty="0">
                <a:solidFill>
                  <a:schemeClr val="accent5">
                    <a:lumMod val="60000"/>
                    <a:lumOff val="40000"/>
                  </a:schemeClr>
                </a:solidFill>
              </a:rPr>
              <a:t>Lee (2002) agree that teacher </a:t>
            </a:r>
            <a:r>
              <a:rPr lang="en-US" sz="2600" dirty="0" smtClean="0">
                <a:solidFill>
                  <a:schemeClr val="accent5">
                    <a:lumMod val="60000"/>
                    <a:lumOff val="40000"/>
                  </a:schemeClr>
                </a:solidFill>
              </a:rPr>
              <a:t>	       learning </a:t>
            </a:r>
            <a:r>
              <a:rPr lang="en-US" sz="2600" dirty="0">
                <a:solidFill>
                  <a:schemeClr val="accent5">
                    <a:lumMod val="60000"/>
                    <a:lumOff val="40000"/>
                  </a:schemeClr>
                </a:solidFill>
              </a:rPr>
              <a:t>is an “intellectual and ongoing </a:t>
            </a:r>
            <a:r>
              <a:rPr lang="en-US" sz="2600" dirty="0" smtClean="0">
                <a:solidFill>
                  <a:schemeClr val="accent5">
                    <a:lumMod val="60000"/>
                    <a:lumOff val="40000"/>
                  </a:schemeClr>
                </a:solidFill>
              </a:rPr>
              <a:t>		       process</a:t>
            </a:r>
            <a:r>
              <a:rPr lang="en-US" sz="2600" dirty="0">
                <a:solidFill>
                  <a:schemeClr val="accent5">
                    <a:lumMod val="60000"/>
                    <a:lumOff val="40000"/>
                  </a:schemeClr>
                </a:solidFill>
              </a:rPr>
              <a:t>” (p. 327</a:t>
            </a:r>
            <a:r>
              <a:rPr lang="en-US" sz="2600" dirty="0" smtClean="0">
                <a:solidFill>
                  <a:schemeClr val="accent5">
                    <a:lumMod val="60000"/>
                    <a:lumOff val="40000"/>
                  </a:schemeClr>
                </a:solidFill>
              </a:rPr>
              <a:t>). </a:t>
            </a:r>
            <a:endParaRPr lang="en-US" sz="2600" dirty="0">
              <a:solidFill>
                <a:schemeClr val="accent5">
                  <a:lumMod val="60000"/>
                  <a:lumOff val="40000"/>
                </a:schemeClr>
              </a:solidFill>
            </a:endParaRPr>
          </a:p>
          <a:p>
            <a:pPr eaLnBrk="1" fontAlgn="auto" hangingPunct="1">
              <a:spcAft>
                <a:spcPts val="0"/>
              </a:spcAft>
              <a:buFont typeface="Arial" pitchFamily="34" charset="0"/>
              <a:buChar char="•"/>
              <a:defRPr/>
            </a:pPr>
            <a:endParaRPr lang="en-US" dirty="0"/>
          </a:p>
        </p:txBody>
      </p:sp>
      <p:sp>
        <p:nvSpPr>
          <p:cNvPr id="5" name="TextBox 4"/>
          <p:cNvSpPr txBox="1"/>
          <p:nvPr/>
        </p:nvSpPr>
        <p:spPr>
          <a:xfrm>
            <a:off x="263525" y="6005513"/>
            <a:ext cx="81534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170-174 APA 6e</a:t>
            </a:r>
          </a:p>
          <a:p>
            <a:pPr fontAlgn="auto">
              <a:spcBef>
                <a:spcPts val="0"/>
              </a:spcBef>
              <a:spcAft>
                <a:spcPts val="0"/>
              </a:spcAft>
              <a:defRPr/>
            </a:pPr>
            <a:r>
              <a:rPr lang="en-US" sz="1050" dirty="0">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23" name="Title 2"/>
          <p:cNvSpPr>
            <a:spLocks noGrp="1"/>
          </p:cNvSpPr>
          <p:nvPr>
            <p:ph type="title"/>
          </p:nvPr>
        </p:nvSpPr>
        <p:spPr/>
        <p:txBody>
          <a:bodyPr/>
          <a:lstStyle/>
          <a:p>
            <a:pPr eaLnBrk="1" hangingPunct="1"/>
            <a:r>
              <a:rPr lang="en-US" altLang="en-US" smtClean="0"/>
              <a:t>An APA Title Page</a:t>
            </a:r>
          </a:p>
        </p:txBody>
      </p:sp>
      <p:sp>
        <p:nvSpPr>
          <p:cNvPr id="4" name="Content Placeholder 3"/>
          <p:cNvSpPr>
            <a:spLocks noGrp="1"/>
          </p:cNvSpPr>
          <p:nvPr>
            <p:ph idx="1"/>
          </p:nvPr>
        </p:nvSpPr>
        <p:spPr/>
        <p:txBody>
          <a:bodyPr rtlCol="0">
            <a:normAutofit/>
          </a:bodyPr>
          <a:lstStyle/>
          <a:p>
            <a:pPr eaLnBrk="1" fontAlgn="auto" hangingPunct="1">
              <a:lnSpc>
                <a:spcPct val="80000"/>
              </a:lnSpc>
              <a:spcAft>
                <a:spcPts val="0"/>
              </a:spcAft>
              <a:buClr>
                <a:schemeClr val="accent3"/>
              </a:buClr>
              <a:buSzPct val="70000"/>
              <a:buFont typeface="Wingdings" pitchFamily="2" charset="2"/>
              <a:buChar char="§"/>
              <a:defRPr/>
            </a:pPr>
            <a:r>
              <a:rPr lang="en-US" sz="2400" dirty="0"/>
              <a:t>Header (Upper Left Corner)</a:t>
            </a:r>
          </a:p>
          <a:p>
            <a:pPr lvl="1" eaLnBrk="1" fontAlgn="auto" hangingPunct="1">
              <a:lnSpc>
                <a:spcPct val="80000"/>
              </a:lnSpc>
              <a:spcAft>
                <a:spcPts val="0"/>
              </a:spcAft>
              <a:buClr>
                <a:schemeClr val="accent3"/>
              </a:buClr>
              <a:buSzPct val="100000"/>
              <a:buFont typeface="Arial" pitchFamily="34" charset="0"/>
              <a:buChar char="–"/>
              <a:defRPr/>
            </a:pPr>
            <a:r>
              <a:rPr lang="en-US" sz="2000" dirty="0"/>
              <a:t>The </a:t>
            </a:r>
            <a:r>
              <a:rPr lang="en-US" sz="2000" dirty="0" smtClean="0"/>
              <a:t>words </a:t>
            </a:r>
            <a:r>
              <a:rPr lang="en-US" sz="2000" dirty="0" smtClean="0">
                <a:solidFill>
                  <a:srgbClr val="FFFF00"/>
                </a:solidFill>
              </a:rPr>
              <a:t>Running </a:t>
            </a:r>
            <a:r>
              <a:rPr lang="en-US" sz="2000" dirty="0">
                <a:solidFill>
                  <a:srgbClr val="FFFF00"/>
                </a:solidFill>
              </a:rPr>
              <a:t>head</a:t>
            </a:r>
            <a:r>
              <a:rPr lang="en-US" sz="2000" dirty="0" smtClean="0">
                <a:solidFill>
                  <a:srgbClr val="FFFF00"/>
                </a:solidFill>
              </a:rPr>
              <a:t>: </a:t>
            </a:r>
          </a:p>
          <a:p>
            <a:pPr lvl="1" eaLnBrk="1" fontAlgn="auto" hangingPunct="1">
              <a:lnSpc>
                <a:spcPct val="80000"/>
              </a:lnSpc>
              <a:spcAft>
                <a:spcPts val="0"/>
              </a:spcAft>
              <a:buClr>
                <a:schemeClr val="accent3"/>
              </a:buClr>
              <a:buSzPct val="100000"/>
              <a:buFont typeface="Arial" pitchFamily="34" charset="0"/>
              <a:buChar char="–"/>
              <a:defRPr/>
            </a:pPr>
            <a:r>
              <a:rPr lang="en-US" sz="2000" dirty="0" smtClean="0"/>
              <a:t>One space then </a:t>
            </a:r>
            <a:r>
              <a:rPr lang="en-US" sz="2000" dirty="0" smtClean="0">
                <a:solidFill>
                  <a:srgbClr val="FFFF00"/>
                </a:solidFill>
              </a:rPr>
              <a:t>BRIEF TITLE</a:t>
            </a:r>
          </a:p>
          <a:p>
            <a:pPr lvl="1" eaLnBrk="1" fontAlgn="auto" hangingPunct="1">
              <a:lnSpc>
                <a:spcPct val="80000"/>
              </a:lnSpc>
              <a:spcAft>
                <a:spcPts val="0"/>
              </a:spcAft>
              <a:buClr>
                <a:schemeClr val="accent3"/>
              </a:buClr>
              <a:buSzPct val="100000"/>
              <a:buFont typeface="Arial" pitchFamily="34" charset="0"/>
              <a:buChar char="–"/>
              <a:defRPr/>
            </a:pPr>
            <a:r>
              <a:rPr lang="en-US" sz="2000" dirty="0" smtClean="0"/>
              <a:t>Example: </a:t>
            </a:r>
            <a:r>
              <a:rPr lang="en-US" sz="2000" dirty="0" smtClean="0">
                <a:solidFill>
                  <a:srgbClr val="FFFF00"/>
                </a:solidFill>
              </a:rPr>
              <a:t>Running head: BRIEF TITLE</a:t>
            </a:r>
          </a:p>
          <a:p>
            <a:pPr eaLnBrk="1" fontAlgn="auto" hangingPunct="1">
              <a:lnSpc>
                <a:spcPct val="80000"/>
              </a:lnSpc>
              <a:spcAft>
                <a:spcPts val="0"/>
              </a:spcAft>
              <a:buClr>
                <a:schemeClr val="accent3"/>
              </a:buClr>
              <a:buSzPct val="70000"/>
              <a:buFont typeface="Wingdings" pitchFamily="2" charset="2"/>
              <a:buChar char="§"/>
              <a:defRPr/>
            </a:pPr>
            <a:r>
              <a:rPr lang="en-US" sz="2400" dirty="0" smtClean="0"/>
              <a:t>Header (Upper Right Corner)</a:t>
            </a:r>
          </a:p>
          <a:p>
            <a:pPr lvl="1" eaLnBrk="1" fontAlgn="auto" hangingPunct="1">
              <a:lnSpc>
                <a:spcPct val="80000"/>
              </a:lnSpc>
              <a:spcAft>
                <a:spcPts val="0"/>
              </a:spcAft>
              <a:buClr>
                <a:schemeClr val="accent3"/>
              </a:buClr>
              <a:buSzPct val="100000"/>
              <a:buFont typeface="Arial" pitchFamily="34" charset="0"/>
              <a:buChar char="–"/>
              <a:defRPr/>
            </a:pPr>
            <a:r>
              <a:rPr lang="en-US" sz="2000" dirty="0" smtClean="0"/>
              <a:t>Page </a:t>
            </a:r>
            <a:r>
              <a:rPr lang="en-US" sz="2000" dirty="0"/>
              <a:t>Number (number only)</a:t>
            </a:r>
          </a:p>
          <a:p>
            <a:pPr eaLnBrk="1" fontAlgn="auto" hangingPunct="1">
              <a:lnSpc>
                <a:spcPct val="80000"/>
              </a:lnSpc>
              <a:spcAft>
                <a:spcPts val="0"/>
              </a:spcAft>
              <a:buClr>
                <a:schemeClr val="accent3"/>
              </a:buClr>
              <a:buSzPct val="70000"/>
              <a:buFont typeface="Wingdings" pitchFamily="2" charset="2"/>
              <a:buChar char="§"/>
              <a:defRPr/>
            </a:pPr>
            <a:r>
              <a:rPr lang="en-US" sz="2400" dirty="0"/>
              <a:t>Title and Identification (Center of Page, Double Spaced)</a:t>
            </a:r>
          </a:p>
          <a:p>
            <a:pPr lvl="1" eaLnBrk="1" fontAlgn="auto" hangingPunct="1">
              <a:lnSpc>
                <a:spcPct val="80000"/>
              </a:lnSpc>
              <a:spcAft>
                <a:spcPts val="0"/>
              </a:spcAft>
              <a:buClr>
                <a:schemeClr val="accent3"/>
              </a:buClr>
              <a:buSzPct val="100000"/>
              <a:buFont typeface="Arial" pitchFamily="34" charset="0"/>
              <a:buChar char="–"/>
              <a:defRPr/>
            </a:pPr>
            <a:r>
              <a:rPr lang="en-US" sz="2000" dirty="0"/>
              <a:t>Full Title (Balance title over 2 lines rather than go to the far edges)</a:t>
            </a:r>
          </a:p>
          <a:p>
            <a:pPr lvl="1" eaLnBrk="1" fontAlgn="auto" hangingPunct="1">
              <a:lnSpc>
                <a:spcPct val="80000"/>
              </a:lnSpc>
              <a:spcAft>
                <a:spcPts val="0"/>
              </a:spcAft>
              <a:buClr>
                <a:schemeClr val="accent3"/>
              </a:buClr>
              <a:buSzPct val="100000"/>
              <a:buFont typeface="Arial" pitchFamily="34" charset="0"/>
              <a:buChar char="–"/>
              <a:defRPr/>
            </a:pPr>
            <a:r>
              <a:rPr lang="en-US" sz="2000" dirty="0"/>
              <a:t>Author(s) Name(s)</a:t>
            </a:r>
          </a:p>
          <a:p>
            <a:pPr lvl="1" eaLnBrk="1" fontAlgn="auto" hangingPunct="1">
              <a:lnSpc>
                <a:spcPct val="80000"/>
              </a:lnSpc>
              <a:spcAft>
                <a:spcPts val="0"/>
              </a:spcAft>
              <a:buClr>
                <a:schemeClr val="accent3"/>
              </a:buClr>
              <a:buSzPct val="100000"/>
              <a:buFont typeface="Arial" pitchFamily="34" charset="0"/>
              <a:buChar char="–"/>
              <a:defRPr/>
            </a:pPr>
            <a:r>
              <a:rPr lang="en-US" sz="2000" dirty="0"/>
              <a:t>School (ex. University of North Alabama) or Course Number and Title (ex. EN 099: Basic Writing) – ASK YOUR PROFESSOR</a:t>
            </a:r>
          </a:p>
          <a:p>
            <a:pPr lvl="1" eaLnBrk="1" fontAlgn="auto" hangingPunct="1">
              <a:lnSpc>
                <a:spcPct val="80000"/>
              </a:lnSpc>
              <a:spcAft>
                <a:spcPts val="0"/>
              </a:spcAft>
              <a:buClr>
                <a:schemeClr val="accent3"/>
              </a:buClr>
              <a:buSzPct val="100000"/>
              <a:buFont typeface="Arial" pitchFamily="34" charset="0"/>
              <a:buChar char="–"/>
              <a:defRPr/>
            </a:pPr>
            <a:r>
              <a:rPr lang="en-US" sz="2000" dirty="0"/>
              <a:t>Date (Month date, year format) – ASK YOUR PROFESSOR</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81000" y="6072188"/>
            <a:ext cx="4959350" cy="415925"/>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a:p>
            <a:pPr fontAlgn="auto">
              <a:spcBef>
                <a:spcPts val="0"/>
              </a:spcBef>
              <a:spcAft>
                <a:spcPts val="0"/>
              </a:spcAft>
              <a:defRPr/>
            </a:pPr>
            <a:r>
              <a:rPr lang="en-US" sz="1050" dirty="0">
                <a:latin typeface="+mn-lt"/>
                <a:cs typeface="+mn-cs"/>
              </a:rPr>
              <a:t>Perrin, R. (2007).</a:t>
            </a:r>
            <a:r>
              <a:rPr lang="en-US" sz="1050" i="1" dirty="0">
                <a:latin typeface="+mn-lt"/>
                <a:cs typeface="+mn-cs"/>
              </a:rPr>
              <a:t> Pocket guide to APA style </a:t>
            </a:r>
            <a:r>
              <a:rPr lang="en-US" sz="1050" dirty="0">
                <a:latin typeface="+mn-lt"/>
                <a:cs typeface="+mn-cs"/>
              </a:rPr>
              <a:t>(2nd ed.).  Boston: Houghton Mifflin.</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itle 2"/>
          <p:cNvSpPr>
            <a:spLocks noGrp="1"/>
          </p:cNvSpPr>
          <p:nvPr>
            <p:ph type="title"/>
          </p:nvPr>
        </p:nvSpPr>
        <p:spPr/>
        <p:txBody>
          <a:bodyPr rtlCol="0">
            <a:normAutofit fontScale="90000"/>
          </a:bodyPr>
          <a:lstStyle/>
          <a:p>
            <a:pPr eaLnBrk="1" fontAlgn="auto" hangingPunct="1">
              <a:spcAft>
                <a:spcPts val="0"/>
              </a:spcAft>
              <a:defRPr/>
            </a:pPr>
            <a:r>
              <a:rPr lang="en-US" dirty="0" smtClean="0"/>
              <a:t>Signal Phrases and In-Text Citation</a:t>
            </a:r>
            <a:endParaRPr lang="en-US" dirty="0"/>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2400" dirty="0"/>
              <a:t>Signal phrases introduce someone else’s work – they signal that the words and ideas that are about to be offered belong to someone other than the author of the paper</a:t>
            </a:r>
            <a:r>
              <a:rPr lang="en-US" sz="2400" dirty="0" smtClean="0"/>
              <a:t>. </a:t>
            </a:r>
            <a:r>
              <a:rPr lang="en-US" sz="2400" dirty="0" smtClean="0">
                <a:solidFill>
                  <a:srgbClr val="FFFF00"/>
                </a:solidFill>
              </a:rPr>
              <a:t>*</a:t>
            </a:r>
            <a:r>
              <a:rPr lang="en-US" sz="2400" dirty="0" smtClean="0"/>
              <a:t> </a:t>
            </a:r>
            <a:r>
              <a:rPr lang="en-US" sz="2000" i="1" dirty="0" smtClean="0">
                <a:solidFill>
                  <a:srgbClr val="FFFF00"/>
                </a:solidFill>
              </a:rPr>
              <a:t>According to Jones (2013), research reveals….(p.4).</a:t>
            </a:r>
            <a:endParaRPr lang="en-US" sz="2000" dirty="0"/>
          </a:p>
          <a:p>
            <a:pPr eaLnBrk="1" fontAlgn="auto" hangingPunct="1">
              <a:spcAft>
                <a:spcPts val="0"/>
              </a:spcAft>
              <a:buClr>
                <a:schemeClr val="accent3"/>
              </a:buClr>
              <a:buSzPct val="70000"/>
              <a:buFont typeface="Wingdings" pitchFamily="2" charset="2"/>
              <a:buChar char="§"/>
              <a:defRPr/>
            </a:pPr>
            <a:r>
              <a:rPr lang="en-US" sz="2400" dirty="0"/>
              <a:t>In-text citations are the parenthetical pieces of information that appear usually at the end of a quote, paraphrase, or summary (though they sometimes appear before</a:t>
            </a:r>
            <a:r>
              <a:rPr lang="en-US" sz="2400" dirty="0" smtClean="0"/>
              <a:t>). </a:t>
            </a:r>
            <a:r>
              <a:rPr lang="en-US" sz="2400" dirty="0" smtClean="0">
                <a:solidFill>
                  <a:srgbClr val="FFFF00"/>
                </a:solidFill>
              </a:rPr>
              <a:t>* </a:t>
            </a:r>
            <a:r>
              <a:rPr lang="en-US" sz="2000" dirty="0" smtClean="0">
                <a:solidFill>
                  <a:srgbClr val="FFFF00"/>
                </a:solidFill>
              </a:rPr>
              <a:t>(Jones, 2013, p. 4)</a:t>
            </a:r>
            <a:endParaRPr lang="en-US" sz="2000" dirty="0"/>
          </a:p>
          <a:p>
            <a:pPr eaLnBrk="1" fontAlgn="auto" hangingPunct="1">
              <a:spcAft>
                <a:spcPts val="0"/>
              </a:spcAft>
              <a:buClr>
                <a:schemeClr val="accent3"/>
              </a:buClr>
              <a:buSzPct val="70000"/>
              <a:buFont typeface="Wingdings" pitchFamily="2" charset="2"/>
              <a:buChar char="§"/>
              <a:defRPr/>
            </a:pPr>
            <a:r>
              <a:rPr lang="en-US" sz="2400" dirty="0"/>
              <a:t>A simple rule: </a:t>
            </a:r>
          </a:p>
          <a:p>
            <a:pPr algn="ctr" eaLnBrk="1" fontAlgn="auto" hangingPunct="1">
              <a:spcAft>
                <a:spcPts val="0"/>
              </a:spcAft>
              <a:buFont typeface="Arial" pitchFamily="34" charset="0"/>
              <a:buNone/>
              <a:defRPr/>
            </a:pPr>
            <a:r>
              <a:rPr lang="en-US" sz="2400" i="1" dirty="0">
                <a:solidFill>
                  <a:srgbClr val="FFFF00"/>
                </a:solidFill>
              </a:rPr>
              <a:t>Author</a:t>
            </a:r>
            <a:r>
              <a:rPr lang="en-US" sz="2400" dirty="0">
                <a:solidFill>
                  <a:srgbClr val="FFFF00"/>
                </a:solidFill>
              </a:rPr>
              <a:t> or </a:t>
            </a:r>
            <a:r>
              <a:rPr lang="en-US" sz="2400" i="1" dirty="0">
                <a:solidFill>
                  <a:srgbClr val="FFFF00"/>
                </a:solidFill>
              </a:rPr>
              <a:t>Title</a:t>
            </a:r>
            <a:r>
              <a:rPr lang="en-US" sz="2400" dirty="0">
                <a:solidFill>
                  <a:srgbClr val="FFFF00"/>
                </a:solidFill>
              </a:rPr>
              <a:t>, </a:t>
            </a:r>
            <a:r>
              <a:rPr lang="en-US" sz="2400" i="1" dirty="0">
                <a:solidFill>
                  <a:srgbClr val="FFFF00"/>
                </a:solidFill>
              </a:rPr>
              <a:t>Year,</a:t>
            </a:r>
            <a:r>
              <a:rPr lang="en-US" sz="2400" dirty="0">
                <a:solidFill>
                  <a:srgbClr val="FFFF00"/>
                </a:solidFill>
              </a:rPr>
              <a:t> and </a:t>
            </a:r>
            <a:r>
              <a:rPr lang="en-US" sz="2400" i="1" dirty="0">
                <a:solidFill>
                  <a:srgbClr val="FFFF00"/>
                </a:solidFill>
              </a:rPr>
              <a:t>Page</a:t>
            </a:r>
            <a:r>
              <a:rPr lang="en-US" sz="2400" dirty="0">
                <a:solidFill>
                  <a:srgbClr val="FFFF00"/>
                </a:solidFill>
              </a:rPr>
              <a:t>: what isn’t </a:t>
            </a:r>
            <a:r>
              <a:rPr lang="en-US" sz="2400" i="1" dirty="0">
                <a:solidFill>
                  <a:srgbClr val="FFFF00"/>
                </a:solidFill>
              </a:rPr>
              <a:t>signaled</a:t>
            </a:r>
            <a:r>
              <a:rPr lang="en-US" sz="2400" dirty="0">
                <a:solidFill>
                  <a:srgbClr val="FFFF00"/>
                </a:solidFill>
              </a:rPr>
              <a:t> up front must be </a:t>
            </a:r>
            <a:r>
              <a:rPr lang="en-US" sz="2400" i="1" dirty="0">
                <a:solidFill>
                  <a:srgbClr val="FFFF00"/>
                </a:solidFill>
              </a:rPr>
              <a:t>cited</a:t>
            </a:r>
            <a:r>
              <a:rPr lang="en-US" sz="2400" dirty="0">
                <a:solidFill>
                  <a:srgbClr val="FFFF00"/>
                </a:solidFill>
              </a:rPr>
              <a:t> at the end.</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6249988"/>
            <a:ext cx="1247775"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174 - 179 APA 6</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itle 2"/>
          <p:cNvSpPr>
            <a:spLocks noGrp="1"/>
          </p:cNvSpPr>
          <p:nvPr>
            <p:ph type="title"/>
          </p:nvPr>
        </p:nvSpPr>
        <p:spPr/>
        <p:txBody>
          <a:bodyPr rtlCol="0">
            <a:normAutofit fontScale="90000"/>
          </a:bodyPr>
          <a:lstStyle/>
          <a:p>
            <a:pPr eaLnBrk="1" fontAlgn="auto" hangingPunct="1">
              <a:spcAft>
                <a:spcPts val="0"/>
              </a:spcAft>
              <a:defRPr/>
            </a:pPr>
            <a:r>
              <a:rPr lang="en-US" dirty="0" smtClean="0"/>
              <a:t>Signal Phrases and In-Text Citation (continued)</a:t>
            </a:r>
            <a:endParaRPr lang="en-US" dirty="0"/>
          </a:p>
        </p:txBody>
      </p:sp>
      <p:sp>
        <p:nvSpPr>
          <p:cNvPr id="4" name="Content Placeholder 3"/>
          <p:cNvSpPr>
            <a:spLocks noGrp="1"/>
          </p:cNvSpPr>
          <p:nvPr>
            <p:ph idx="1"/>
          </p:nvPr>
        </p:nvSpPr>
        <p:spPr>
          <a:xfrm>
            <a:off x="457200" y="1706563"/>
            <a:ext cx="8229600" cy="4525962"/>
          </a:xfrm>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400" dirty="0"/>
              <a:t>Limited signal, everything in citation</a:t>
            </a:r>
          </a:p>
          <a:p>
            <a:pPr lvl="1" eaLnBrk="1" fontAlgn="auto" hangingPunct="1">
              <a:lnSpc>
                <a:spcPct val="90000"/>
              </a:lnSpc>
              <a:spcAft>
                <a:spcPts val="0"/>
              </a:spcAft>
              <a:buFont typeface="Arial" pitchFamily="34" charset="0"/>
              <a:buNone/>
              <a:defRPr/>
            </a:pPr>
            <a:r>
              <a:rPr lang="en-US" sz="2000" dirty="0"/>
              <a:t>. . . end of paraphrased sentence, in which you convey the author's ideas in your own words (</a:t>
            </a:r>
            <a:r>
              <a:rPr lang="en-US" sz="2000" dirty="0" err="1"/>
              <a:t>Krepp</a:t>
            </a:r>
            <a:r>
              <a:rPr lang="en-US" sz="2000" dirty="0"/>
              <a:t>, 1985, p. 103).</a:t>
            </a:r>
          </a:p>
          <a:p>
            <a:pPr lvl="1" eaLnBrk="1" fontAlgn="auto" hangingPunct="1">
              <a:lnSpc>
                <a:spcPct val="90000"/>
              </a:lnSpc>
              <a:spcAft>
                <a:spcPts val="0"/>
              </a:spcAft>
              <a:buFont typeface="Arial" pitchFamily="34" charset="0"/>
              <a:buNone/>
              <a:defRPr/>
            </a:pPr>
            <a:r>
              <a:rPr lang="en-US" sz="2000" dirty="0" smtClean="0"/>
              <a:t>……" end </a:t>
            </a:r>
            <a:r>
              <a:rPr lang="en-US" sz="2000" dirty="0"/>
              <a:t>of quoted sentence" (</a:t>
            </a:r>
            <a:r>
              <a:rPr lang="en-US" sz="2000" dirty="0" err="1"/>
              <a:t>Krepp</a:t>
            </a:r>
            <a:r>
              <a:rPr lang="en-US" sz="2000" dirty="0"/>
              <a:t>, 1985, p. 103).</a:t>
            </a:r>
          </a:p>
          <a:p>
            <a:pPr lvl="1" eaLnBrk="1" fontAlgn="auto" hangingPunct="1">
              <a:lnSpc>
                <a:spcPct val="90000"/>
              </a:lnSpc>
              <a:spcAft>
                <a:spcPts val="0"/>
              </a:spcAft>
              <a:buFont typeface="Arial" pitchFamily="34" charset="0"/>
              <a:buNone/>
              <a:defRPr/>
            </a:pPr>
            <a:endParaRPr lang="en-US" sz="2000" dirty="0"/>
          </a:p>
          <a:p>
            <a:pPr eaLnBrk="1" fontAlgn="auto" hangingPunct="1">
              <a:lnSpc>
                <a:spcPct val="90000"/>
              </a:lnSpc>
              <a:spcAft>
                <a:spcPts val="0"/>
              </a:spcAft>
              <a:buClr>
                <a:schemeClr val="accent3"/>
              </a:buClr>
              <a:buSzPct val="70000"/>
              <a:buFont typeface="Wingdings" pitchFamily="2" charset="2"/>
              <a:buChar char="§"/>
              <a:defRPr/>
            </a:pPr>
            <a:r>
              <a:rPr lang="en-US" sz="2400" dirty="0"/>
              <a:t>Author and year in signal, page in citation</a:t>
            </a:r>
          </a:p>
          <a:p>
            <a:pPr lvl="1" eaLnBrk="1" fontAlgn="auto" hangingPunct="1">
              <a:lnSpc>
                <a:spcPct val="90000"/>
              </a:lnSpc>
              <a:spcAft>
                <a:spcPts val="0"/>
              </a:spcAft>
              <a:buFont typeface="Arial" pitchFamily="34" charset="0"/>
              <a:buNone/>
              <a:defRPr/>
            </a:pPr>
            <a:endParaRPr lang="en-US" sz="2000" dirty="0"/>
          </a:p>
          <a:p>
            <a:pPr lvl="1" eaLnBrk="1" fontAlgn="auto" hangingPunct="1">
              <a:lnSpc>
                <a:spcPct val="90000"/>
              </a:lnSpc>
              <a:spcAft>
                <a:spcPts val="0"/>
              </a:spcAft>
              <a:buFont typeface="Arial" pitchFamily="34" charset="0"/>
              <a:buNone/>
              <a:defRPr/>
            </a:pPr>
            <a:r>
              <a:rPr lang="en-US" sz="2000" dirty="0" err="1"/>
              <a:t>Krepp</a:t>
            </a:r>
            <a:r>
              <a:rPr lang="en-US" sz="2000" dirty="0"/>
              <a:t> (1985) </a:t>
            </a:r>
            <a:r>
              <a:rPr lang="en-US" sz="2000" dirty="0" smtClean="0"/>
              <a:t>reveals </a:t>
            </a:r>
            <a:r>
              <a:rPr lang="en-US" sz="2000" dirty="0"/>
              <a:t>that . . . (p. 103).</a:t>
            </a:r>
          </a:p>
          <a:p>
            <a:pPr lvl="1" eaLnBrk="1" fontAlgn="auto" hangingPunct="1">
              <a:lnSpc>
                <a:spcPct val="90000"/>
              </a:lnSpc>
              <a:spcAft>
                <a:spcPts val="0"/>
              </a:spcAft>
              <a:buFont typeface="Arial" pitchFamily="34" charset="0"/>
              <a:buNone/>
              <a:defRPr/>
            </a:pPr>
            <a:r>
              <a:rPr lang="en-US" sz="2000" dirty="0"/>
              <a:t>According to </a:t>
            </a:r>
            <a:r>
              <a:rPr lang="en-US" sz="2000" dirty="0" err="1"/>
              <a:t>Krepp</a:t>
            </a:r>
            <a:r>
              <a:rPr lang="en-US" sz="2000" dirty="0"/>
              <a:t> (1985), ". . ." (p. 103). </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258763" y="5943600"/>
            <a:ext cx="82296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174-179 APA 6e</a:t>
            </a:r>
          </a:p>
          <a:p>
            <a:pPr fontAlgn="auto">
              <a:spcBef>
                <a:spcPts val="0"/>
              </a:spcBef>
              <a:spcAft>
                <a:spcPts val="0"/>
              </a:spcAft>
              <a:defRPr/>
            </a:pPr>
            <a:r>
              <a:rPr lang="en-US" sz="1050" dirty="0">
                <a:latin typeface="+mn-lt"/>
                <a:cs typeface="+mn-cs"/>
              </a:rPr>
              <a:t>Documenting sources at SNHU: APA style. (</a:t>
            </a:r>
            <a:r>
              <a:rPr lang="en-US" sz="1050" dirty="0" err="1">
                <a:latin typeface="+mn-lt"/>
                <a:cs typeface="+mn-cs"/>
              </a:rPr>
              <a:t>n.d.</a:t>
            </a:r>
            <a:r>
              <a:rPr lang="en-US" sz="1050" dirty="0">
                <a:latin typeface="+mn-lt"/>
                <a:cs typeface="+mn-cs"/>
              </a:rPr>
              <a:t>). Southern New Hampshire University.  Retrieved September 17, 2007 from http://acadweb.snhu.edu/documenting_sources/apa.htm#Use%20a%20citation%20when%20you%20paraphrase</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itle 2"/>
          <p:cNvSpPr>
            <a:spLocks noGrp="1"/>
          </p:cNvSpPr>
          <p:nvPr>
            <p:ph type="title"/>
          </p:nvPr>
        </p:nvSpPr>
        <p:spPr/>
        <p:txBody>
          <a:bodyPr rtlCol="0">
            <a:normAutofit fontScale="90000"/>
          </a:bodyPr>
          <a:lstStyle/>
          <a:p>
            <a:pPr eaLnBrk="1" fontAlgn="auto" hangingPunct="1">
              <a:spcAft>
                <a:spcPts val="0"/>
              </a:spcAft>
              <a:defRPr/>
            </a:pPr>
            <a:r>
              <a:rPr lang="en-US" dirty="0" smtClean="0"/>
              <a:t>Signal Phrases and In-Text Citation (continued)</a:t>
            </a:r>
            <a:endParaRPr lang="en-US" dirty="0"/>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dirty="0"/>
              <a:t>Multiple Authors signaled (Alphabetical)</a:t>
            </a:r>
          </a:p>
          <a:p>
            <a:pPr lvl="1" eaLnBrk="1" fontAlgn="auto" hangingPunct="1">
              <a:lnSpc>
                <a:spcPct val="90000"/>
              </a:lnSpc>
              <a:spcAft>
                <a:spcPts val="0"/>
              </a:spcAft>
              <a:buFont typeface="Arial" pitchFamily="34" charset="0"/>
              <a:buNone/>
              <a:defRPr/>
            </a:pPr>
            <a:r>
              <a:rPr lang="en-US" sz="2000" dirty="0" smtClean="0">
                <a:solidFill>
                  <a:srgbClr val="FFFF00"/>
                </a:solidFill>
              </a:rPr>
              <a:t>*Studies </a:t>
            </a:r>
            <a:r>
              <a:rPr lang="en-US" sz="2000" dirty="0">
                <a:solidFill>
                  <a:srgbClr val="FFFF00"/>
                </a:solidFill>
              </a:rPr>
              <a:t>(Jones, 1966; </a:t>
            </a:r>
            <a:r>
              <a:rPr lang="en-US" sz="2000" dirty="0" err="1">
                <a:solidFill>
                  <a:srgbClr val="FFFF00"/>
                </a:solidFill>
              </a:rPr>
              <a:t>Krepp</a:t>
            </a:r>
            <a:r>
              <a:rPr lang="en-US" sz="2000" dirty="0">
                <a:solidFill>
                  <a:srgbClr val="FFFF00"/>
                </a:solidFill>
              </a:rPr>
              <a:t>, 1985; Smith, 1973</a:t>
            </a:r>
            <a:r>
              <a:rPr lang="en-US" sz="2000" dirty="0" smtClean="0">
                <a:solidFill>
                  <a:srgbClr val="FFFF00"/>
                </a:solidFill>
              </a:rPr>
              <a:t>) show that…. </a:t>
            </a:r>
            <a:endParaRPr lang="en-US" sz="2000" dirty="0">
              <a:solidFill>
                <a:srgbClr val="FFFF00"/>
              </a:solidFill>
            </a:endParaRPr>
          </a:p>
          <a:p>
            <a:pPr eaLnBrk="1" fontAlgn="auto" hangingPunct="1">
              <a:lnSpc>
                <a:spcPct val="90000"/>
              </a:lnSpc>
              <a:spcAft>
                <a:spcPts val="0"/>
              </a:spcAft>
              <a:buClr>
                <a:schemeClr val="accent3"/>
              </a:buClr>
              <a:buSzPct val="70000"/>
              <a:buFont typeface="Wingdings" pitchFamily="2" charset="2"/>
              <a:buChar char="§"/>
              <a:defRPr/>
            </a:pPr>
            <a:r>
              <a:rPr lang="en-US" dirty="0"/>
              <a:t>No Author</a:t>
            </a:r>
          </a:p>
          <a:p>
            <a:pPr lvl="1" eaLnBrk="1" fontAlgn="auto" hangingPunct="1">
              <a:lnSpc>
                <a:spcPct val="90000"/>
              </a:lnSpc>
              <a:spcAft>
                <a:spcPts val="0"/>
              </a:spcAft>
              <a:buFont typeface="Arial" pitchFamily="34" charset="0"/>
              <a:buNone/>
              <a:defRPr/>
            </a:pPr>
            <a:r>
              <a:rPr lang="en-US" sz="2400" dirty="0"/>
              <a:t>("Stocks Lose Again," 1991, p. B16).</a:t>
            </a:r>
          </a:p>
          <a:p>
            <a:pPr lvl="1" eaLnBrk="1" fontAlgn="auto" hangingPunct="1">
              <a:lnSpc>
                <a:spcPct val="90000"/>
              </a:lnSpc>
              <a:spcAft>
                <a:spcPts val="0"/>
              </a:spcAft>
              <a:buFont typeface="Arial" pitchFamily="34" charset="0"/>
              <a:buNone/>
              <a:defRPr/>
            </a:pPr>
            <a:r>
              <a:rPr lang="en-US" sz="2400" dirty="0" smtClean="0">
                <a:solidFill>
                  <a:srgbClr val="FFFF00"/>
                </a:solidFill>
              </a:rPr>
              <a:t>*</a:t>
            </a:r>
            <a:r>
              <a:rPr lang="en-US" sz="2000" dirty="0" smtClean="0">
                <a:solidFill>
                  <a:srgbClr val="FFFF00"/>
                </a:solidFill>
              </a:rPr>
              <a:t>According </a:t>
            </a:r>
            <a:r>
              <a:rPr lang="en-US" sz="2000" dirty="0">
                <a:solidFill>
                  <a:srgbClr val="FFFF00"/>
                </a:solidFill>
              </a:rPr>
              <a:t>to the news article “Stocks Lose Again” (1991</a:t>
            </a:r>
            <a:r>
              <a:rPr lang="en-US" sz="2000" dirty="0" smtClean="0">
                <a:solidFill>
                  <a:srgbClr val="FFFF00"/>
                </a:solidFill>
              </a:rPr>
              <a:t>), the recent accounts of </a:t>
            </a:r>
            <a:r>
              <a:rPr lang="en-US" sz="2000" dirty="0">
                <a:solidFill>
                  <a:srgbClr val="FFFF00"/>
                </a:solidFill>
              </a:rPr>
              <a:t>… </a:t>
            </a:r>
            <a:r>
              <a:rPr lang="en-US" sz="2000" dirty="0" smtClean="0">
                <a:solidFill>
                  <a:srgbClr val="FFFF00"/>
                </a:solidFill>
              </a:rPr>
              <a:t>(</a:t>
            </a:r>
            <a:r>
              <a:rPr lang="en-US" sz="2000" dirty="0">
                <a:solidFill>
                  <a:srgbClr val="FFFF00"/>
                </a:solidFill>
              </a:rPr>
              <a:t>p. B16).</a:t>
            </a:r>
          </a:p>
          <a:p>
            <a:pPr eaLnBrk="1" fontAlgn="auto" hangingPunct="1">
              <a:lnSpc>
                <a:spcPct val="90000"/>
              </a:lnSpc>
              <a:spcAft>
                <a:spcPts val="0"/>
              </a:spcAft>
              <a:buClr>
                <a:schemeClr val="accent3"/>
              </a:buClr>
              <a:buSzPct val="70000"/>
              <a:buFont typeface="Wingdings" pitchFamily="2" charset="2"/>
              <a:buChar char="§"/>
              <a:defRPr/>
            </a:pPr>
            <a:r>
              <a:rPr lang="en-US" dirty="0"/>
              <a:t>No Page Number</a:t>
            </a:r>
          </a:p>
          <a:p>
            <a:pPr lvl="1" eaLnBrk="1" fontAlgn="auto" hangingPunct="1">
              <a:lnSpc>
                <a:spcPct val="90000"/>
              </a:lnSpc>
              <a:spcAft>
                <a:spcPts val="0"/>
              </a:spcAft>
              <a:buFont typeface="Arial" pitchFamily="34" charset="0"/>
              <a:buNone/>
              <a:defRPr/>
            </a:pPr>
            <a:r>
              <a:rPr lang="en-US" sz="2400" dirty="0"/>
              <a:t>Provide other information in signal </a:t>
            </a:r>
            <a:r>
              <a:rPr lang="en-US" sz="2400" dirty="0" smtClean="0"/>
              <a:t>phrase</a:t>
            </a:r>
          </a:p>
          <a:p>
            <a:pPr lvl="1" fontAlgn="auto">
              <a:lnSpc>
                <a:spcPct val="90000"/>
              </a:lnSpc>
              <a:spcAft>
                <a:spcPts val="0"/>
              </a:spcAft>
              <a:buNone/>
              <a:defRPr/>
            </a:pPr>
            <a:r>
              <a:rPr lang="en-US" sz="2000" dirty="0" smtClean="0">
                <a:solidFill>
                  <a:srgbClr val="FFFF00"/>
                </a:solidFill>
              </a:rPr>
              <a:t>*According to the Centers for Disease Control and Prevention (2014) website,……….</a:t>
            </a:r>
            <a:endParaRPr lang="en-US" sz="2000" dirty="0">
              <a:solidFill>
                <a:srgbClr val="FFFF00"/>
              </a:solidFill>
            </a:endParaRPr>
          </a:p>
          <a:p>
            <a:pPr eaLnBrk="1" fontAlgn="auto" hangingPunct="1">
              <a:spcAft>
                <a:spcPts val="0"/>
              </a:spcAft>
              <a:buFont typeface="Arial" pitchFamily="34" charset="0"/>
              <a:buChar char="•"/>
              <a:defRPr/>
            </a:pPr>
            <a:endParaRPr lang="en-US" dirty="0"/>
          </a:p>
        </p:txBody>
      </p:sp>
      <p:sp>
        <p:nvSpPr>
          <p:cNvPr id="5" name="TextBox 4"/>
          <p:cNvSpPr txBox="1"/>
          <p:nvPr/>
        </p:nvSpPr>
        <p:spPr>
          <a:xfrm>
            <a:off x="304800" y="5943600"/>
            <a:ext cx="7620000" cy="577850"/>
          </a:xfrm>
          <a:prstGeom prst="rect">
            <a:avLst/>
          </a:prstGeom>
          <a:noFill/>
        </p:spPr>
        <p:txBody>
          <a:bodyPr>
            <a:spAutoFit/>
          </a:bodyPr>
          <a:lstStyle/>
          <a:p>
            <a:pPr fontAlgn="auto">
              <a:spcBef>
                <a:spcPts val="0"/>
              </a:spcBef>
              <a:spcAft>
                <a:spcPts val="0"/>
              </a:spcAft>
              <a:defRPr/>
            </a:pPr>
            <a:r>
              <a:rPr lang="en-US" sz="1050" dirty="0">
                <a:latin typeface="+mn-lt"/>
                <a:cs typeface="+mn-cs"/>
              </a:rPr>
              <a:t>p. 174-179 APA 6e</a:t>
            </a:r>
          </a:p>
          <a:p>
            <a:pPr fontAlgn="auto">
              <a:spcBef>
                <a:spcPts val="0"/>
              </a:spcBef>
              <a:spcAft>
                <a:spcPts val="0"/>
              </a:spcAft>
              <a:defRPr/>
            </a:pPr>
            <a:r>
              <a:rPr lang="en-US" sz="1050" dirty="0">
                <a:latin typeface="+mn-lt"/>
                <a:cs typeface="+mn-cs"/>
              </a:rPr>
              <a:t>Documenting sources at SNHU: APA style. (</a:t>
            </a:r>
            <a:r>
              <a:rPr lang="en-US" sz="1050" dirty="0" err="1">
                <a:latin typeface="+mn-lt"/>
                <a:cs typeface="+mn-cs"/>
              </a:rPr>
              <a:t>n.d.</a:t>
            </a:r>
            <a:r>
              <a:rPr lang="en-US" sz="1050" dirty="0">
                <a:latin typeface="+mn-lt"/>
                <a:cs typeface="+mn-cs"/>
              </a:rPr>
              <a:t>). Southern New Hampshire University.  Retrieved September 17, 2007 from http://acadweb.snhu.edu/documenting_sources/apa.htm#Use%20a%20citation%20when%20you%20paraphrase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915" name="Title 2"/>
          <p:cNvSpPr>
            <a:spLocks noGrp="1"/>
          </p:cNvSpPr>
          <p:nvPr>
            <p:ph type="title"/>
          </p:nvPr>
        </p:nvSpPr>
        <p:spPr>
          <a:xfrm>
            <a:off x="457200" y="274638"/>
            <a:ext cx="8229600" cy="487362"/>
          </a:xfrm>
        </p:spPr>
        <p:txBody>
          <a:bodyPr/>
          <a:lstStyle/>
          <a:p>
            <a:pPr eaLnBrk="1" hangingPunct="1"/>
            <a:r>
              <a:rPr lang="en-US" altLang="en-US" sz="2400" dirty="0" smtClean="0"/>
              <a:t>References </a:t>
            </a:r>
          </a:p>
        </p:txBody>
      </p:sp>
      <p:sp>
        <p:nvSpPr>
          <p:cNvPr id="4" name="Content Placeholder 3"/>
          <p:cNvSpPr>
            <a:spLocks noGrp="1"/>
          </p:cNvSpPr>
          <p:nvPr>
            <p:ph idx="1"/>
          </p:nvPr>
        </p:nvSpPr>
        <p:spPr>
          <a:xfrm>
            <a:off x="457200" y="838200"/>
            <a:ext cx="8229600" cy="5791200"/>
          </a:xfrm>
        </p:spPr>
        <p:txBody>
          <a:bodyPr rtlCol="0">
            <a:normAutofit fontScale="47500" lnSpcReduction="20000"/>
          </a:bodyPr>
          <a:lstStyle/>
          <a:p>
            <a:pPr eaLnBrk="1" fontAlgn="auto" hangingPunct="1">
              <a:spcAft>
                <a:spcPts val="0"/>
              </a:spcAft>
              <a:buFont typeface="Arial" pitchFamily="34" charset="0"/>
              <a:buNone/>
              <a:defRPr/>
            </a:pPr>
            <a:r>
              <a:rPr lang="en-US" dirty="0"/>
              <a:t>American Psychological Association. (2001). </a:t>
            </a:r>
            <a:r>
              <a:rPr lang="en-US" i="1" dirty="0"/>
              <a:t>Publication manual of the American Psychological </a:t>
            </a:r>
            <a:endParaRPr lang="en-US" i="1" dirty="0" smtClean="0"/>
          </a:p>
          <a:p>
            <a:pPr eaLnBrk="1" fontAlgn="auto" hangingPunct="1">
              <a:spcAft>
                <a:spcPts val="0"/>
              </a:spcAft>
              <a:buFont typeface="Arial" pitchFamily="34" charset="0"/>
              <a:buNone/>
              <a:defRPr/>
            </a:pPr>
            <a:r>
              <a:rPr lang="en-US" i="1" dirty="0" smtClean="0"/>
              <a:t>	</a:t>
            </a:r>
          </a:p>
          <a:p>
            <a:pPr eaLnBrk="1" fontAlgn="auto" hangingPunct="1">
              <a:spcAft>
                <a:spcPts val="0"/>
              </a:spcAft>
              <a:buFont typeface="Arial" pitchFamily="34" charset="0"/>
              <a:buNone/>
              <a:defRPr/>
            </a:pPr>
            <a:r>
              <a:rPr lang="en-US" i="1" dirty="0"/>
              <a:t>	</a:t>
            </a:r>
            <a:r>
              <a:rPr lang="en-US" i="1" dirty="0" smtClean="0"/>
              <a:t>Association </a:t>
            </a:r>
            <a:r>
              <a:rPr lang="en-US" dirty="0"/>
              <a:t>(5</a:t>
            </a:r>
            <a:r>
              <a:rPr lang="en-US" baseline="30000" dirty="0"/>
              <a:t>th</a:t>
            </a:r>
            <a:r>
              <a:rPr lang="en-US" dirty="0"/>
              <a:t> ed.). Washington D.C.: American Psychological Association.</a:t>
            </a:r>
          </a:p>
          <a:p>
            <a:pPr eaLnBrk="1" fontAlgn="auto" hangingPunct="1">
              <a:spcAft>
                <a:spcPts val="0"/>
              </a:spcAft>
              <a:buFont typeface="Arial" pitchFamily="34" charset="0"/>
              <a:buNone/>
              <a:defRPr/>
            </a:pPr>
            <a:endParaRPr lang="en-US" dirty="0"/>
          </a:p>
          <a:p>
            <a:pPr fontAlgn="auto">
              <a:spcAft>
                <a:spcPts val="0"/>
              </a:spcAft>
              <a:buNone/>
              <a:defRPr/>
            </a:pPr>
            <a:r>
              <a:rPr lang="en-US" dirty="0"/>
              <a:t>American Psychological Association. (2007).  Homepage: APA style.  Retrieved from </a:t>
            </a:r>
          </a:p>
          <a:p>
            <a:pPr fontAlgn="auto">
              <a:spcAft>
                <a:spcPts val="0"/>
              </a:spcAft>
              <a:buNone/>
              <a:defRPr/>
            </a:pPr>
            <a:endParaRPr lang="en-US" dirty="0"/>
          </a:p>
          <a:p>
            <a:pPr fontAlgn="auto">
              <a:spcAft>
                <a:spcPts val="0"/>
              </a:spcAft>
              <a:buNone/>
              <a:defRPr/>
            </a:pPr>
            <a:r>
              <a:rPr lang="en-US" dirty="0"/>
              <a:t>	http://apastyle.apa.org. </a:t>
            </a:r>
          </a:p>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None/>
              <a:defRPr/>
            </a:pPr>
            <a:r>
              <a:rPr lang="en-US" dirty="0" smtClean="0"/>
              <a:t>APA </a:t>
            </a:r>
            <a:r>
              <a:rPr lang="en-US" dirty="0"/>
              <a:t>formatting and style guide – The OWL at Purdue. (2007). Purdue University Online Writing </a:t>
            </a:r>
            <a:endParaRPr lang="en-US" dirty="0" smtClean="0"/>
          </a:p>
          <a:p>
            <a:pPr eaLnBrk="1" fontAlgn="auto" hangingPunct="1">
              <a:spcAft>
                <a:spcPts val="0"/>
              </a:spcAft>
              <a:buFont typeface="Arial" pitchFamily="34" charset="0"/>
              <a:buNone/>
              <a:defRPr/>
            </a:pPr>
            <a:r>
              <a:rPr lang="en-US" dirty="0" smtClean="0"/>
              <a:t>	</a:t>
            </a:r>
          </a:p>
          <a:p>
            <a:pPr eaLnBrk="1" fontAlgn="auto" hangingPunct="1">
              <a:spcAft>
                <a:spcPts val="0"/>
              </a:spcAft>
              <a:buFont typeface="Arial" pitchFamily="34" charset="0"/>
              <a:buNone/>
              <a:defRPr/>
            </a:pPr>
            <a:r>
              <a:rPr lang="en-US" dirty="0"/>
              <a:t>	</a:t>
            </a:r>
            <a:r>
              <a:rPr lang="en-US" dirty="0" smtClean="0"/>
              <a:t>Lab</a:t>
            </a:r>
            <a:r>
              <a:rPr lang="en-US" dirty="0"/>
              <a:t>. Retrieved from http://owl.english.purdue.edu/owl/resource/560/01/</a:t>
            </a:r>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a:t>Documenting sources at SNHU: APA style. (</a:t>
            </a:r>
            <a:r>
              <a:rPr lang="en-US" dirty="0" err="1"/>
              <a:t>n.d.</a:t>
            </a:r>
            <a:r>
              <a:rPr lang="en-US" dirty="0"/>
              <a:t>). Southern New Hampshire University.  </a:t>
            </a:r>
            <a:endParaRPr lang="en-US" dirty="0" smtClean="0"/>
          </a:p>
          <a:p>
            <a:pPr eaLnBrk="1" fontAlgn="auto" hangingPunct="1">
              <a:spcAft>
                <a:spcPts val="0"/>
              </a:spcAft>
              <a:buFont typeface="Arial" pitchFamily="34" charset="0"/>
              <a:buNone/>
              <a:defRPr/>
            </a:pPr>
            <a:r>
              <a:rPr lang="en-US" dirty="0"/>
              <a:t>	</a:t>
            </a:r>
            <a:endParaRPr lang="en-US" dirty="0" smtClean="0"/>
          </a:p>
          <a:p>
            <a:pPr eaLnBrk="1" fontAlgn="auto" hangingPunct="1">
              <a:spcAft>
                <a:spcPts val="0"/>
              </a:spcAft>
              <a:buFont typeface="Arial" pitchFamily="34" charset="0"/>
              <a:buNone/>
              <a:defRPr/>
            </a:pPr>
            <a:r>
              <a:rPr lang="en-US" dirty="0"/>
              <a:t>	</a:t>
            </a:r>
            <a:r>
              <a:rPr lang="en-US" dirty="0" smtClean="0"/>
              <a:t>Retrieved </a:t>
            </a:r>
            <a:r>
              <a:rPr lang="en-US" dirty="0"/>
              <a:t>from http://</a:t>
            </a:r>
            <a:r>
              <a:rPr lang="en-US" dirty="0" smtClean="0"/>
              <a:t>acadweb.snhu.edu/documenting_sources/apa.htm#Use %20a%20 </a:t>
            </a:r>
          </a:p>
          <a:p>
            <a:pPr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None/>
              <a:defRPr/>
            </a:pPr>
            <a:r>
              <a:rPr lang="en-US" dirty="0"/>
              <a:t>	</a:t>
            </a:r>
            <a:r>
              <a:rPr lang="en-US" dirty="0" smtClean="0"/>
              <a:t>citation%20when%20you%20paraphrase.</a:t>
            </a:r>
            <a:endParaRPr lang="en-US" dirty="0"/>
          </a:p>
          <a:p>
            <a:pPr fontAlgn="auto">
              <a:spcAft>
                <a:spcPts val="0"/>
              </a:spcAft>
              <a:buNone/>
              <a:defRPr/>
            </a:pPr>
            <a:endParaRPr lang="en-US" dirty="0" smtClean="0"/>
          </a:p>
          <a:p>
            <a:pPr eaLnBrk="1" fontAlgn="auto" hangingPunct="1">
              <a:spcAft>
                <a:spcPts val="0"/>
              </a:spcAft>
              <a:buFont typeface="Arial" pitchFamily="34" charset="0"/>
              <a:buNone/>
              <a:defRPr/>
            </a:pPr>
            <a:r>
              <a:rPr lang="en-US" dirty="0" smtClean="0"/>
              <a:t>Perrin</a:t>
            </a:r>
            <a:r>
              <a:rPr lang="en-US" dirty="0"/>
              <a:t>, R. (2007). </a:t>
            </a:r>
            <a:r>
              <a:rPr lang="en-US" i="1" dirty="0"/>
              <a:t>Pocket guide to APA style</a:t>
            </a:r>
            <a:r>
              <a:rPr lang="en-US" dirty="0"/>
              <a:t> (2</a:t>
            </a:r>
            <a:r>
              <a:rPr lang="en-US" baseline="30000" dirty="0"/>
              <a:t>nd</a:t>
            </a:r>
            <a:r>
              <a:rPr lang="en-US" dirty="0"/>
              <a:t> ed.).  Boston: Houghton Mifflin.</a:t>
            </a:r>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a:t>Quoting, paraphrasing, and summarizing. (2004). Purdue University Online Writing Lab. Retrieved </a:t>
            </a:r>
            <a:endParaRPr lang="en-US" dirty="0" smtClean="0"/>
          </a:p>
          <a:p>
            <a:pPr eaLnBrk="1" fontAlgn="auto" hangingPunct="1">
              <a:spcAft>
                <a:spcPts val="0"/>
              </a:spcAft>
              <a:buFont typeface="Arial" pitchFamily="34" charset="0"/>
              <a:buNone/>
              <a:defRPr/>
            </a:pPr>
            <a:endParaRPr lang="en-US" dirty="0"/>
          </a:p>
          <a:p>
            <a:pPr eaLnBrk="1" fontAlgn="auto" hangingPunct="1">
              <a:spcAft>
                <a:spcPts val="0"/>
              </a:spcAft>
              <a:buFont typeface="Arial" pitchFamily="34" charset="0"/>
              <a:buNone/>
              <a:defRPr/>
            </a:pPr>
            <a:r>
              <a:rPr lang="en-US" dirty="0" smtClean="0"/>
              <a:t>	from </a:t>
            </a:r>
            <a:r>
              <a:rPr lang="en-US" dirty="0"/>
              <a:t>http://</a:t>
            </a:r>
            <a:r>
              <a:rPr lang="en-US" dirty="0" smtClean="0"/>
              <a:t>owl.english.purdue.edu/handouts/research/r_quotprsum.html.</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533400"/>
            <a:ext cx="8229600" cy="1143000"/>
          </a:xfrm>
        </p:spPr>
        <p:txBody>
          <a:bodyPr/>
          <a:lstStyle/>
          <a:p>
            <a:r>
              <a:rPr lang="en-US" altLang="en-US" smtClean="0"/>
              <a:t>Sample Paper</a:t>
            </a:r>
            <a:br>
              <a:rPr lang="en-US" altLang="en-US" smtClean="0"/>
            </a:br>
            <a:r>
              <a:rPr lang="en-US" altLang="en-US" smtClean="0"/>
              <a:t>APA Format</a:t>
            </a:r>
          </a:p>
        </p:txBody>
      </p:sp>
      <p:sp>
        <p:nvSpPr>
          <p:cNvPr id="39939" name="Content Placeholder 2"/>
          <p:cNvSpPr>
            <a:spLocks noGrp="1"/>
          </p:cNvSpPr>
          <p:nvPr>
            <p:ph idx="1"/>
          </p:nvPr>
        </p:nvSpPr>
        <p:spPr/>
        <p:txBody>
          <a:bodyPr/>
          <a:lstStyle/>
          <a:p>
            <a:endParaRPr lang="en-US" altLang="en-US" sz="2000" dirty="0" smtClean="0"/>
          </a:p>
          <a:p>
            <a:r>
              <a:rPr lang="en-US" altLang="en-US" sz="3600" dirty="0" smtClean="0"/>
              <a:t>Purdue - Online Writing Lab (OWL)</a:t>
            </a:r>
          </a:p>
          <a:p>
            <a:endParaRPr lang="en-US" altLang="en-US" sz="2000" dirty="0" smtClean="0"/>
          </a:p>
          <a:p>
            <a:r>
              <a:rPr lang="en-US" altLang="en-US" sz="2000" dirty="0">
                <a:hlinkClick r:id="rId3"/>
              </a:rPr>
              <a:t>https://</a:t>
            </a:r>
            <a:r>
              <a:rPr lang="en-US" altLang="en-US" sz="2000" dirty="0" smtClean="0">
                <a:hlinkClick r:id="rId3"/>
              </a:rPr>
              <a:t>owl.purdue.edu/owl/research_and_citation/apa_style/apa_formatting_and_style_guide/documents/20090212013008_560.pdf</a:t>
            </a:r>
            <a:r>
              <a:rPr lang="en-US" altLang="en-US" sz="2000" dirty="0" smtClean="0"/>
              <a:t> </a:t>
            </a:r>
          </a:p>
          <a:p>
            <a:endParaRPr lang="en-US" altLang="en-US" sz="2000" dirty="0" smtClean="0"/>
          </a:p>
          <a:p>
            <a:endParaRPr lang="en-US" altLang="en-US" sz="2000" dirty="0" smtClean="0"/>
          </a:p>
          <a:p>
            <a:endParaRPr lang="en-US" altLang="en-US" sz="2000" dirty="0" smtClean="0"/>
          </a:p>
          <a:p>
            <a:endParaRPr lang="en-US" altLang="en-US" sz="2000" dirty="0" smtClean="0"/>
          </a:p>
          <a:p>
            <a:endParaRPr lang="en-US" altLang="en-US" sz="2000" dirty="0" smtClean="0"/>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147" name="Title 2"/>
          <p:cNvSpPr>
            <a:spLocks noGrp="1"/>
          </p:cNvSpPr>
          <p:nvPr>
            <p:ph type="title"/>
          </p:nvPr>
        </p:nvSpPr>
        <p:spPr/>
        <p:txBody>
          <a:bodyPr/>
          <a:lstStyle/>
          <a:p>
            <a:pPr eaLnBrk="1" hangingPunct="1"/>
            <a:r>
              <a:rPr lang="en-US" altLang="en-US" smtClean="0"/>
              <a:t/>
            </a:r>
            <a:br>
              <a:rPr lang="en-US" altLang="en-US" smtClean="0"/>
            </a:br>
            <a:r>
              <a:rPr lang="en-US" altLang="en-US" smtClean="0"/>
              <a:t/>
            </a:r>
            <a:br>
              <a:rPr lang="en-US" altLang="en-US" smtClean="0"/>
            </a:br>
            <a:endParaRPr lang="en-US" altLang="en-US" smtClean="0"/>
          </a:p>
        </p:txBody>
      </p:sp>
      <p:sp>
        <p:nvSpPr>
          <p:cNvPr id="6148" name="Text Placeholder 3"/>
          <p:cNvSpPr>
            <a:spLocks noGrp="1"/>
          </p:cNvSpPr>
          <p:nvPr>
            <p:ph type="body" sz="half" idx="2"/>
          </p:nvPr>
        </p:nvSpPr>
        <p:spPr/>
        <p:txBody>
          <a:bodyPr/>
          <a:lstStyle/>
          <a:p>
            <a:pPr algn="ctr"/>
            <a:r>
              <a:rPr lang="en-US" altLang="en-US" sz="3200" b="1" smtClean="0"/>
              <a:t>An APA Title Page</a:t>
            </a:r>
          </a:p>
        </p:txBody>
      </p:sp>
      <p:sp>
        <p:nvSpPr>
          <p:cNvPr id="6" name="TextBox 5"/>
          <p:cNvSpPr txBox="1"/>
          <p:nvPr/>
        </p:nvSpPr>
        <p:spPr>
          <a:xfrm>
            <a:off x="381000" y="6186488"/>
            <a:ext cx="936625"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p:txBody>
      </p:sp>
      <p:graphicFrame>
        <p:nvGraphicFramePr>
          <p:cNvPr id="6150" name="Object 9"/>
          <p:cNvGraphicFramePr>
            <a:graphicFrameLocks noChangeAspect="1"/>
          </p:cNvGraphicFramePr>
          <p:nvPr/>
        </p:nvGraphicFramePr>
        <p:xfrm>
          <a:off x="2819400" y="685800"/>
          <a:ext cx="3140075" cy="4572000"/>
        </p:xfrm>
        <a:graphic>
          <a:graphicData uri="http://schemas.openxmlformats.org/presentationml/2006/ole">
            <mc:AlternateContent xmlns:mc="http://schemas.openxmlformats.org/markup-compatibility/2006">
              <mc:Choice xmlns:v="urn:schemas-microsoft-com:vml" Requires="v">
                <p:oleObj spid="_x0000_s6204" name="Acrobat Document" r:id="rId4" imgW="5829199" imgH="7543800" progId="AcroExch.Document.11">
                  <p:embed/>
                </p:oleObj>
              </mc:Choice>
              <mc:Fallback>
                <p:oleObj name="Acrobat Document" r:id="rId4" imgW="5829199" imgH="7543800" progId="AcroExch.Document.11">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685800"/>
                        <a:ext cx="3140075"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t>APA Abstract</a:t>
            </a:r>
          </a:p>
        </p:txBody>
      </p:sp>
      <p:sp>
        <p:nvSpPr>
          <p:cNvPr id="7171" name="Content Placeholder 2"/>
          <p:cNvSpPr>
            <a:spLocks noGrp="1"/>
          </p:cNvSpPr>
          <p:nvPr>
            <p:ph idx="1"/>
          </p:nvPr>
        </p:nvSpPr>
        <p:spPr/>
        <p:txBody>
          <a:bodyPr/>
          <a:lstStyle/>
          <a:p>
            <a:r>
              <a:rPr lang="en-US" altLang="en-US" smtClean="0"/>
              <a:t>An ABSTRACT is a brief summary of the entire study (paper) presented at the beginning, directly after the Title Page, (generally located on page 2). </a:t>
            </a:r>
          </a:p>
          <a:p>
            <a:r>
              <a:rPr lang="en-US" altLang="en-US" smtClean="0"/>
              <a:t>An ABSTRACT contains specific information: introduction (purpose), methods, results, and discussion.</a:t>
            </a:r>
          </a:p>
        </p:txBody>
      </p:sp>
      <p:sp>
        <p:nvSpPr>
          <p:cNvPr id="4" name="Rectangle 3"/>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0"/>
            <a:ext cx="8229600" cy="762000"/>
          </a:xfrm>
        </p:spPr>
        <p:txBody>
          <a:bodyPr/>
          <a:lstStyle/>
          <a:p>
            <a:r>
              <a:rPr lang="en-US" altLang="en-US" smtClean="0"/>
              <a:t>APA Abstract </a:t>
            </a:r>
          </a:p>
        </p:txBody>
      </p:sp>
      <p:graphicFrame>
        <p:nvGraphicFramePr>
          <p:cNvPr id="8195" name="Object 4"/>
          <p:cNvGraphicFramePr>
            <a:graphicFrameLocks noChangeAspect="1"/>
          </p:cNvGraphicFramePr>
          <p:nvPr>
            <p:extLst>
              <p:ext uri="{D42A27DB-BD31-4B8C-83A1-F6EECF244321}">
                <p14:modId xmlns:p14="http://schemas.microsoft.com/office/powerpoint/2010/main" val="4008847944"/>
              </p:ext>
            </p:extLst>
          </p:nvPr>
        </p:nvGraphicFramePr>
        <p:xfrm>
          <a:off x="2362200" y="685800"/>
          <a:ext cx="4244975" cy="5768975"/>
        </p:xfrm>
        <a:graphic>
          <a:graphicData uri="http://schemas.openxmlformats.org/presentationml/2006/ole">
            <mc:AlternateContent xmlns:mc="http://schemas.openxmlformats.org/markup-compatibility/2006">
              <mc:Choice xmlns:v="urn:schemas-microsoft-com:vml" Requires="v">
                <p:oleObj spid="_x0000_s8249" name="Acrobat Document" r:id="rId4" imgW="5829199" imgH="7543800" progId="Acrobat.Document.DC">
                  <p:embed/>
                </p:oleObj>
              </mc:Choice>
              <mc:Fallback>
                <p:oleObj name="Acrobat Document" r:id="rId4" imgW="5829199" imgH="7543800" progId="Acrobat.Document.DC">
                  <p:embed/>
                  <p:pic>
                    <p:nvPicPr>
                      <p:cNvPr id="0" name="Object 4"/>
                      <p:cNvPicPr>
                        <a:picLocks noChangeAspect="1" noChangeArrowheads="1"/>
                      </p:cNvPicPr>
                      <p:nvPr/>
                    </p:nvPicPr>
                    <p:blipFill>
                      <a:blip r:embed="rId5"/>
                      <a:srcRect/>
                      <a:stretch>
                        <a:fillRect/>
                      </a:stretch>
                    </p:blipFill>
                    <p:spPr bwMode="auto">
                      <a:xfrm>
                        <a:off x="2362200" y="685800"/>
                        <a:ext cx="4244975" cy="576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219" name="Title 2"/>
          <p:cNvSpPr>
            <a:spLocks noGrp="1"/>
          </p:cNvSpPr>
          <p:nvPr>
            <p:ph type="title"/>
          </p:nvPr>
        </p:nvSpPr>
        <p:spPr/>
        <p:txBody>
          <a:bodyPr/>
          <a:lstStyle/>
          <a:p>
            <a:pPr eaLnBrk="1" hangingPunct="1"/>
            <a:r>
              <a:rPr lang="en-US" altLang="en-US" smtClean="0"/>
              <a:t>APA Body Pages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4000" dirty="0"/>
              <a:t>Body Pages in APA Style Reflect the Brief Title and Page Numbers in the heading like the Title Page but do not include the words “</a:t>
            </a:r>
            <a:r>
              <a:rPr lang="en-US" sz="4000" dirty="0">
                <a:solidFill>
                  <a:srgbClr val="FFFF00"/>
                </a:solidFill>
              </a:rPr>
              <a:t>Running head</a:t>
            </a:r>
            <a:r>
              <a:rPr lang="en-US" sz="4000" dirty="0" smtClean="0">
                <a:solidFill>
                  <a:srgbClr val="FFFF00"/>
                </a:solidFill>
              </a:rPr>
              <a:t>: </a:t>
            </a:r>
            <a:r>
              <a:rPr lang="en-US" sz="4000" dirty="0" smtClean="0"/>
              <a:t>”</a:t>
            </a:r>
            <a:endParaRPr lang="en-US" sz="4000" dirty="0"/>
          </a:p>
          <a:p>
            <a:pPr marL="0" indent="0" eaLnBrk="1" fontAlgn="auto" hangingPunct="1">
              <a:spcAft>
                <a:spcPts val="0"/>
              </a:spcAft>
              <a:buFont typeface="Arial" pitchFamily="34" charset="0"/>
              <a:buNone/>
              <a:defRPr/>
            </a:pPr>
            <a:endParaRPr lang="en-US" dirty="0"/>
          </a:p>
        </p:txBody>
      </p:sp>
      <p:sp>
        <p:nvSpPr>
          <p:cNvPr id="5" name="TextBox 4"/>
          <p:cNvSpPr txBox="1"/>
          <p:nvPr/>
        </p:nvSpPr>
        <p:spPr>
          <a:xfrm>
            <a:off x="369888" y="6237288"/>
            <a:ext cx="936625" cy="254000"/>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400800"/>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43" name="Title 2"/>
          <p:cNvSpPr>
            <a:spLocks noGrp="1"/>
          </p:cNvSpPr>
          <p:nvPr>
            <p:ph type="title"/>
          </p:nvPr>
        </p:nvSpPr>
        <p:spPr/>
        <p:txBody>
          <a:bodyPr/>
          <a:lstStyle/>
          <a:p>
            <a:pPr eaLnBrk="1" hangingPunct="1"/>
            <a:r>
              <a:rPr lang="en-US" altLang="en-US" smtClean="0"/>
              <a:t>APA Body Pages</a:t>
            </a:r>
          </a:p>
        </p:txBody>
      </p:sp>
      <p:sp>
        <p:nvSpPr>
          <p:cNvPr id="6" name="TextBox 5"/>
          <p:cNvSpPr txBox="1"/>
          <p:nvPr/>
        </p:nvSpPr>
        <p:spPr>
          <a:xfrm>
            <a:off x="1524000" y="4876800"/>
            <a:ext cx="6096000" cy="1754188"/>
          </a:xfrm>
          <a:prstGeom prst="rect">
            <a:avLst/>
          </a:prstGeom>
          <a:noFill/>
        </p:spPr>
        <p:txBody>
          <a:bodyPr>
            <a:spAutoFit/>
          </a:bodyPr>
          <a:lstStyle/>
          <a:p>
            <a:pPr fontAlgn="auto">
              <a:spcBef>
                <a:spcPts val="0"/>
              </a:spcBef>
              <a:spcAft>
                <a:spcPts val="0"/>
              </a:spcAft>
              <a:defRPr/>
            </a:pPr>
            <a:endParaRPr lang="en-US" dirty="0">
              <a:effectLst>
                <a:outerShdw blurRad="38100" dist="38100" dir="2700000" algn="tl">
                  <a:srgbClr val="000000"/>
                </a:outerShdw>
              </a:effectLst>
              <a:latin typeface="+mn-lt"/>
              <a:cs typeface="+mn-cs"/>
            </a:endParaRPr>
          </a:p>
          <a:p>
            <a:pPr fontAlgn="auto">
              <a:spcBef>
                <a:spcPts val="0"/>
              </a:spcBef>
              <a:spcAft>
                <a:spcPts val="0"/>
              </a:spcAft>
              <a:defRPr/>
            </a:pPr>
            <a:endParaRPr lang="en-US" dirty="0">
              <a:effectLst>
                <a:outerShdw blurRad="38100" dist="38100" dir="2700000" algn="tl">
                  <a:srgbClr val="000000"/>
                </a:outerShdw>
              </a:effectLst>
              <a:latin typeface="+mn-lt"/>
              <a:cs typeface="+mn-cs"/>
            </a:endParaRPr>
          </a:p>
          <a:p>
            <a:pPr fontAlgn="auto">
              <a:spcBef>
                <a:spcPts val="0"/>
              </a:spcBef>
              <a:spcAft>
                <a:spcPts val="0"/>
              </a:spcAft>
              <a:defRPr/>
            </a:pPr>
            <a:r>
              <a:rPr lang="en-US" dirty="0">
                <a:effectLst>
                  <a:outerShdw blurRad="38100" dist="38100" dir="2700000" algn="tl">
                    <a:srgbClr val="000000"/>
                  </a:outerShdw>
                </a:effectLst>
                <a:latin typeface="+mn-lt"/>
                <a:cs typeface="+mn-cs"/>
              </a:rPr>
              <a:t>If your professor does not require an Abstract, then on the second page only, the title of the paper is typed in the top, center of the first line before the prose begins.</a:t>
            </a:r>
          </a:p>
          <a:p>
            <a:pPr fontAlgn="auto">
              <a:spcBef>
                <a:spcPts val="0"/>
              </a:spcBef>
              <a:spcAft>
                <a:spcPts val="0"/>
              </a:spcAft>
              <a:defRPr/>
            </a:pPr>
            <a:endParaRPr lang="en-US" dirty="0">
              <a:latin typeface="+mn-lt"/>
              <a:cs typeface="+mn-cs"/>
            </a:endParaRPr>
          </a:p>
        </p:txBody>
      </p:sp>
      <p:sp>
        <p:nvSpPr>
          <p:cNvPr id="7" name="TextBox 6"/>
          <p:cNvSpPr txBox="1"/>
          <p:nvPr/>
        </p:nvSpPr>
        <p:spPr>
          <a:xfrm>
            <a:off x="369888" y="6303963"/>
            <a:ext cx="936625" cy="254000"/>
          </a:xfrm>
          <a:prstGeom prst="rect">
            <a:avLst/>
          </a:prstGeom>
          <a:noFill/>
        </p:spPr>
        <p:txBody>
          <a:bodyPr wrap="none">
            <a:spAutoFit/>
          </a:bodyPr>
          <a:lstStyle/>
          <a:p>
            <a:pPr fontAlgn="auto">
              <a:spcBef>
                <a:spcPts val="0"/>
              </a:spcBef>
              <a:spcAft>
                <a:spcPts val="0"/>
              </a:spcAft>
              <a:defRPr/>
            </a:pPr>
            <a:r>
              <a:rPr lang="en-US" sz="1050" dirty="0">
                <a:effectLst>
                  <a:outerShdw blurRad="38100" dist="38100" dir="2700000" algn="tl">
                    <a:srgbClr val="000000"/>
                  </a:outerShdw>
                </a:effectLst>
                <a:latin typeface="+mn-lt"/>
                <a:cs typeface="+mn-cs"/>
              </a:rPr>
              <a:t>p. 41 APA 6</a:t>
            </a:r>
            <a:r>
              <a:rPr lang="en-US" sz="1050" dirty="0">
                <a:latin typeface="+mn-lt"/>
                <a:cs typeface="+mn-cs"/>
              </a:rPr>
              <a:t>e</a:t>
            </a:r>
            <a:endParaRPr lang="en-US" sz="1050" dirty="0">
              <a:effectLst>
                <a:outerShdw blurRad="38100" dist="38100" dir="2700000" algn="tl">
                  <a:srgbClr val="000000"/>
                </a:outerShdw>
              </a:effectLst>
              <a:latin typeface="+mn-lt"/>
              <a:cs typeface="+mn-cs"/>
            </a:endParaRPr>
          </a:p>
        </p:txBody>
      </p:sp>
      <p:graphicFrame>
        <p:nvGraphicFramePr>
          <p:cNvPr id="10246" name="Object 4"/>
          <p:cNvGraphicFramePr>
            <a:graphicFrameLocks noChangeAspect="1"/>
          </p:cNvGraphicFramePr>
          <p:nvPr/>
        </p:nvGraphicFramePr>
        <p:xfrm>
          <a:off x="3001963" y="1274763"/>
          <a:ext cx="3140075" cy="4064000"/>
        </p:xfrm>
        <a:graphic>
          <a:graphicData uri="http://schemas.openxmlformats.org/presentationml/2006/ole">
            <mc:AlternateContent xmlns:mc="http://schemas.openxmlformats.org/markup-compatibility/2006">
              <mc:Choice xmlns:v="urn:schemas-microsoft-com:vml" Requires="v">
                <p:oleObj spid="_x0000_s10300" name="Acrobat Document" r:id="rId3" imgW="5829199" imgH="7543800" progId="AcroExch.Document.11">
                  <p:embed/>
                </p:oleObj>
              </mc:Choice>
              <mc:Fallback>
                <p:oleObj name="Acrobat Document" r:id="rId3" imgW="5829199" imgH="7543800" progId="AcroExch.Document.11">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1963" y="1274763"/>
                        <a:ext cx="3140075" cy="40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APA 6e PPT-1 (2014.2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2">
      <a:majorFont>
        <a:latin typeface="Candara"/>
        <a:ea typeface=""/>
        <a:cs typeface=""/>
      </a:majorFont>
      <a:minorFont>
        <a:latin typeface="Cambr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APA 6e PPT-1 (2014.2Updated)</Template>
  <TotalTime>393</TotalTime>
  <Words>3555</Words>
  <Application>Microsoft Office PowerPoint</Application>
  <PresentationFormat>On-screen Show (4:3)</PresentationFormat>
  <Paragraphs>661</Paragraphs>
  <Slides>44</Slides>
  <Notes>30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1" baseType="lpstr">
      <vt:lpstr>Arial</vt:lpstr>
      <vt:lpstr>Calibri</vt:lpstr>
      <vt:lpstr>Cambria</vt:lpstr>
      <vt:lpstr>Candara</vt:lpstr>
      <vt:lpstr>Wingdings</vt:lpstr>
      <vt:lpstr>APA 6e PPT-1 (2014.2Updated)</vt:lpstr>
      <vt:lpstr>Acrobat Document</vt:lpstr>
      <vt:lpstr>PowerPoint Presentation</vt:lpstr>
      <vt:lpstr>Today’s Goals</vt:lpstr>
      <vt:lpstr>What is APA style, and why use it?</vt:lpstr>
      <vt:lpstr>An APA Title Page</vt:lpstr>
      <vt:lpstr>  </vt:lpstr>
      <vt:lpstr>APA Abstract</vt:lpstr>
      <vt:lpstr>APA Abstract </vt:lpstr>
      <vt:lpstr>APA Body Pages</vt:lpstr>
      <vt:lpstr>APA Body Pages</vt:lpstr>
      <vt:lpstr>Documentation</vt:lpstr>
      <vt:lpstr>Documenting Authors with In-text Citations </vt:lpstr>
      <vt:lpstr>Documenting Authors Continued</vt:lpstr>
      <vt:lpstr>Documenting Books</vt:lpstr>
      <vt:lpstr>Documenting E-Books</vt:lpstr>
      <vt:lpstr>Documenting  Electronic-only Books</vt:lpstr>
      <vt:lpstr>Documenting Edited Collections</vt:lpstr>
      <vt:lpstr>Documenting E-Books Continued</vt:lpstr>
      <vt:lpstr>Documenting Online Referenced Works</vt:lpstr>
      <vt:lpstr>Documenting Journals</vt:lpstr>
      <vt:lpstr>Documenting Online Journals</vt:lpstr>
      <vt:lpstr>In-text Citations for Websites </vt:lpstr>
      <vt:lpstr>Documenting Websites</vt:lpstr>
      <vt:lpstr>News Site on Web</vt:lpstr>
      <vt:lpstr>Documenting Conference/Paper Presentations in ERIC Database</vt:lpstr>
      <vt:lpstr>Documenting Online Government Publications</vt:lpstr>
      <vt:lpstr>Documenting Company Websites</vt:lpstr>
      <vt:lpstr>Documenting Online Communities</vt:lpstr>
      <vt:lpstr>More Online Communities</vt:lpstr>
      <vt:lpstr>Video Blog Post</vt:lpstr>
      <vt:lpstr>More Online Documentation</vt:lpstr>
      <vt:lpstr>More Online Documentation</vt:lpstr>
      <vt:lpstr>In-Text Documentation Examples</vt:lpstr>
      <vt:lpstr>Elements of Good Research and Writing </vt:lpstr>
      <vt:lpstr>Why Source Integration </vt:lpstr>
      <vt:lpstr>Choosing Text to Integrate</vt:lpstr>
      <vt:lpstr>Summarizing</vt:lpstr>
      <vt:lpstr>Summarizing</vt:lpstr>
      <vt:lpstr>Paraphrasing</vt:lpstr>
      <vt:lpstr>Quoting</vt:lpstr>
      <vt:lpstr>Signal Phrases and In-Text Citation</vt:lpstr>
      <vt:lpstr>Signal Phrases and In-Text Citation (continued)</vt:lpstr>
      <vt:lpstr>Signal Phrases and In-Text Citation (continued)</vt:lpstr>
      <vt:lpstr>References </vt:lpstr>
      <vt:lpstr>Sample Paper APA Format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pctech</dc:creator>
  <cp:lastModifiedBy>Richards, Kathleen</cp:lastModifiedBy>
  <cp:revision>45</cp:revision>
  <dcterms:created xsi:type="dcterms:W3CDTF">2015-02-11T18:32:25Z</dcterms:created>
  <dcterms:modified xsi:type="dcterms:W3CDTF">2018-10-05T17:31:16Z</dcterms:modified>
</cp:coreProperties>
</file>