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0" r:id="rId6"/>
    <p:sldId id="313" r:id="rId7"/>
    <p:sldId id="257" r:id="rId8"/>
    <p:sldId id="261" r:id="rId9"/>
    <p:sldId id="258" r:id="rId10"/>
    <p:sldId id="259" r:id="rId11"/>
    <p:sldId id="263" r:id="rId12"/>
    <p:sldId id="367" r:id="rId13"/>
    <p:sldId id="283" r:id="rId14"/>
    <p:sldId id="319" r:id="rId15"/>
    <p:sldId id="318" r:id="rId16"/>
    <p:sldId id="284" r:id="rId17"/>
    <p:sldId id="315" r:id="rId18"/>
    <p:sldId id="355" r:id="rId19"/>
    <p:sldId id="316" r:id="rId20"/>
    <p:sldId id="317" r:id="rId21"/>
    <p:sldId id="308" r:id="rId22"/>
    <p:sldId id="314" r:id="rId23"/>
    <p:sldId id="287" r:id="rId24"/>
    <p:sldId id="288" r:id="rId25"/>
    <p:sldId id="289" r:id="rId26"/>
    <p:sldId id="320" r:id="rId27"/>
    <p:sldId id="285" r:id="rId28"/>
    <p:sldId id="286" r:id="rId29"/>
    <p:sldId id="264" r:id="rId30"/>
    <p:sldId id="310" r:id="rId31"/>
    <p:sldId id="265" r:id="rId32"/>
    <p:sldId id="290" r:id="rId33"/>
    <p:sldId id="293" r:id="rId34"/>
    <p:sldId id="292" r:id="rId35"/>
    <p:sldId id="294" r:id="rId36"/>
    <p:sldId id="291" r:id="rId37"/>
    <p:sldId id="296" r:id="rId38"/>
    <p:sldId id="297" r:id="rId39"/>
    <p:sldId id="298" r:id="rId40"/>
    <p:sldId id="299" r:id="rId41"/>
    <p:sldId id="300" r:id="rId42"/>
    <p:sldId id="359" r:id="rId43"/>
    <p:sldId id="360" r:id="rId44"/>
    <p:sldId id="295" r:id="rId45"/>
    <p:sldId id="302" r:id="rId46"/>
    <p:sldId id="301" r:id="rId47"/>
    <p:sldId id="304" r:id="rId48"/>
    <p:sldId id="303" r:id="rId49"/>
    <p:sldId id="306" r:id="rId50"/>
    <p:sldId id="307" r:id="rId51"/>
    <p:sldId id="305" r:id="rId52"/>
    <p:sldId id="323" r:id="rId53"/>
    <p:sldId id="325" r:id="rId54"/>
    <p:sldId id="324" r:id="rId55"/>
    <p:sldId id="326" r:id="rId56"/>
    <p:sldId id="327" r:id="rId57"/>
    <p:sldId id="341" r:id="rId58"/>
    <p:sldId id="321" r:id="rId59"/>
    <p:sldId id="329" r:id="rId60"/>
    <p:sldId id="331" r:id="rId61"/>
    <p:sldId id="332" r:id="rId62"/>
    <p:sldId id="309" r:id="rId63"/>
    <p:sldId id="334" r:id="rId64"/>
    <p:sldId id="361" r:id="rId65"/>
    <p:sldId id="362" r:id="rId66"/>
    <p:sldId id="363" r:id="rId67"/>
    <p:sldId id="364" r:id="rId68"/>
    <p:sldId id="365" r:id="rId69"/>
    <p:sldId id="366" r:id="rId70"/>
    <p:sldId id="375" r:id="rId71"/>
    <p:sldId id="368" r:id="rId72"/>
    <p:sldId id="369" r:id="rId73"/>
    <p:sldId id="370" r:id="rId74"/>
    <p:sldId id="371" r:id="rId75"/>
    <p:sldId id="372" r:id="rId76"/>
    <p:sldId id="373" r:id="rId77"/>
    <p:sldId id="374" r:id="rId78"/>
    <p:sldId id="376" r:id="rId79"/>
    <p:sldId id="377" r:id="rId80"/>
    <p:sldId id="378" r:id="rId81"/>
    <p:sldId id="379" r:id="rId82"/>
    <p:sldId id="380" r:id="rId83"/>
    <p:sldId id="328" r:id="rId84"/>
    <p:sldId id="336" r:id="rId85"/>
    <p:sldId id="337" r:id="rId86"/>
    <p:sldId id="338" r:id="rId87"/>
    <p:sldId id="339" r:id="rId88"/>
    <p:sldId id="340" r:id="rId89"/>
    <p:sldId id="335" r:id="rId90"/>
    <p:sldId id="333" r:id="rId91"/>
    <p:sldId id="344" r:id="rId92"/>
    <p:sldId id="342" r:id="rId93"/>
    <p:sldId id="346" r:id="rId94"/>
    <p:sldId id="347" r:id="rId95"/>
    <p:sldId id="357" r:id="rId96"/>
    <p:sldId id="358" r:id="rId97"/>
    <p:sldId id="345" r:id="rId98"/>
    <p:sldId id="349" r:id="rId99"/>
    <p:sldId id="350" r:id="rId100"/>
    <p:sldId id="351" r:id="rId101"/>
    <p:sldId id="352" r:id="rId102"/>
    <p:sldId id="353" r:id="rId103"/>
    <p:sldId id="354" r:id="rId104"/>
    <p:sldId id="348" r:id="rId105"/>
    <p:sldId id="343" r:id="rId106"/>
    <p:sldId id="266" r:id="rId107"/>
    <p:sldId id="267" r:id="rId108"/>
    <p:sldId id="268" r:id="rId109"/>
    <p:sldId id="270" r:id="rId110"/>
    <p:sldId id="269" r:id="rId111"/>
    <p:sldId id="271" r:id="rId112"/>
    <p:sldId id="272" r:id="rId113"/>
    <p:sldId id="273" r:id="rId114"/>
    <p:sldId id="274" r:id="rId115"/>
    <p:sldId id="275" r:id="rId116"/>
    <p:sldId id="276" r:id="rId117"/>
    <p:sldId id="277" r:id="rId118"/>
    <p:sldId id="278" r:id="rId119"/>
    <p:sldId id="279" r:id="rId120"/>
    <p:sldId id="280" r:id="rId121"/>
    <p:sldId id="312" r:id="rId1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23" d="100"/>
          <a:sy n="123" d="100"/>
        </p:scale>
        <p:origin x="96"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12" Type="http://schemas.openxmlformats.org/officeDocument/2006/relationships/slide" Target="slides/slide108.xml"/><Relationship Id="rId16" Type="http://schemas.openxmlformats.org/officeDocument/2006/relationships/slide" Target="slides/slide12.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slide" Target="slides/slide78.xml"/><Relationship Id="rId90" Type="http://schemas.openxmlformats.org/officeDocument/2006/relationships/slide" Target="slides/slide86.xml"/><Relationship Id="rId95" Type="http://schemas.openxmlformats.org/officeDocument/2006/relationships/slide" Target="slides/slide9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13" Type="http://schemas.openxmlformats.org/officeDocument/2006/relationships/slide" Target="slides/slide109.xml"/><Relationship Id="rId118" Type="http://schemas.openxmlformats.org/officeDocument/2006/relationships/slide" Target="slides/slide114.xml"/><Relationship Id="rId12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slide" Target="slides/slide81.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103" Type="http://schemas.openxmlformats.org/officeDocument/2006/relationships/slide" Target="slides/slide99.xml"/><Relationship Id="rId108" Type="http://schemas.openxmlformats.org/officeDocument/2006/relationships/slide" Target="slides/slide104.xml"/><Relationship Id="rId116" Type="http://schemas.openxmlformats.org/officeDocument/2006/relationships/slide" Target="slides/slide112.xml"/><Relationship Id="rId124"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slide" Target="slides/slide84.xml"/><Relationship Id="rId91" Type="http://schemas.openxmlformats.org/officeDocument/2006/relationships/slide" Target="slides/slide87.xml"/><Relationship Id="rId96" Type="http://schemas.openxmlformats.org/officeDocument/2006/relationships/slide" Target="slides/slide92.xml"/><Relationship Id="rId111" Type="http://schemas.openxmlformats.org/officeDocument/2006/relationships/slide" Target="slides/slide107.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6" Type="http://schemas.openxmlformats.org/officeDocument/2006/relationships/slide" Target="slides/slide102.xml"/><Relationship Id="rId114" Type="http://schemas.openxmlformats.org/officeDocument/2006/relationships/slide" Target="slides/slide110.xml"/><Relationship Id="rId119" Type="http://schemas.openxmlformats.org/officeDocument/2006/relationships/slide" Target="slides/slide115.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openxmlformats.org/officeDocument/2006/relationships/slide" Target="slides/slide116.xml"/><Relationship Id="rId125" Type="http://schemas.openxmlformats.org/officeDocument/2006/relationships/theme" Target="theme/theme1.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9CEDCC37-82FF-4904-B14A-E10411F9FBB2}" type="datetimeFigureOut">
              <a:rPr lang="en-US" smtClean="0"/>
              <a:t>9/23/2020</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2817518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EDCC37-82FF-4904-B14A-E10411F9FBB2}" type="datetimeFigureOut">
              <a:rPr lang="en-US" smtClean="0"/>
              <a:t>9/23/2020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82973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CEDCC37-82FF-4904-B14A-E10411F9FBB2}"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23654410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CEDCC37-82FF-4904-B14A-E10411F9FBB2}"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888440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EDCC37-82FF-4904-B14A-E10411F9FBB2}"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552689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CEDCC37-82FF-4904-B14A-E10411F9FBB2}" type="datetimeFigureOut">
              <a:rPr lang="en-US" smtClean="0"/>
              <a:t>9/23/2020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8961654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CEDCC37-82FF-4904-B14A-E10411F9FBB2}" type="datetimeFigureOut">
              <a:rPr lang="en-US" smtClean="0"/>
              <a:t>9/23/2020</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39286114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9CEDCC37-82FF-4904-B14A-E10411F9FBB2}"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8250014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9CEDCC37-82FF-4904-B14A-E10411F9FBB2}"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2480184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EDCC37-82FF-4904-B14A-E10411F9FBB2}"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787544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EDCC37-82FF-4904-B14A-E10411F9FBB2}"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3458593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EDCC37-82FF-4904-B14A-E10411F9FBB2}" type="datetimeFigureOut">
              <a:rPr lang="en-US" smtClean="0"/>
              <a:t>9/23/2020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1224945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EDCC37-82FF-4904-B14A-E10411F9FBB2}" type="datetimeFigureOut">
              <a:rPr lang="en-US" smtClean="0"/>
              <a:t>9/23/2020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3928004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EDCC37-82FF-4904-B14A-E10411F9FBB2}" type="datetimeFigureOut">
              <a:rPr lang="en-US" smtClean="0"/>
              <a:t>9/23/2020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825306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EDCC37-82FF-4904-B14A-E10411F9FBB2}" type="datetimeFigureOut">
              <a:rPr lang="en-US" smtClean="0"/>
              <a:t>9/23/2020</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493859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EDCC37-82FF-4904-B14A-E10411F9FBB2}" type="datetimeFigureOut">
              <a:rPr lang="en-US" smtClean="0"/>
              <a:t>9/23/2020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2917167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EDCC37-82FF-4904-B14A-E10411F9FBB2}" type="datetimeFigureOut">
              <a:rPr lang="en-US" smtClean="0"/>
              <a:t>9/23/2020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1157671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9CEDCC37-82FF-4904-B14A-E10411F9FBB2}" type="datetimeFigureOut">
              <a:rPr lang="en-US" smtClean="0"/>
              <a:t>9/23/2020</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C5E56332-1100-4560-9768-6AF0542629F9}" type="slidenum">
              <a:rPr lang="en-US" smtClean="0"/>
              <a:t>‹#›</a:t>
            </a:fld>
            <a:endParaRPr lang="en-US"/>
          </a:p>
        </p:txBody>
      </p:sp>
    </p:spTree>
    <p:extLst>
      <p:ext uri="{BB962C8B-B14F-4D97-AF65-F5344CB8AC3E}">
        <p14:creationId xmlns:p14="http://schemas.microsoft.com/office/powerpoint/2010/main" val="7568188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hyperlink" Target="http://www.youtube.com/watch?v=guRoWTYfxMs" TargetMode="Externa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E6981-E517-40A5-9473-1CAE9A63183E}"/>
              </a:ext>
            </a:extLst>
          </p:cNvPr>
          <p:cNvSpPr>
            <a:spLocks noGrp="1"/>
          </p:cNvSpPr>
          <p:nvPr>
            <p:ph type="ctrTitle"/>
          </p:nvPr>
        </p:nvSpPr>
        <p:spPr/>
        <p:txBody>
          <a:bodyPr/>
          <a:lstStyle/>
          <a:p>
            <a:r>
              <a:rPr lang="en-US" dirty="0"/>
              <a:t>APA 7</a:t>
            </a:r>
            <a:r>
              <a:rPr lang="en-US" baseline="30000" dirty="0"/>
              <a:t>th</a:t>
            </a:r>
            <a:r>
              <a:rPr lang="en-US" dirty="0"/>
              <a:t> Edition</a:t>
            </a:r>
          </a:p>
        </p:txBody>
      </p:sp>
      <p:sp>
        <p:nvSpPr>
          <p:cNvPr id="3" name="Subtitle 2">
            <a:extLst>
              <a:ext uri="{FF2B5EF4-FFF2-40B4-BE49-F238E27FC236}">
                <a16:creationId xmlns:a16="http://schemas.microsoft.com/office/drawing/2014/main" id="{08088DA2-CE42-4DE0-88CE-685C80DF127F}"/>
              </a:ext>
            </a:extLst>
          </p:cNvPr>
          <p:cNvSpPr>
            <a:spLocks noGrp="1"/>
          </p:cNvSpPr>
          <p:nvPr>
            <p:ph type="subTitle" idx="1"/>
          </p:nvPr>
        </p:nvSpPr>
        <p:spPr/>
        <p:txBody>
          <a:bodyPr>
            <a:normAutofit fontScale="77500" lnSpcReduction="20000"/>
          </a:bodyPr>
          <a:lstStyle/>
          <a:p>
            <a:r>
              <a:rPr lang="en-US" dirty="0"/>
              <a:t>center for writing excellence</a:t>
            </a:r>
          </a:p>
          <a:p>
            <a:r>
              <a:rPr lang="en-US" dirty="0"/>
              <a:t>University of north Alabama</a:t>
            </a:r>
          </a:p>
          <a:p>
            <a:r>
              <a:rPr lang="en-US" dirty="0"/>
              <a:t>Director, Dr. Kathleen Richards</a:t>
            </a:r>
          </a:p>
        </p:txBody>
      </p:sp>
    </p:spTree>
    <p:extLst>
      <p:ext uri="{BB962C8B-B14F-4D97-AF65-F5344CB8AC3E}">
        <p14:creationId xmlns:p14="http://schemas.microsoft.com/office/powerpoint/2010/main" val="3359548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Headings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1742917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Radio Broadcast</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a:bodyPr>
          <a:lstStyle/>
          <a:p>
            <a:pPr fontAlgn="t"/>
            <a:endParaRPr lang="en-US" dirty="0">
              <a:highlight>
                <a:srgbClr val="FFFF00"/>
              </a:highlight>
            </a:endParaRPr>
          </a:p>
          <a:p>
            <a:pPr fontAlgn="base"/>
            <a:r>
              <a:rPr lang="en-US" dirty="0"/>
              <a:t>Mottram, L. (2020, January 8). </a:t>
            </a:r>
            <a:r>
              <a:rPr lang="en-US" i="1" dirty="0"/>
              <a:t>Hazard reduction </a:t>
            </a:r>
          </a:p>
          <a:p>
            <a:pPr marL="0" indent="0" fontAlgn="base">
              <a:buNone/>
            </a:pPr>
            <a:r>
              <a:rPr lang="en-US" i="1" dirty="0"/>
              <a:t>		burning is not a panacea to bushfire risk: </a:t>
            </a:r>
          </a:p>
          <a:p>
            <a:pPr marL="0" indent="0" fontAlgn="base">
              <a:buNone/>
            </a:pPr>
            <a:r>
              <a:rPr lang="en-US" i="1" dirty="0"/>
              <a:t>		Expert</a:t>
            </a:r>
            <a:r>
              <a:rPr lang="en-US" dirty="0"/>
              <a:t> [Radio broadcast]. ABC. https://www.</a:t>
            </a:r>
          </a:p>
          <a:p>
            <a:pPr marL="0" indent="0" fontAlgn="base">
              <a:buNone/>
            </a:pPr>
            <a:r>
              <a:rPr lang="en-US" dirty="0"/>
              <a:t>		abc.net.au/radio/programs/pm/thinned-forests-</a:t>
            </a:r>
          </a:p>
          <a:p>
            <a:pPr marL="0" indent="0" fontAlgn="base">
              <a:buNone/>
            </a:pPr>
            <a:r>
              <a:rPr lang="en-US" dirty="0"/>
              <a:t>		can-be-more-prone-to-fire,-expert-says/ 	</a:t>
            </a:r>
          </a:p>
          <a:p>
            <a:pPr marL="0" indent="0" fontAlgn="base">
              <a:buNone/>
            </a:pPr>
            <a:r>
              <a:rPr lang="en-US" dirty="0"/>
              <a:t>		11853280</a:t>
            </a:r>
          </a:p>
          <a:p>
            <a:pPr marL="0" indent="0" fontAlgn="base">
              <a:buNone/>
            </a:pPr>
            <a:endParaRPr lang="en-US" dirty="0"/>
          </a:p>
          <a:p>
            <a:pPr fontAlgn="t"/>
            <a:r>
              <a:rPr lang="en-US" b="1" i="1" dirty="0"/>
              <a:t>Parenthetical citation</a:t>
            </a:r>
            <a:r>
              <a:rPr lang="en-US" dirty="0"/>
              <a:t>: </a:t>
            </a:r>
            <a:r>
              <a:rPr lang="en-US" dirty="0">
                <a:highlight>
                  <a:srgbClr val="FFFF00"/>
                </a:highlight>
              </a:rPr>
              <a:t>(Mottram, 2020)</a:t>
            </a:r>
          </a:p>
          <a:p>
            <a:pPr fontAlgn="t"/>
            <a:r>
              <a:rPr lang="en-US" b="1" i="1" dirty="0"/>
              <a:t>Narrative citation</a:t>
            </a:r>
            <a:r>
              <a:rPr lang="en-US" dirty="0"/>
              <a:t>: </a:t>
            </a:r>
            <a:r>
              <a:rPr lang="en-US" dirty="0">
                <a:highlight>
                  <a:srgbClr val="FFFF00"/>
                </a:highlight>
              </a:rPr>
              <a:t>Mottram (2020)</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15865565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Grammar Usage</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1236061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Pronouns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lvl="0">
              <a:buClr>
                <a:srgbClr val="B31166"/>
              </a:buClr>
            </a:pPr>
            <a:r>
              <a:rPr lang="en-US" sz="2400" dirty="0">
                <a:solidFill>
                  <a:prstClr val="black">
                    <a:lumMod val="75000"/>
                    <a:lumOff val="25000"/>
                  </a:prstClr>
                </a:solidFill>
              </a:rPr>
              <a:t>The pronoun “they” or “their” is now acceptable to be used as a gender neutral singular pronoun when referring to an unknown person. </a:t>
            </a:r>
          </a:p>
          <a:p>
            <a:pPr marL="0" lvl="0" indent="0">
              <a:buClr>
                <a:srgbClr val="B31166"/>
              </a:buClr>
              <a:buNone/>
            </a:pPr>
            <a:r>
              <a:rPr lang="en-US" sz="2400" dirty="0">
                <a:solidFill>
                  <a:prstClr val="black">
                    <a:lumMod val="75000"/>
                    <a:lumOff val="25000"/>
                  </a:prstClr>
                </a:solidFill>
              </a:rPr>
              <a:t>	</a:t>
            </a:r>
          </a:p>
          <a:p>
            <a:pPr marL="0" lvl="0" indent="0">
              <a:buClr>
                <a:srgbClr val="B31166"/>
              </a:buClr>
              <a:buNone/>
            </a:pPr>
            <a:r>
              <a:rPr lang="en-US" sz="2400" b="1" dirty="0">
                <a:solidFill>
                  <a:prstClr val="black">
                    <a:lumMod val="75000"/>
                    <a:lumOff val="25000"/>
                  </a:prstClr>
                </a:solidFill>
              </a:rPr>
              <a:t>Example: </a:t>
            </a:r>
          </a:p>
          <a:p>
            <a:pPr marL="0" lvl="0" indent="0">
              <a:buClr>
                <a:srgbClr val="B31166"/>
              </a:buClr>
              <a:buNone/>
            </a:pPr>
            <a:r>
              <a:rPr lang="en-US" sz="2400" dirty="0">
                <a:solidFill>
                  <a:prstClr val="black">
                    <a:lumMod val="75000"/>
                    <a:lumOff val="25000"/>
                  </a:prstClr>
                </a:solidFill>
              </a:rPr>
              <a:t>When </a:t>
            </a:r>
            <a:r>
              <a:rPr lang="en-US" sz="2400" i="1" u="sng" dirty="0">
                <a:solidFill>
                  <a:prstClr val="black">
                    <a:lumMod val="75000"/>
                    <a:lumOff val="25000"/>
                  </a:prstClr>
                </a:solidFill>
              </a:rPr>
              <a:t>a student </a:t>
            </a:r>
            <a:r>
              <a:rPr lang="en-US" sz="2400" dirty="0">
                <a:solidFill>
                  <a:prstClr val="black">
                    <a:lumMod val="75000"/>
                    <a:lumOff val="25000"/>
                  </a:prstClr>
                </a:solidFill>
              </a:rPr>
              <a:t>is ready to register for classes, </a:t>
            </a:r>
            <a:r>
              <a:rPr lang="en-US" sz="2400" i="1" u="sng" dirty="0">
                <a:solidFill>
                  <a:prstClr val="black">
                    <a:lumMod val="75000"/>
                    <a:lumOff val="25000"/>
                  </a:prstClr>
                </a:solidFill>
              </a:rPr>
              <a:t>they</a:t>
            </a:r>
            <a:r>
              <a:rPr lang="en-US" sz="2400" dirty="0">
                <a:solidFill>
                  <a:prstClr val="black">
                    <a:lumMod val="75000"/>
                    <a:lumOff val="25000"/>
                  </a:prstClr>
                </a:solidFill>
              </a:rPr>
              <a:t> must first attain a personal identification number (PIN) from </a:t>
            </a:r>
            <a:r>
              <a:rPr lang="en-US" sz="2400" i="1" u="sng" dirty="0">
                <a:solidFill>
                  <a:prstClr val="black">
                    <a:lumMod val="75000"/>
                    <a:lumOff val="25000"/>
                  </a:prstClr>
                </a:solidFill>
              </a:rPr>
              <a:t>their </a:t>
            </a:r>
            <a:r>
              <a:rPr lang="en-US" sz="2400" dirty="0">
                <a:solidFill>
                  <a:prstClr val="black">
                    <a:lumMod val="75000"/>
                    <a:lumOff val="25000"/>
                  </a:prstClr>
                </a:solidFill>
              </a:rPr>
              <a:t>advisor. </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53714065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Verb Tense</a:t>
            </a:r>
          </a:p>
        </p:txBody>
      </p:sp>
      <p:graphicFrame>
        <p:nvGraphicFramePr>
          <p:cNvPr id="8" name="Content Placeholder 7">
            <a:extLst>
              <a:ext uri="{FF2B5EF4-FFF2-40B4-BE49-F238E27FC236}">
                <a16:creationId xmlns:a16="http://schemas.microsoft.com/office/drawing/2014/main" id="{03229342-103F-4A73-B040-07591584549F}"/>
              </a:ext>
            </a:extLst>
          </p:cNvPr>
          <p:cNvGraphicFramePr>
            <a:graphicFrameLocks noGrp="1"/>
          </p:cNvGraphicFramePr>
          <p:nvPr>
            <p:ph idx="1"/>
            <p:extLst>
              <p:ext uri="{D42A27DB-BD31-4B8C-83A1-F6EECF244321}">
                <p14:modId xmlns:p14="http://schemas.microsoft.com/office/powerpoint/2010/main" val="664067109"/>
              </p:ext>
            </p:extLst>
          </p:nvPr>
        </p:nvGraphicFramePr>
        <p:xfrm>
          <a:off x="4953966" y="144462"/>
          <a:ext cx="7006215" cy="6328904"/>
        </p:xfrm>
        <a:graphic>
          <a:graphicData uri="http://schemas.openxmlformats.org/drawingml/2006/table">
            <a:tbl>
              <a:tblPr/>
              <a:tblGrid>
                <a:gridCol w="2335405">
                  <a:extLst>
                    <a:ext uri="{9D8B030D-6E8A-4147-A177-3AD203B41FA5}">
                      <a16:colId xmlns:a16="http://schemas.microsoft.com/office/drawing/2014/main" val="3679296091"/>
                    </a:ext>
                  </a:extLst>
                </a:gridCol>
                <a:gridCol w="2335405">
                  <a:extLst>
                    <a:ext uri="{9D8B030D-6E8A-4147-A177-3AD203B41FA5}">
                      <a16:colId xmlns:a16="http://schemas.microsoft.com/office/drawing/2014/main" val="2024108752"/>
                    </a:ext>
                  </a:extLst>
                </a:gridCol>
                <a:gridCol w="2335405">
                  <a:extLst>
                    <a:ext uri="{9D8B030D-6E8A-4147-A177-3AD203B41FA5}">
                      <a16:colId xmlns:a16="http://schemas.microsoft.com/office/drawing/2014/main" val="2402045193"/>
                    </a:ext>
                  </a:extLst>
                </a:gridCol>
              </a:tblGrid>
              <a:tr h="496400">
                <a:tc>
                  <a:txBody>
                    <a:bodyPr/>
                    <a:lstStyle/>
                    <a:p>
                      <a:pPr fontAlgn="ctr"/>
                      <a:r>
                        <a:rPr lang="en-US" sz="1400" b="1">
                          <a:effectLst/>
                          <a:latin typeface="Lato"/>
                        </a:rPr>
                        <a:t>Paper section</a:t>
                      </a:r>
                      <a:endParaRPr lang="en-US" sz="1400">
                        <a:effectLst/>
                        <a:latin typeface="Lato"/>
                      </a:endParaRP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b="1">
                          <a:effectLst/>
                          <a:latin typeface="Lato"/>
                        </a:rPr>
                        <a:t>Recommended tense</a:t>
                      </a:r>
                      <a:endParaRPr lang="en-US" sz="1400">
                        <a:effectLst/>
                        <a:latin typeface="Lato"/>
                      </a:endParaRP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b="1">
                          <a:effectLst/>
                          <a:latin typeface="Lato"/>
                        </a:rPr>
                        <a:t>Example</a:t>
                      </a:r>
                      <a:endParaRPr lang="en-US" sz="1400">
                        <a:effectLst/>
                        <a:latin typeface="Lato"/>
                      </a:endParaRP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516077390"/>
                  </a:ext>
                </a:extLst>
              </a:tr>
              <a:tr h="496400">
                <a:tc rowSpan="2">
                  <a:txBody>
                    <a:bodyPr/>
                    <a:lstStyle/>
                    <a:p>
                      <a:pPr fontAlgn="ctr"/>
                      <a:r>
                        <a:rPr lang="en-US" sz="1400" dirty="0">
                          <a:effectLst/>
                          <a:latin typeface="Lato"/>
                        </a:rPr>
                        <a:t>Literature review (or whenever discussing other researchers’ work)</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Past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Williams (2020) addressed</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142159922"/>
                  </a:ext>
                </a:extLst>
              </a:tr>
              <a:tr h="496400">
                <a:tc vMerge="1">
                  <a:txBody>
                    <a:bodyPr/>
                    <a:lstStyle/>
                    <a:p>
                      <a:endParaRPr lang="en-US"/>
                    </a:p>
                  </a:txBody>
                  <a:tcPr/>
                </a:tc>
                <a:tc>
                  <a:txBody>
                    <a:bodyPr/>
                    <a:lstStyle/>
                    <a:p>
                      <a:pPr fontAlgn="ctr"/>
                      <a:r>
                        <a:rPr lang="en-US" sz="1400">
                          <a:effectLst/>
                          <a:latin typeface="Lato"/>
                        </a:rPr>
                        <a:t>Present perfect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Researchers have studied</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727947262"/>
                  </a:ext>
                </a:extLst>
              </a:tr>
              <a:tr h="496400">
                <a:tc rowSpan="2">
                  <a:txBody>
                    <a:bodyPr/>
                    <a:lstStyle/>
                    <a:p>
                      <a:pPr fontAlgn="base"/>
                      <a:r>
                        <a:rPr lang="en-US" sz="1400" b="0">
                          <a:effectLst/>
                          <a:latin typeface="merriweather"/>
                        </a:rPr>
                        <a:t>Method</a:t>
                      </a:r>
                    </a:p>
                    <a:p>
                      <a:pPr fontAlgn="base"/>
                      <a:r>
                        <a:rPr lang="en-US" sz="1400" b="0">
                          <a:effectLst/>
                          <a:latin typeface="merriweather"/>
                        </a:rPr>
                        <a:t>Description of procedure</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base"/>
                      <a:r>
                        <a:rPr lang="en-US" sz="1400" b="0">
                          <a:effectLst/>
                          <a:latin typeface="merriweather"/>
                        </a:rPr>
                        <a:t>Past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Participants took a survey</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312362176"/>
                  </a:ext>
                </a:extLst>
              </a:tr>
              <a:tr h="496400">
                <a:tc vMerge="1">
                  <a:txBody>
                    <a:bodyPr/>
                    <a:lstStyle/>
                    <a:p>
                      <a:endParaRPr lang="en-US"/>
                    </a:p>
                  </a:txBody>
                  <a:tcPr/>
                </a:tc>
                <a:tc>
                  <a:txBody>
                    <a:bodyPr/>
                    <a:lstStyle/>
                    <a:p>
                      <a:pPr fontAlgn="ctr"/>
                      <a:r>
                        <a:rPr lang="en-US" sz="1400">
                          <a:effectLst/>
                          <a:latin typeface="Lato"/>
                        </a:rPr>
                        <a:t>Present perfect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Others have used similar approaches</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584057377"/>
                  </a:ext>
                </a:extLst>
              </a:tr>
              <a:tr h="921886">
                <a:tc>
                  <a:txBody>
                    <a:bodyPr/>
                    <a:lstStyle/>
                    <a:p>
                      <a:pPr fontAlgn="ctr"/>
                      <a:r>
                        <a:rPr lang="en-US" sz="1400">
                          <a:effectLst/>
                          <a:latin typeface="Lato"/>
                        </a:rPr>
                        <a:t>Reporting of your own or other researchers’ results</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Past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base"/>
                      <a:r>
                        <a:rPr lang="en-US" sz="1400" b="0">
                          <a:effectLst/>
                          <a:latin typeface="merriweather"/>
                        </a:rPr>
                        <a:t>Results showed </a:t>
                      </a:r>
                    </a:p>
                    <a:p>
                      <a:pPr fontAlgn="base"/>
                      <a:r>
                        <a:rPr lang="en-US" sz="1400" b="0">
                          <a:effectLst/>
                          <a:latin typeface="merriweather"/>
                        </a:rPr>
                        <a:t>Scores decreased</a:t>
                      </a:r>
                    </a:p>
                    <a:p>
                      <a:pPr fontAlgn="base"/>
                      <a:r>
                        <a:rPr lang="en-US" sz="1400" b="0">
                          <a:effectLst/>
                          <a:latin typeface="merriweather"/>
                        </a:rPr>
                        <a:t>Hypotheses were not supported</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574838859"/>
                  </a:ext>
                </a:extLst>
              </a:tr>
              <a:tr h="283658">
                <a:tc rowSpan="3">
                  <a:txBody>
                    <a:bodyPr/>
                    <a:lstStyle/>
                    <a:p>
                      <a:pPr fontAlgn="ctr"/>
                      <a:r>
                        <a:rPr lang="en-US" sz="1400">
                          <a:effectLst/>
                          <a:latin typeface="Lato"/>
                        </a:rPr>
                        <a:t>Personal reactions</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Past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I felt surprised</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850163832"/>
                  </a:ext>
                </a:extLst>
              </a:tr>
              <a:tr h="283658">
                <a:tc vMerge="1">
                  <a:txBody>
                    <a:bodyPr/>
                    <a:lstStyle/>
                    <a:p>
                      <a:endParaRPr lang="en-US"/>
                    </a:p>
                  </a:txBody>
                  <a:tcPr/>
                </a:tc>
                <a:tc>
                  <a:txBody>
                    <a:bodyPr/>
                    <a:lstStyle/>
                    <a:p>
                      <a:pPr fontAlgn="ctr"/>
                      <a:r>
                        <a:rPr lang="en-US" sz="1400">
                          <a:effectLst/>
                          <a:latin typeface="Lato"/>
                        </a:rPr>
                        <a:t>Present perfect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I have experienced</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4224462269"/>
                  </a:ext>
                </a:extLst>
              </a:tr>
              <a:tr h="283658">
                <a:tc vMerge="1">
                  <a:txBody>
                    <a:bodyPr/>
                    <a:lstStyle/>
                    <a:p>
                      <a:endParaRPr lang="en-US"/>
                    </a:p>
                  </a:txBody>
                  <a:tcPr/>
                </a:tc>
                <a:tc>
                  <a:txBody>
                    <a:bodyPr/>
                    <a:lstStyle/>
                    <a:p>
                      <a:pPr fontAlgn="ctr"/>
                      <a:r>
                        <a:rPr lang="en-US" sz="1400">
                          <a:effectLst/>
                          <a:latin typeface="Lato"/>
                        </a:rPr>
                        <a:t>Present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I believe</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4119901821"/>
                  </a:ext>
                </a:extLst>
              </a:tr>
              <a:tr h="921886">
                <a:tc>
                  <a:txBody>
                    <a:bodyPr/>
                    <a:lstStyle/>
                    <a:p>
                      <a:pPr fontAlgn="ctr"/>
                      <a:r>
                        <a:rPr lang="en-US" sz="1400">
                          <a:effectLst/>
                          <a:latin typeface="Lato"/>
                        </a:rPr>
                        <a:t>Discussion of implications</a:t>
                      </a:r>
                      <a:br>
                        <a:rPr lang="en-US" sz="1400">
                          <a:effectLst/>
                          <a:latin typeface="Lato"/>
                        </a:rPr>
                      </a:br>
                      <a:r>
                        <a:rPr lang="en-US" sz="1400">
                          <a:effectLst/>
                          <a:latin typeface="Lato"/>
                        </a:rPr>
                        <a:t>of results or of previous statements</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Present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base"/>
                      <a:r>
                        <a:rPr lang="en-US" sz="1400" b="0">
                          <a:effectLst/>
                          <a:latin typeface="merriweather"/>
                        </a:rPr>
                        <a:t>The results indicate </a:t>
                      </a:r>
                    </a:p>
                    <a:p>
                      <a:pPr fontAlgn="base"/>
                      <a:r>
                        <a:rPr lang="en-US" sz="1400" b="0">
                          <a:effectLst/>
                          <a:latin typeface="merriweather"/>
                        </a:rPr>
                        <a:t>The findings mean that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14028600"/>
                  </a:ext>
                </a:extLst>
              </a:tr>
              <a:tr h="1134628">
                <a:tc>
                  <a:txBody>
                    <a:bodyPr/>
                    <a:lstStyle/>
                    <a:p>
                      <a:pPr fontAlgn="ctr"/>
                      <a:r>
                        <a:rPr lang="en-US" sz="1400">
                          <a:effectLst/>
                          <a:latin typeface="Lato"/>
                        </a:rPr>
                        <a:t>Presentation of study conclusions, limitations, and future directions</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dirty="0">
                          <a:effectLst/>
                          <a:latin typeface="Lato"/>
                        </a:rPr>
                        <a:t>Present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base"/>
                      <a:r>
                        <a:rPr lang="en-US" sz="1400" b="0" dirty="0">
                          <a:effectLst/>
                          <a:latin typeface="merriweather"/>
                        </a:rPr>
                        <a:t>We conclude </a:t>
                      </a:r>
                    </a:p>
                    <a:p>
                      <a:pPr fontAlgn="base"/>
                      <a:r>
                        <a:rPr lang="en-US" sz="1400" b="0" dirty="0">
                          <a:effectLst/>
                          <a:latin typeface="merriweather"/>
                        </a:rPr>
                        <a:t>Limitations of the study are</a:t>
                      </a:r>
                    </a:p>
                    <a:p>
                      <a:pPr fontAlgn="base"/>
                      <a:r>
                        <a:rPr lang="en-US" sz="1400" b="0" dirty="0">
                          <a:effectLst/>
                          <a:latin typeface="merriweather"/>
                        </a:rPr>
                        <a:t>Future research should explore</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584630545"/>
                  </a:ext>
                </a:extLst>
              </a:tr>
            </a:tbl>
          </a:graphicData>
        </a:graphic>
      </p:graphicFrame>
      <p:sp>
        <p:nvSpPr>
          <p:cNvPr id="9" name="Rectangle 8">
            <a:extLst>
              <a:ext uri="{FF2B5EF4-FFF2-40B4-BE49-F238E27FC236}">
                <a16:creationId xmlns:a16="http://schemas.microsoft.com/office/drawing/2014/main" id="{55C621D4-AF76-42CB-B691-84E65DB169A0}"/>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26760840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Age Ranges and </a:t>
            </a:r>
            <a:br>
              <a:rPr lang="en-US" sz="3200" dirty="0">
                <a:solidFill>
                  <a:srgbClr val="EBEBEB"/>
                </a:solidFill>
              </a:rPr>
            </a:br>
            <a:r>
              <a:rPr lang="en-US" sz="3200" dirty="0">
                <a:solidFill>
                  <a:srgbClr val="EBEBEB"/>
                </a:solidFill>
              </a:rPr>
              <a:t>Descriptive Phrases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lvl="1"/>
            <a:r>
              <a:rPr lang="en-US" sz="1800" dirty="0"/>
              <a:t>Use specific age ranges rather then open-ended descriptions when possible.</a:t>
            </a:r>
          </a:p>
          <a:p>
            <a:pPr lvl="2"/>
            <a:r>
              <a:rPr lang="en-US" sz="1600" dirty="0"/>
              <a:t>Instead of the word </a:t>
            </a:r>
            <a:r>
              <a:rPr lang="en-US" sz="1600" b="1" i="1" dirty="0"/>
              <a:t>teenagers</a:t>
            </a:r>
            <a:r>
              <a:rPr lang="en-US" sz="1600" dirty="0"/>
              <a:t>, write </a:t>
            </a:r>
            <a:r>
              <a:rPr lang="en-US" sz="1600" b="1" i="1" dirty="0"/>
              <a:t> individuals ages 12-18</a:t>
            </a:r>
            <a:endParaRPr lang="en-US" sz="1600" dirty="0"/>
          </a:p>
          <a:p>
            <a:pPr lvl="1"/>
            <a:r>
              <a:rPr lang="en-US" sz="1800" dirty="0"/>
              <a:t>Use descriptive phrases rather than adjectives as nouns when discussing people.</a:t>
            </a:r>
          </a:p>
          <a:p>
            <a:pPr lvl="2"/>
            <a:r>
              <a:rPr lang="en-US" sz="1600" dirty="0"/>
              <a:t>Instead of </a:t>
            </a:r>
            <a:r>
              <a:rPr lang="en-US" sz="1600" b="1" i="1" dirty="0"/>
              <a:t>Chinese people</a:t>
            </a:r>
            <a:r>
              <a:rPr lang="en-US" sz="1600" dirty="0"/>
              <a:t> write </a:t>
            </a:r>
            <a:r>
              <a:rPr lang="en-US" sz="1600" b="1" i="1" dirty="0"/>
              <a:t>the people of China</a:t>
            </a:r>
          </a:p>
          <a:p>
            <a:pPr marL="914400" lvl="2" indent="0">
              <a:buNone/>
            </a:pPr>
            <a:endParaRPr lang="en-US" sz="1600" dirty="0"/>
          </a:p>
          <a:p>
            <a:pPr marL="457200" lvl="1" indent="0">
              <a:buNone/>
            </a:pPr>
            <a:endParaRPr lang="en-US" sz="1800" dirty="0"/>
          </a:p>
        </p:txBody>
      </p:sp>
      <p:sp>
        <p:nvSpPr>
          <p:cNvPr id="9" name="Rectangle 8">
            <a:extLst>
              <a:ext uri="{FF2B5EF4-FFF2-40B4-BE49-F238E27FC236}">
                <a16:creationId xmlns:a16="http://schemas.microsoft.com/office/drawing/2014/main" id="{09416A09-AE03-4DD3-B15D-64A4B8C665EF}"/>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46549096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First Person Pronouns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Use first-person pronouns in APA style to describe your work as well as your personal reactions. </a:t>
            </a:r>
          </a:p>
          <a:p>
            <a:pPr lvl="1" fontAlgn="t"/>
            <a:r>
              <a:rPr lang="en-US" dirty="0"/>
              <a:t>If you are writing a paper by yourself, use the pronoun “I” to refer to yourself. </a:t>
            </a:r>
          </a:p>
          <a:p>
            <a:pPr lvl="1" fontAlgn="t"/>
            <a:r>
              <a:rPr lang="en-US" dirty="0"/>
              <a:t>If you are writing a paper with coauthors, use the pronoun “we” to refer yourself and your coauthors together.</a:t>
            </a:r>
          </a:p>
          <a:p>
            <a:pPr lvl="2"/>
            <a:endParaRPr lang="en-US" sz="1600" dirty="0"/>
          </a:p>
          <a:p>
            <a:pPr marL="457200" lvl="1" indent="0">
              <a:buNone/>
            </a:pPr>
            <a:endParaRPr lang="en-US" sz="1800" dirty="0"/>
          </a:p>
        </p:txBody>
      </p:sp>
      <p:sp>
        <p:nvSpPr>
          <p:cNvPr id="9" name="Rectangle 8">
            <a:extLst>
              <a:ext uri="{FF2B5EF4-FFF2-40B4-BE49-F238E27FC236}">
                <a16:creationId xmlns:a16="http://schemas.microsoft.com/office/drawing/2014/main" id="{F2F7C399-5ABB-4230-92BF-6AFF1F6A8DBF}"/>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78899184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Mechanics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9290823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Commas and Semicolons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endParaRPr lang="en-US" dirty="0"/>
          </a:p>
          <a:p>
            <a:pPr fontAlgn="base"/>
            <a:r>
              <a:rPr lang="en-US" dirty="0"/>
              <a:t>Use a serial comma (also called an Oxford comma, Harvard comma, or series comma) between elements in a series of three or more items.</a:t>
            </a:r>
          </a:p>
          <a:p>
            <a:pPr lvl="1" fontAlgn="base"/>
            <a:r>
              <a:rPr lang="en-US" dirty="0"/>
              <a:t>Factors of personality include extraversion, conscientiousness, openness to experience, agreeableness</a:t>
            </a:r>
            <a:r>
              <a:rPr lang="en-US" dirty="0">
                <a:highlight>
                  <a:srgbClr val="FFFF00"/>
                </a:highlight>
              </a:rPr>
              <a:t>,</a:t>
            </a:r>
            <a:r>
              <a:rPr lang="en-US" dirty="0"/>
              <a:t> and neuroticism.</a:t>
            </a:r>
          </a:p>
          <a:p>
            <a:pPr fontAlgn="base"/>
            <a:endParaRPr lang="en-US" dirty="0"/>
          </a:p>
          <a:p>
            <a:pPr fontAlgn="base"/>
            <a:r>
              <a:rPr lang="en-US" dirty="0"/>
              <a:t>If one or more items in the series already contain a comma, use semicolons between the items instead of commas.</a:t>
            </a:r>
          </a:p>
          <a:p>
            <a:pPr lvl="1" fontAlgn="base"/>
            <a:r>
              <a:rPr lang="en-US" dirty="0"/>
              <a:t>Subjective well-being is characterized by the presence of positive affect, such as whether people feel happy and peaceful</a:t>
            </a:r>
            <a:r>
              <a:rPr lang="en-US" dirty="0">
                <a:highlight>
                  <a:srgbClr val="FFFF00"/>
                </a:highlight>
              </a:rPr>
              <a:t>; </a:t>
            </a:r>
            <a:r>
              <a:rPr lang="en-US" dirty="0"/>
              <a:t>the absence of negative affect, such as whether people feel angry or bored</a:t>
            </a:r>
            <a:r>
              <a:rPr lang="en-US" dirty="0">
                <a:highlight>
                  <a:srgbClr val="FFFF00"/>
                </a:highlight>
              </a:rPr>
              <a:t>;</a:t>
            </a:r>
            <a:r>
              <a:rPr lang="en-US" dirty="0"/>
              <a:t> and a high level of life satisfaction.</a:t>
            </a:r>
          </a:p>
          <a:p>
            <a:pPr marL="457200" lvl="1" indent="0" fontAlgn="base">
              <a:buNone/>
            </a:pPr>
            <a:endParaRPr lang="en-US" dirty="0"/>
          </a:p>
          <a:p>
            <a:pPr lvl="2"/>
            <a:endParaRPr lang="en-US" sz="1600" dirty="0"/>
          </a:p>
          <a:p>
            <a:pPr marL="457200" lvl="1" indent="0">
              <a:buNone/>
            </a:pPr>
            <a:endParaRPr lang="en-US" sz="1800" dirty="0"/>
          </a:p>
        </p:txBody>
      </p:sp>
      <p:sp>
        <p:nvSpPr>
          <p:cNvPr id="9" name="Rectangle 8">
            <a:extLst>
              <a:ext uri="{FF2B5EF4-FFF2-40B4-BE49-F238E27FC236}">
                <a16:creationId xmlns:a16="http://schemas.microsoft.com/office/drawing/2014/main" id="{A6D3238C-1352-4A67-AD7A-2A1CC45B83AB}"/>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437520173"/>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Numbers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68186848"/>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Numbers Expresses As Words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In general, use words to express numbers zero through nine, and use numerals to express numbers 10 and above.</a:t>
            </a:r>
          </a:p>
          <a:p>
            <a:pPr lvl="1" fontAlgn="base"/>
            <a:r>
              <a:rPr lang="en-US" dirty="0"/>
              <a:t>there were five nurses on duty</a:t>
            </a:r>
          </a:p>
          <a:p>
            <a:pPr lvl="1" fontAlgn="base"/>
            <a:r>
              <a:rPr lang="en-US" dirty="0"/>
              <a:t>the study had three conditions</a:t>
            </a:r>
          </a:p>
          <a:p>
            <a:pPr lvl="1" fontAlgn="base"/>
            <a:r>
              <a:rPr lang="en-US" dirty="0"/>
              <a:t>students were in the third, sixth, eighth, 10th, and 12th grades</a:t>
            </a:r>
          </a:p>
          <a:p>
            <a:pPr fontAlgn="base"/>
            <a:endParaRPr lang="en-US" dirty="0"/>
          </a:p>
          <a:p>
            <a:pPr marL="457200" lvl="1" indent="0" fontAlgn="base">
              <a:buNone/>
            </a:pPr>
            <a:endParaRPr lang="en-US" dirty="0"/>
          </a:p>
          <a:p>
            <a:pPr lvl="2"/>
            <a:endParaRPr lang="en-US" sz="1600" dirty="0"/>
          </a:p>
          <a:p>
            <a:pPr marL="457200" lvl="1" indent="0">
              <a:buNone/>
            </a:pPr>
            <a:endParaRPr lang="en-US" sz="1800" dirty="0"/>
          </a:p>
        </p:txBody>
      </p:sp>
      <p:sp>
        <p:nvSpPr>
          <p:cNvPr id="9" name="Rectangle 8">
            <a:extLst>
              <a:ext uri="{FF2B5EF4-FFF2-40B4-BE49-F238E27FC236}">
                <a16:creationId xmlns:a16="http://schemas.microsoft.com/office/drawing/2014/main" id="{74D6DD08-E5F5-4B93-8734-7191D11B12AA}"/>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619761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Level Headings</a:t>
            </a:r>
          </a:p>
        </p:txBody>
      </p:sp>
      <p:graphicFrame>
        <p:nvGraphicFramePr>
          <p:cNvPr id="4" name="Content Placeholder 3">
            <a:extLst>
              <a:ext uri="{FF2B5EF4-FFF2-40B4-BE49-F238E27FC236}">
                <a16:creationId xmlns:a16="http://schemas.microsoft.com/office/drawing/2014/main" id="{758F532F-2DCD-47B3-A3B6-A92A54223F72}"/>
              </a:ext>
            </a:extLst>
          </p:cNvPr>
          <p:cNvGraphicFramePr>
            <a:graphicFrameLocks noGrp="1"/>
          </p:cNvGraphicFramePr>
          <p:nvPr>
            <p:ph idx="1"/>
            <p:extLst>
              <p:ext uri="{D42A27DB-BD31-4B8C-83A1-F6EECF244321}">
                <p14:modId xmlns:p14="http://schemas.microsoft.com/office/powerpoint/2010/main" val="1209641577"/>
              </p:ext>
            </p:extLst>
          </p:nvPr>
        </p:nvGraphicFramePr>
        <p:xfrm>
          <a:off x="5289550" y="402163"/>
          <a:ext cx="6478588" cy="5753309"/>
        </p:xfrm>
        <a:graphic>
          <a:graphicData uri="http://schemas.openxmlformats.org/drawingml/2006/table">
            <a:tbl>
              <a:tblPr/>
              <a:tblGrid>
                <a:gridCol w="663470">
                  <a:extLst>
                    <a:ext uri="{9D8B030D-6E8A-4147-A177-3AD203B41FA5}">
                      <a16:colId xmlns:a16="http://schemas.microsoft.com/office/drawing/2014/main" val="1161293543"/>
                    </a:ext>
                  </a:extLst>
                </a:gridCol>
                <a:gridCol w="5815118">
                  <a:extLst>
                    <a:ext uri="{9D8B030D-6E8A-4147-A177-3AD203B41FA5}">
                      <a16:colId xmlns:a16="http://schemas.microsoft.com/office/drawing/2014/main" val="1162580216"/>
                    </a:ext>
                  </a:extLst>
                </a:gridCol>
              </a:tblGrid>
              <a:tr h="311076">
                <a:tc>
                  <a:txBody>
                    <a:bodyPr/>
                    <a:lstStyle/>
                    <a:p>
                      <a:pPr algn="ctr" fontAlgn="base"/>
                      <a:r>
                        <a:rPr lang="en-US" sz="1300" b="1" dirty="0">
                          <a:effectLst/>
                        </a:rPr>
                        <a:t>Level</a:t>
                      </a:r>
                      <a:endParaRPr lang="en-US" sz="1300" b="0" dirty="0">
                        <a:effectLst/>
                      </a:endParaRP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algn="ctr" fontAlgn="base"/>
                      <a:r>
                        <a:rPr lang="en-US" sz="1300" b="1">
                          <a:effectLst/>
                        </a:rPr>
                        <a:t>Format</a:t>
                      </a:r>
                      <a:endParaRPr lang="en-US" sz="1300" b="0">
                        <a:effectLst/>
                      </a:endParaRP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extLst>
                  <a:ext uri="{0D108BD9-81ED-4DB2-BD59-A6C34878D82A}">
                    <a16:rowId xmlns:a16="http://schemas.microsoft.com/office/drawing/2014/main" val="3516742517"/>
                  </a:ext>
                </a:extLst>
              </a:tr>
              <a:tr h="1042266">
                <a:tc>
                  <a:txBody>
                    <a:bodyPr/>
                    <a:lstStyle/>
                    <a:p>
                      <a:pPr algn="ctr" fontAlgn="base"/>
                      <a:r>
                        <a:rPr lang="en-US" sz="1300" b="0">
                          <a:effectLst/>
                        </a:rPr>
                        <a:t>1</a:t>
                      </a: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algn="ctr" fontAlgn="base"/>
                      <a:r>
                        <a:rPr lang="en-US" sz="1300" b="1">
                          <a:effectLst/>
                        </a:rPr>
                        <a:t>Centered, Bold, Title Case Heading</a:t>
                      </a:r>
                      <a:r>
                        <a:rPr lang="en-US" sz="1300">
                          <a:effectLst/>
                        </a:rPr>
                        <a:t>  </a:t>
                      </a:r>
                    </a:p>
                    <a:p>
                      <a:pPr fontAlgn="base"/>
                      <a:r>
                        <a:rPr lang="en-US" sz="1300">
                          <a:effectLst/>
                        </a:rPr>
                        <a:t>         Text begins as a new paragraph.</a:t>
                      </a:r>
                    </a:p>
                    <a:p>
                      <a:pPr fontAlgn="base"/>
                      <a:r>
                        <a:rPr lang="en-US" sz="1300">
                          <a:effectLst/>
                        </a:rPr>
                        <a:t/>
                      </a:r>
                      <a:br>
                        <a:rPr lang="en-US" sz="1300">
                          <a:effectLst/>
                        </a:rPr>
                      </a:br>
                      <a:endParaRPr lang="en-US" sz="1300">
                        <a:effectLst/>
                      </a:endParaRPr>
                    </a:p>
                  </a:txBody>
                  <a:tcPr marL="70432" marR="35216" marT="70432" marB="338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169589634"/>
                  </a:ext>
                </a:extLst>
              </a:tr>
              <a:tr h="1273168">
                <a:tc>
                  <a:txBody>
                    <a:bodyPr/>
                    <a:lstStyle/>
                    <a:p>
                      <a:pPr algn="ctr" fontAlgn="base"/>
                      <a:r>
                        <a:rPr lang="en-US" sz="1300" b="0">
                          <a:effectLst/>
                        </a:rPr>
                        <a:t>2</a:t>
                      </a: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300" b="1">
                          <a:effectLst/>
                        </a:rPr>
                        <a:t>Flush Left, Bold, Title Case Heading</a:t>
                      </a:r>
                      <a:r>
                        <a:rPr lang="en-US" sz="1300">
                          <a:effectLst/>
                        </a:rPr>
                        <a:t/>
                      </a:r>
                      <a:br>
                        <a:rPr lang="en-US" sz="1300">
                          <a:effectLst/>
                        </a:rPr>
                      </a:br>
                      <a:endParaRPr lang="en-US" sz="1300">
                        <a:effectLst/>
                      </a:endParaRPr>
                    </a:p>
                    <a:p>
                      <a:pPr fontAlgn="base"/>
                      <a:r>
                        <a:rPr lang="en-US" sz="1300">
                          <a:effectLst/>
                        </a:rPr>
                        <a:t>         Text begins as a new paragraph.</a:t>
                      </a:r>
                    </a:p>
                    <a:p>
                      <a:pPr fontAlgn="base"/>
                      <a:r>
                        <a:rPr lang="en-US" sz="1300">
                          <a:effectLst/>
                        </a:rPr>
                        <a:t/>
                      </a:r>
                      <a:br>
                        <a:rPr lang="en-US" sz="1300">
                          <a:effectLst/>
                        </a:rPr>
                      </a:br>
                      <a:endParaRPr lang="en-US" sz="1300">
                        <a:effectLst/>
                      </a:endParaRPr>
                    </a:p>
                  </a:txBody>
                  <a:tcPr marL="70432" marR="35216" marT="70432" marB="338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847247367"/>
                  </a:ext>
                </a:extLst>
              </a:tr>
              <a:tr h="1273168">
                <a:tc>
                  <a:txBody>
                    <a:bodyPr/>
                    <a:lstStyle/>
                    <a:p>
                      <a:pPr algn="ctr" fontAlgn="base"/>
                      <a:r>
                        <a:rPr lang="en-US" sz="1300" b="0">
                          <a:effectLst/>
                        </a:rPr>
                        <a:t>3</a:t>
                      </a: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300" b="1" i="1">
                          <a:effectLst/>
                        </a:rPr>
                        <a:t>Flush Left, Bold Italic, Title Case Heading</a:t>
                      </a:r>
                      <a:r>
                        <a:rPr lang="en-US" sz="1300">
                          <a:effectLst/>
                        </a:rPr>
                        <a:t/>
                      </a:r>
                      <a:br>
                        <a:rPr lang="en-US" sz="1300">
                          <a:effectLst/>
                        </a:rPr>
                      </a:br>
                      <a:endParaRPr lang="en-US" sz="1300">
                        <a:effectLst/>
                      </a:endParaRPr>
                    </a:p>
                    <a:p>
                      <a:pPr fontAlgn="base"/>
                      <a:r>
                        <a:rPr lang="en-US" sz="1300">
                          <a:effectLst/>
                        </a:rPr>
                        <a:t>         Text begins as a new paragraph.</a:t>
                      </a:r>
                    </a:p>
                    <a:p>
                      <a:pPr fontAlgn="base"/>
                      <a:r>
                        <a:rPr lang="en-US" sz="1300">
                          <a:effectLst/>
                        </a:rPr>
                        <a:t/>
                      </a:r>
                      <a:br>
                        <a:rPr lang="en-US" sz="1300">
                          <a:effectLst/>
                        </a:rPr>
                      </a:br>
                      <a:endParaRPr lang="en-US" sz="1300">
                        <a:effectLst/>
                      </a:endParaRPr>
                    </a:p>
                  </a:txBody>
                  <a:tcPr marL="70432" marR="35216" marT="70432" marB="338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760650948"/>
                  </a:ext>
                </a:extLst>
              </a:tr>
              <a:tr h="1042266">
                <a:tc>
                  <a:txBody>
                    <a:bodyPr/>
                    <a:lstStyle/>
                    <a:p>
                      <a:pPr algn="ctr" fontAlgn="base"/>
                      <a:r>
                        <a:rPr lang="en-US" sz="1300" b="0">
                          <a:effectLst/>
                        </a:rPr>
                        <a:t>4</a:t>
                      </a: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300" b="1" dirty="0">
                          <a:effectLst/>
                        </a:rPr>
                        <a:t>         Indented, Bold, Title Case Heading, Ending With a Period.</a:t>
                      </a:r>
                      <a:r>
                        <a:rPr lang="en-US" sz="1300" dirty="0">
                          <a:effectLst/>
                        </a:rPr>
                        <a:t> Text begins on the same line and continues as a regular paragraph.</a:t>
                      </a:r>
                    </a:p>
                    <a:p>
                      <a:pPr fontAlgn="base"/>
                      <a:r>
                        <a:rPr lang="en-US" sz="1300" dirty="0">
                          <a:effectLst/>
                        </a:rPr>
                        <a:t/>
                      </a:r>
                      <a:br>
                        <a:rPr lang="en-US" sz="1300" dirty="0">
                          <a:effectLst/>
                        </a:rPr>
                      </a:br>
                      <a:endParaRPr lang="en-US" sz="1300" dirty="0">
                        <a:effectLst/>
                      </a:endParaRPr>
                    </a:p>
                  </a:txBody>
                  <a:tcPr marL="70432" marR="35216" marT="70432" marB="338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83219040"/>
                  </a:ext>
                </a:extLst>
              </a:tr>
              <a:tr h="811365">
                <a:tc>
                  <a:txBody>
                    <a:bodyPr/>
                    <a:lstStyle/>
                    <a:p>
                      <a:pPr algn="ctr" fontAlgn="base"/>
                      <a:r>
                        <a:rPr lang="en-US" sz="1300" b="0">
                          <a:effectLst/>
                        </a:rPr>
                        <a:t>5</a:t>
                      </a: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300" dirty="0">
                          <a:effectLst/>
                        </a:rPr>
                        <a:t>         </a:t>
                      </a:r>
                      <a:r>
                        <a:rPr lang="en-US" sz="1300" b="1" i="1" dirty="0">
                          <a:effectLst/>
                        </a:rPr>
                        <a:t>Indented, Bold Italic, Title Case Heading, Ending With a Period.</a:t>
                      </a:r>
                      <a:r>
                        <a:rPr lang="en-US" sz="1300" dirty="0">
                          <a:effectLst/>
                        </a:rPr>
                        <a:t> Text begins on the same line and continues as a regular paragraph.</a:t>
                      </a:r>
                    </a:p>
                  </a:txBody>
                  <a:tcPr marL="70432" marR="35216" marT="70432" marB="338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867420445"/>
                  </a:ext>
                </a:extLst>
              </a:tr>
            </a:tbl>
          </a:graphicData>
        </a:graphic>
      </p:graphicFrame>
      <p:sp>
        <p:nvSpPr>
          <p:cNvPr id="5" name="Rectangle 4">
            <a:extLst>
              <a:ext uri="{FF2B5EF4-FFF2-40B4-BE49-F238E27FC236}">
                <a16:creationId xmlns:a16="http://schemas.microsoft.com/office/drawing/2014/main" id="{FB399B7B-D2BC-4647-8FDF-726D12A46C0D}"/>
              </a:ext>
            </a:extLst>
          </p:cNvPr>
          <p:cNvSpPr/>
          <p:nvPr/>
        </p:nvSpPr>
        <p:spPr>
          <a:xfrm>
            <a:off x="10277604" y="6371383"/>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06014218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Numbers Expresses As Words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endParaRPr lang="en-US" dirty="0"/>
          </a:p>
          <a:p>
            <a:pPr marL="457200" lvl="1" indent="0" fontAlgn="base">
              <a:buNone/>
            </a:pPr>
            <a:endParaRPr lang="en-US" dirty="0"/>
          </a:p>
          <a:p>
            <a:pPr lvl="2"/>
            <a:endParaRPr lang="en-US" sz="1600" dirty="0"/>
          </a:p>
          <a:p>
            <a:pPr marL="457200" lvl="1" indent="0">
              <a:buNone/>
            </a:pPr>
            <a:endParaRPr lang="en-US" sz="1800" dirty="0"/>
          </a:p>
        </p:txBody>
      </p:sp>
      <p:graphicFrame>
        <p:nvGraphicFramePr>
          <p:cNvPr id="4" name="Table 3">
            <a:extLst>
              <a:ext uri="{FF2B5EF4-FFF2-40B4-BE49-F238E27FC236}">
                <a16:creationId xmlns:a16="http://schemas.microsoft.com/office/drawing/2014/main" id="{4FF1AABC-FDBC-4943-AAC2-227442CE47A0}"/>
              </a:ext>
            </a:extLst>
          </p:cNvPr>
          <p:cNvGraphicFramePr>
            <a:graphicFrameLocks noGrp="1"/>
          </p:cNvGraphicFramePr>
          <p:nvPr>
            <p:extLst>
              <p:ext uri="{D42A27DB-BD31-4B8C-83A1-F6EECF244321}">
                <p14:modId xmlns:p14="http://schemas.microsoft.com/office/powerpoint/2010/main" val="3171255285"/>
              </p:ext>
            </p:extLst>
          </p:nvPr>
        </p:nvGraphicFramePr>
        <p:xfrm>
          <a:off x="5040350" y="466163"/>
          <a:ext cx="6985746" cy="5171961"/>
        </p:xfrm>
        <a:graphic>
          <a:graphicData uri="http://schemas.openxmlformats.org/drawingml/2006/table">
            <a:tbl>
              <a:tblPr/>
              <a:tblGrid>
                <a:gridCol w="3492873">
                  <a:extLst>
                    <a:ext uri="{9D8B030D-6E8A-4147-A177-3AD203B41FA5}">
                      <a16:colId xmlns:a16="http://schemas.microsoft.com/office/drawing/2014/main" val="3872240252"/>
                    </a:ext>
                  </a:extLst>
                </a:gridCol>
                <a:gridCol w="3492873">
                  <a:extLst>
                    <a:ext uri="{9D8B030D-6E8A-4147-A177-3AD203B41FA5}">
                      <a16:colId xmlns:a16="http://schemas.microsoft.com/office/drawing/2014/main" val="3151910292"/>
                    </a:ext>
                  </a:extLst>
                </a:gridCol>
              </a:tblGrid>
              <a:tr h="638734">
                <a:tc>
                  <a:txBody>
                    <a:bodyPr/>
                    <a:lstStyle/>
                    <a:p>
                      <a:pPr algn="ctr" fontAlgn="base"/>
                      <a:r>
                        <a:rPr lang="en-US" sz="1800" b="1" dirty="0">
                          <a:effectLst/>
                        </a:rPr>
                        <a:t>Case</a:t>
                      </a:r>
                      <a:endParaRPr lang="en-US" sz="1800" b="0" dirty="0">
                        <a:effectLst/>
                      </a:endParaRPr>
                    </a:p>
                  </a:txBody>
                  <a:tcPr marL="94950" marR="94950" marT="47475" marB="4747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algn="ctr" fontAlgn="base"/>
                      <a:r>
                        <a:rPr lang="en-US" sz="1800" b="1">
                          <a:effectLst/>
                        </a:rPr>
                        <a:t>Example</a:t>
                      </a:r>
                      <a:endParaRPr lang="en-US" sz="1800" b="0">
                        <a:effectLst/>
                      </a:endParaRPr>
                    </a:p>
                  </a:txBody>
                  <a:tcPr marL="94950" marR="94950" marT="47475" marB="4747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extLst>
                  <a:ext uri="{0D108BD9-81ED-4DB2-BD59-A6C34878D82A}">
                    <a16:rowId xmlns:a16="http://schemas.microsoft.com/office/drawing/2014/main" val="3735655331"/>
                  </a:ext>
                </a:extLst>
              </a:tr>
              <a:tr h="2273923">
                <a:tc>
                  <a:txBody>
                    <a:bodyPr/>
                    <a:lstStyle/>
                    <a:p>
                      <a:pPr algn="l" fontAlgn="base"/>
                      <a:r>
                        <a:rPr lang="en-US" sz="1800" b="0" dirty="0">
                          <a:effectLst/>
                        </a:rPr>
                        <a:t>Numbers that begin a sentence, title, or heading (when possible, reword the sentence to avoid beginning with a number)</a:t>
                      </a:r>
                    </a:p>
                  </a:txBody>
                  <a:tcPr marL="94950" marR="94950" marT="47475" marB="4747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dirty="0">
                          <a:effectLst/>
                        </a:rPr>
                        <a:t>Fifty percent of the students received the intervention, and the other 50% were part of a control condition.</a:t>
                      </a:r>
                    </a:p>
                    <a:p>
                      <a:pPr fontAlgn="base"/>
                      <a:r>
                        <a:rPr lang="en-US" sz="1800" dirty="0">
                          <a:effectLst/>
                        </a:rPr>
                        <a:t>Twenty people enrolled in the class, but 15 dropped out.</a:t>
                      </a:r>
                    </a:p>
                  </a:txBody>
                  <a:tcPr marL="94950" marR="47475" marT="94950" marB="949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4245732234"/>
                  </a:ext>
                </a:extLst>
              </a:tr>
              <a:tr h="1129652">
                <a:tc>
                  <a:txBody>
                    <a:bodyPr/>
                    <a:lstStyle/>
                    <a:p>
                      <a:pPr algn="l" fontAlgn="base"/>
                      <a:r>
                        <a:rPr lang="en-US" sz="1800" b="0">
                          <a:effectLst/>
                        </a:rPr>
                        <a:t>Common fractions</a:t>
                      </a:r>
                    </a:p>
                  </a:txBody>
                  <a:tcPr marL="94950" marR="94950" marT="47475" marB="4747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dirty="0">
                          <a:effectLst/>
                        </a:rPr>
                        <a:t>one fifth of the class</a:t>
                      </a:r>
                    </a:p>
                    <a:p>
                      <a:pPr fontAlgn="base"/>
                      <a:r>
                        <a:rPr lang="en-US" sz="1800" dirty="0">
                          <a:effectLst/>
                        </a:rPr>
                        <a:t>two-thirds majority</a:t>
                      </a:r>
                    </a:p>
                  </a:txBody>
                  <a:tcPr marL="94950" marR="47475" marT="94950" marB="949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919027466"/>
                  </a:ext>
                </a:extLst>
              </a:tr>
              <a:tr h="1129652">
                <a:tc>
                  <a:txBody>
                    <a:bodyPr/>
                    <a:lstStyle/>
                    <a:p>
                      <a:pPr algn="l" fontAlgn="base"/>
                      <a:r>
                        <a:rPr lang="en-US" sz="1800" b="0">
                          <a:effectLst/>
                        </a:rPr>
                        <a:t>Certain universally accepted phrases</a:t>
                      </a:r>
                    </a:p>
                  </a:txBody>
                  <a:tcPr marL="94950" marR="94950" marT="47475" marB="4747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dirty="0">
                          <a:effectLst/>
                        </a:rPr>
                        <a:t>Twelve Apostles</a:t>
                      </a:r>
                    </a:p>
                    <a:p>
                      <a:pPr fontAlgn="base"/>
                      <a:r>
                        <a:rPr lang="en-US" sz="1800" dirty="0">
                          <a:effectLst/>
                        </a:rPr>
                        <a:t>Five Pillars of Islam</a:t>
                      </a:r>
                    </a:p>
                  </a:txBody>
                  <a:tcPr marL="94950" marR="47475" marT="94950" marB="949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57738054"/>
                  </a:ext>
                </a:extLst>
              </a:tr>
            </a:tbl>
          </a:graphicData>
        </a:graphic>
      </p:graphicFrame>
      <p:sp>
        <p:nvSpPr>
          <p:cNvPr id="10" name="Rectangle 9">
            <a:extLst>
              <a:ext uri="{FF2B5EF4-FFF2-40B4-BE49-F238E27FC236}">
                <a16:creationId xmlns:a16="http://schemas.microsoft.com/office/drawing/2014/main" id="{C37BCF85-5F8F-418B-880B-363CBB618D78}"/>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78969265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Numbers Expresses As Numerals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In general, use numerals to express numbers 10 and above, and use words to express numbers zero through nine.</a:t>
            </a:r>
          </a:p>
          <a:p>
            <a:pPr lvl="1" fontAlgn="base"/>
            <a:r>
              <a:rPr lang="en-US" dirty="0"/>
              <a:t>there were 15 psychologists at the clinic</a:t>
            </a:r>
          </a:p>
          <a:p>
            <a:pPr lvl="1" fontAlgn="base"/>
            <a:r>
              <a:rPr lang="en-US" dirty="0"/>
              <a:t>the study had 40 participants</a:t>
            </a:r>
          </a:p>
          <a:p>
            <a:pPr lvl="1" fontAlgn="base"/>
            <a:r>
              <a:rPr lang="en-US" dirty="0"/>
              <a:t>students were in the third, sixth, eighth, 10th, and 12th grades</a:t>
            </a:r>
          </a:p>
          <a:p>
            <a:pPr fontAlgn="base"/>
            <a:endParaRPr lang="en-US" dirty="0"/>
          </a:p>
          <a:p>
            <a:pPr marL="457200" lvl="1" indent="0" fontAlgn="base">
              <a:buNone/>
            </a:pPr>
            <a:endParaRPr lang="en-US" dirty="0"/>
          </a:p>
          <a:p>
            <a:pPr lvl="2"/>
            <a:endParaRPr lang="en-US" sz="1600" dirty="0"/>
          </a:p>
          <a:p>
            <a:pPr marL="457200" lvl="1" indent="0">
              <a:buNone/>
            </a:pPr>
            <a:endParaRPr lang="en-US" sz="1800" dirty="0"/>
          </a:p>
        </p:txBody>
      </p:sp>
      <p:sp>
        <p:nvSpPr>
          <p:cNvPr id="9" name="Rectangle 8">
            <a:extLst>
              <a:ext uri="{FF2B5EF4-FFF2-40B4-BE49-F238E27FC236}">
                <a16:creationId xmlns:a16="http://schemas.microsoft.com/office/drawing/2014/main" id="{93E4B85C-0745-46FA-AA08-537540098C5F}"/>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20661586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Numbers Expresses As Numerals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endParaRPr lang="en-US" dirty="0"/>
          </a:p>
          <a:p>
            <a:pPr marL="457200" lvl="1" indent="0" fontAlgn="base">
              <a:buNone/>
            </a:pPr>
            <a:endParaRPr lang="en-US" dirty="0"/>
          </a:p>
          <a:p>
            <a:pPr lvl="2"/>
            <a:endParaRPr lang="en-US" sz="1600" dirty="0"/>
          </a:p>
          <a:p>
            <a:pPr marL="457200" lvl="1" indent="0">
              <a:buNone/>
            </a:pPr>
            <a:endParaRPr lang="en-US" sz="1800" dirty="0"/>
          </a:p>
        </p:txBody>
      </p:sp>
      <p:graphicFrame>
        <p:nvGraphicFramePr>
          <p:cNvPr id="4" name="Table 3">
            <a:extLst>
              <a:ext uri="{FF2B5EF4-FFF2-40B4-BE49-F238E27FC236}">
                <a16:creationId xmlns:a16="http://schemas.microsoft.com/office/drawing/2014/main" id="{AAA437E2-FCFE-45DE-8DEE-A23EC76256BB}"/>
              </a:ext>
            </a:extLst>
          </p:cNvPr>
          <p:cNvGraphicFramePr>
            <a:graphicFrameLocks noGrp="1"/>
          </p:cNvGraphicFramePr>
          <p:nvPr>
            <p:extLst>
              <p:ext uri="{D42A27DB-BD31-4B8C-83A1-F6EECF244321}">
                <p14:modId xmlns:p14="http://schemas.microsoft.com/office/powerpoint/2010/main" val="2132861232"/>
              </p:ext>
            </p:extLst>
          </p:nvPr>
        </p:nvGraphicFramePr>
        <p:xfrm>
          <a:off x="5142959" y="466162"/>
          <a:ext cx="6625706" cy="5340274"/>
        </p:xfrm>
        <a:graphic>
          <a:graphicData uri="http://schemas.openxmlformats.org/drawingml/2006/table">
            <a:tbl>
              <a:tblPr/>
              <a:tblGrid>
                <a:gridCol w="3312853">
                  <a:extLst>
                    <a:ext uri="{9D8B030D-6E8A-4147-A177-3AD203B41FA5}">
                      <a16:colId xmlns:a16="http://schemas.microsoft.com/office/drawing/2014/main" val="1912680047"/>
                    </a:ext>
                  </a:extLst>
                </a:gridCol>
                <a:gridCol w="3312853">
                  <a:extLst>
                    <a:ext uri="{9D8B030D-6E8A-4147-A177-3AD203B41FA5}">
                      <a16:colId xmlns:a16="http://schemas.microsoft.com/office/drawing/2014/main" val="562141059"/>
                    </a:ext>
                  </a:extLst>
                </a:gridCol>
              </a:tblGrid>
              <a:tr h="808426">
                <a:tc>
                  <a:txBody>
                    <a:bodyPr/>
                    <a:lstStyle/>
                    <a:p>
                      <a:pPr algn="ctr" fontAlgn="base"/>
                      <a:r>
                        <a:rPr lang="en-US" sz="1800" b="1">
                          <a:effectLst/>
                        </a:rPr>
                        <a:t>Case</a:t>
                      </a:r>
                      <a:endParaRPr lang="en-US" sz="1800" b="0">
                        <a:effectLst/>
                      </a:endParaRPr>
                    </a:p>
                  </a:txBody>
                  <a:tcPr marL="95250" marR="95250" marT="47625" marB="476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algn="ctr" fontAlgn="base"/>
                      <a:r>
                        <a:rPr lang="en-US" sz="1800" b="1">
                          <a:effectLst/>
                        </a:rPr>
                        <a:t>Example</a:t>
                      </a:r>
                      <a:endParaRPr lang="en-US" sz="1800" b="0">
                        <a:effectLst/>
                      </a:endParaRPr>
                    </a:p>
                  </a:txBody>
                  <a:tcPr marL="95250" marR="95250" marT="47625" marB="476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extLst>
                  <a:ext uri="{0D108BD9-81ED-4DB2-BD59-A6C34878D82A}">
                    <a16:rowId xmlns:a16="http://schemas.microsoft.com/office/drawing/2014/main" val="1656561297"/>
                  </a:ext>
                </a:extLst>
              </a:tr>
              <a:tr h="1122924">
                <a:tc>
                  <a:txBody>
                    <a:bodyPr/>
                    <a:lstStyle/>
                    <a:p>
                      <a:pPr algn="l" fontAlgn="base"/>
                      <a:r>
                        <a:rPr lang="en-US" sz="1800" b="0">
                          <a:effectLst/>
                        </a:rPr>
                        <a:t>Numbers that immediately precede a unit of measurement</a:t>
                      </a:r>
                    </a:p>
                  </a:txBody>
                  <a:tcPr marL="95250" marR="95250" marT="47625" marB="476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a:effectLst/>
                        </a:rPr>
                        <a:t>5-mg dose</a:t>
                      </a:r>
                    </a:p>
                    <a:p>
                      <a:pPr fontAlgn="base"/>
                      <a:r>
                        <a:rPr lang="en-US" sz="1800">
                          <a:effectLst/>
                        </a:rPr>
                        <a:t>3 cm</a:t>
                      </a:r>
                    </a:p>
                  </a:txBody>
                  <a:tcPr marL="95250" marR="47625" marT="95250" marB="95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959936837"/>
                  </a:ext>
                </a:extLst>
              </a:tr>
              <a:tr h="829261">
                <a:tc>
                  <a:txBody>
                    <a:bodyPr/>
                    <a:lstStyle/>
                    <a:p>
                      <a:pPr algn="l" fontAlgn="base"/>
                      <a:r>
                        <a:rPr lang="en-US" sz="1800" b="0">
                          <a:effectLst/>
                        </a:rPr>
                        <a:t>Statistical or mathematical functions</a:t>
                      </a:r>
                    </a:p>
                  </a:txBody>
                  <a:tcPr marL="95250" marR="95250" marT="47625" marB="476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a:effectLst/>
                        </a:rPr>
                        <a:t>multiplied by 2</a:t>
                      </a:r>
                    </a:p>
                  </a:txBody>
                  <a:tcPr marL="95250" marR="47625" marT="95250" marB="95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108385321"/>
                  </a:ext>
                </a:extLst>
              </a:tr>
              <a:tr h="1150333">
                <a:tc>
                  <a:txBody>
                    <a:bodyPr/>
                    <a:lstStyle/>
                    <a:p>
                      <a:pPr algn="l" fontAlgn="base"/>
                      <a:r>
                        <a:rPr lang="en-US" sz="1800" b="0" dirty="0">
                          <a:effectLst/>
                        </a:rPr>
                        <a:t>Fractions or decimals (except </a:t>
                      </a:r>
                      <a:r>
                        <a:rPr lang="en-US" sz="1800" b="0" u="none" strike="noStrike" dirty="0">
                          <a:solidFill>
                            <a:srgbClr val="000000"/>
                          </a:solidFill>
                          <a:effectLst/>
                        </a:rPr>
                        <a:t>common fractions</a:t>
                      </a:r>
                      <a:r>
                        <a:rPr lang="en-US" sz="1800" b="0" dirty="0">
                          <a:effectLst/>
                        </a:rPr>
                        <a:t>)</a:t>
                      </a:r>
                    </a:p>
                  </a:txBody>
                  <a:tcPr marL="95250" marR="95250" marT="47625" marB="476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a:effectLst/>
                        </a:rPr>
                        <a:t>1.5</a:t>
                      </a:r>
                    </a:p>
                    <a:p>
                      <a:pPr fontAlgn="base"/>
                      <a:r>
                        <a:rPr lang="en-US" sz="1800">
                          <a:effectLst/>
                        </a:rPr>
                        <a:t>2.27</a:t>
                      </a:r>
                    </a:p>
                  </a:txBody>
                  <a:tcPr marL="95250" marR="47625" marT="95250" marB="95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389564981"/>
                  </a:ext>
                </a:extLst>
              </a:tr>
              <a:tr h="1429330">
                <a:tc>
                  <a:txBody>
                    <a:bodyPr/>
                    <a:lstStyle/>
                    <a:p>
                      <a:pPr algn="l" fontAlgn="base"/>
                      <a:r>
                        <a:rPr lang="en-US" sz="1800" b="0">
                          <a:effectLst/>
                        </a:rPr>
                        <a:t>Percentages</a:t>
                      </a:r>
                    </a:p>
                  </a:txBody>
                  <a:tcPr marL="95250" marR="95250" marT="47625" marB="476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dirty="0">
                          <a:effectLst/>
                        </a:rPr>
                        <a:t>50%</a:t>
                      </a:r>
                    </a:p>
                    <a:p>
                      <a:pPr fontAlgn="base"/>
                      <a:r>
                        <a:rPr lang="en-US" sz="1800" dirty="0">
                          <a:effectLst/>
                        </a:rPr>
                        <a:t>75%–80%</a:t>
                      </a:r>
                    </a:p>
                  </a:txBody>
                  <a:tcPr marL="95250" marR="47625" marT="95250" marB="95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776199095"/>
                  </a:ext>
                </a:extLst>
              </a:tr>
            </a:tbl>
          </a:graphicData>
        </a:graphic>
      </p:graphicFrame>
      <p:sp>
        <p:nvSpPr>
          <p:cNvPr id="10" name="Rectangle 9">
            <a:extLst>
              <a:ext uri="{FF2B5EF4-FFF2-40B4-BE49-F238E27FC236}">
                <a16:creationId xmlns:a16="http://schemas.microsoft.com/office/drawing/2014/main" id="{8AD8A03F-AEA3-4064-8A28-E3041FD92D1D}"/>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432601133"/>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Abbreviations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59329541"/>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Defining Abbreviations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Most abbreviations must be defined (explained) in an APA Style paper upon first use. However, it is also important to consider overall level of use of abbreviations in a paper to ensure you are using neither too many nor too few abbreviations.</a:t>
            </a:r>
          </a:p>
          <a:p>
            <a:pPr marL="0" indent="0" fontAlgn="base">
              <a:buNone/>
            </a:pPr>
            <a:r>
              <a:rPr lang="en-US" dirty="0"/>
              <a:t>	</a:t>
            </a:r>
            <a:r>
              <a:rPr lang="en-US" b="1" dirty="0"/>
              <a:t>Example:</a:t>
            </a:r>
          </a:p>
          <a:p>
            <a:pPr marL="0" indent="0" fontAlgn="base">
              <a:buNone/>
            </a:pPr>
            <a:r>
              <a:rPr lang="en-US" dirty="0"/>
              <a:t>Some Americans who suffer from </a:t>
            </a:r>
            <a:r>
              <a:rPr lang="en-US" dirty="0">
                <a:highlight>
                  <a:srgbClr val="FFFF00"/>
                </a:highlight>
              </a:rPr>
              <a:t>attention deficit disorder (ADD)</a:t>
            </a:r>
            <a:r>
              <a:rPr lang="en-US" dirty="0"/>
              <a:t> are not diagnosed as children. </a:t>
            </a:r>
          </a:p>
          <a:p>
            <a:pPr marL="457200" lvl="1" indent="0" fontAlgn="base">
              <a:buNone/>
            </a:pPr>
            <a:endParaRPr lang="en-US" dirty="0"/>
          </a:p>
          <a:p>
            <a:pPr lvl="2"/>
            <a:endParaRPr lang="en-US" sz="1600" dirty="0"/>
          </a:p>
          <a:p>
            <a:pPr marL="457200" lvl="1" indent="0">
              <a:buNone/>
            </a:pPr>
            <a:r>
              <a:rPr lang="en-US" sz="1800" b="1" dirty="0"/>
              <a:t>Note: </a:t>
            </a:r>
          </a:p>
          <a:p>
            <a:pPr marL="457200" lvl="1" indent="0">
              <a:buNone/>
            </a:pPr>
            <a:r>
              <a:rPr lang="en-US" sz="1800" dirty="0"/>
              <a:t>Never begin a sentence with an abbreviation. Write out the full words.</a:t>
            </a:r>
          </a:p>
        </p:txBody>
      </p:sp>
      <p:sp>
        <p:nvSpPr>
          <p:cNvPr id="9" name="Rectangle 8">
            <a:extLst>
              <a:ext uri="{FF2B5EF4-FFF2-40B4-BE49-F238E27FC236}">
                <a16:creationId xmlns:a16="http://schemas.microsoft.com/office/drawing/2014/main" id="{B1A71BDF-1930-460D-B8E4-A07C862349F9}"/>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404047141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Abbreviations Within Parentheses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6438220"/>
          </a:xfrm>
        </p:spPr>
        <p:txBody>
          <a:bodyPr anchor="ctr">
            <a:normAutofit fontScale="92500" lnSpcReduction="20000"/>
          </a:bodyPr>
          <a:lstStyle/>
          <a:p>
            <a:pPr fontAlgn="base"/>
            <a:endParaRPr lang="en-US" dirty="0"/>
          </a:p>
          <a:p>
            <a:pPr fontAlgn="base"/>
            <a:endParaRPr lang="en-US" dirty="0"/>
          </a:p>
          <a:p>
            <a:pPr fontAlgn="base"/>
            <a:r>
              <a:rPr lang="en-US" dirty="0"/>
              <a:t>When the full version of a term first appears in parenthetical text, place the abbreviation in square brackets after it. Do not use nested parentheses.</a:t>
            </a:r>
          </a:p>
          <a:p>
            <a:pPr marL="457200" lvl="1" indent="0" fontAlgn="base">
              <a:buNone/>
            </a:pPr>
            <a:r>
              <a:rPr lang="en-US" b="1" dirty="0"/>
              <a:t>Example:</a:t>
            </a:r>
          </a:p>
          <a:p>
            <a:pPr marL="457200" lvl="1" indent="0" fontAlgn="base">
              <a:buNone/>
            </a:pPr>
            <a:r>
              <a:rPr lang="en-US" dirty="0"/>
              <a:t>(i.e., posttraumatic stress disorder [PTSD])</a:t>
            </a:r>
          </a:p>
          <a:p>
            <a:pPr marL="457200" lvl="1" indent="0" fontAlgn="base">
              <a:buNone/>
            </a:pPr>
            <a:endParaRPr lang="en-US" dirty="0"/>
          </a:p>
          <a:p>
            <a:pPr marL="457200" lvl="1" indent="0" fontAlgn="base">
              <a:buNone/>
            </a:pPr>
            <a:endParaRPr lang="en-US" dirty="0"/>
          </a:p>
          <a:p>
            <a:pPr fontAlgn="base"/>
            <a:r>
              <a:rPr lang="en-US" dirty="0"/>
              <a:t>If a citation accompanies an abbreviation, include the citation after the abbreviation, separated with a semicolon. Do not use nested or back-to-back parentheses.</a:t>
            </a:r>
          </a:p>
          <a:p>
            <a:pPr marL="0" indent="0" fontAlgn="base">
              <a:buNone/>
            </a:pPr>
            <a:r>
              <a:rPr lang="en-US" b="1" dirty="0"/>
              <a:t>     </a:t>
            </a:r>
          </a:p>
          <a:p>
            <a:pPr marL="0" indent="0" fontAlgn="base">
              <a:buNone/>
            </a:pPr>
            <a:r>
              <a:rPr lang="en-US" b="1" dirty="0"/>
              <a:t>Example:</a:t>
            </a:r>
          </a:p>
          <a:p>
            <a:pPr marL="0" indent="0" fontAlgn="base">
              <a:buNone/>
            </a:pPr>
            <a:endParaRPr lang="en-US" dirty="0"/>
          </a:p>
          <a:p>
            <a:pPr marL="0" indent="0" fontAlgn="base">
              <a:buNone/>
            </a:pPr>
            <a:r>
              <a:rPr lang="en-US" b="1" i="1" dirty="0"/>
              <a:t>Parenthetical format:</a:t>
            </a:r>
            <a:r>
              <a:rPr lang="en-US" dirty="0"/>
              <a:t> </a:t>
            </a:r>
            <a:r>
              <a:rPr lang="en-US" dirty="0">
                <a:highlight>
                  <a:srgbClr val="FFFF00"/>
                </a:highlight>
              </a:rPr>
              <a:t>(Clinician-Administered PTSD Scale for </a:t>
            </a:r>
            <a:r>
              <a:rPr lang="en-US" i="1" dirty="0">
                <a:highlight>
                  <a:srgbClr val="FFFF00"/>
                </a:highlight>
              </a:rPr>
              <a:t>DSM-5</a:t>
            </a:r>
            <a:r>
              <a:rPr lang="en-US" dirty="0">
                <a:highlight>
                  <a:srgbClr val="FFFF00"/>
                </a:highlight>
              </a:rPr>
              <a:t> [CAPS-5]; Weathers et al., 2018)</a:t>
            </a:r>
          </a:p>
          <a:p>
            <a:pPr marL="0" indent="0" fontAlgn="base">
              <a:buNone/>
            </a:pPr>
            <a:endParaRPr lang="en-US" b="1" i="1" dirty="0">
              <a:highlight>
                <a:srgbClr val="FFFF00"/>
              </a:highlight>
            </a:endParaRPr>
          </a:p>
          <a:p>
            <a:pPr marL="0" indent="0" fontAlgn="base">
              <a:buNone/>
            </a:pPr>
            <a:r>
              <a:rPr lang="en-US" b="1" i="1" dirty="0"/>
              <a:t>Narrative format:</a:t>
            </a:r>
            <a:r>
              <a:rPr lang="en-US" dirty="0"/>
              <a:t> </a:t>
            </a:r>
            <a:r>
              <a:rPr lang="en-US" dirty="0">
                <a:highlight>
                  <a:srgbClr val="FFFF00"/>
                </a:highlight>
              </a:rPr>
              <a:t>Clinician-Administered PTSD Scale for </a:t>
            </a:r>
            <a:r>
              <a:rPr lang="en-US" i="1" dirty="0">
                <a:highlight>
                  <a:srgbClr val="FFFF00"/>
                </a:highlight>
              </a:rPr>
              <a:t>DSM-5</a:t>
            </a:r>
            <a:r>
              <a:rPr lang="en-US" dirty="0">
                <a:highlight>
                  <a:srgbClr val="FFFF00"/>
                </a:highlight>
              </a:rPr>
              <a:t> (CAPS-5; Weathers et al., 2018)</a:t>
            </a:r>
          </a:p>
          <a:p>
            <a:pPr marL="457200" lvl="1" indent="0" fontAlgn="base">
              <a:buNone/>
            </a:pPr>
            <a:endParaRPr lang="en-US" dirty="0"/>
          </a:p>
          <a:p>
            <a:pPr lvl="2"/>
            <a:endParaRPr lang="en-US" sz="1600" dirty="0"/>
          </a:p>
          <a:p>
            <a:pPr marL="457200" lvl="1" indent="0">
              <a:buNone/>
            </a:pPr>
            <a:endParaRPr lang="en-US" sz="1800" dirty="0"/>
          </a:p>
        </p:txBody>
      </p:sp>
      <p:sp>
        <p:nvSpPr>
          <p:cNvPr id="9" name="Rectangle 8">
            <a:extLst>
              <a:ext uri="{FF2B5EF4-FFF2-40B4-BE49-F238E27FC236}">
                <a16:creationId xmlns:a16="http://schemas.microsoft.com/office/drawing/2014/main" id="{47721349-D7B9-4E26-B0B4-7A9CD36E6C43}"/>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631260815"/>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Capitalization</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77517724"/>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Capitalization Chart</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6438220"/>
          </a:xfrm>
        </p:spPr>
        <p:txBody>
          <a:bodyPr anchor="ctr">
            <a:normAutofit/>
          </a:bodyPr>
          <a:lstStyle/>
          <a:p>
            <a:pPr fontAlgn="base"/>
            <a:endParaRPr lang="en-US" dirty="0"/>
          </a:p>
          <a:p>
            <a:pPr fontAlgn="base"/>
            <a:endParaRPr lang="en-US" dirty="0"/>
          </a:p>
          <a:p>
            <a:pPr marL="457200" lvl="1" indent="0" fontAlgn="base">
              <a:buNone/>
            </a:pPr>
            <a:endParaRPr lang="en-US" dirty="0"/>
          </a:p>
          <a:p>
            <a:pPr lvl="2"/>
            <a:endParaRPr lang="en-US" sz="1600" dirty="0"/>
          </a:p>
          <a:p>
            <a:pPr marL="457200" lvl="1" indent="0">
              <a:buNone/>
            </a:pPr>
            <a:endParaRPr lang="en-US" sz="1800" dirty="0"/>
          </a:p>
        </p:txBody>
      </p:sp>
      <p:graphicFrame>
        <p:nvGraphicFramePr>
          <p:cNvPr id="4" name="Table 3">
            <a:extLst>
              <a:ext uri="{FF2B5EF4-FFF2-40B4-BE49-F238E27FC236}">
                <a16:creationId xmlns:a16="http://schemas.microsoft.com/office/drawing/2014/main" id="{C597C6DC-B663-4917-BCC4-C0C532D9AC94}"/>
              </a:ext>
            </a:extLst>
          </p:cNvPr>
          <p:cNvGraphicFramePr>
            <a:graphicFrameLocks noGrp="1"/>
          </p:cNvGraphicFramePr>
          <p:nvPr>
            <p:extLst>
              <p:ext uri="{D42A27DB-BD31-4B8C-83A1-F6EECF244321}">
                <p14:modId xmlns:p14="http://schemas.microsoft.com/office/powerpoint/2010/main" val="2060803613"/>
              </p:ext>
            </p:extLst>
          </p:nvPr>
        </p:nvGraphicFramePr>
        <p:xfrm>
          <a:off x="4849793" y="437513"/>
          <a:ext cx="7110388" cy="5982975"/>
        </p:xfrm>
        <a:graphic>
          <a:graphicData uri="http://schemas.openxmlformats.org/drawingml/2006/table">
            <a:tbl>
              <a:tblPr/>
              <a:tblGrid>
                <a:gridCol w="3486824">
                  <a:extLst>
                    <a:ext uri="{9D8B030D-6E8A-4147-A177-3AD203B41FA5}">
                      <a16:colId xmlns:a16="http://schemas.microsoft.com/office/drawing/2014/main" val="827110326"/>
                    </a:ext>
                  </a:extLst>
                </a:gridCol>
                <a:gridCol w="3623564">
                  <a:extLst>
                    <a:ext uri="{9D8B030D-6E8A-4147-A177-3AD203B41FA5}">
                      <a16:colId xmlns:a16="http://schemas.microsoft.com/office/drawing/2014/main" val="1774386845"/>
                    </a:ext>
                  </a:extLst>
                </a:gridCol>
              </a:tblGrid>
              <a:tr h="413761">
                <a:tc>
                  <a:txBody>
                    <a:bodyPr/>
                    <a:lstStyle/>
                    <a:p>
                      <a:pPr algn="ctr" fontAlgn="base"/>
                      <a:r>
                        <a:rPr lang="en-US" sz="1200" b="1">
                          <a:effectLst/>
                        </a:rPr>
                        <a:t>Capitalize</a:t>
                      </a:r>
                      <a:endParaRPr lang="en-US" sz="1200" b="0">
                        <a:effectLst/>
                      </a:endParaRPr>
                    </a:p>
                  </a:txBody>
                  <a:tcPr marL="60962" marR="60962" marT="30481" marB="304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algn="ctr" fontAlgn="base"/>
                      <a:r>
                        <a:rPr lang="en-US" sz="1200" b="1">
                          <a:effectLst/>
                        </a:rPr>
                        <a:t>Do not capitalize</a:t>
                      </a:r>
                      <a:endParaRPr lang="en-US" sz="1200" b="0">
                        <a:effectLst/>
                      </a:endParaRPr>
                    </a:p>
                  </a:txBody>
                  <a:tcPr marL="60962" marR="60962" marT="30481" marB="304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extLst>
                  <a:ext uri="{0D108BD9-81ED-4DB2-BD59-A6C34878D82A}">
                    <a16:rowId xmlns:a16="http://schemas.microsoft.com/office/drawing/2014/main" val="4066806688"/>
                  </a:ext>
                </a:extLst>
              </a:tr>
              <a:tr h="463414">
                <a:tc>
                  <a:txBody>
                    <a:bodyPr/>
                    <a:lstStyle/>
                    <a:p>
                      <a:pPr fontAlgn="base"/>
                      <a:r>
                        <a:rPr lang="en-US" sz="1200">
                          <a:effectLst/>
                        </a:rPr>
                        <a:t>University of Florida</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a university</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874703313"/>
                  </a:ext>
                </a:extLst>
              </a:tr>
              <a:tr h="463414">
                <a:tc>
                  <a:txBody>
                    <a:bodyPr/>
                    <a:lstStyle/>
                    <a:p>
                      <a:pPr fontAlgn="base"/>
                      <a:r>
                        <a:rPr lang="en-US" sz="1200" dirty="0">
                          <a:effectLst/>
                        </a:rPr>
                        <a:t>Science of Nursing Practice</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a nursing course</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334774095"/>
                  </a:ext>
                </a:extLst>
              </a:tr>
              <a:tr h="773730">
                <a:tc>
                  <a:txBody>
                    <a:bodyPr/>
                    <a:lstStyle/>
                    <a:p>
                      <a:pPr fontAlgn="base"/>
                      <a:r>
                        <a:rPr lang="en-US" sz="1200">
                          <a:effectLst/>
                        </a:rPr>
                        <a:t>Department of Psychology, Department of English</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a psychology department, an English department</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4276517915"/>
                  </a:ext>
                </a:extLst>
              </a:tr>
              <a:tr h="463414">
                <a:tc>
                  <a:txBody>
                    <a:bodyPr/>
                    <a:lstStyle/>
                    <a:p>
                      <a:pPr fontAlgn="base"/>
                      <a:r>
                        <a:rPr lang="en-US" sz="1200">
                          <a:effectLst/>
                        </a:rPr>
                        <a:t>Prozac, Humalog</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fluoxetine, insulin lispro</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008283200"/>
                  </a:ext>
                </a:extLst>
              </a:tr>
              <a:tr h="1084049">
                <a:tc>
                  <a:txBody>
                    <a:bodyPr/>
                    <a:lstStyle/>
                    <a:p>
                      <a:pPr fontAlgn="base"/>
                      <a:r>
                        <a:rPr lang="en-US" sz="1200">
                          <a:effectLst/>
                        </a:rPr>
                        <a:t>President Washington</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president, vice president, chief executive officer, executive director, manager</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844951877"/>
                  </a:ext>
                </a:extLst>
              </a:tr>
              <a:tr h="773730">
                <a:tc>
                  <a:txBody>
                    <a:bodyPr/>
                    <a:lstStyle/>
                    <a:p>
                      <a:pPr fontAlgn="base"/>
                      <a:r>
                        <a:rPr lang="en-US" sz="1200">
                          <a:effectLst/>
                        </a:rPr>
                        <a:t>Dr. Iyengar</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psychologist, psychiatrist, counselor, social worker</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415219420"/>
                  </a:ext>
                </a:extLst>
              </a:tr>
              <a:tr h="463414">
                <a:tc>
                  <a:txBody>
                    <a:bodyPr/>
                    <a:lstStyle/>
                    <a:p>
                      <a:pPr fontAlgn="base"/>
                      <a:r>
                        <a:rPr lang="en-US" sz="1200">
                          <a:effectLst/>
                        </a:rPr>
                        <a:t>Dr. Kellogg</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physician, doctor</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133713256"/>
                  </a:ext>
                </a:extLst>
              </a:tr>
              <a:tr h="1084049">
                <a:tc>
                  <a:txBody>
                    <a:bodyPr/>
                    <a:lstStyle/>
                    <a:p>
                      <a:pPr fontAlgn="base"/>
                      <a:r>
                        <a:rPr lang="en-US" sz="1200">
                          <a:effectLst/>
                        </a:rPr>
                        <a:t>Nurse Freeman</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dirty="0">
                          <a:effectLst/>
                        </a:rPr>
                        <a:t>nurse, registered nurse, advanced practice nurse, nurse practitioner, physician assistant</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4174247643"/>
                  </a:ext>
                </a:extLst>
              </a:tr>
            </a:tbl>
          </a:graphicData>
        </a:graphic>
      </p:graphicFrame>
      <p:sp>
        <p:nvSpPr>
          <p:cNvPr id="10" name="Rectangle 9">
            <a:extLst>
              <a:ext uri="{FF2B5EF4-FFF2-40B4-BE49-F238E27FC236}">
                <a16:creationId xmlns:a16="http://schemas.microsoft.com/office/drawing/2014/main" id="{E769B43A-2D93-46F1-8E34-980046563831}"/>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95348868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B476-A7FE-40C0-B9DB-8384D3B6BCC5}"/>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ECAA5690-9AC4-49CB-A677-6922D86192B7}"/>
              </a:ext>
            </a:extLst>
          </p:cNvPr>
          <p:cNvSpPr>
            <a:spLocks noGrp="1"/>
          </p:cNvSpPr>
          <p:nvPr>
            <p:ph idx="1"/>
          </p:nvPr>
        </p:nvSpPr>
        <p:spPr>
          <a:xfrm>
            <a:off x="579864" y="2603500"/>
            <a:ext cx="9400750" cy="3416300"/>
          </a:xfrm>
        </p:spPr>
        <p:txBody>
          <a:bodyPr/>
          <a:lstStyle/>
          <a:p>
            <a:pPr marL="0" indent="0">
              <a:buNone/>
            </a:pPr>
            <a:r>
              <a:rPr lang="en-US" dirty="0"/>
              <a:t>American Psychological Association. (2020). </a:t>
            </a:r>
            <a:r>
              <a:rPr lang="en-US" i="1" dirty="0"/>
              <a:t>APA style</a:t>
            </a:r>
            <a:r>
              <a:rPr lang="en-US" dirty="0"/>
              <a:t>. https://apastyle.apa. </a:t>
            </a:r>
          </a:p>
          <a:p>
            <a:pPr marL="0" indent="0">
              <a:buNone/>
            </a:pPr>
            <a:r>
              <a:rPr lang="en-US" dirty="0"/>
              <a:t>	org/</a:t>
            </a:r>
          </a:p>
          <a:p>
            <a:pPr marL="0" indent="0">
              <a:buNone/>
            </a:pPr>
            <a:endParaRPr lang="en-US" dirty="0"/>
          </a:p>
          <a:p>
            <a:pPr marL="0" indent="0">
              <a:buNone/>
            </a:pPr>
            <a:r>
              <a:rPr lang="en-US" dirty="0"/>
              <a:t>Quinn, S., Brown, L., Coleman, C., </a:t>
            </a:r>
            <a:r>
              <a:rPr lang="en-US" dirty="0" err="1"/>
              <a:t>Edahl</a:t>
            </a:r>
            <a:r>
              <a:rPr lang="en-US" dirty="0"/>
              <a:t>, C., &amp; </a:t>
            </a:r>
            <a:r>
              <a:rPr lang="en-US" dirty="0" err="1"/>
              <a:t>Grulick</a:t>
            </a:r>
            <a:r>
              <a:rPr lang="en-US" dirty="0"/>
              <a:t>, C. (Eds.). (2020). </a:t>
            </a:r>
            <a:r>
              <a:rPr lang="en-US" i="1" dirty="0"/>
              <a:t>Reading &amp; </a:t>
            </a:r>
          </a:p>
          <a:p>
            <a:pPr marL="0" indent="0">
              <a:buNone/>
            </a:pPr>
            <a:r>
              <a:rPr lang="en-US" i="1" dirty="0"/>
              <a:t>	writing handbook for the college student </a:t>
            </a:r>
            <a:r>
              <a:rPr lang="en-US" dirty="0"/>
              <a:t>(2</a:t>
            </a:r>
            <a:r>
              <a:rPr lang="en-US" baseline="30000" dirty="0"/>
              <a:t>nd</a:t>
            </a:r>
            <a:r>
              <a:rPr lang="en-US" dirty="0"/>
              <a:t> ed.)</a:t>
            </a:r>
            <a:r>
              <a:rPr lang="en-US" i="1" dirty="0"/>
              <a:t>. </a:t>
            </a:r>
            <a:r>
              <a:rPr lang="en-US" dirty="0"/>
              <a:t>Hawkes Learning/Quant </a:t>
            </a:r>
          </a:p>
          <a:p>
            <a:pPr marL="0" indent="0">
              <a:buNone/>
            </a:pPr>
            <a:r>
              <a:rPr lang="en-US" dirty="0"/>
              <a:t>	Systems. </a:t>
            </a:r>
          </a:p>
        </p:txBody>
      </p:sp>
    </p:spTree>
    <p:extLst>
      <p:ext uri="{BB962C8B-B14F-4D97-AF65-F5344CB8AC3E}">
        <p14:creationId xmlns:p14="http://schemas.microsoft.com/office/powerpoint/2010/main" val="3212062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Documentation</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77114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Number of Authors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044749" y="384431"/>
            <a:ext cx="6915431" cy="6228242"/>
          </a:xfrm>
        </p:spPr>
        <p:txBody>
          <a:bodyPr anchor="ctr">
            <a:normAutofit/>
          </a:bodyPr>
          <a:lstStyle/>
          <a:p>
            <a:pPr fontAlgn="t"/>
            <a:r>
              <a:rPr lang="en-US" dirty="0"/>
              <a:t>Invert all individual authors’ names, providing the surname first, followed by a comma and the author’s initials.</a:t>
            </a:r>
          </a:p>
          <a:p>
            <a:pPr marL="0" indent="0" fontAlgn="base">
              <a:buNone/>
            </a:pPr>
            <a:r>
              <a:rPr lang="en-US" dirty="0"/>
              <a:t>	</a:t>
            </a:r>
            <a:r>
              <a:rPr lang="en-US" b="1" dirty="0"/>
              <a:t>Example:  </a:t>
            </a:r>
            <a:r>
              <a:rPr lang="en-US" dirty="0"/>
              <a:t>Author, A. A.</a:t>
            </a:r>
          </a:p>
          <a:p>
            <a:pPr fontAlgn="t"/>
            <a:r>
              <a:rPr lang="en-US" dirty="0"/>
              <a:t>Use a comma to separate an author’s initials from additional author names, even when there are only two authors. Use an ampersand (&amp;) before the final author’s name.</a:t>
            </a:r>
          </a:p>
          <a:p>
            <a:pPr marL="0" indent="0" fontAlgn="base">
              <a:buNone/>
            </a:pPr>
            <a:r>
              <a:rPr lang="en-US" dirty="0"/>
              <a:t>	</a:t>
            </a:r>
            <a:r>
              <a:rPr lang="en-US" b="1" dirty="0"/>
              <a:t>Example:  </a:t>
            </a:r>
            <a:r>
              <a:rPr lang="en-US" dirty="0"/>
              <a:t>Author, A. A., &amp; Author, B. B.</a:t>
            </a:r>
          </a:p>
          <a:p>
            <a:pPr fontAlgn="t"/>
            <a:r>
              <a:rPr lang="en-US" dirty="0"/>
              <a:t>Provide surnames and initials for up to and including 20 authors. When there are two to 20 authors, use an ampersand before the final author’s name.</a:t>
            </a:r>
          </a:p>
          <a:p>
            <a:pPr marL="0" indent="0" fontAlgn="base">
              <a:buNone/>
            </a:pPr>
            <a:r>
              <a:rPr lang="en-US" dirty="0"/>
              <a:t>	</a:t>
            </a:r>
            <a:r>
              <a:rPr lang="en-US" b="1" dirty="0"/>
              <a:t>Example:  </a:t>
            </a:r>
            <a:r>
              <a:rPr lang="en-US" dirty="0"/>
              <a:t>Author, A. A., Author, B. B., &amp; Author, C. C.</a:t>
            </a:r>
          </a:p>
          <a:p>
            <a:pPr fontAlgn="t"/>
            <a:r>
              <a:rPr lang="en-US" dirty="0"/>
              <a:t>When there are </a:t>
            </a:r>
            <a:r>
              <a:rPr lang="en-US" u="sng" dirty="0"/>
              <a:t>21 or more authors</a:t>
            </a:r>
            <a:r>
              <a:rPr lang="en-US" dirty="0"/>
              <a:t>, include the first 19 authors’ names, insert an ellipsis (but no ampersand), and then add the final author’s name.</a:t>
            </a:r>
          </a:p>
          <a:p>
            <a:pPr marL="457200" lvl="1" indent="0">
              <a:buNone/>
            </a:pPr>
            <a:endParaRPr lang="en-US" sz="1800" dirty="0"/>
          </a:p>
          <a:p>
            <a:pPr marL="457200" lvl="1" indent="0">
              <a:buNone/>
            </a:pPr>
            <a:r>
              <a:rPr lang="en-US" sz="1800" dirty="0"/>
              <a:t>										</a:t>
            </a:r>
            <a:r>
              <a:rPr lang="en-US" sz="1800" b="1" dirty="0">
                <a:solidFill>
                  <a:srgbClr val="7030A0"/>
                </a:solidFill>
              </a:rPr>
              <a:t>APA (2020)</a:t>
            </a:r>
          </a:p>
        </p:txBody>
      </p:sp>
    </p:spTree>
    <p:extLst>
      <p:ext uri="{BB962C8B-B14F-4D97-AF65-F5344CB8AC3E}">
        <p14:creationId xmlns:p14="http://schemas.microsoft.com/office/powerpoint/2010/main" val="2922440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Unique Authors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044749" y="384431"/>
            <a:ext cx="6915431" cy="6228242"/>
          </a:xfrm>
        </p:spPr>
        <p:txBody>
          <a:bodyPr anchor="ctr">
            <a:normAutofit/>
          </a:bodyPr>
          <a:lstStyle/>
          <a:p>
            <a:pPr fontAlgn="t"/>
            <a:r>
              <a:rPr lang="en-US" dirty="0"/>
              <a:t>Write the author’s name exactly as it appears on the published work, including hyphenated surnames and two-part surnames.</a:t>
            </a:r>
          </a:p>
          <a:p>
            <a:pPr marL="0" indent="0" fontAlgn="base">
              <a:buNone/>
            </a:pPr>
            <a:endParaRPr lang="en-US" b="1" dirty="0"/>
          </a:p>
          <a:p>
            <a:pPr marL="0" indent="0" fontAlgn="base">
              <a:buNone/>
            </a:pPr>
            <a:r>
              <a:rPr lang="en-US" b="1" dirty="0"/>
              <a:t>Example: </a:t>
            </a:r>
          </a:p>
          <a:p>
            <a:pPr marL="0" indent="0" fontAlgn="base">
              <a:buNone/>
            </a:pPr>
            <a:r>
              <a:rPr lang="en-US" dirty="0"/>
              <a:t>	Santos-García, S., &amp; Velasco Rodríguez, M. L.</a:t>
            </a:r>
          </a:p>
          <a:p>
            <a:pPr marL="0" indent="0" fontAlgn="base">
              <a:buNone/>
            </a:pPr>
            <a:endParaRPr lang="en-US" dirty="0"/>
          </a:p>
          <a:p>
            <a:pPr fontAlgn="t"/>
            <a:r>
              <a:rPr lang="en-US" dirty="0"/>
              <a:t>Retain the author’s preferred capitalization.</a:t>
            </a:r>
          </a:p>
          <a:p>
            <a:pPr marL="0" indent="0" fontAlgn="base">
              <a:buNone/>
            </a:pPr>
            <a:endParaRPr lang="en-US" b="1" dirty="0"/>
          </a:p>
          <a:p>
            <a:pPr marL="0" indent="0" fontAlgn="base">
              <a:buNone/>
            </a:pPr>
            <a:r>
              <a:rPr lang="en-US" b="1" dirty="0"/>
              <a:t>Example: </a:t>
            </a:r>
          </a:p>
          <a:p>
            <a:pPr marL="0" indent="0" fontAlgn="base">
              <a:buNone/>
            </a:pPr>
            <a:r>
              <a:rPr lang="en-US" dirty="0"/>
              <a:t>		hooks, b.</a:t>
            </a:r>
          </a:p>
          <a:p>
            <a:pPr marL="0" indent="0" fontAlgn="base">
              <a:buNone/>
            </a:pPr>
            <a:r>
              <a:rPr lang="en-US" dirty="0"/>
              <a:t>		van der Waal, P. N.</a:t>
            </a:r>
          </a:p>
          <a:p>
            <a:pPr marL="0" indent="0">
              <a:buNone/>
            </a:pPr>
            <a:r>
              <a:rPr lang="en-US" dirty="0"/>
              <a:t>⁠</a:t>
            </a:r>
            <a:endParaRPr lang="en-US" sz="1800" dirty="0"/>
          </a:p>
          <a:p>
            <a:pPr marL="457200" lvl="1" indent="0">
              <a:buNone/>
            </a:pPr>
            <a:r>
              <a:rPr lang="en-US" sz="1800" dirty="0"/>
              <a:t>										</a:t>
            </a:r>
            <a:r>
              <a:rPr lang="en-US" sz="1800" b="1" dirty="0">
                <a:solidFill>
                  <a:srgbClr val="7030A0"/>
                </a:solidFill>
              </a:rPr>
              <a:t>APA (2020)</a:t>
            </a:r>
          </a:p>
        </p:txBody>
      </p:sp>
    </p:spTree>
    <p:extLst>
      <p:ext uri="{BB962C8B-B14F-4D97-AF65-F5344CB8AC3E}">
        <p14:creationId xmlns:p14="http://schemas.microsoft.com/office/powerpoint/2010/main" val="14095405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CAE45F8-8AED-4281-A5D8-59D4BE8D6B41}"/>
              </a:ext>
            </a:extLst>
          </p:cNvPr>
          <p:cNvSpPr>
            <a:spLocks noGrp="1"/>
          </p:cNvSpPr>
          <p:nvPr>
            <p:ph type="title"/>
          </p:nvPr>
        </p:nvSpPr>
        <p:spPr>
          <a:xfrm>
            <a:off x="1104851" y="2442053"/>
            <a:ext cx="2793158" cy="1973893"/>
          </a:xfrm>
        </p:spPr>
        <p:txBody>
          <a:bodyPr/>
          <a:lstStyle/>
          <a:p>
            <a:r>
              <a:rPr lang="en-US" sz="3200" dirty="0"/>
              <a:t>Two Authors with the Same Last Name</a:t>
            </a:r>
          </a:p>
        </p:txBody>
      </p:sp>
      <p:sp>
        <p:nvSpPr>
          <p:cNvPr id="7" name="Content Placeholder 6">
            <a:extLst>
              <a:ext uri="{FF2B5EF4-FFF2-40B4-BE49-F238E27FC236}">
                <a16:creationId xmlns:a16="http://schemas.microsoft.com/office/drawing/2014/main" id="{DC7B9BEF-4796-4FA5-B48F-E6B19FF158A2}"/>
              </a:ext>
            </a:extLst>
          </p:cNvPr>
          <p:cNvSpPr>
            <a:spLocks noGrp="1"/>
          </p:cNvSpPr>
          <p:nvPr>
            <p:ph idx="1"/>
          </p:nvPr>
        </p:nvSpPr>
        <p:spPr>
          <a:xfrm>
            <a:off x="5217473" y="1009389"/>
            <a:ext cx="5417123" cy="4572000"/>
          </a:xfrm>
        </p:spPr>
        <p:txBody>
          <a:bodyPr>
            <a:normAutofit fontScale="92500" lnSpcReduction="20000"/>
          </a:bodyPr>
          <a:lstStyle/>
          <a:p>
            <a:pPr marL="0" indent="0">
              <a:buNone/>
            </a:pPr>
            <a:endParaRPr lang="en-US" b="1" dirty="0"/>
          </a:p>
          <a:p>
            <a:pPr marL="0" indent="0">
              <a:buNone/>
            </a:pPr>
            <a:r>
              <a:rPr lang="en-US" b="1" dirty="0"/>
              <a:t>Reference List Citation:</a:t>
            </a:r>
          </a:p>
          <a:p>
            <a:pPr marL="0" indent="0">
              <a:buNone/>
            </a:pPr>
            <a:r>
              <a:rPr lang="en-US" sz="1800" b="0" i="0" u="none" strike="noStrike" dirty="0">
                <a:solidFill>
                  <a:srgbClr val="333333"/>
                </a:solidFill>
                <a:effectLst/>
              </a:rPr>
              <a:t>When two authors of the same source share a surname, use first initials with the last names.</a:t>
            </a:r>
            <a:endParaRPr lang="en-US" b="1" dirty="0"/>
          </a:p>
          <a:p>
            <a:pPr marL="0" indent="0">
              <a:buNone/>
            </a:pPr>
            <a:r>
              <a:rPr lang="en-US" dirty="0"/>
              <a:t>Ehrlich, P., &amp; Ehrlich, A. (1998). Betrayal of science and reason: How anti-environmental rhetoric threatens our future. Island Press. </a:t>
            </a:r>
          </a:p>
          <a:p>
            <a:pPr marL="0" indent="0">
              <a:buNone/>
            </a:pPr>
            <a:endParaRPr lang="en-US" dirty="0"/>
          </a:p>
          <a:p>
            <a:pPr marL="0" indent="0" rtl="0">
              <a:spcBef>
                <a:spcPts val="0"/>
              </a:spcBef>
              <a:spcAft>
                <a:spcPts val="0"/>
              </a:spcAft>
              <a:buNone/>
            </a:pPr>
            <a:r>
              <a:rPr lang="en-US" b="1" dirty="0"/>
              <a:t>In-Text Citation: </a:t>
            </a:r>
          </a:p>
          <a:p>
            <a:pPr marL="0" indent="0" rtl="0">
              <a:spcBef>
                <a:spcPts val="0"/>
              </a:spcBef>
              <a:spcAft>
                <a:spcPts val="0"/>
              </a:spcAft>
              <a:buNone/>
            </a:pPr>
            <a:endParaRPr lang="en-US" b="1" dirty="0"/>
          </a:p>
          <a:p>
            <a:pPr marL="0" indent="0" rtl="0">
              <a:spcBef>
                <a:spcPts val="0"/>
              </a:spcBef>
              <a:spcAft>
                <a:spcPts val="0"/>
              </a:spcAft>
              <a:buNone/>
            </a:pPr>
            <a:r>
              <a:rPr lang="en-US" b="0" i="0" dirty="0">
                <a:solidFill>
                  <a:srgbClr val="000000"/>
                </a:solidFill>
                <a:effectLst/>
              </a:rPr>
              <a:t>If multiple authors within a single reference share the same surname, the initials are not needed in the in-text citation; cite the work in the standard author–date format.</a:t>
            </a:r>
            <a:endParaRPr lang="en-US" b="1" dirty="0"/>
          </a:p>
          <a:p>
            <a:pPr marL="0" indent="0" rtl="0">
              <a:spcBef>
                <a:spcPts val="0"/>
              </a:spcBef>
              <a:spcAft>
                <a:spcPts val="0"/>
              </a:spcAft>
              <a:buNone/>
            </a:pPr>
            <a:endParaRPr lang="en-US" sz="1800" b="1" i="0" u="none" strike="noStrike" dirty="0">
              <a:solidFill>
                <a:srgbClr val="333333"/>
              </a:solidFill>
              <a:effectLst/>
              <a:latin typeface="Arial" panose="020B0604020202020204" pitchFamily="34" charset="0"/>
            </a:endParaRPr>
          </a:p>
          <a:p>
            <a:pPr marL="0" indent="0" rtl="0">
              <a:spcBef>
                <a:spcPts val="0"/>
              </a:spcBef>
              <a:spcAft>
                <a:spcPts val="0"/>
              </a:spcAft>
              <a:buNone/>
            </a:pPr>
            <a:r>
              <a:rPr lang="en-US" sz="1800" b="0" i="0" u="none" strike="noStrike" dirty="0">
                <a:solidFill>
                  <a:srgbClr val="333333"/>
                </a:solidFill>
                <a:effectLst/>
              </a:rPr>
              <a:t>(Ehrlich &amp; Ehrlich, 1998)</a:t>
            </a:r>
            <a:endParaRPr lang="en-US" b="0" dirty="0">
              <a:effectLst/>
            </a:endParaRPr>
          </a:p>
          <a:p>
            <a:pPr marL="0" indent="0">
              <a:buNone/>
            </a:pPr>
            <a:r>
              <a:rPr lang="en-US" dirty="0"/>
              <a:t/>
            </a:r>
            <a:br>
              <a:rPr lang="en-US" dirty="0"/>
            </a:br>
            <a:endParaRPr lang="en-US" b="1" dirty="0"/>
          </a:p>
        </p:txBody>
      </p:sp>
    </p:spTree>
    <p:extLst>
      <p:ext uri="{BB962C8B-B14F-4D97-AF65-F5344CB8AC3E}">
        <p14:creationId xmlns:p14="http://schemas.microsoft.com/office/powerpoint/2010/main" val="33876776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Organization As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044749" y="384431"/>
            <a:ext cx="6915431" cy="6228242"/>
          </a:xfrm>
        </p:spPr>
        <p:txBody>
          <a:bodyPr anchor="ctr">
            <a:normAutofit/>
          </a:bodyPr>
          <a:lstStyle/>
          <a:p>
            <a:pPr fontAlgn="t"/>
            <a:r>
              <a:rPr lang="en-US" dirty="0"/>
              <a:t>On a page from an organizational or government agency website, the organization or government agency itself is considered the author, unless otherwise specified. The author of a webpage or website may also be located on an “about us” or acknowledgments page.</a:t>
            </a:r>
          </a:p>
          <a:p>
            <a:pPr fontAlgn="t"/>
            <a:r>
              <a:rPr lang="en-US" dirty="0"/>
              <a:t>An abbreviation for the group author can be used in the text (e.g., NIMH for National Institute of Mental Health); however, do not include an abbreviation for a group author in a reference list entry.</a:t>
            </a:r>
          </a:p>
          <a:p>
            <a:pPr fontAlgn="base"/>
            <a:endParaRPr lang="en-US" b="1" i="1" dirty="0"/>
          </a:p>
          <a:p>
            <a:pPr marL="0" indent="0" fontAlgn="base">
              <a:buNone/>
            </a:pPr>
            <a:r>
              <a:rPr lang="en-US" b="1" i="1" dirty="0">
                <a:highlight>
                  <a:srgbClr val="FFFF00"/>
                </a:highlight>
              </a:rPr>
              <a:t>Correct:</a:t>
            </a:r>
            <a:r>
              <a:rPr lang="en-US" dirty="0">
                <a:highlight>
                  <a:srgbClr val="FFFF00"/>
                </a:highlight>
              </a:rPr>
              <a:t> National Institute of Mental Health.</a:t>
            </a:r>
          </a:p>
          <a:p>
            <a:pPr marL="0" indent="0" fontAlgn="base">
              <a:buNone/>
            </a:pPr>
            <a:endParaRPr lang="en-US" dirty="0">
              <a:highlight>
                <a:srgbClr val="FFFF00"/>
              </a:highlight>
            </a:endParaRPr>
          </a:p>
          <a:p>
            <a:pPr marL="0" indent="0" fontAlgn="base">
              <a:buNone/>
            </a:pPr>
            <a:r>
              <a:rPr lang="en-US" b="1" i="1" dirty="0">
                <a:highlight>
                  <a:srgbClr val="FFFF00"/>
                </a:highlight>
              </a:rPr>
              <a:t>Incorrect:</a:t>
            </a:r>
            <a:r>
              <a:rPr lang="en-US" dirty="0">
                <a:highlight>
                  <a:srgbClr val="FFFF00"/>
                </a:highlight>
              </a:rPr>
              <a:t> National Institute of Mental Health (NIMH).</a:t>
            </a:r>
          </a:p>
          <a:p>
            <a:pPr marL="0" indent="0" fontAlgn="base">
              <a:buNone/>
            </a:pPr>
            <a:r>
              <a:rPr lang="en-US" b="1" i="1" dirty="0">
                <a:highlight>
                  <a:srgbClr val="FFFF00"/>
                </a:highlight>
              </a:rPr>
              <a:t>Incorrect:</a:t>
            </a:r>
            <a:r>
              <a:rPr lang="en-US" dirty="0">
                <a:highlight>
                  <a:srgbClr val="FFFF00"/>
                </a:highlight>
              </a:rPr>
              <a:t> NIMH.</a:t>
            </a:r>
          </a:p>
          <a:p>
            <a:pPr marL="0" indent="0" fontAlgn="t">
              <a:buNone/>
            </a:pPr>
            <a:endParaRPr lang="en-US" dirty="0"/>
          </a:p>
          <a:p>
            <a:pPr marL="0" indent="0">
              <a:buNone/>
            </a:pPr>
            <a:r>
              <a:rPr lang="en-US" dirty="0"/>
              <a:t>⁠</a:t>
            </a:r>
            <a:endParaRPr lang="en-US" sz="1800" dirty="0"/>
          </a:p>
          <a:p>
            <a:pPr marL="457200" lvl="1" indent="0">
              <a:buNone/>
            </a:pPr>
            <a:r>
              <a:rPr lang="en-US" sz="1800" dirty="0"/>
              <a:t>										</a:t>
            </a:r>
            <a:r>
              <a:rPr lang="en-US" sz="1800" b="1" dirty="0">
                <a:solidFill>
                  <a:srgbClr val="7030A0"/>
                </a:solidFill>
              </a:rPr>
              <a:t>APA (2020)</a:t>
            </a:r>
          </a:p>
        </p:txBody>
      </p:sp>
    </p:spTree>
    <p:extLst>
      <p:ext uri="{BB962C8B-B14F-4D97-AF65-F5344CB8AC3E}">
        <p14:creationId xmlns:p14="http://schemas.microsoft.com/office/powerpoint/2010/main" val="40321624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Government Agencies As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044749" y="384431"/>
            <a:ext cx="6915431" cy="6228242"/>
          </a:xfrm>
        </p:spPr>
        <p:txBody>
          <a:bodyPr anchor="ctr">
            <a:normAutofit lnSpcReduction="10000"/>
          </a:bodyPr>
          <a:lstStyle/>
          <a:p>
            <a:pPr fontAlgn="t"/>
            <a:r>
              <a:rPr lang="en-US" dirty="0"/>
              <a:t>When numerous layers of government agencies are listed as the author of a work, use the most specific agency as the author in the reference (e.g., use “National Institute of Nursing Research” rather than “U.S. Department of Health and Human Services, National Institutes of Health, National Institute of Nursing Research”). The names of parent agencies not present in the group author name appear in the source element as the publisher.</a:t>
            </a:r>
          </a:p>
          <a:p>
            <a:pPr marL="0" indent="0" fontAlgn="base">
              <a:buNone/>
            </a:pPr>
            <a:r>
              <a:rPr lang="en-US" b="1" dirty="0"/>
              <a:t>Example: </a:t>
            </a:r>
          </a:p>
          <a:p>
            <a:pPr marL="0" indent="0" fontAlgn="base">
              <a:buNone/>
            </a:pPr>
            <a:endParaRPr lang="en-US" b="1" dirty="0"/>
          </a:p>
          <a:p>
            <a:pPr fontAlgn="base"/>
            <a:r>
              <a:rPr lang="en-US" dirty="0"/>
              <a:t>National Institute of Nursing Research. (2015). </a:t>
            </a:r>
            <a:r>
              <a:rPr lang="en-US" i="1" dirty="0"/>
              <a:t>A family’s </a:t>
            </a:r>
          </a:p>
          <a:p>
            <a:pPr marL="0" indent="0" fontAlgn="base">
              <a:buNone/>
            </a:pPr>
            <a:r>
              <a:rPr lang="en-US" i="1" dirty="0"/>
              <a:t>		perspective: Pediatric palliative care</a:t>
            </a:r>
            <a:r>
              <a:rPr lang="en-US" dirty="0"/>
              <a:t> </a:t>
            </a:r>
            <a:r>
              <a:rPr lang="en-US" i="1" dirty="0"/>
              <a:t>stories</a:t>
            </a:r>
            <a:r>
              <a:rPr lang="en-US" dirty="0"/>
              <a:t> (NIH </a:t>
            </a:r>
          </a:p>
          <a:p>
            <a:pPr marL="0" indent="0" fontAlgn="base">
              <a:buNone/>
            </a:pPr>
            <a:r>
              <a:rPr lang="en-US" dirty="0"/>
              <a:t>		Publication No. 15-NR-8018). U.S. Department of </a:t>
            </a:r>
          </a:p>
          <a:p>
            <a:pPr marL="0" indent="0" fontAlgn="base">
              <a:buNone/>
            </a:pPr>
            <a:r>
              <a:rPr lang="en-US" dirty="0"/>
              <a:t>		Health and Human Services, National Institutes of </a:t>
            </a:r>
          </a:p>
          <a:p>
            <a:pPr marL="0" indent="0" fontAlgn="base">
              <a:buNone/>
            </a:pPr>
            <a:r>
              <a:rPr lang="en-US" dirty="0"/>
              <a:t>		Health. https://www.ninr.nih.gov/sites/files/docs/ </a:t>
            </a:r>
          </a:p>
          <a:p>
            <a:pPr marL="0" indent="0" fontAlgn="base">
              <a:buNone/>
            </a:pPr>
            <a:r>
              <a:rPr lang="en-US" dirty="0"/>
              <a:t>		NINR_508c_FamilyStories_0.pdf</a:t>
            </a:r>
          </a:p>
          <a:p>
            <a:pPr marL="0" indent="0" fontAlgn="t">
              <a:buNone/>
            </a:pPr>
            <a:endParaRPr lang="en-US" dirty="0"/>
          </a:p>
          <a:p>
            <a:pPr marL="0" indent="0">
              <a:buNone/>
            </a:pPr>
            <a:r>
              <a:rPr lang="en-US" dirty="0"/>
              <a:t>⁠</a:t>
            </a:r>
            <a:endParaRPr lang="en-US" sz="1800" dirty="0"/>
          </a:p>
          <a:p>
            <a:pPr marL="457200" lvl="1" indent="0">
              <a:buNone/>
            </a:pPr>
            <a:r>
              <a:rPr lang="en-US" sz="1800" dirty="0"/>
              <a:t>										</a:t>
            </a:r>
            <a:r>
              <a:rPr lang="en-US" sz="1800" b="1" dirty="0">
                <a:solidFill>
                  <a:srgbClr val="7030A0"/>
                </a:solidFill>
              </a:rPr>
              <a:t>APA (2020)</a:t>
            </a:r>
          </a:p>
        </p:txBody>
      </p:sp>
    </p:spTree>
    <p:extLst>
      <p:ext uri="{BB962C8B-B14F-4D97-AF65-F5344CB8AC3E}">
        <p14:creationId xmlns:p14="http://schemas.microsoft.com/office/powerpoint/2010/main" val="8969735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Books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79881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Print and Electronic Books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044749" y="384431"/>
            <a:ext cx="6915431" cy="6228242"/>
          </a:xfrm>
        </p:spPr>
        <p:txBody>
          <a:bodyPr anchor="ctr">
            <a:normAutofit lnSpcReduction="10000"/>
          </a:bodyPr>
          <a:lstStyle/>
          <a:p>
            <a:pPr fontAlgn="base"/>
            <a:endParaRPr lang="en-US" dirty="0"/>
          </a:p>
          <a:p>
            <a:pPr marL="0" indent="0" fontAlgn="base">
              <a:buNone/>
            </a:pPr>
            <a:r>
              <a:rPr lang="en-US" b="1" dirty="0"/>
              <a:t>Electronic:</a:t>
            </a:r>
          </a:p>
          <a:p>
            <a:pPr fontAlgn="base"/>
            <a:r>
              <a:rPr lang="en-US" dirty="0"/>
              <a:t>Jackson, L. M. (2019). </a:t>
            </a:r>
            <a:r>
              <a:rPr lang="en-US" i="1" dirty="0"/>
              <a:t>The psychology of prejudice: </a:t>
            </a:r>
          </a:p>
          <a:p>
            <a:pPr marL="0" indent="0" fontAlgn="base">
              <a:buNone/>
            </a:pPr>
            <a:r>
              <a:rPr lang="en-US" i="1" dirty="0"/>
              <a:t>		From attitudes to social action</a:t>
            </a:r>
            <a:r>
              <a:rPr lang="en-US" dirty="0"/>
              <a:t> (2nd ed.). </a:t>
            </a:r>
          </a:p>
          <a:p>
            <a:pPr marL="0" indent="0" fontAlgn="base">
              <a:buNone/>
            </a:pPr>
            <a:r>
              <a:rPr lang="en-US" dirty="0"/>
              <a:t>		American Psychological Association. https://</a:t>
            </a:r>
          </a:p>
          <a:p>
            <a:pPr marL="0" indent="0" fontAlgn="base">
              <a:buNone/>
            </a:pPr>
            <a:r>
              <a:rPr lang="en-US" dirty="0"/>
              <a:t>		doi.org/10.1037/0000168-000 </a:t>
            </a:r>
          </a:p>
          <a:p>
            <a:pPr marL="0" indent="0" fontAlgn="base">
              <a:buNone/>
            </a:pPr>
            <a:r>
              <a:rPr lang="en-US" b="1" dirty="0"/>
              <a:t>Print:</a:t>
            </a:r>
          </a:p>
          <a:p>
            <a:pPr fontAlgn="base"/>
            <a:r>
              <a:rPr lang="en-US" dirty="0"/>
              <a:t>Sapolsky, R. M. (2017). </a:t>
            </a:r>
            <a:r>
              <a:rPr lang="en-US" i="1" dirty="0"/>
              <a:t>Behave: The biology of </a:t>
            </a:r>
          </a:p>
          <a:p>
            <a:pPr marL="457200" lvl="1" indent="0" fontAlgn="base">
              <a:buNone/>
            </a:pPr>
            <a:r>
              <a:rPr lang="en-US" i="1" dirty="0"/>
              <a:t>	humans at our best and worst</a:t>
            </a:r>
            <a:r>
              <a:rPr lang="en-US" dirty="0"/>
              <a:t>. Penguin Books.</a:t>
            </a:r>
          </a:p>
          <a:p>
            <a:pPr fontAlgn="t"/>
            <a:endParaRPr lang="en-US" b="1" i="1" dirty="0"/>
          </a:p>
          <a:p>
            <a:pPr marL="0" indent="0" fontAlgn="t">
              <a:buNone/>
            </a:pPr>
            <a:r>
              <a:rPr lang="en-US" b="1" i="1" dirty="0"/>
              <a:t>Parenthetical citations</a:t>
            </a:r>
            <a:r>
              <a:rPr lang="en-US" dirty="0"/>
              <a:t>:	</a:t>
            </a:r>
            <a:r>
              <a:rPr lang="en-US" dirty="0">
                <a:highlight>
                  <a:srgbClr val="FFFF00"/>
                </a:highlight>
              </a:rPr>
              <a:t>(Jackson, 2019)  </a:t>
            </a:r>
          </a:p>
          <a:p>
            <a:pPr marL="0" indent="0" fontAlgn="t">
              <a:buNone/>
            </a:pPr>
            <a:r>
              <a:rPr lang="en-US" dirty="0"/>
              <a:t>						</a:t>
            </a:r>
            <a:r>
              <a:rPr lang="en-US" dirty="0">
                <a:highlight>
                  <a:srgbClr val="FFFF00"/>
                </a:highlight>
              </a:rPr>
              <a:t>(Sapolsky, 2017) </a:t>
            </a:r>
          </a:p>
          <a:p>
            <a:pPr marL="0" indent="0" fontAlgn="t">
              <a:buNone/>
            </a:pPr>
            <a:r>
              <a:rPr lang="en-US" b="1" i="1" dirty="0"/>
              <a:t>Narrative citations</a:t>
            </a:r>
            <a:r>
              <a:rPr lang="en-US" dirty="0"/>
              <a:t>: </a:t>
            </a:r>
          </a:p>
          <a:p>
            <a:pPr marL="0" indent="0" fontAlgn="t">
              <a:buNone/>
            </a:pPr>
            <a:r>
              <a:rPr lang="en-US" dirty="0">
                <a:highlight>
                  <a:srgbClr val="FFFF00"/>
                </a:highlight>
              </a:rPr>
              <a:t>From the research of Jackson (2019) and Sapolsky (2017), a clear percentage of …………..</a:t>
            </a:r>
          </a:p>
          <a:p>
            <a:pPr lvl="1"/>
            <a:endParaRPr lang="en-US" sz="1800" dirty="0"/>
          </a:p>
          <a:p>
            <a:pPr marL="457200" lvl="1" indent="0">
              <a:buNone/>
            </a:pPr>
            <a:r>
              <a:rPr lang="en-US" sz="1800" dirty="0"/>
              <a:t>										</a:t>
            </a:r>
            <a:r>
              <a:rPr lang="en-US" sz="1800" b="1" dirty="0">
                <a:solidFill>
                  <a:srgbClr val="7030A0"/>
                </a:solidFill>
              </a:rPr>
              <a:t>APA (2020)</a:t>
            </a:r>
          </a:p>
        </p:txBody>
      </p:sp>
    </p:spTree>
    <p:extLst>
      <p:ext uri="{BB962C8B-B14F-4D97-AF65-F5344CB8AC3E}">
        <p14:creationId xmlns:p14="http://schemas.microsoft.com/office/powerpoint/2010/main" val="369578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12"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Shape 13">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16"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B43B0EF7-4839-4D59-8AC2-36DC13739A42}"/>
              </a:ext>
            </a:extLst>
          </p:cNvPr>
          <p:cNvSpPr>
            <a:spLocks noGrp="1"/>
          </p:cNvSpPr>
          <p:nvPr>
            <p:ph type="title"/>
          </p:nvPr>
        </p:nvSpPr>
        <p:spPr>
          <a:xfrm>
            <a:off x="994087" y="1130603"/>
            <a:ext cx="3342442" cy="4596794"/>
          </a:xfrm>
        </p:spPr>
        <p:txBody>
          <a:bodyPr anchor="ctr">
            <a:normAutofit/>
          </a:bodyPr>
          <a:lstStyle/>
          <a:p>
            <a:r>
              <a:rPr lang="en-US" sz="3200">
                <a:solidFill>
                  <a:srgbClr val="EBEBEB"/>
                </a:solidFill>
              </a:rPr>
              <a:t>APA for Student Papers</a:t>
            </a:r>
          </a:p>
        </p:txBody>
      </p:sp>
      <p:sp>
        <p:nvSpPr>
          <p:cNvPr id="3" name="Content Placeholder 2">
            <a:extLst>
              <a:ext uri="{FF2B5EF4-FFF2-40B4-BE49-F238E27FC236}">
                <a16:creationId xmlns:a16="http://schemas.microsoft.com/office/drawing/2014/main" id="{BB3A483D-90EE-4DB0-A62A-56F45456033D}"/>
              </a:ext>
            </a:extLst>
          </p:cNvPr>
          <p:cNvSpPr>
            <a:spLocks noGrp="1"/>
          </p:cNvSpPr>
          <p:nvPr>
            <p:ph idx="1"/>
          </p:nvPr>
        </p:nvSpPr>
        <p:spPr>
          <a:xfrm>
            <a:off x="5290077" y="437513"/>
            <a:ext cx="5502614" cy="5954325"/>
          </a:xfrm>
        </p:spPr>
        <p:txBody>
          <a:bodyPr anchor="ctr">
            <a:normAutofit/>
          </a:bodyPr>
          <a:lstStyle/>
          <a:p>
            <a:r>
              <a:rPr lang="en-US" sz="2400" dirty="0"/>
              <a:t>Rules for student papers are slightly different than a professional paper. This PowerPoint will focus on formatting </a:t>
            </a:r>
            <a:r>
              <a:rPr lang="en-US" sz="2400" i="1" u="sng" dirty="0"/>
              <a:t>student papers, </a:t>
            </a:r>
            <a:r>
              <a:rPr lang="en-US" sz="2400" dirty="0"/>
              <a:t>including title page, headings, documentation, in-text citations, and other various guidelines. </a:t>
            </a:r>
          </a:p>
          <a:p>
            <a:pPr marL="0" indent="0">
              <a:buNone/>
            </a:pPr>
            <a:endParaRPr lang="en-US" sz="2000" dirty="0"/>
          </a:p>
        </p:txBody>
      </p:sp>
    </p:spTree>
    <p:extLst>
      <p:ext uri="{BB962C8B-B14F-4D97-AF65-F5344CB8AC3E}">
        <p14:creationId xmlns:p14="http://schemas.microsoft.com/office/powerpoint/2010/main" val="36293220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Children’s Book with Illustrator Different Than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Crimi</a:t>
            </a:r>
            <a:r>
              <a:rPr lang="en-US" dirty="0"/>
              <a:t>, C. (2019). </a:t>
            </a:r>
            <a:r>
              <a:rPr lang="en-US" i="1" dirty="0"/>
              <a:t>Weird little robots</a:t>
            </a:r>
            <a:r>
              <a:rPr lang="en-US" dirty="0"/>
              <a:t> (C. </a:t>
            </a:r>
            <a:r>
              <a:rPr lang="en-US" dirty="0" err="1"/>
              <a:t>Luyken</a:t>
            </a:r>
            <a:r>
              <a:rPr lang="en-US" dirty="0"/>
              <a:t>, Illus.). </a:t>
            </a:r>
          </a:p>
          <a:p>
            <a:pPr marL="0" indent="0" fontAlgn="base">
              <a:buNone/>
            </a:pPr>
            <a:r>
              <a:rPr lang="en-US" dirty="0"/>
              <a:t>		Candlewick Press. </a:t>
            </a:r>
          </a:p>
          <a:p>
            <a:pPr fontAlgn="base"/>
            <a:r>
              <a:rPr lang="en-US" dirty="0"/>
              <a:t>Pitman, G. E. (2016). </a:t>
            </a:r>
            <a:r>
              <a:rPr lang="en-US" i="1" dirty="0"/>
              <a:t>This day in June</a:t>
            </a:r>
            <a:r>
              <a:rPr lang="en-US" dirty="0"/>
              <a:t> (K. </a:t>
            </a:r>
            <a:r>
              <a:rPr lang="en-US" dirty="0" err="1"/>
              <a:t>Litten</a:t>
            </a:r>
            <a:r>
              <a:rPr lang="en-US" dirty="0"/>
              <a:t>, Illus.). </a:t>
            </a:r>
          </a:p>
          <a:p>
            <a:pPr marL="457200" lvl="1" indent="0" fontAlgn="base">
              <a:buNone/>
            </a:pPr>
            <a:r>
              <a:rPr lang="en-US" dirty="0"/>
              <a:t>	</a:t>
            </a:r>
            <a:r>
              <a:rPr lang="en-US" sz="1800" dirty="0" err="1"/>
              <a:t>Magination</a:t>
            </a:r>
            <a:r>
              <a:rPr lang="en-US" sz="1800" dirty="0"/>
              <a:t> Press. </a:t>
            </a:r>
          </a:p>
          <a:p>
            <a:pPr fontAlgn="base"/>
            <a:r>
              <a:rPr lang="en-US" dirty="0"/>
              <a:t>Slater, D. (2017). </a:t>
            </a:r>
            <a:r>
              <a:rPr lang="en-US" i="1" dirty="0"/>
              <a:t>The antlered ship</a:t>
            </a:r>
            <a:r>
              <a:rPr lang="en-US" dirty="0"/>
              <a:t> (T. Fan &amp; E. Fan, Illus.). </a:t>
            </a:r>
          </a:p>
          <a:p>
            <a:pPr marL="0" indent="0" fontAlgn="base">
              <a:buNone/>
            </a:pPr>
            <a:r>
              <a:rPr lang="en-US" dirty="0"/>
              <a:t>		Beach Lane Books.</a:t>
            </a:r>
          </a:p>
          <a:p>
            <a:pPr marL="0" indent="0" fontAlgn="t">
              <a:buNone/>
            </a:pPr>
            <a:endParaRPr lang="en-US" b="1" i="1" dirty="0"/>
          </a:p>
          <a:p>
            <a:pPr marL="0" indent="0" fontAlgn="t">
              <a:buNone/>
            </a:pPr>
            <a:r>
              <a:rPr lang="en-US" b="1" i="1" dirty="0"/>
              <a:t>Parenthetical citations</a:t>
            </a:r>
            <a:r>
              <a:rPr lang="en-US" dirty="0"/>
              <a:t>: </a:t>
            </a:r>
            <a:r>
              <a:rPr lang="en-US" dirty="0">
                <a:highlight>
                  <a:srgbClr val="FFFF00"/>
                </a:highlight>
              </a:rPr>
              <a:t>(</a:t>
            </a:r>
            <a:r>
              <a:rPr lang="en-US" dirty="0" err="1">
                <a:highlight>
                  <a:srgbClr val="FFFF00"/>
                </a:highlight>
              </a:rPr>
              <a:t>Crimi</a:t>
            </a:r>
            <a:r>
              <a:rPr lang="en-US" dirty="0">
                <a:highlight>
                  <a:srgbClr val="FFFF00"/>
                </a:highlight>
              </a:rPr>
              <a:t>, 2019)</a:t>
            </a:r>
          </a:p>
          <a:p>
            <a:pPr marL="0" indent="0" fontAlgn="t">
              <a:buNone/>
            </a:pPr>
            <a:r>
              <a:rPr lang="en-US" dirty="0"/>
              <a:t>					     </a:t>
            </a:r>
            <a:r>
              <a:rPr lang="en-US" dirty="0">
                <a:highlight>
                  <a:srgbClr val="FFFF00"/>
                </a:highlight>
              </a:rPr>
              <a:t>(Pitman, 2016)</a:t>
            </a:r>
          </a:p>
          <a:p>
            <a:pPr marL="0" indent="0" fontAlgn="t">
              <a:buNone/>
            </a:pPr>
            <a:r>
              <a:rPr lang="en-US" dirty="0"/>
              <a:t>					     </a:t>
            </a:r>
            <a:r>
              <a:rPr lang="en-US" dirty="0">
                <a:highlight>
                  <a:srgbClr val="FFFF00"/>
                </a:highlight>
              </a:rPr>
              <a:t>(Slater, 2017) </a:t>
            </a:r>
          </a:p>
          <a:p>
            <a:pPr marL="0" indent="0" fontAlgn="t">
              <a:buNone/>
            </a:pPr>
            <a:r>
              <a:rPr lang="en-US" b="1" i="1" dirty="0"/>
              <a:t>Narrative citations</a:t>
            </a:r>
            <a:r>
              <a:rPr lang="en-US" dirty="0"/>
              <a:t>: </a:t>
            </a:r>
          </a:p>
          <a:p>
            <a:pPr marL="0" indent="0" fontAlgn="t">
              <a:buNone/>
            </a:pPr>
            <a:r>
              <a:rPr lang="en-US" dirty="0"/>
              <a:t>     </a:t>
            </a:r>
            <a:r>
              <a:rPr lang="en-US" dirty="0">
                <a:highlight>
                  <a:srgbClr val="FFFF00"/>
                </a:highlight>
              </a:rPr>
              <a:t>The research conducted by </a:t>
            </a:r>
            <a:r>
              <a:rPr lang="en-US" dirty="0" err="1">
                <a:highlight>
                  <a:srgbClr val="FFFF00"/>
                </a:highlight>
              </a:rPr>
              <a:t>Crimi</a:t>
            </a:r>
            <a:r>
              <a:rPr lang="en-US" dirty="0">
                <a:highlight>
                  <a:srgbClr val="FFFF00"/>
                </a:highlight>
              </a:rPr>
              <a:t> (2019), Pitman (2016), and Slater (2017) revealed……………   </a:t>
            </a:r>
          </a:p>
          <a:p>
            <a:pPr marL="0" indent="0" fontAlgn="t">
              <a:buNone/>
            </a:pPr>
            <a:r>
              <a:rPr lang="en-US" dirty="0">
                <a:highlight>
                  <a:srgbClr val="FFFF00"/>
                </a:highlight>
              </a:rPr>
              <a:t>									</a:t>
            </a:r>
          </a:p>
          <a:p>
            <a:pPr marL="3657600" lvl="8" indent="0">
              <a:buNone/>
            </a:pPr>
            <a:r>
              <a:rPr lang="en-US" sz="1400" dirty="0"/>
              <a:t>		</a:t>
            </a:r>
            <a:r>
              <a:rPr lang="en-US" sz="1400" b="1" dirty="0">
                <a:solidFill>
                  <a:srgbClr val="7030A0"/>
                </a:solidFill>
              </a:rPr>
              <a:t> APA (2020)</a:t>
            </a:r>
            <a:endParaRPr lang="en-US" sz="1400" dirty="0"/>
          </a:p>
        </p:txBody>
      </p:sp>
    </p:spTree>
    <p:extLst>
      <p:ext uri="{BB962C8B-B14F-4D97-AF65-F5344CB8AC3E}">
        <p14:creationId xmlns:p14="http://schemas.microsoft.com/office/powerpoint/2010/main" val="22877640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Children’s Book with Author Same As Illustrator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6331277"/>
          </a:xfrm>
        </p:spPr>
        <p:txBody>
          <a:bodyPr anchor="ctr">
            <a:normAutofit/>
          </a:bodyPr>
          <a:lstStyle/>
          <a:p>
            <a:pPr fontAlgn="base"/>
            <a:r>
              <a:rPr lang="en-US" dirty="0"/>
              <a:t>Beaton, K. (2016). </a:t>
            </a:r>
            <a:r>
              <a:rPr lang="en-US" i="1" dirty="0"/>
              <a:t>King baby</a:t>
            </a:r>
            <a:r>
              <a:rPr lang="en-US" dirty="0"/>
              <a:t> (K. Beaton, Illus.). Arthur A. </a:t>
            </a:r>
          </a:p>
          <a:p>
            <a:pPr marL="0" indent="0" fontAlgn="base">
              <a:buNone/>
            </a:pPr>
            <a:r>
              <a:rPr lang="en-US" dirty="0"/>
              <a:t>		Levine Books.</a:t>
            </a:r>
          </a:p>
          <a:p>
            <a:pPr marL="0" indent="0" fontAlgn="t">
              <a:buNone/>
            </a:pPr>
            <a:endParaRPr lang="en-US" b="1" i="1" dirty="0"/>
          </a:p>
          <a:p>
            <a:pPr marL="0" indent="0" fontAlgn="t">
              <a:buNone/>
            </a:pPr>
            <a:r>
              <a:rPr lang="en-US" b="1" i="1" dirty="0"/>
              <a:t>Parenthetical citation</a:t>
            </a:r>
            <a:r>
              <a:rPr lang="en-US" dirty="0"/>
              <a:t>: </a:t>
            </a:r>
            <a:r>
              <a:rPr lang="en-US" dirty="0">
                <a:highlight>
                  <a:srgbClr val="FFFF00"/>
                </a:highlight>
              </a:rPr>
              <a:t>(Beaton, 2016) </a:t>
            </a:r>
          </a:p>
          <a:p>
            <a:pPr marL="0" indent="0" fontAlgn="t">
              <a:buNone/>
            </a:pPr>
            <a:endParaRPr lang="en-US" b="1" i="1" dirty="0"/>
          </a:p>
          <a:p>
            <a:pPr marL="0" indent="0" fontAlgn="t">
              <a:buNone/>
            </a:pPr>
            <a:r>
              <a:rPr lang="en-US" b="1" i="1" dirty="0"/>
              <a:t>Narrative citation</a:t>
            </a:r>
            <a:r>
              <a:rPr lang="en-US" dirty="0"/>
              <a:t>: </a:t>
            </a:r>
            <a:r>
              <a:rPr lang="en-US" dirty="0">
                <a:highlight>
                  <a:srgbClr val="FFFF00"/>
                </a:highlight>
              </a:rPr>
              <a:t>Beaton (2016) illustrated the story……….</a:t>
            </a:r>
          </a:p>
          <a:p>
            <a:pPr lvl="1"/>
            <a:endParaRPr lang="en-US" sz="1800" dirty="0"/>
          </a:p>
          <a:p>
            <a:pPr marL="457200" lvl="1" indent="0">
              <a:buNone/>
            </a:pPr>
            <a:endParaRPr lang="en-US" sz="1800" dirty="0"/>
          </a:p>
          <a:p>
            <a:pPr marL="457200" lvl="1" indent="0">
              <a:buNone/>
            </a:pPr>
            <a:endParaRPr lang="en-US" sz="1800" dirty="0"/>
          </a:p>
          <a:p>
            <a:pPr marL="457200" lvl="1" indent="0">
              <a:buNone/>
            </a:pPr>
            <a:r>
              <a:rPr lang="en-US" sz="1800" dirty="0"/>
              <a:t>									</a:t>
            </a:r>
            <a:r>
              <a:rPr lang="en-US" sz="1800" b="1" dirty="0">
                <a:solidFill>
                  <a:srgbClr val="7030A0"/>
                </a:solidFill>
              </a:rPr>
              <a:t>APA (2020) </a:t>
            </a:r>
            <a:r>
              <a:rPr lang="en-US" sz="1800" dirty="0"/>
              <a:t>										</a:t>
            </a:r>
          </a:p>
        </p:txBody>
      </p:sp>
    </p:spTree>
    <p:extLst>
      <p:ext uri="{BB962C8B-B14F-4D97-AF65-F5344CB8AC3E}">
        <p14:creationId xmlns:p14="http://schemas.microsoft.com/office/powerpoint/2010/main" val="10129773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Republished or Anniversary Addition of a Children’s Book</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Numeroff</a:t>
            </a:r>
            <a:r>
              <a:rPr lang="en-US" dirty="0"/>
              <a:t>, L. J. (2007). </a:t>
            </a:r>
            <a:r>
              <a:rPr lang="en-US" i="1" dirty="0"/>
              <a:t>If you give a mouse a cookie</a:t>
            </a:r>
            <a:r>
              <a:rPr lang="en-US" dirty="0"/>
              <a:t> (F. </a:t>
            </a:r>
          </a:p>
          <a:p>
            <a:pPr marL="457200" lvl="1" indent="0" fontAlgn="base">
              <a:buNone/>
            </a:pPr>
            <a:r>
              <a:rPr lang="en-US" dirty="0"/>
              <a:t>	</a:t>
            </a:r>
            <a:r>
              <a:rPr lang="en-US" sz="1800" dirty="0"/>
              <a:t>Bond, Illus.). Laura </a:t>
            </a:r>
            <a:r>
              <a:rPr lang="en-US" sz="1800" dirty="0" err="1"/>
              <a:t>Geringer</a:t>
            </a:r>
            <a:r>
              <a:rPr lang="en-US" sz="1800" dirty="0"/>
              <a:t> Books. (Original work </a:t>
            </a:r>
          </a:p>
          <a:p>
            <a:pPr marL="457200" lvl="1" indent="0" fontAlgn="base">
              <a:buNone/>
            </a:pPr>
            <a:r>
              <a:rPr lang="en-US" sz="1800" dirty="0"/>
              <a:t>	published 1985) </a:t>
            </a:r>
          </a:p>
          <a:p>
            <a:pPr fontAlgn="base"/>
            <a:r>
              <a:rPr lang="en-US" dirty="0"/>
              <a:t>Sendak, M. (2012). </a:t>
            </a:r>
            <a:r>
              <a:rPr lang="en-US" i="1" dirty="0"/>
              <a:t>Where the wild things are</a:t>
            </a:r>
            <a:r>
              <a:rPr lang="en-US" dirty="0"/>
              <a:t> (M. Sendak, </a:t>
            </a:r>
          </a:p>
          <a:p>
            <a:pPr marL="0" indent="0" fontAlgn="base">
              <a:buNone/>
            </a:pPr>
            <a:r>
              <a:rPr lang="en-US" dirty="0"/>
              <a:t>		Illus.; 50th anniversary ed.). HarperCollins Publishers. </a:t>
            </a:r>
          </a:p>
          <a:p>
            <a:pPr marL="0" indent="0" fontAlgn="base">
              <a:buNone/>
            </a:pPr>
            <a:r>
              <a:rPr lang="en-US" dirty="0"/>
              <a:t>		(Original work published 1963)</a:t>
            </a:r>
          </a:p>
          <a:p>
            <a:pPr marL="0" indent="0" fontAlgn="t">
              <a:buNone/>
            </a:pPr>
            <a:endParaRPr lang="en-US" b="1" i="1" dirty="0"/>
          </a:p>
          <a:p>
            <a:pPr marL="0" indent="0" fontAlgn="t">
              <a:buNone/>
            </a:pPr>
            <a:r>
              <a:rPr lang="en-US" b="1" i="1" dirty="0"/>
              <a:t>Parenthetical citations</a:t>
            </a:r>
            <a:r>
              <a:rPr lang="en-US" dirty="0"/>
              <a:t>: </a:t>
            </a:r>
            <a:r>
              <a:rPr lang="en-US" dirty="0">
                <a:highlight>
                  <a:srgbClr val="FFFF00"/>
                </a:highlight>
              </a:rPr>
              <a:t>(</a:t>
            </a:r>
            <a:r>
              <a:rPr lang="en-US" dirty="0" err="1">
                <a:highlight>
                  <a:srgbClr val="FFFF00"/>
                </a:highlight>
              </a:rPr>
              <a:t>Numeroff</a:t>
            </a:r>
            <a:r>
              <a:rPr lang="en-US" dirty="0">
                <a:highlight>
                  <a:srgbClr val="FFFF00"/>
                </a:highlight>
              </a:rPr>
              <a:t>, 1985/2007)</a:t>
            </a:r>
          </a:p>
          <a:p>
            <a:pPr marL="0" indent="0" fontAlgn="t">
              <a:buNone/>
            </a:pPr>
            <a:r>
              <a:rPr lang="en-US" dirty="0"/>
              <a:t>					     </a:t>
            </a:r>
            <a:r>
              <a:rPr lang="en-US" dirty="0">
                <a:highlight>
                  <a:srgbClr val="FFFF00"/>
                </a:highlight>
              </a:rPr>
              <a:t>(Sendak, 1963/2012) </a:t>
            </a:r>
          </a:p>
          <a:p>
            <a:pPr marL="0" indent="0" fontAlgn="t">
              <a:buNone/>
            </a:pPr>
            <a:r>
              <a:rPr lang="en-US" b="1" i="1" dirty="0"/>
              <a:t>Narrative citations</a:t>
            </a:r>
            <a:r>
              <a:rPr lang="en-US" dirty="0"/>
              <a:t>: </a:t>
            </a:r>
          </a:p>
          <a:p>
            <a:pPr marL="0" indent="0" fontAlgn="t">
              <a:buNone/>
            </a:pPr>
            <a:r>
              <a:rPr lang="en-US" dirty="0">
                <a:highlight>
                  <a:srgbClr val="FFFF00"/>
                </a:highlight>
              </a:rPr>
              <a:t>The books by </a:t>
            </a:r>
            <a:r>
              <a:rPr lang="en-US" dirty="0" err="1">
                <a:highlight>
                  <a:srgbClr val="FFFF00"/>
                </a:highlight>
              </a:rPr>
              <a:t>Numeroff</a:t>
            </a:r>
            <a:r>
              <a:rPr lang="en-US" dirty="0">
                <a:highlight>
                  <a:srgbClr val="FFFF00"/>
                </a:highlight>
              </a:rPr>
              <a:t> (1985/2007) and Sendak (1963/2012)  uncover the imagination…………………….. </a:t>
            </a:r>
          </a:p>
          <a:p>
            <a:pPr marL="0" indent="0" fontAlgn="t">
              <a:buNone/>
            </a:pPr>
            <a:endParaRPr lang="en-US" dirty="0">
              <a:highlight>
                <a:srgbClr val="FFFF00"/>
              </a:highlight>
            </a:endParaRPr>
          </a:p>
          <a:p>
            <a:pPr marL="0" indent="0" fontAlgn="t">
              <a:buNone/>
            </a:pPr>
            <a:r>
              <a:rPr lang="en-US" dirty="0"/>
              <a:t>											</a:t>
            </a:r>
            <a:r>
              <a:rPr lang="en-US" b="1" dirty="0">
                <a:solidFill>
                  <a:srgbClr val="7030A0"/>
                </a:solidFill>
              </a:rPr>
              <a:t> APA (2020)</a:t>
            </a:r>
            <a:endParaRPr lang="en-US" dirty="0"/>
          </a:p>
          <a:p>
            <a:pPr lvl="1"/>
            <a:endParaRPr lang="en-US" sz="1800" dirty="0"/>
          </a:p>
        </p:txBody>
      </p:sp>
    </p:spTree>
    <p:extLst>
      <p:ext uri="{BB962C8B-B14F-4D97-AF65-F5344CB8AC3E}">
        <p14:creationId xmlns:p14="http://schemas.microsoft.com/office/powerpoint/2010/main" val="12751306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Edited Books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048290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Whole Edited Book</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fontScale="92500" lnSpcReduction="20000"/>
          </a:bodyPr>
          <a:lstStyle/>
          <a:p>
            <a:pPr fontAlgn="base"/>
            <a:endParaRPr lang="en-US" dirty="0"/>
          </a:p>
          <a:p>
            <a:pPr marL="0" indent="0" fontAlgn="base">
              <a:buNone/>
            </a:pPr>
            <a:r>
              <a:rPr lang="en-US" b="1" dirty="0"/>
              <a:t>Print: </a:t>
            </a:r>
          </a:p>
          <a:p>
            <a:pPr fontAlgn="base"/>
            <a:r>
              <a:rPr lang="en-US" dirty="0" err="1"/>
              <a:t>Kesharwani</a:t>
            </a:r>
            <a:r>
              <a:rPr lang="en-US" dirty="0"/>
              <a:t>, P. (Ed.). (2020). </a:t>
            </a:r>
            <a:r>
              <a:rPr lang="en-US" i="1" dirty="0"/>
              <a:t>Nanotechnology based </a:t>
            </a:r>
          </a:p>
          <a:p>
            <a:pPr marL="457200" lvl="1" indent="0" fontAlgn="base">
              <a:buNone/>
            </a:pPr>
            <a:r>
              <a:rPr lang="en-US" sz="1800" i="1" dirty="0"/>
              <a:t>	approaches for tuberculosis treatment</a:t>
            </a:r>
            <a:r>
              <a:rPr lang="en-US" sz="1800" dirty="0"/>
              <a:t>. Academic</a:t>
            </a:r>
          </a:p>
          <a:p>
            <a:pPr marL="457200" lvl="1" indent="0" fontAlgn="base">
              <a:buNone/>
            </a:pPr>
            <a:r>
              <a:rPr lang="en-US" sz="1800" dirty="0"/>
              <a:t>	Press. </a:t>
            </a:r>
          </a:p>
          <a:p>
            <a:pPr marL="457200" lvl="1" indent="0" fontAlgn="base">
              <a:buNone/>
            </a:pPr>
            <a:endParaRPr lang="en-US" sz="1800" dirty="0"/>
          </a:p>
          <a:p>
            <a:pPr marL="0" indent="0" fontAlgn="base">
              <a:buNone/>
            </a:pPr>
            <a:r>
              <a:rPr lang="en-US" b="1" dirty="0"/>
              <a:t>Electronic: </a:t>
            </a:r>
          </a:p>
          <a:p>
            <a:pPr fontAlgn="base"/>
            <a:r>
              <a:rPr lang="en-US" dirty="0"/>
              <a:t>Torino, G. C., Rivera, D. P., </a:t>
            </a:r>
            <a:r>
              <a:rPr lang="en-US" dirty="0" err="1"/>
              <a:t>Capodilupo</a:t>
            </a:r>
            <a:r>
              <a:rPr lang="en-US" dirty="0"/>
              <a:t>, C. M., Nadal, </a:t>
            </a:r>
          </a:p>
          <a:p>
            <a:pPr marL="0" indent="0" fontAlgn="base">
              <a:buNone/>
            </a:pPr>
            <a:r>
              <a:rPr lang="en-US" dirty="0"/>
              <a:t>		K. L., &amp; Sue, D. W. (Eds.). (2019). </a:t>
            </a:r>
            <a:r>
              <a:rPr lang="en-US" i="1" dirty="0"/>
              <a:t>Microaggression </a:t>
            </a:r>
          </a:p>
          <a:p>
            <a:pPr marL="0" indent="0" fontAlgn="base">
              <a:buNone/>
            </a:pPr>
            <a:r>
              <a:rPr lang="en-US" i="1" dirty="0"/>
              <a:t>		theory: Influence and implications</a:t>
            </a:r>
            <a:r>
              <a:rPr lang="en-US" dirty="0"/>
              <a:t>. John Wiley &amp; </a:t>
            </a:r>
          </a:p>
          <a:p>
            <a:pPr marL="0" indent="0" fontAlgn="base">
              <a:buNone/>
            </a:pPr>
            <a:r>
              <a:rPr lang="en-US" dirty="0"/>
              <a:t>		Sons. https://doi.org/10.1002/9781119466642</a:t>
            </a:r>
          </a:p>
          <a:p>
            <a:pPr marL="0" indent="0" fontAlgn="t">
              <a:buNone/>
            </a:pPr>
            <a:endParaRPr lang="en-US" b="1" i="1" dirty="0"/>
          </a:p>
          <a:p>
            <a:pPr marL="0" indent="0" fontAlgn="t">
              <a:buNone/>
            </a:pPr>
            <a:r>
              <a:rPr lang="en-US" b="1" i="1" dirty="0"/>
              <a:t>Parenthetical citations</a:t>
            </a:r>
            <a:r>
              <a:rPr lang="en-US" dirty="0"/>
              <a:t>: 	</a:t>
            </a:r>
            <a:r>
              <a:rPr lang="en-US" dirty="0">
                <a:highlight>
                  <a:srgbClr val="FFFF00"/>
                </a:highlight>
              </a:rPr>
              <a:t>(</a:t>
            </a:r>
            <a:r>
              <a:rPr lang="en-US" dirty="0" err="1">
                <a:highlight>
                  <a:srgbClr val="FFFF00"/>
                </a:highlight>
              </a:rPr>
              <a:t>Kesharwani</a:t>
            </a:r>
            <a:r>
              <a:rPr lang="en-US" dirty="0">
                <a:highlight>
                  <a:srgbClr val="FFFF00"/>
                </a:highlight>
              </a:rPr>
              <a:t>, 2020)</a:t>
            </a:r>
          </a:p>
          <a:p>
            <a:pPr marL="0" indent="0" fontAlgn="t">
              <a:buNone/>
            </a:pPr>
            <a:r>
              <a:rPr lang="en-US" dirty="0"/>
              <a:t>						</a:t>
            </a:r>
            <a:r>
              <a:rPr lang="en-US" dirty="0">
                <a:highlight>
                  <a:srgbClr val="FFFF00"/>
                </a:highlight>
              </a:rPr>
              <a:t>(Torino et al., 2019)</a:t>
            </a:r>
          </a:p>
          <a:p>
            <a:pPr marL="0" indent="0" fontAlgn="t">
              <a:buNone/>
            </a:pPr>
            <a:r>
              <a:rPr lang="en-US" b="1" i="1" dirty="0"/>
              <a:t>Narrative citations</a:t>
            </a:r>
            <a:r>
              <a:rPr lang="en-US" dirty="0"/>
              <a:t>: </a:t>
            </a:r>
          </a:p>
          <a:p>
            <a:pPr marL="0" indent="0" fontAlgn="t">
              <a:buNone/>
            </a:pPr>
            <a:r>
              <a:rPr lang="en-US" dirty="0">
                <a:highlight>
                  <a:srgbClr val="FFFF00"/>
                </a:highlight>
              </a:rPr>
              <a:t>According to </a:t>
            </a:r>
            <a:r>
              <a:rPr lang="en-US" dirty="0" err="1">
                <a:highlight>
                  <a:srgbClr val="FFFF00"/>
                </a:highlight>
              </a:rPr>
              <a:t>Kesharwani</a:t>
            </a:r>
            <a:r>
              <a:rPr lang="en-US" dirty="0">
                <a:highlight>
                  <a:srgbClr val="FFFF00"/>
                </a:highlight>
              </a:rPr>
              <a:t> (2020) and Torino et al. (2019), research reveals …………………….</a:t>
            </a:r>
          </a:p>
          <a:p>
            <a:pPr marL="0" indent="0" fontAlgn="t">
              <a:buNone/>
            </a:pPr>
            <a:r>
              <a:rPr lang="en-US" dirty="0"/>
              <a:t>											 </a:t>
            </a:r>
            <a:r>
              <a:rPr lang="en-US" b="1" dirty="0">
                <a:solidFill>
                  <a:srgbClr val="7030A0"/>
                </a:solidFill>
              </a:rPr>
              <a:t>APA (2020)</a:t>
            </a:r>
          </a:p>
          <a:p>
            <a:pPr lvl="1"/>
            <a:endParaRPr lang="en-US" sz="1800" dirty="0"/>
          </a:p>
        </p:txBody>
      </p:sp>
    </p:spTree>
    <p:extLst>
      <p:ext uri="{BB962C8B-B14F-4D97-AF65-F5344CB8AC3E}">
        <p14:creationId xmlns:p14="http://schemas.microsoft.com/office/powerpoint/2010/main" val="7558996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Several Volumes of a Multi-Volume Work</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6418899"/>
          </a:xfrm>
        </p:spPr>
        <p:txBody>
          <a:bodyPr anchor="ctr">
            <a:normAutofit/>
          </a:bodyPr>
          <a:lstStyle/>
          <a:p>
            <a:pPr fontAlgn="base"/>
            <a:r>
              <a:rPr lang="en-US" dirty="0"/>
              <a:t>Harris, K. R., Graham, S., &amp; </a:t>
            </a:r>
            <a:r>
              <a:rPr lang="en-US" dirty="0" err="1"/>
              <a:t>Urdan</a:t>
            </a:r>
            <a:r>
              <a:rPr lang="en-US" dirty="0"/>
              <a:t> T. (Eds.). (2012). </a:t>
            </a:r>
            <a:r>
              <a:rPr lang="en-US" i="1" dirty="0"/>
              <a:t>APA </a:t>
            </a:r>
          </a:p>
          <a:p>
            <a:pPr marL="0" indent="0" fontAlgn="base">
              <a:buNone/>
            </a:pPr>
            <a:r>
              <a:rPr lang="en-US" i="1" dirty="0"/>
              <a:t>		educational psychology handbook</a:t>
            </a:r>
            <a:r>
              <a:rPr lang="en-US" dirty="0"/>
              <a:t> (Vols. 1–3). </a:t>
            </a:r>
          </a:p>
          <a:p>
            <a:pPr marL="0" indent="0" fontAlgn="base">
              <a:buNone/>
            </a:pPr>
            <a:r>
              <a:rPr lang="en-US" dirty="0"/>
              <a:t>		American Psychological Association. </a:t>
            </a:r>
          </a:p>
          <a:p>
            <a:pPr marL="0" indent="0" fontAlgn="t">
              <a:buNone/>
            </a:pPr>
            <a:endParaRPr lang="en-US" b="1" i="1" dirty="0"/>
          </a:p>
          <a:p>
            <a:pPr marL="0" indent="0" fontAlgn="t">
              <a:buNone/>
            </a:pPr>
            <a:r>
              <a:rPr lang="en-US" b="1" i="1" dirty="0"/>
              <a:t>Parenthetical citation</a:t>
            </a:r>
            <a:r>
              <a:rPr lang="en-US" dirty="0"/>
              <a:t>: </a:t>
            </a:r>
            <a:r>
              <a:rPr lang="en-US" dirty="0">
                <a:highlight>
                  <a:srgbClr val="FFFF00"/>
                </a:highlight>
              </a:rPr>
              <a:t>(Harris et al., 2012) </a:t>
            </a:r>
          </a:p>
          <a:p>
            <a:pPr marL="0" indent="0" fontAlgn="t">
              <a:buNone/>
            </a:pPr>
            <a:endParaRPr lang="en-US" b="1" i="1" dirty="0"/>
          </a:p>
          <a:p>
            <a:pPr marL="0" indent="0" fontAlgn="t">
              <a:buNone/>
            </a:pPr>
            <a:r>
              <a:rPr lang="en-US" b="1" i="1" dirty="0"/>
              <a:t>Narrative citation</a:t>
            </a:r>
            <a:r>
              <a:rPr lang="en-US" dirty="0"/>
              <a:t>: </a:t>
            </a:r>
            <a:r>
              <a:rPr lang="en-US" dirty="0">
                <a:highlight>
                  <a:srgbClr val="FFFF00"/>
                </a:highlight>
              </a:rPr>
              <a:t>Harris et al. (2012) declare that the ………………………………………………….</a:t>
            </a:r>
            <a:endParaRPr lang="en-US" sz="1800" dirty="0"/>
          </a:p>
          <a:p>
            <a:pPr lvl="1"/>
            <a:endParaRPr lang="en-US" sz="1800" dirty="0"/>
          </a:p>
          <a:p>
            <a:pPr marL="457200" lvl="1" indent="0">
              <a:buNone/>
            </a:pPr>
            <a:endParaRPr lang="en-US" sz="1800" dirty="0"/>
          </a:p>
          <a:p>
            <a:pPr marL="457200" lvl="1" indent="0">
              <a:buNone/>
            </a:pPr>
            <a:r>
              <a:rPr lang="en-US" sz="1800" dirty="0"/>
              <a:t>										</a:t>
            </a:r>
            <a:r>
              <a:rPr lang="en-US" sz="1800" b="1" dirty="0">
                <a:solidFill>
                  <a:srgbClr val="7030A0"/>
                </a:solidFill>
              </a:rPr>
              <a:t> APA (2020)</a:t>
            </a:r>
            <a:endParaRPr lang="en-US" sz="1800" dirty="0"/>
          </a:p>
        </p:txBody>
      </p:sp>
    </p:spTree>
    <p:extLst>
      <p:ext uri="{BB962C8B-B14F-4D97-AF65-F5344CB8AC3E}">
        <p14:creationId xmlns:p14="http://schemas.microsoft.com/office/powerpoint/2010/main" val="29472105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Chapter in an Edited Book</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fontScale="92500" lnSpcReduction="10000"/>
          </a:bodyPr>
          <a:lstStyle/>
          <a:p>
            <a:pPr fontAlgn="base"/>
            <a:r>
              <a:rPr lang="en-US" dirty="0"/>
              <a:t>Aron, L., </a:t>
            </a:r>
            <a:r>
              <a:rPr lang="en-US" dirty="0" err="1"/>
              <a:t>Botella</a:t>
            </a:r>
            <a:r>
              <a:rPr lang="en-US" dirty="0"/>
              <a:t>, M., &amp; </a:t>
            </a:r>
            <a:r>
              <a:rPr lang="en-US" dirty="0" err="1"/>
              <a:t>Lubart</a:t>
            </a:r>
            <a:r>
              <a:rPr lang="en-US" dirty="0"/>
              <a:t>, T. (2019). Culinary arts: </a:t>
            </a:r>
          </a:p>
          <a:p>
            <a:pPr marL="0" indent="0" fontAlgn="base">
              <a:buNone/>
            </a:pPr>
            <a:r>
              <a:rPr lang="en-US" dirty="0"/>
              <a:t>		Talent and their development. In R. F. </a:t>
            </a:r>
            <a:r>
              <a:rPr lang="en-US" dirty="0" err="1"/>
              <a:t>Subotnik</a:t>
            </a:r>
            <a:r>
              <a:rPr lang="en-US" dirty="0"/>
              <a:t>, </a:t>
            </a:r>
          </a:p>
          <a:p>
            <a:pPr marL="0" indent="0" fontAlgn="base">
              <a:buNone/>
            </a:pPr>
            <a:r>
              <a:rPr lang="en-US" dirty="0"/>
              <a:t>		P. Olszewski-</a:t>
            </a:r>
            <a:r>
              <a:rPr lang="en-US" dirty="0" err="1"/>
              <a:t>Kubilius</a:t>
            </a:r>
            <a:r>
              <a:rPr lang="en-US" dirty="0"/>
              <a:t>, &amp; F. C. Worrell (Eds.), </a:t>
            </a:r>
            <a:r>
              <a:rPr lang="en-US" i="1" dirty="0"/>
              <a:t>The </a:t>
            </a:r>
          </a:p>
          <a:p>
            <a:pPr marL="0" indent="0" fontAlgn="base">
              <a:buNone/>
            </a:pPr>
            <a:r>
              <a:rPr lang="en-US" i="1" dirty="0"/>
              <a:t>		psychology of high performance: Developing </a:t>
            </a:r>
          </a:p>
          <a:p>
            <a:pPr marL="0" indent="0" fontAlgn="base">
              <a:buNone/>
            </a:pPr>
            <a:r>
              <a:rPr lang="en-US" i="1" dirty="0"/>
              <a:t>		human potential into domain-specific </a:t>
            </a:r>
          </a:p>
          <a:p>
            <a:pPr marL="0" indent="0" fontAlgn="base">
              <a:buNone/>
            </a:pPr>
            <a:r>
              <a:rPr lang="en-US" i="1" dirty="0"/>
              <a:t>		talent</a:t>
            </a:r>
            <a:r>
              <a:rPr lang="en-US" dirty="0"/>
              <a:t> (pp. 345–359). American Psychological </a:t>
            </a:r>
          </a:p>
          <a:p>
            <a:pPr marL="0" indent="0" fontAlgn="base">
              <a:buNone/>
            </a:pPr>
            <a:r>
              <a:rPr lang="en-US" dirty="0"/>
              <a:t>		Association. https://doi.org/10.1037/</a:t>
            </a:r>
          </a:p>
          <a:p>
            <a:pPr marL="0" indent="0" fontAlgn="base">
              <a:buNone/>
            </a:pPr>
            <a:r>
              <a:rPr lang="en-US" dirty="0"/>
              <a:t>		0000120-016 </a:t>
            </a:r>
          </a:p>
          <a:p>
            <a:pPr fontAlgn="base"/>
            <a:r>
              <a:rPr lang="en-US" dirty="0"/>
              <a:t>Dillard, J. P. (2020). Currents in the study of </a:t>
            </a:r>
          </a:p>
          <a:p>
            <a:pPr marL="0" indent="0" fontAlgn="base">
              <a:buNone/>
            </a:pPr>
            <a:r>
              <a:rPr lang="en-US" dirty="0"/>
              <a:t>		persuasion. In M. B. Oliver, A. A. Raney, &amp; J. </a:t>
            </a:r>
          </a:p>
          <a:p>
            <a:pPr marL="0" indent="0" fontAlgn="base">
              <a:buNone/>
            </a:pPr>
            <a:r>
              <a:rPr lang="en-US" dirty="0"/>
              <a:t>		Bryant (Eds.), </a:t>
            </a:r>
            <a:r>
              <a:rPr lang="en-US" i="1" dirty="0"/>
              <a:t>Media effects: Advances in theory </a:t>
            </a:r>
          </a:p>
          <a:p>
            <a:pPr marL="0" indent="0" fontAlgn="base">
              <a:buNone/>
            </a:pPr>
            <a:r>
              <a:rPr lang="en-US" i="1" dirty="0"/>
              <a:t>		and research</a:t>
            </a:r>
            <a:r>
              <a:rPr lang="en-US" dirty="0"/>
              <a:t> (4th ed., pp. 115–129). Routledge.</a:t>
            </a:r>
          </a:p>
          <a:p>
            <a:pPr fontAlgn="t"/>
            <a:endParaRPr lang="en-US" b="1" i="1" dirty="0"/>
          </a:p>
          <a:p>
            <a:pPr marL="0" indent="0" fontAlgn="t">
              <a:buNone/>
            </a:pPr>
            <a:r>
              <a:rPr lang="en-US" b="1" i="1" dirty="0"/>
              <a:t>Parenthetical citations</a:t>
            </a:r>
            <a:r>
              <a:rPr lang="en-US" dirty="0"/>
              <a:t>: </a:t>
            </a:r>
            <a:r>
              <a:rPr lang="en-US" dirty="0">
                <a:highlight>
                  <a:srgbClr val="FFFF00"/>
                </a:highlight>
              </a:rPr>
              <a:t>(Aron et al., 2019)</a:t>
            </a:r>
            <a:r>
              <a:rPr lang="en-US" dirty="0"/>
              <a:t> </a:t>
            </a:r>
          </a:p>
          <a:p>
            <a:pPr marL="0" indent="0" fontAlgn="t">
              <a:buNone/>
            </a:pPr>
            <a:r>
              <a:rPr lang="en-US" dirty="0"/>
              <a:t>				           </a:t>
            </a:r>
            <a:r>
              <a:rPr lang="en-US" dirty="0">
                <a:highlight>
                  <a:srgbClr val="FFFF00"/>
                </a:highlight>
              </a:rPr>
              <a:t>(Aron et al., 2019; Dillard, 2020) </a:t>
            </a:r>
          </a:p>
          <a:p>
            <a:pPr marL="0" indent="0" fontAlgn="t">
              <a:buNone/>
            </a:pPr>
            <a:r>
              <a:rPr lang="en-US" b="1" i="1" dirty="0"/>
              <a:t>Narrative citations</a:t>
            </a:r>
            <a:r>
              <a:rPr lang="en-US" dirty="0"/>
              <a:t>: </a:t>
            </a:r>
            <a:r>
              <a:rPr lang="en-US" dirty="0">
                <a:highlight>
                  <a:srgbClr val="FFFF00"/>
                </a:highlight>
              </a:rPr>
              <a:t>Aron et al. (2019) and Dillard (2020)</a:t>
            </a:r>
          </a:p>
          <a:p>
            <a:pPr marL="457200" lvl="1" indent="0">
              <a:buNone/>
            </a:pPr>
            <a:endParaRPr lang="en-US" sz="1800" dirty="0"/>
          </a:p>
        </p:txBody>
      </p:sp>
      <p:sp>
        <p:nvSpPr>
          <p:cNvPr id="9" name="Rectangle 8">
            <a:extLst>
              <a:ext uri="{FF2B5EF4-FFF2-40B4-BE49-F238E27FC236}">
                <a16:creationId xmlns:a16="http://schemas.microsoft.com/office/drawing/2014/main" id="{738AA6B8-B3B8-4AE3-9134-6BAFDE6CB175}"/>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1114485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Chapter in an Edited Book, Reprinted from Another Book</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Bronfenbrenner, U. (2005). The social ecology of </a:t>
            </a:r>
          </a:p>
          <a:p>
            <a:pPr marL="0" indent="0" fontAlgn="base">
              <a:buNone/>
            </a:pPr>
            <a:r>
              <a:rPr lang="en-US" dirty="0"/>
              <a:t>		human development: A retrospective </a:t>
            </a:r>
          </a:p>
          <a:p>
            <a:pPr marL="0" indent="0" fontAlgn="base">
              <a:buNone/>
            </a:pPr>
            <a:r>
              <a:rPr lang="en-US" dirty="0"/>
              <a:t>		conclusion. In U. Bronfenbrenner (Ed.), </a:t>
            </a:r>
            <a:r>
              <a:rPr lang="en-US" i="1" dirty="0"/>
              <a:t>Making </a:t>
            </a:r>
          </a:p>
          <a:p>
            <a:pPr marL="0" indent="0" fontAlgn="base">
              <a:buNone/>
            </a:pPr>
            <a:r>
              <a:rPr lang="en-US" i="1" dirty="0"/>
              <a:t>		human beings human: Bioecological </a:t>
            </a:r>
          </a:p>
          <a:p>
            <a:pPr marL="0" indent="0" fontAlgn="base">
              <a:buNone/>
            </a:pPr>
            <a:r>
              <a:rPr lang="en-US" i="1" dirty="0"/>
              <a:t>		perspectives on human development</a:t>
            </a:r>
            <a:r>
              <a:rPr lang="en-US" dirty="0"/>
              <a:t> (pp. 27–</a:t>
            </a:r>
          </a:p>
          <a:p>
            <a:pPr marL="0" indent="0" fontAlgn="base">
              <a:buNone/>
            </a:pPr>
            <a:r>
              <a:rPr lang="en-US" dirty="0"/>
              <a:t>		40). SAGE Publications. (Reprinted from </a:t>
            </a:r>
            <a:r>
              <a:rPr lang="en-US" i="1" dirty="0"/>
              <a:t>Brain </a:t>
            </a:r>
          </a:p>
          <a:p>
            <a:pPr marL="0" indent="0" fontAlgn="base">
              <a:buNone/>
            </a:pPr>
            <a:r>
              <a:rPr lang="en-US" i="1" dirty="0"/>
              <a:t>		and intelligence: The ecology of child </a:t>
            </a:r>
          </a:p>
          <a:p>
            <a:pPr marL="0" indent="0" fontAlgn="base">
              <a:buNone/>
            </a:pPr>
            <a:r>
              <a:rPr lang="en-US" i="1" dirty="0"/>
              <a:t>		development</a:t>
            </a:r>
            <a:r>
              <a:rPr lang="en-US" dirty="0"/>
              <a:t>, pp. 113–123, by F. Richardson, </a:t>
            </a:r>
          </a:p>
          <a:p>
            <a:pPr marL="0" indent="0" fontAlgn="base">
              <a:buNone/>
            </a:pPr>
            <a:r>
              <a:rPr lang="en-US" dirty="0"/>
              <a:t>		Ed., 1973, National Educational Press)</a:t>
            </a:r>
          </a:p>
          <a:p>
            <a:pPr fontAlgn="t"/>
            <a:endParaRPr lang="en-US" b="1" i="1" dirty="0"/>
          </a:p>
          <a:p>
            <a:pPr marL="0" indent="0" fontAlgn="t">
              <a:buNone/>
            </a:pPr>
            <a:r>
              <a:rPr lang="en-US" b="1" i="1" dirty="0"/>
              <a:t>Parenthetical citations</a:t>
            </a:r>
            <a:r>
              <a:rPr lang="en-US" dirty="0"/>
              <a:t>: </a:t>
            </a:r>
            <a:r>
              <a:rPr lang="en-US" dirty="0">
                <a:highlight>
                  <a:srgbClr val="FFFF00"/>
                </a:highlight>
              </a:rPr>
              <a:t>(Bronfenbrenner, 1973/2005) </a:t>
            </a:r>
          </a:p>
          <a:p>
            <a:pPr marL="0" indent="0" fontAlgn="t">
              <a:buNone/>
            </a:pPr>
            <a:r>
              <a:rPr lang="en-US" b="1" i="1" dirty="0"/>
              <a:t>Narrative citations</a:t>
            </a:r>
            <a:r>
              <a:rPr lang="en-US" dirty="0"/>
              <a:t>: </a:t>
            </a:r>
            <a:r>
              <a:rPr lang="en-US" dirty="0">
                <a:highlight>
                  <a:srgbClr val="FFFF00"/>
                </a:highlight>
              </a:rPr>
              <a:t>Bronfenbrenner (1973/2005)</a:t>
            </a:r>
          </a:p>
          <a:p>
            <a:pPr marL="457200" lvl="1" indent="0">
              <a:buNone/>
            </a:pPr>
            <a:endParaRPr lang="en-US" sz="1800" dirty="0"/>
          </a:p>
        </p:txBody>
      </p:sp>
      <p:sp>
        <p:nvSpPr>
          <p:cNvPr id="9" name="Rectangle 8">
            <a:extLst>
              <a:ext uri="{FF2B5EF4-FFF2-40B4-BE49-F238E27FC236}">
                <a16:creationId xmlns:a16="http://schemas.microsoft.com/office/drawing/2014/main" id="{D3BA29E6-C7A6-470D-BE90-C45F86452951}"/>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8237097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Diagnostic Manuals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100786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Edition of the </a:t>
            </a:r>
            <a:r>
              <a:rPr lang="en-US" sz="3200" i="1" dirty="0">
                <a:solidFill>
                  <a:srgbClr val="EBEBEB"/>
                </a:solidFill>
              </a:rPr>
              <a:t>Diagnostic and Statistical Manual of Mental Disorders (DSM)</a:t>
            </a:r>
            <a:endParaRPr lang="en-US" sz="3200" dirty="0">
              <a:solidFill>
                <a:srgbClr val="EBEBEB"/>
              </a:solidFill>
            </a:endParaRP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lnSpcReduction="10000"/>
          </a:bodyPr>
          <a:lstStyle/>
          <a:p>
            <a:pPr fontAlgn="base"/>
            <a:r>
              <a:rPr lang="en-US" dirty="0"/>
              <a:t>American Psychiatric Association. (1980). </a:t>
            </a:r>
            <a:r>
              <a:rPr lang="en-US" i="1" dirty="0"/>
              <a:t>Diagnostic and </a:t>
            </a:r>
          </a:p>
          <a:p>
            <a:pPr marL="0" indent="0" fontAlgn="base">
              <a:buNone/>
            </a:pPr>
            <a:r>
              <a:rPr lang="en-US" i="1" dirty="0"/>
              <a:t>		statistical manual of mental disorders</a:t>
            </a:r>
            <a:r>
              <a:rPr lang="en-US" dirty="0"/>
              <a:t> (3rd ed.).</a:t>
            </a:r>
          </a:p>
          <a:p>
            <a:pPr fontAlgn="base"/>
            <a:r>
              <a:rPr lang="en-US" dirty="0"/>
              <a:t>American Psychiatric Association. (1987). </a:t>
            </a:r>
            <a:r>
              <a:rPr lang="en-US" i="1" dirty="0"/>
              <a:t>Diagnostic and </a:t>
            </a:r>
          </a:p>
          <a:p>
            <a:pPr marL="0" indent="0" fontAlgn="base">
              <a:buNone/>
            </a:pPr>
            <a:r>
              <a:rPr lang="en-US" i="1" dirty="0"/>
              <a:t>		statistical manual of mental disorders</a:t>
            </a:r>
            <a:r>
              <a:rPr lang="en-US" dirty="0"/>
              <a:t> (3rd ed., rev.). </a:t>
            </a:r>
          </a:p>
          <a:p>
            <a:pPr fontAlgn="base"/>
            <a:r>
              <a:rPr lang="en-US" dirty="0"/>
              <a:t>American Psychiatric Association. (2000). </a:t>
            </a:r>
            <a:r>
              <a:rPr lang="en-US" i="1" dirty="0"/>
              <a:t>Diagnostic and </a:t>
            </a:r>
          </a:p>
          <a:p>
            <a:pPr marL="0" indent="0" fontAlgn="base">
              <a:buNone/>
            </a:pPr>
            <a:r>
              <a:rPr lang="en-US" i="1" dirty="0"/>
              <a:t>		statistical manual of mental disorders</a:t>
            </a:r>
            <a:r>
              <a:rPr lang="en-US" dirty="0"/>
              <a:t> (4th ed., text </a:t>
            </a:r>
          </a:p>
          <a:p>
            <a:pPr marL="0" indent="0" fontAlgn="base">
              <a:buNone/>
            </a:pPr>
            <a:r>
              <a:rPr lang="en-US" dirty="0"/>
              <a:t>		rev.). </a:t>
            </a:r>
          </a:p>
          <a:p>
            <a:pPr fontAlgn="base"/>
            <a:r>
              <a:rPr lang="en-US" dirty="0"/>
              <a:t>American Psychiatric Association. (2013). </a:t>
            </a:r>
            <a:r>
              <a:rPr lang="en-US" i="1" dirty="0"/>
              <a:t>Diagnostic and </a:t>
            </a:r>
          </a:p>
          <a:p>
            <a:pPr marL="0" indent="0" fontAlgn="base">
              <a:buNone/>
            </a:pPr>
            <a:r>
              <a:rPr lang="en-US" i="1" dirty="0"/>
              <a:t>		statistical manual of mental disorders</a:t>
            </a:r>
            <a:r>
              <a:rPr lang="en-US" dirty="0"/>
              <a:t> (5th ed.).</a:t>
            </a:r>
          </a:p>
          <a:p>
            <a:pPr marL="0" indent="0" fontAlgn="base">
              <a:buNone/>
            </a:pPr>
            <a:r>
              <a:rPr lang="en-US" dirty="0"/>
              <a:t>		https://doi.org/10.1176/appi.books.9780890425596</a:t>
            </a:r>
          </a:p>
          <a:p>
            <a:pPr marL="0" indent="0" fontAlgn="t">
              <a:buNone/>
            </a:pPr>
            <a:r>
              <a:rPr lang="en-US" b="1" i="1" dirty="0"/>
              <a:t>Parenthetical citations</a:t>
            </a:r>
            <a:r>
              <a:rPr lang="en-US" dirty="0"/>
              <a:t>: </a:t>
            </a:r>
          </a:p>
          <a:p>
            <a:pPr marL="0" indent="0" fontAlgn="t">
              <a:buNone/>
            </a:pPr>
            <a:r>
              <a:rPr lang="en-US" dirty="0"/>
              <a:t> </a:t>
            </a:r>
            <a:r>
              <a:rPr lang="en-US" dirty="0">
                <a:highlight>
                  <a:srgbClr val="FFFF00"/>
                </a:highlight>
              </a:rPr>
              <a:t>(American Psychiatric Association, 1980)</a:t>
            </a:r>
          </a:p>
          <a:p>
            <a:pPr marL="0" indent="0" fontAlgn="t">
              <a:buNone/>
            </a:pPr>
            <a:r>
              <a:rPr lang="en-US" dirty="0"/>
              <a:t> </a:t>
            </a:r>
            <a:r>
              <a:rPr lang="en-US" dirty="0">
                <a:highlight>
                  <a:srgbClr val="FFFF00"/>
                </a:highlight>
              </a:rPr>
              <a:t>(American Psychiatric Association, 2013)</a:t>
            </a:r>
          </a:p>
          <a:p>
            <a:pPr marL="0" indent="0" fontAlgn="t">
              <a:buNone/>
            </a:pPr>
            <a:r>
              <a:rPr lang="en-US" b="1" i="1" dirty="0"/>
              <a:t>Narrative citations</a:t>
            </a:r>
            <a:r>
              <a:rPr lang="en-US" dirty="0"/>
              <a:t>:</a:t>
            </a:r>
          </a:p>
          <a:p>
            <a:pPr marL="0" indent="0" fontAlgn="t">
              <a:buNone/>
            </a:pPr>
            <a:r>
              <a:rPr lang="en-US" dirty="0"/>
              <a:t> </a:t>
            </a:r>
            <a:r>
              <a:rPr lang="en-US" dirty="0">
                <a:highlight>
                  <a:srgbClr val="FFFF00"/>
                </a:highlight>
              </a:rPr>
              <a:t>American Psychiatric Association (1980)</a:t>
            </a:r>
            <a:r>
              <a:rPr lang="en-US" dirty="0"/>
              <a:t>	</a:t>
            </a:r>
            <a:r>
              <a:rPr lang="en-US" b="1" dirty="0">
                <a:solidFill>
                  <a:srgbClr val="7030A0"/>
                </a:solidFill>
              </a:rPr>
              <a:t> 	APA (2020)</a:t>
            </a:r>
            <a:endParaRPr lang="en-US" sz="1800" dirty="0"/>
          </a:p>
        </p:txBody>
      </p:sp>
    </p:spTree>
    <p:extLst>
      <p:ext uri="{BB962C8B-B14F-4D97-AF65-F5344CB8AC3E}">
        <p14:creationId xmlns:p14="http://schemas.microsoft.com/office/powerpoint/2010/main" val="470657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12"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Shape 13">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16"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B43B0EF7-4839-4D59-8AC2-36DC13739A42}"/>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APA Changes</a:t>
            </a:r>
          </a:p>
        </p:txBody>
      </p:sp>
      <p:sp>
        <p:nvSpPr>
          <p:cNvPr id="3" name="Content Placeholder 2">
            <a:extLst>
              <a:ext uri="{FF2B5EF4-FFF2-40B4-BE49-F238E27FC236}">
                <a16:creationId xmlns:a16="http://schemas.microsoft.com/office/drawing/2014/main" id="{BB3A483D-90EE-4DB0-A62A-56F45456033D}"/>
              </a:ext>
            </a:extLst>
          </p:cNvPr>
          <p:cNvSpPr>
            <a:spLocks noGrp="1"/>
          </p:cNvSpPr>
          <p:nvPr>
            <p:ph idx="1"/>
          </p:nvPr>
        </p:nvSpPr>
        <p:spPr>
          <a:xfrm>
            <a:off x="5290077" y="437513"/>
            <a:ext cx="5502614" cy="5954325"/>
          </a:xfrm>
        </p:spPr>
        <p:txBody>
          <a:bodyPr anchor="ctr">
            <a:normAutofit/>
          </a:bodyPr>
          <a:lstStyle/>
          <a:p>
            <a:r>
              <a:rPr lang="en-US" sz="2000" dirty="0"/>
              <a:t>No running head </a:t>
            </a:r>
            <a:r>
              <a:rPr lang="en-US" sz="2000" i="1" dirty="0"/>
              <a:t>unless instructed by professor or publisher</a:t>
            </a:r>
          </a:p>
          <a:p>
            <a:r>
              <a:rPr lang="en-US" sz="2000" dirty="0"/>
              <a:t>Titles should be in </a:t>
            </a:r>
            <a:r>
              <a:rPr lang="en-US" sz="2000" b="1" dirty="0"/>
              <a:t>bold</a:t>
            </a:r>
            <a:r>
              <a:rPr lang="en-US" sz="2000" dirty="0"/>
              <a:t> type (including title page and title within the paper)</a:t>
            </a:r>
          </a:p>
          <a:p>
            <a:r>
              <a:rPr lang="en-US" sz="2000" dirty="0"/>
              <a:t>More font changes are acceptable</a:t>
            </a:r>
          </a:p>
          <a:p>
            <a:r>
              <a:rPr lang="en-US" sz="2000" dirty="0"/>
              <a:t>Level headings are different</a:t>
            </a:r>
          </a:p>
          <a:p>
            <a:r>
              <a:rPr lang="en-US" sz="2000" dirty="0"/>
              <a:t>For documentation of sources, no city, state of publication is required; the words “Retrieved from” are no longer needed before URLs</a:t>
            </a:r>
          </a:p>
          <a:p>
            <a:r>
              <a:rPr lang="en-US" sz="2000" dirty="0"/>
              <a:t>For in-text citations, if there are 3 or more authors or editors of a source, only the last name of the first author is used, followed by “et al” </a:t>
            </a:r>
          </a:p>
          <a:p>
            <a:endParaRPr lang="en-US" sz="2000" dirty="0"/>
          </a:p>
          <a:p>
            <a:endParaRPr lang="en-US" sz="2000" dirty="0"/>
          </a:p>
        </p:txBody>
      </p:sp>
    </p:spTree>
    <p:extLst>
      <p:ext uri="{BB962C8B-B14F-4D97-AF65-F5344CB8AC3E}">
        <p14:creationId xmlns:p14="http://schemas.microsoft.com/office/powerpoint/2010/main" val="42067602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i="1" dirty="0">
                <a:solidFill>
                  <a:srgbClr val="EBEBEB"/>
                </a:solidFill>
              </a:rPr>
              <a:t>An Entry in the DSM</a:t>
            </a:r>
            <a:endParaRPr lang="en-US" sz="3200" dirty="0">
              <a:solidFill>
                <a:srgbClr val="EBEBEB"/>
              </a:solidFill>
            </a:endParaRP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American Psychiatric Association. (2013). Anxiety </a:t>
            </a:r>
          </a:p>
          <a:p>
            <a:pPr marL="0" indent="0" fontAlgn="base">
              <a:buNone/>
            </a:pPr>
            <a:r>
              <a:rPr lang="en-US" dirty="0"/>
              <a:t>		disorders. In </a:t>
            </a:r>
            <a:r>
              <a:rPr lang="en-US" i="1" dirty="0"/>
              <a:t>Diagnostic and statistical manual of </a:t>
            </a:r>
          </a:p>
          <a:p>
            <a:pPr marL="0" indent="0" fontAlgn="base">
              <a:buNone/>
            </a:pPr>
            <a:r>
              <a:rPr lang="en-US" i="1" dirty="0"/>
              <a:t>		mental disorders</a:t>
            </a:r>
            <a:r>
              <a:rPr lang="en-US" dirty="0"/>
              <a:t> (5</a:t>
            </a:r>
            <a:r>
              <a:rPr lang="en-US" baseline="30000" dirty="0"/>
              <a:t>th</a:t>
            </a:r>
            <a:r>
              <a:rPr lang="en-US" dirty="0"/>
              <a:t> ed.). https://doi.org/10.1176/</a:t>
            </a:r>
          </a:p>
          <a:p>
            <a:pPr marL="0" indent="0" fontAlgn="base">
              <a:buNone/>
            </a:pPr>
            <a:r>
              <a:rPr lang="en-US" dirty="0"/>
              <a:t>		appi.books.9780890425596.dsm05</a:t>
            </a:r>
          </a:p>
          <a:p>
            <a:pPr marL="0" indent="0" fontAlgn="t">
              <a:buNone/>
            </a:pPr>
            <a:endParaRPr lang="en-US" b="1" i="1" dirty="0"/>
          </a:p>
          <a:p>
            <a:pPr marL="0" indent="0" fontAlgn="t">
              <a:buNone/>
            </a:pPr>
            <a:r>
              <a:rPr lang="en-US" b="1" i="1" dirty="0"/>
              <a:t>Parenthetical citation</a:t>
            </a:r>
            <a:r>
              <a:rPr lang="en-US" dirty="0"/>
              <a:t>: </a:t>
            </a:r>
          </a:p>
          <a:p>
            <a:pPr marL="0" indent="0" fontAlgn="t">
              <a:buNone/>
            </a:pPr>
            <a:r>
              <a:rPr lang="en-US" dirty="0">
                <a:highlight>
                  <a:srgbClr val="FFFF00"/>
                </a:highlight>
              </a:rPr>
              <a:t>(American Psychiatric Association, 2013) </a:t>
            </a:r>
          </a:p>
          <a:p>
            <a:pPr marL="0" indent="0" fontAlgn="t">
              <a:buNone/>
            </a:pPr>
            <a:r>
              <a:rPr lang="en-US" b="1" i="1" dirty="0"/>
              <a:t>Narrative citation</a:t>
            </a:r>
            <a:r>
              <a:rPr lang="en-US" dirty="0"/>
              <a:t>: </a:t>
            </a:r>
          </a:p>
          <a:p>
            <a:pPr marL="0" indent="0" fontAlgn="t">
              <a:buNone/>
            </a:pPr>
            <a:r>
              <a:rPr lang="en-US" dirty="0"/>
              <a:t>   </a:t>
            </a:r>
            <a:r>
              <a:rPr lang="en-US" dirty="0">
                <a:highlight>
                  <a:srgbClr val="FFFF00"/>
                </a:highlight>
              </a:rPr>
              <a:t>American Psychiatric Association (2013)</a:t>
            </a:r>
          </a:p>
          <a:p>
            <a:pPr fontAlgn="base"/>
            <a:endParaRPr lang="en-US" sz="1800" dirty="0">
              <a:highlight>
                <a:srgbClr val="FFFF00"/>
              </a:highlight>
            </a:endParaRPr>
          </a:p>
          <a:p>
            <a:pPr fontAlgn="base"/>
            <a:endParaRPr lang="en-US" dirty="0">
              <a:highlight>
                <a:srgbClr val="FFFF00"/>
              </a:highlight>
            </a:endParaRPr>
          </a:p>
          <a:p>
            <a:pPr marL="0" indent="0" fontAlgn="base">
              <a:buNone/>
            </a:pPr>
            <a:r>
              <a:rPr lang="en-US" sz="1800" dirty="0"/>
              <a:t>										</a:t>
            </a:r>
            <a:r>
              <a:rPr lang="en-US" b="1" dirty="0">
                <a:solidFill>
                  <a:srgbClr val="7030A0"/>
                </a:solidFill>
              </a:rPr>
              <a:t>APA (2020)</a:t>
            </a:r>
            <a:endParaRPr lang="en-US" sz="1800" dirty="0"/>
          </a:p>
        </p:txBody>
      </p:sp>
    </p:spTree>
    <p:extLst>
      <p:ext uri="{BB962C8B-B14F-4D97-AF65-F5344CB8AC3E}">
        <p14:creationId xmlns:p14="http://schemas.microsoft.com/office/powerpoint/2010/main" val="14866809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Edition of the </a:t>
            </a:r>
            <a:r>
              <a:rPr lang="en-US" sz="3200" i="1" dirty="0">
                <a:solidFill>
                  <a:srgbClr val="EBEBEB"/>
                </a:solidFill>
              </a:rPr>
              <a:t>International</a:t>
            </a:r>
            <a:r>
              <a:rPr lang="en-US" sz="3200" dirty="0">
                <a:solidFill>
                  <a:srgbClr val="EBEBEB"/>
                </a:solidFill>
              </a:rPr>
              <a:t> </a:t>
            </a:r>
            <a:r>
              <a:rPr lang="en-US" sz="3200" i="1" dirty="0">
                <a:solidFill>
                  <a:srgbClr val="EBEBEB"/>
                </a:solidFill>
              </a:rPr>
              <a:t>Statistical Classification of Diseases and Related Health Problems (ICD)</a:t>
            </a:r>
            <a:endParaRPr lang="en-US" sz="3200" dirty="0">
              <a:solidFill>
                <a:srgbClr val="EBEBEB"/>
              </a:solidFill>
            </a:endParaRP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6438220"/>
          </a:xfrm>
        </p:spPr>
        <p:txBody>
          <a:bodyPr anchor="ctr">
            <a:normAutofit lnSpcReduction="10000"/>
          </a:bodyPr>
          <a:lstStyle/>
          <a:p>
            <a:pPr fontAlgn="base"/>
            <a:r>
              <a:rPr lang="en-US" dirty="0"/>
              <a:t>World Health Organization. (2016). </a:t>
            </a:r>
            <a:r>
              <a:rPr lang="en-US" i="1" dirty="0"/>
              <a:t>International statistical </a:t>
            </a:r>
          </a:p>
          <a:p>
            <a:pPr marL="0" indent="0" fontAlgn="base">
              <a:buNone/>
            </a:pPr>
            <a:r>
              <a:rPr lang="en-US" i="1" dirty="0"/>
              <a:t>		classification of diseases and related health </a:t>
            </a:r>
          </a:p>
          <a:p>
            <a:pPr marL="0" indent="0" fontAlgn="base">
              <a:buNone/>
            </a:pPr>
            <a:r>
              <a:rPr lang="en-US" i="1" dirty="0"/>
              <a:t>		problems</a:t>
            </a:r>
            <a:r>
              <a:rPr lang="en-US" dirty="0"/>
              <a:t> (10</a:t>
            </a:r>
            <a:r>
              <a:rPr lang="en-US" baseline="30000" dirty="0"/>
              <a:t>th</a:t>
            </a:r>
            <a:r>
              <a:rPr lang="en-US" dirty="0"/>
              <a:t> ed.). https://icd.who.int/browse10/ </a:t>
            </a:r>
          </a:p>
          <a:p>
            <a:pPr marL="0" indent="0" fontAlgn="base">
              <a:buNone/>
            </a:pPr>
            <a:r>
              <a:rPr lang="en-US" dirty="0"/>
              <a:t>		2016/en </a:t>
            </a:r>
          </a:p>
          <a:p>
            <a:pPr fontAlgn="base"/>
            <a:r>
              <a:rPr lang="en-US" dirty="0"/>
              <a:t>World Health Organization. (2019). </a:t>
            </a:r>
            <a:r>
              <a:rPr lang="en-US" i="1" dirty="0"/>
              <a:t>International statistical </a:t>
            </a:r>
          </a:p>
          <a:p>
            <a:pPr marL="0" indent="0" fontAlgn="base">
              <a:buNone/>
            </a:pPr>
            <a:r>
              <a:rPr lang="en-US" i="1" dirty="0"/>
              <a:t>		classification of diseases and related health </a:t>
            </a:r>
          </a:p>
          <a:p>
            <a:pPr marL="0" indent="0" fontAlgn="base">
              <a:buNone/>
            </a:pPr>
            <a:r>
              <a:rPr lang="en-US" i="1" dirty="0"/>
              <a:t>		problems</a:t>
            </a:r>
            <a:r>
              <a:rPr lang="en-US" dirty="0"/>
              <a:t> (11th ed.). https://icd.who.int/</a:t>
            </a:r>
          </a:p>
          <a:p>
            <a:pPr marL="0" indent="0" fontAlgn="t">
              <a:buNone/>
            </a:pPr>
            <a:endParaRPr lang="en-US" b="1" i="1" dirty="0"/>
          </a:p>
          <a:p>
            <a:pPr marL="0" indent="0" fontAlgn="t">
              <a:buNone/>
            </a:pPr>
            <a:r>
              <a:rPr lang="en-US" b="1" i="1" dirty="0"/>
              <a:t>Parenthetical citations</a:t>
            </a:r>
            <a:r>
              <a:rPr lang="en-US" dirty="0"/>
              <a:t>: </a:t>
            </a:r>
          </a:p>
          <a:p>
            <a:pPr marL="0" indent="0" fontAlgn="t">
              <a:buNone/>
            </a:pPr>
            <a:r>
              <a:rPr lang="en-US" dirty="0">
                <a:highlight>
                  <a:srgbClr val="FFFF00"/>
                </a:highlight>
              </a:rPr>
              <a:t>(World Health Organization, 2016) </a:t>
            </a:r>
          </a:p>
          <a:p>
            <a:pPr marL="0" indent="0" fontAlgn="t">
              <a:buNone/>
            </a:pPr>
            <a:r>
              <a:rPr lang="en-US" dirty="0">
                <a:highlight>
                  <a:srgbClr val="FFFF00"/>
                </a:highlight>
              </a:rPr>
              <a:t>(World Health Organization, 2019) </a:t>
            </a:r>
          </a:p>
          <a:p>
            <a:pPr marL="0" indent="0" fontAlgn="t">
              <a:buNone/>
            </a:pPr>
            <a:endParaRPr lang="en-US" dirty="0">
              <a:highlight>
                <a:srgbClr val="FFFF00"/>
              </a:highlight>
            </a:endParaRPr>
          </a:p>
          <a:p>
            <a:pPr marL="0" indent="0" fontAlgn="t">
              <a:buNone/>
            </a:pPr>
            <a:r>
              <a:rPr lang="en-US" b="1" i="1" dirty="0"/>
              <a:t>Narrative citations</a:t>
            </a:r>
            <a:r>
              <a:rPr lang="en-US" dirty="0"/>
              <a:t>: </a:t>
            </a:r>
          </a:p>
          <a:p>
            <a:pPr marL="0" indent="0" fontAlgn="t">
              <a:buNone/>
            </a:pPr>
            <a:r>
              <a:rPr lang="en-US" dirty="0">
                <a:highlight>
                  <a:srgbClr val="FFFF00"/>
                </a:highlight>
              </a:rPr>
              <a:t>According to the World Health Organization (2016), …………</a:t>
            </a:r>
          </a:p>
          <a:p>
            <a:pPr marL="0" indent="0" fontAlgn="t">
              <a:buNone/>
            </a:pPr>
            <a:r>
              <a:rPr lang="en-US" dirty="0">
                <a:highlight>
                  <a:srgbClr val="FFFF00"/>
                </a:highlight>
              </a:rPr>
              <a:t>The World Health Organization (2019) defines ……..</a:t>
            </a:r>
          </a:p>
          <a:p>
            <a:pPr marL="0" indent="0" fontAlgn="t">
              <a:buNone/>
            </a:pPr>
            <a:endParaRPr lang="en-US" dirty="0">
              <a:highlight>
                <a:srgbClr val="FFFF00"/>
              </a:highlight>
            </a:endParaRPr>
          </a:p>
          <a:p>
            <a:pPr marL="3657600" lvl="8" indent="0" fontAlgn="base">
              <a:buNone/>
            </a:pPr>
            <a:r>
              <a:rPr lang="en-US" sz="1800" dirty="0"/>
              <a:t>			</a:t>
            </a:r>
            <a:r>
              <a:rPr lang="en-US" sz="1800" b="1" dirty="0">
                <a:solidFill>
                  <a:srgbClr val="7030A0"/>
                </a:solidFill>
              </a:rPr>
              <a:t> APA (2020)</a:t>
            </a:r>
            <a:endParaRPr lang="en-US" sz="1800" dirty="0"/>
          </a:p>
        </p:txBody>
      </p:sp>
    </p:spTree>
    <p:extLst>
      <p:ext uri="{BB962C8B-B14F-4D97-AF65-F5344CB8AC3E}">
        <p14:creationId xmlns:p14="http://schemas.microsoft.com/office/powerpoint/2010/main" val="15494528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An Entry in the </a:t>
            </a:r>
            <a:r>
              <a:rPr lang="en-US" sz="3200" i="1" dirty="0">
                <a:solidFill>
                  <a:srgbClr val="EBEBEB"/>
                </a:solidFill>
              </a:rPr>
              <a:t>ICD</a:t>
            </a:r>
            <a:endParaRPr lang="en-US" sz="3200" dirty="0">
              <a:solidFill>
                <a:srgbClr val="EBEBEB"/>
              </a:solidFill>
            </a:endParaRP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World Health Organization. (2019). 2A85.5 Mantle cell </a:t>
            </a:r>
          </a:p>
          <a:p>
            <a:pPr marL="0" indent="0" fontAlgn="base">
              <a:buNone/>
            </a:pPr>
            <a:r>
              <a:rPr lang="en-US" dirty="0"/>
              <a:t>		lymphoma. In </a:t>
            </a:r>
            <a:r>
              <a:rPr lang="en-US" i="1" dirty="0"/>
              <a:t>International statistical classification of </a:t>
            </a:r>
          </a:p>
          <a:p>
            <a:pPr marL="0" indent="0" fontAlgn="base">
              <a:buNone/>
            </a:pPr>
            <a:r>
              <a:rPr lang="en-US" i="1" dirty="0"/>
              <a:t>		diseases and related health problems</a:t>
            </a:r>
            <a:r>
              <a:rPr lang="en-US" dirty="0"/>
              <a:t> (11th </a:t>
            </a:r>
          </a:p>
          <a:p>
            <a:pPr marL="0" indent="0" fontAlgn="base">
              <a:buNone/>
            </a:pPr>
            <a:r>
              <a:rPr lang="en-US" dirty="0"/>
              <a:t>		ed.). https://icd.who.int/browse11/l-	</a:t>
            </a:r>
          </a:p>
          <a:p>
            <a:pPr marL="0" indent="0" fontAlgn="base">
              <a:buNone/>
            </a:pPr>
            <a:r>
              <a:rPr lang="en-US" dirty="0"/>
              <a:t>		m/en#/http://id.who.int/icd/entity/1804127841</a:t>
            </a:r>
          </a:p>
          <a:p>
            <a:pPr marL="0" indent="0" fontAlgn="t">
              <a:buNone/>
            </a:pPr>
            <a:endParaRPr lang="en-US" b="1" i="1" dirty="0"/>
          </a:p>
          <a:p>
            <a:pPr marL="0" indent="0" fontAlgn="t">
              <a:buNone/>
            </a:pPr>
            <a:r>
              <a:rPr lang="en-US" b="1" i="1" dirty="0"/>
              <a:t>Parenthetical citation</a:t>
            </a:r>
            <a:r>
              <a:rPr lang="en-US" dirty="0"/>
              <a:t>: </a:t>
            </a:r>
            <a:r>
              <a:rPr lang="en-US" dirty="0">
                <a:highlight>
                  <a:srgbClr val="FFFF00"/>
                </a:highlight>
              </a:rPr>
              <a:t>(World Health Organization, 2019) </a:t>
            </a:r>
          </a:p>
          <a:p>
            <a:pPr marL="0" indent="0" fontAlgn="t">
              <a:buNone/>
            </a:pPr>
            <a:endParaRPr lang="en-US" dirty="0">
              <a:highlight>
                <a:srgbClr val="FFFF00"/>
              </a:highlight>
            </a:endParaRPr>
          </a:p>
          <a:p>
            <a:pPr marL="0" indent="0" fontAlgn="t">
              <a:buNone/>
            </a:pPr>
            <a:r>
              <a:rPr lang="en-US" b="1" i="1" dirty="0"/>
              <a:t>Narrative citation</a:t>
            </a:r>
            <a:r>
              <a:rPr lang="en-US" dirty="0"/>
              <a:t>: </a:t>
            </a:r>
            <a:r>
              <a:rPr lang="en-US" dirty="0">
                <a:highlight>
                  <a:srgbClr val="FFFF00"/>
                </a:highlight>
              </a:rPr>
              <a:t>World Health Organization (2019)</a:t>
            </a:r>
          </a:p>
          <a:p>
            <a:pPr fontAlgn="base"/>
            <a:endParaRPr lang="en-US" sz="1800" dirty="0">
              <a:highlight>
                <a:srgbClr val="FFFF00"/>
              </a:highlight>
            </a:endParaRPr>
          </a:p>
        </p:txBody>
      </p:sp>
      <p:sp>
        <p:nvSpPr>
          <p:cNvPr id="4" name="Rectangle 3">
            <a:extLst>
              <a:ext uri="{FF2B5EF4-FFF2-40B4-BE49-F238E27FC236}">
                <a16:creationId xmlns:a16="http://schemas.microsoft.com/office/drawing/2014/main" id="{144ED32E-0E63-4B12-9FEA-5D9B77686AD0}"/>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815026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Journals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9090575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Journal Article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Grady, J. S., Her, M., Moreno, G., Perez, C., &amp; </a:t>
            </a:r>
            <a:r>
              <a:rPr lang="en-US" dirty="0" err="1"/>
              <a:t>Yelinek</a:t>
            </a:r>
            <a:r>
              <a:rPr lang="en-US" dirty="0"/>
              <a:t>, J. </a:t>
            </a:r>
          </a:p>
          <a:p>
            <a:pPr marL="0" indent="0" fontAlgn="base">
              <a:buNone/>
            </a:pPr>
            <a:r>
              <a:rPr lang="en-US" dirty="0"/>
              <a:t>		(2019). Emotions in storybooks: A comparison of </a:t>
            </a:r>
          </a:p>
          <a:p>
            <a:pPr marL="0" indent="0" fontAlgn="base">
              <a:buNone/>
            </a:pPr>
            <a:r>
              <a:rPr lang="en-US" dirty="0"/>
              <a:t>		storybooks that represent ethnic and racial groups </a:t>
            </a:r>
          </a:p>
          <a:p>
            <a:pPr marL="0" indent="0" fontAlgn="base">
              <a:buNone/>
            </a:pPr>
            <a:r>
              <a:rPr lang="en-US" dirty="0"/>
              <a:t>		in the United States. </a:t>
            </a:r>
            <a:r>
              <a:rPr lang="en-US" i="1" dirty="0"/>
              <a:t>Psychology of Popular Media </a:t>
            </a:r>
          </a:p>
          <a:p>
            <a:pPr marL="0" indent="0" fontAlgn="base">
              <a:buNone/>
            </a:pPr>
            <a:r>
              <a:rPr lang="en-US" i="1" dirty="0"/>
              <a:t>		Culture</a:t>
            </a:r>
            <a:r>
              <a:rPr lang="en-US" dirty="0"/>
              <a:t>, </a:t>
            </a:r>
            <a:r>
              <a:rPr lang="en-US" i="1" dirty="0"/>
              <a:t>8</a:t>
            </a:r>
            <a:r>
              <a:rPr lang="en-US" dirty="0"/>
              <a:t>(3), 207–217. https://doi.org/10.1037/</a:t>
            </a:r>
          </a:p>
          <a:p>
            <a:pPr marL="0" indent="0" fontAlgn="base">
              <a:buNone/>
            </a:pPr>
            <a:r>
              <a:rPr lang="en-US" dirty="0"/>
              <a:t>		ppm0000185</a:t>
            </a:r>
          </a:p>
          <a:p>
            <a:pPr marL="0" indent="0" fontAlgn="base">
              <a:buNone/>
            </a:pPr>
            <a:endParaRPr lang="en-US" dirty="0"/>
          </a:p>
          <a:p>
            <a:pPr marL="0" indent="0" fontAlgn="t">
              <a:buNone/>
            </a:pPr>
            <a:r>
              <a:rPr lang="en-US" b="1" i="1" dirty="0"/>
              <a:t>Parenthetical citation</a:t>
            </a:r>
            <a:r>
              <a:rPr lang="en-US" dirty="0"/>
              <a:t>: </a:t>
            </a:r>
            <a:r>
              <a:rPr lang="en-US" dirty="0">
                <a:highlight>
                  <a:srgbClr val="FFFF00"/>
                </a:highlight>
              </a:rPr>
              <a:t>(Grady et al., 2019) </a:t>
            </a:r>
          </a:p>
          <a:p>
            <a:pPr fontAlgn="t"/>
            <a:endParaRPr lang="en-US" b="1" i="1" dirty="0"/>
          </a:p>
          <a:p>
            <a:pPr marL="0" indent="0" fontAlgn="t">
              <a:buNone/>
            </a:pPr>
            <a:r>
              <a:rPr lang="en-US" b="1" i="1" dirty="0"/>
              <a:t>Narrative citation</a:t>
            </a:r>
            <a:r>
              <a:rPr lang="en-US" dirty="0"/>
              <a:t>:   </a:t>
            </a:r>
            <a:r>
              <a:rPr lang="en-US" dirty="0">
                <a:highlight>
                  <a:srgbClr val="FFFF00"/>
                </a:highlight>
              </a:rPr>
              <a:t>Grady et al. (2019)</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7B2BE8E1-4777-4CCC-BDCA-4003FDDC24B2}"/>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4465914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Journal Article with an Article Number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Jerrentrup</a:t>
            </a:r>
            <a:r>
              <a:rPr lang="en-US" dirty="0"/>
              <a:t>, A., Mueller, T., </a:t>
            </a:r>
            <a:r>
              <a:rPr lang="en-US" dirty="0" err="1"/>
              <a:t>Glowalla</a:t>
            </a:r>
            <a:r>
              <a:rPr lang="en-US" dirty="0"/>
              <a:t>, U., Herder, M., </a:t>
            </a:r>
          </a:p>
          <a:p>
            <a:pPr marL="0" indent="0" fontAlgn="base">
              <a:buNone/>
            </a:pPr>
            <a:r>
              <a:rPr lang="en-US" dirty="0"/>
              <a:t>		</a:t>
            </a:r>
            <a:r>
              <a:rPr lang="en-US" dirty="0" err="1"/>
              <a:t>Henrichs</a:t>
            </a:r>
            <a:r>
              <a:rPr lang="en-US" dirty="0"/>
              <a:t>, N., Neubauer, A., &amp; Schaefer, J. R. (2018). </a:t>
            </a:r>
          </a:p>
          <a:p>
            <a:pPr marL="0" indent="0" fontAlgn="base">
              <a:buNone/>
            </a:pPr>
            <a:r>
              <a:rPr lang="en-US" dirty="0"/>
              <a:t>		Teaching medicine with the help of “Dr. House.”</a:t>
            </a:r>
          </a:p>
          <a:p>
            <a:pPr marL="0" indent="0" fontAlgn="base">
              <a:buNone/>
            </a:pPr>
            <a:r>
              <a:rPr lang="en-US" dirty="0"/>
              <a:t>		</a:t>
            </a:r>
            <a:r>
              <a:rPr lang="en-US" i="1" dirty="0" err="1"/>
              <a:t>PLoS</a:t>
            </a:r>
            <a:r>
              <a:rPr lang="en-US" i="1" dirty="0"/>
              <a:t> ONE</a:t>
            </a:r>
            <a:r>
              <a:rPr lang="en-US" dirty="0"/>
              <a:t>, </a:t>
            </a:r>
            <a:r>
              <a:rPr lang="en-US" i="1" dirty="0"/>
              <a:t>13</a:t>
            </a:r>
            <a:r>
              <a:rPr lang="en-US" dirty="0"/>
              <a:t>(3), Article e0193972. https://doi.org/ </a:t>
            </a:r>
          </a:p>
          <a:p>
            <a:pPr marL="0" indent="0" fontAlgn="base">
              <a:buNone/>
            </a:pPr>
            <a:r>
              <a:rPr lang="en-US" dirty="0"/>
              <a:t>		10.1371/journal.pone.0193972</a:t>
            </a:r>
          </a:p>
          <a:p>
            <a:pPr marL="0" indent="0" fontAlgn="t">
              <a:buNone/>
            </a:pPr>
            <a:endParaRPr lang="en-US" b="1" i="1" dirty="0"/>
          </a:p>
          <a:p>
            <a:pPr marL="0" indent="0" fontAlgn="t">
              <a:buNone/>
            </a:pPr>
            <a:r>
              <a:rPr lang="en-US" b="1" i="1" dirty="0"/>
              <a:t>Parenthetical citation</a:t>
            </a:r>
            <a:r>
              <a:rPr lang="en-US" dirty="0"/>
              <a:t>: </a:t>
            </a:r>
            <a:r>
              <a:rPr lang="en-US" dirty="0">
                <a:highlight>
                  <a:srgbClr val="FFFF00"/>
                </a:highlight>
              </a:rPr>
              <a:t>(</a:t>
            </a:r>
            <a:r>
              <a:rPr lang="en-US" dirty="0" err="1">
                <a:highlight>
                  <a:srgbClr val="FFFF00"/>
                </a:highlight>
              </a:rPr>
              <a:t>Jerrentrup</a:t>
            </a:r>
            <a:r>
              <a:rPr lang="en-US" dirty="0">
                <a:highlight>
                  <a:srgbClr val="FFFF00"/>
                </a:highlight>
              </a:rPr>
              <a:t> et al., 2018)</a:t>
            </a:r>
          </a:p>
          <a:p>
            <a:pPr marL="0" indent="0" fontAlgn="t">
              <a:buNone/>
            </a:pPr>
            <a:r>
              <a:rPr lang="en-US" b="1" i="1" dirty="0"/>
              <a:t>Narrative citation</a:t>
            </a:r>
            <a:r>
              <a:rPr lang="en-US" dirty="0"/>
              <a:t>: </a:t>
            </a:r>
            <a:r>
              <a:rPr lang="en-US" dirty="0" err="1">
                <a:highlight>
                  <a:srgbClr val="FFFF00"/>
                </a:highlight>
              </a:rPr>
              <a:t>Jerrentrup</a:t>
            </a:r>
            <a:r>
              <a:rPr lang="en-US" dirty="0">
                <a:highlight>
                  <a:srgbClr val="FFFF00"/>
                </a:highlight>
              </a:rPr>
              <a:t> et al. (2018)</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E6B23DC5-A10E-4AB3-930B-B6DFA442CD3A}"/>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5095119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Journal Article with Missing information</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6141707"/>
          </a:xfrm>
        </p:spPr>
        <p:txBody>
          <a:bodyPr anchor="ctr">
            <a:normAutofit fontScale="92500" lnSpcReduction="10000"/>
          </a:bodyPr>
          <a:lstStyle/>
          <a:p>
            <a:pPr marL="0" indent="0" fontAlgn="base">
              <a:buNone/>
            </a:pPr>
            <a:r>
              <a:rPr lang="en-US" b="1" dirty="0"/>
              <a:t>Missing volume number</a:t>
            </a:r>
            <a:endParaRPr lang="en-US" dirty="0"/>
          </a:p>
          <a:p>
            <a:pPr fontAlgn="base"/>
            <a:r>
              <a:rPr lang="en-US" dirty="0" err="1"/>
              <a:t>Stegmeir</a:t>
            </a:r>
            <a:r>
              <a:rPr lang="en-US" dirty="0"/>
              <a:t>, M. (2016). Climate change: New discipline </a:t>
            </a:r>
          </a:p>
          <a:p>
            <a:pPr marL="0" indent="0" fontAlgn="base">
              <a:buNone/>
            </a:pPr>
            <a:r>
              <a:rPr lang="en-US" dirty="0"/>
              <a:t>		practices promote college access. </a:t>
            </a:r>
            <a:r>
              <a:rPr lang="en-US" i="1" dirty="0"/>
              <a:t>The Journal of </a:t>
            </a:r>
          </a:p>
          <a:p>
            <a:pPr marL="0" indent="0" fontAlgn="base">
              <a:buNone/>
            </a:pPr>
            <a:r>
              <a:rPr lang="en-US" i="1" dirty="0"/>
              <a:t>		College Admission</a:t>
            </a:r>
            <a:r>
              <a:rPr lang="en-US" dirty="0"/>
              <a:t>, (231), 44-47. https://www. </a:t>
            </a:r>
          </a:p>
          <a:p>
            <a:pPr marL="0" indent="0" fontAlgn="base">
              <a:buNone/>
            </a:pPr>
            <a:r>
              <a:rPr lang="en-US" dirty="0"/>
              <a:t>		nxtbook.com/ygsreprints/NACAC/</a:t>
            </a:r>
            <a:r>
              <a:rPr lang="en-US" dirty="0" err="1"/>
              <a:t>nacac_jca</a:t>
            </a:r>
            <a:r>
              <a:rPr lang="en-US" dirty="0"/>
              <a:t>_	</a:t>
            </a:r>
          </a:p>
          <a:p>
            <a:pPr marL="0" indent="0" fontAlgn="base">
              <a:buNone/>
            </a:pPr>
            <a:r>
              <a:rPr lang="en-US" dirty="0"/>
              <a:t>		spring2016/#/46 </a:t>
            </a:r>
          </a:p>
          <a:p>
            <a:pPr marL="0" indent="0" fontAlgn="base">
              <a:buNone/>
            </a:pPr>
            <a:r>
              <a:rPr lang="en-US" dirty="0"/>
              <a:t/>
            </a:r>
            <a:br>
              <a:rPr lang="en-US" dirty="0"/>
            </a:br>
            <a:r>
              <a:rPr lang="en-US" b="1" dirty="0"/>
              <a:t>Missing issue number</a:t>
            </a:r>
            <a:endParaRPr lang="en-US" dirty="0"/>
          </a:p>
          <a:p>
            <a:pPr fontAlgn="base"/>
            <a:r>
              <a:rPr lang="en-US" dirty="0" err="1"/>
              <a:t>Sanchiz</a:t>
            </a:r>
            <a:r>
              <a:rPr lang="en-US" dirty="0"/>
              <a:t>, M., Chevalier, A., &amp; </a:t>
            </a:r>
            <a:r>
              <a:rPr lang="en-US" dirty="0" err="1"/>
              <a:t>Amadieu</a:t>
            </a:r>
            <a:r>
              <a:rPr lang="en-US" dirty="0"/>
              <a:t>, F. (2017). How do </a:t>
            </a:r>
          </a:p>
          <a:p>
            <a:pPr marL="0" indent="0" fontAlgn="base">
              <a:buNone/>
            </a:pPr>
            <a:r>
              <a:rPr lang="en-US" dirty="0"/>
              <a:t>		older and young adults start searching for </a:t>
            </a:r>
          </a:p>
          <a:p>
            <a:pPr marL="0" indent="0" fontAlgn="base">
              <a:buNone/>
            </a:pPr>
            <a:r>
              <a:rPr lang="en-US" dirty="0"/>
              <a:t>		information? Impact of age, domain knowledge </a:t>
            </a:r>
          </a:p>
          <a:p>
            <a:pPr marL="0" indent="0" fontAlgn="base">
              <a:buNone/>
            </a:pPr>
            <a:r>
              <a:rPr lang="en-US" dirty="0"/>
              <a:t>		and problem complexity on the different steps of </a:t>
            </a:r>
          </a:p>
          <a:p>
            <a:pPr marL="0" indent="0" fontAlgn="base">
              <a:buNone/>
            </a:pPr>
            <a:r>
              <a:rPr lang="en-US" dirty="0"/>
              <a:t>		information searching. </a:t>
            </a:r>
            <a:r>
              <a:rPr lang="en-US" i="1" dirty="0"/>
              <a:t>Computers in</a:t>
            </a:r>
            <a:r>
              <a:rPr lang="en-US" dirty="0"/>
              <a:t> </a:t>
            </a:r>
            <a:r>
              <a:rPr lang="en-US" i="1" dirty="0"/>
              <a:t>Human </a:t>
            </a:r>
          </a:p>
          <a:p>
            <a:pPr marL="0" indent="0" fontAlgn="base">
              <a:buNone/>
            </a:pPr>
            <a:r>
              <a:rPr lang="en-US" i="1" dirty="0"/>
              <a:t>		Behavior</a:t>
            </a:r>
            <a:r>
              <a:rPr lang="en-US" dirty="0"/>
              <a:t>, </a:t>
            </a:r>
            <a:r>
              <a:rPr lang="en-US" i="1" dirty="0"/>
              <a:t>72</a:t>
            </a:r>
            <a:r>
              <a:rPr lang="en-US" dirty="0"/>
              <a:t>, 67–78. https://doi.org/10.1016/j.chb.2017.</a:t>
            </a:r>
          </a:p>
          <a:p>
            <a:pPr marL="0" indent="0" fontAlgn="base">
              <a:buNone/>
            </a:pPr>
            <a:r>
              <a:rPr lang="en-US" dirty="0"/>
              <a:t>		02.038</a:t>
            </a:r>
          </a:p>
          <a:p>
            <a:pPr marL="0" indent="0" fontAlgn="t">
              <a:buNone/>
            </a:pPr>
            <a:r>
              <a:rPr lang="en-US" dirty="0"/>
              <a:t> </a:t>
            </a:r>
            <a:r>
              <a:rPr lang="en-US" b="1" i="1" dirty="0"/>
              <a:t>Parenthetical citation</a:t>
            </a:r>
            <a:r>
              <a:rPr lang="en-US" dirty="0"/>
              <a:t>: </a:t>
            </a:r>
            <a:r>
              <a:rPr lang="en-US" dirty="0">
                <a:highlight>
                  <a:srgbClr val="FFFF00"/>
                </a:highlight>
              </a:rPr>
              <a:t>(</a:t>
            </a:r>
            <a:r>
              <a:rPr lang="en-US" dirty="0" err="1">
                <a:highlight>
                  <a:srgbClr val="FFFF00"/>
                </a:highlight>
              </a:rPr>
              <a:t>Stegmeir</a:t>
            </a:r>
            <a:r>
              <a:rPr lang="en-US" dirty="0">
                <a:highlight>
                  <a:srgbClr val="FFFF00"/>
                </a:highlight>
              </a:rPr>
              <a:t>, 2016, p. 44)</a:t>
            </a:r>
          </a:p>
          <a:p>
            <a:pPr marL="0" indent="0" fontAlgn="t">
              <a:buNone/>
            </a:pPr>
            <a:r>
              <a:rPr lang="en-US" b="1" i="1" dirty="0"/>
              <a:t>Narrative citation</a:t>
            </a:r>
            <a:r>
              <a:rPr lang="en-US" dirty="0"/>
              <a:t>: </a:t>
            </a:r>
            <a:r>
              <a:rPr lang="en-US" dirty="0" err="1">
                <a:highlight>
                  <a:srgbClr val="FFFF00"/>
                </a:highlight>
              </a:rPr>
              <a:t>Sanchiz</a:t>
            </a:r>
            <a:r>
              <a:rPr lang="en-US" dirty="0">
                <a:highlight>
                  <a:srgbClr val="FFFF00"/>
                </a:highlight>
              </a:rPr>
              <a:t> et al. (2017)</a:t>
            </a:r>
          </a:p>
          <a:p>
            <a:pPr marL="0" indent="0" fontAlgn="base">
              <a:buNone/>
            </a:pPr>
            <a:endParaRPr lang="en-US" dirty="0"/>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9683B67C-E09E-4B59-BB40-97847C239748}"/>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0094326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Journal Article with Missing Page or Article Number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Butler, J. (2017). Where access meets multimodality: The </a:t>
            </a:r>
          </a:p>
          <a:p>
            <a:pPr marL="0" indent="0" fontAlgn="base">
              <a:buNone/>
            </a:pPr>
            <a:r>
              <a:rPr lang="en-US" dirty="0"/>
              <a:t>		case of ASL music videos. </a:t>
            </a:r>
            <a:r>
              <a:rPr lang="en-US" i="1" dirty="0"/>
              <a:t>Kairos: A Journal of </a:t>
            </a:r>
          </a:p>
          <a:p>
            <a:pPr marL="0" indent="0" fontAlgn="base">
              <a:buNone/>
            </a:pPr>
            <a:r>
              <a:rPr lang="en-US" i="1" dirty="0"/>
              <a:t>		Rhetoric, Technology, and Pedagogy</a:t>
            </a:r>
            <a:r>
              <a:rPr lang="en-US" dirty="0"/>
              <a:t>, </a:t>
            </a:r>
            <a:r>
              <a:rPr lang="en-US" i="1" dirty="0"/>
              <a:t>21</a:t>
            </a:r>
            <a:r>
              <a:rPr lang="en-US" dirty="0"/>
              <a:t>(1). </a:t>
            </a:r>
          </a:p>
          <a:p>
            <a:pPr marL="0" indent="0" fontAlgn="base">
              <a:buNone/>
            </a:pPr>
            <a:r>
              <a:rPr lang="en-US" dirty="0"/>
              <a:t>		http://technorhetoric.net/21.1/topoi/butler/index </a:t>
            </a:r>
          </a:p>
          <a:p>
            <a:pPr marL="0" indent="0" fontAlgn="base">
              <a:buNone/>
            </a:pPr>
            <a:r>
              <a:rPr lang="en-US" dirty="0"/>
              <a:t>		.html</a:t>
            </a:r>
          </a:p>
          <a:p>
            <a:pPr marL="0" indent="0" fontAlgn="t">
              <a:buNone/>
            </a:pPr>
            <a:endParaRPr lang="en-US" b="1" i="1" dirty="0"/>
          </a:p>
          <a:p>
            <a:pPr marL="0" indent="0" fontAlgn="t">
              <a:buNone/>
            </a:pPr>
            <a:endParaRPr lang="en-US" b="1" i="1" dirty="0"/>
          </a:p>
          <a:p>
            <a:pPr marL="0" indent="0" fontAlgn="t">
              <a:buNone/>
            </a:pPr>
            <a:r>
              <a:rPr lang="en-US" b="1" i="1" dirty="0"/>
              <a:t>Parenthetical citations</a:t>
            </a:r>
            <a:r>
              <a:rPr lang="en-US" dirty="0"/>
              <a:t>: </a:t>
            </a:r>
            <a:r>
              <a:rPr lang="en-US" dirty="0">
                <a:highlight>
                  <a:srgbClr val="FFFF00"/>
                </a:highlight>
              </a:rPr>
              <a:t>(Butler, 2017) </a:t>
            </a:r>
          </a:p>
          <a:p>
            <a:pPr marL="0" indent="0" fontAlgn="t">
              <a:buNone/>
            </a:pPr>
            <a:r>
              <a:rPr lang="en-US" b="1" i="1" dirty="0"/>
              <a:t>Narrative citations</a:t>
            </a:r>
            <a:r>
              <a:rPr lang="en-US" dirty="0"/>
              <a:t>: </a:t>
            </a:r>
            <a:r>
              <a:rPr lang="en-US" dirty="0">
                <a:highlight>
                  <a:srgbClr val="FFFF00"/>
                </a:highlight>
              </a:rPr>
              <a:t>Butler (2017)</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EA56A014-07D3-4CBF-B54C-5E5206E89280}"/>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0261742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Online-Only Supplemental Material to a Journal Article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Freeberg</a:t>
            </a:r>
            <a:r>
              <a:rPr lang="en-US" dirty="0"/>
              <a:t>, T. M. (2019). From simple rules of individual </a:t>
            </a:r>
          </a:p>
          <a:p>
            <a:pPr marL="0" indent="0" fontAlgn="base">
              <a:buNone/>
            </a:pPr>
            <a:r>
              <a:rPr lang="en-US" dirty="0"/>
              <a:t>		proximity, complex and coordinated collective </a:t>
            </a:r>
          </a:p>
          <a:p>
            <a:pPr marL="0" indent="0" fontAlgn="base">
              <a:buNone/>
            </a:pPr>
            <a:r>
              <a:rPr lang="en-US" dirty="0"/>
              <a:t>		movement [Supplemental material]. </a:t>
            </a:r>
            <a:r>
              <a:rPr lang="en-US" i="1" dirty="0"/>
              <a:t>Journal of </a:t>
            </a:r>
          </a:p>
          <a:p>
            <a:pPr marL="0" indent="0" fontAlgn="base">
              <a:buNone/>
            </a:pPr>
            <a:r>
              <a:rPr lang="en-US" i="1" dirty="0"/>
              <a:t>		Comparative Psychology</a:t>
            </a:r>
            <a:r>
              <a:rPr lang="en-US" dirty="0"/>
              <a:t>, </a:t>
            </a:r>
            <a:r>
              <a:rPr lang="en-US" i="1" dirty="0"/>
              <a:t>133</a:t>
            </a:r>
            <a:r>
              <a:rPr lang="en-US" dirty="0"/>
              <a:t>(2), 141–142. https://  </a:t>
            </a:r>
          </a:p>
          <a:p>
            <a:pPr marL="0" indent="0" fontAlgn="base">
              <a:buNone/>
            </a:pPr>
            <a:r>
              <a:rPr lang="en-US" dirty="0"/>
              <a:t>		doi.org/10.1037/com0000181</a:t>
            </a:r>
          </a:p>
          <a:p>
            <a:pPr fontAlgn="t"/>
            <a:endParaRPr lang="en-US" b="1" i="1" dirty="0"/>
          </a:p>
          <a:p>
            <a:pPr marL="0" indent="0" fontAlgn="t">
              <a:buNone/>
            </a:pPr>
            <a:r>
              <a:rPr lang="en-US" b="1" i="1" dirty="0"/>
              <a:t>Parenthetical citation</a:t>
            </a:r>
            <a:r>
              <a:rPr lang="en-US" dirty="0"/>
              <a:t>: </a:t>
            </a:r>
            <a:r>
              <a:rPr lang="en-US" dirty="0">
                <a:highlight>
                  <a:srgbClr val="FFFF00"/>
                </a:highlight>
              </a:rPr>
              <a:t>(</a:t>
            </a:r>
            <a:r>
              <a:rPr lang="en-US" dirty="0" err="1">
                <a:highlight>
                  <a:srgbClr val="FFFF00"/>
                </a:highlight>
              </a:rPr>
              <a:t>Freeberg</a:t>
            </a:r>
            <a:r>
              <a:rPr lang="en-US" dirty="0">
                <a:highlight>
                  <a:srgbClr val="FFFF00"/>
                </a:highlight>
              </a:rPr>
              <a:t>, 2019) </a:t>
            </a:r>
          </a:p>
          <a:p>
            <a:pPr marL="0" indent="0" fontAlgn="t">
              <a:buNone/>
            </a:pPr>
            <a:r>
              <a:rPr lang="en-US" b="1" i="1" dirty="0"/>
              <a:t>Narrative citation</a:t>
            </a:r>
            <a:r>
              <a:rPr lang="en-US" dirty="0"/>
              <a:t>: </a:t>
            </a:r>
            <a:r>
              <a:rPr lang="en-US" dirty="0" err="1">
                <a:highlight>
                  <a:srgbClr val="FFFF00"/>
                </a:highlight>
              </a:rPr>
              <a:t>Freeberg</a:t>
            </a:r>
            <a:r>
              <a:rPr lang="en-US" dirty="0">
                <a:highlight>
                  <a:srgbClr val="FFFF00"/>
                </a:highlight>
              </a:rPr>
              <a:t> (2019)</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919419F2-DC57-4691-BEBB-14BF5DD46F38}"/>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3783026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A781B2-8641-4D95-BB7A-031A7C288D0A}"/>
              </a:ext>
            </a:extLst>
          </p:cNvPr>
          <p:cNvSpPr>
            <a:spLocks noGrp="1"/>
          </p:cNvSpPr>
          <p:nvPr>
            <p:ph type="ctrTitle"/>
          </p:nvPr>
        </p:nvSpPr>
        <p:spPr/>
        <p:txBody>
          <a:bodyPr/>
          <a:lstStyle/>
          <a:p>
            <a:r>
              <a:rPr lang="en-US" dirty="0"/>
              <a:t>Secondary Sources</a:t>
            </a:r>
          </a:p>
        </p:txBody>
      </p:sp>
      <p:sp>
        <p:nvSpPr>
          <p:cNvPr id="5" name="Subtitle 4">
            <a:extLst>
              <a:ext uri="{FF2B5EF4-FFF2-40B4-BE49-F238E27FC236}">
                <a16:creationId xmlns:a16="http://schemas.microsoft.com/office/drawing/2014/main" id="{6295F02D-8DA8-46B3-A1C8-9D707A0DDFE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09074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12"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Shape 13">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16"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B43B0EF7-4839-4D59-8AC2-36DC13739A42}"/>
              </a:ext>
            </a:extLst>
          </p:cNvPr>
          <p:cNvSpPr>
            <a:spLocks noGrp="1"/>
          </p:cNvSpPr>
          <p:nvPr>
            <p:ph type="title"/>
          </p:nvPr>
        </p:nvSpPr>
        <p:spPr>
          <a:xfrm>
            <a:off x="994087" y="1130603"/>
            <a:ext cx="3342442" cy="4596794"/>
          </a:xfrm>
        </p:spPr>
        <p:txBody>
          <a:bodyPr anchor="ctr">
            <a:normAutofit/>
          </a:bodyPr>
          <a:lstStyle/>
          <a:p>
            <a:r>
              <a:rPr lang="en-US" sz="3200">
                <a:solidFill>
                  <a:srgbClr val="EBEBEB"/>
                </a:solidFill>
              </a:rPr>
              <a:t>APA for Student Papers</a:t>
            </a:r>
          </a:p>
        </p:txBody>
      </p:sp>
      <p:sp>
        <p:nvSpPr>
          <p:cNvPr id="3" name="Content Placeholder 2">
            <a:extLst>
              <a:ext uri="{FF2B5EF4-FFF2-40B4-BE49-F238E27FC236}">
                <a16:creationId xmlns:a16="http://schemas.microsoft.com/office/drawing/2014/main" id="{BB3A483D-90EE-4DB0-A62A-56F45456033D}"/>
              </a:ext>
            </a:extLst>
          </p:cNvPr>
          <p:cNvSpPr>
            <a:spLocks noGrp="1"/>
          </p:cNvSpPr>
          <p:nvPr>
            <p:ph idx="1"/>
          </p:nvPr>
        </p:nvSpPr>
        <p:spPr>
          <a:xfrm>
            <a:off x="5290077" y="437513"/>
            <a:ext cx="5502614" cy="5954325"/>
          </a:xfrm>
        </p:spPr>
        <p:txBody>
          <a:bodyPr anchor="ctr">
            <a:normAutofit/>
          </a:bodyPr>
          <a:lstStyle/>
          <a:p>
            <a:r>
              <a:rPr lang="en-US" sz="2400" dirty="0"/>
              <a:t>Rules for font sizes are more lenient.</a:t>
            </a:r>
          </a:p>
          <a:p>
            <a:r>
              <a:rPr lang="en-US" sz="2400" dirty="0"/>
              <a:t>a sans serif font such as 11-point Calibri, 11-point Arial, or 10-point Lucida Sans Unicode or a serif font such as 12-point Times New Roman, 11-point Georgia, or normal (10-point) </a:t>
            </a:r>
          </a:p>
          <a:p>
            <a:pPr marL="0" indent="0">
              <a:buNone/>
            </a:pPr>
            <a:endParaRPr lang="en-US" sz="2000" dirty="0"/>
          </a:p>
        </p:txBody>
      </p:sp>
    </p:spTree>
    <p:extLst>
      <p:ext uri="{BB962C8B-B14F-4D97-AF65-F5344CB8AC3E}">
        <p14:creationId xmlns:p14="http://schemas.microsoft.com/office/powerpoint/2010/main" val="36118163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5FD9BDF-223F-4C0E-B63B-AB360B0E1090}"/>
              </a:ext>
            </a:extLst>
          </p:cNvPr>
          <p:cNvSpPr>
            <a:spLocks noGrp="1"/>
          </p:cNvSpPr>
          <p:nvPr>
            <p:ph type="title"/>
          </p:nvPr>
        </p:nvSpPr>
        <p:spPr>
          <a:xfrm>
            <a:off x="1079799" y="2051658"/>
            <a:ext cx="2916004" cy="2567836"/>
          </a:xfrm>
        </p:spPr>
        <p:txBody>
          <a:bodyPr/>
          <a:lstStyle/>
          <a:p>
            <a:r>
              <a:rPr lang="en-US" sz="3200" dirty="0"/>
              <a:t>Information for Documenting Secondary Sources</a:t>
            </a:r>
          </a:p>
        </p:txBody>
      </p:sp>
      <p:sp>
        <p:nvSpPr>
          <p:cNvPr id="5" name="Content Placeholder 4">
            <a:extLst>
              <a:ext uri="{FF2B5EF4-FFF2-40B4-BE49-F238E27FC236}">
                <a16:creationId xmlns:a16="http://schemas.microsoft.com/office/drawing/2014/main" id="{399B550D-8802-4D9A-A791-7887775A9227}"/>
              </a:ext>
            </a:extLst>
          </p:cNvPr>
          <p:cNvSpPr>
            <a:spLocks noGrp="1"/>
          </p:cNvSpPr>
          <p:nvPr>
            <p:ph idx="1"/>
          </p:nvPr>
        </p:nvSpPr>
        <p:spPr>
          <a:xfrm>
            <a:off x="4935255" y="651353"/>
            <a:ext cx="6035957" cy="5368447"/>
          </a:xfrm>
        </p:spPr>
        <p:txBody>
          <a:bodyPr>
            <a:normAutofit fontScale="92500" lnSpcReduction="20000"/>
          </a:bodyPr>
          <a:lstStyle/>
          <a:p>
            <a:pPr marL="0" indent="0" algn="l" fontAlgn="base">
              <a:buNone/>
            </a:pPr>
            <a:r>
              <a:rPr lang="en-US" b="0" i="0" dirty="0">
                <a:solidFill>
                  <a:srgbClr val="000000"/>
                </a:solidFill>
                <a:effectLst/>
              </a:rPr>
              <a:t>A </a:t>
            </a:r>
            <a:r>
              <a:rPr lang="en-US" b="0" i="1" dirty="0">
                <a:solidFill>
                  <a:srgbClr val="000000"/>
                </a:solidFill>
                <a:effectLst/>
              </a:rPr>
              <a:t>secondary source</a:t>
            </a:r>
            <a:r>
              <a:rPr lang="en-US" b="0" i="0" dirty="0">
                <a:solidFill>
                  <a:srgbClr val="000000"/>
                </a:solidFill>
                <a:effectLst/>
              </a:rPr>
              <a:t> refers to content first reported in another source.</a:t>
            </a:r>
          </a:p>
          <a:p>
            <a:pPr marL="0" indent="0" algn="l" fontAlgn="t">
              <a:buNone/>
            </a:pPr>
            <a:r>
              <a:rPr lang="en-US" b="0" i="0" dirty="0">
                <a:solidFill>
                  <a:srgbClr val="000000"/>
                </a:solidFill>
                <a:effectLst/>
              </a:rPr>
              <a:t>Cite secondary sources sparingly—for instance, when the original work is out of print or unavailable.</a:t>
            </a:r>
          </a:p>
          <a:p>
            <a:pPr marL="0" indent="0" algn="l" fontAlgn="t">
              <a:buNone/>
            </a:pPr>
            <a:r>
              <a:rPr lang="en-US" b="0" i="0" dirty="0">
                <a:solidFill>
                  <a:srgbClr val="000000"/>
                </a:solidFill>
                <a:effectLst/>
              </a:rPr>
              <a:t>If possible, as a matter of good scholarly practice, find the primary source, read it, and cite it directly rather than citing a secondary source. </a:t>
            </a:r>
          </a:p>
          <a:p>
            <a:pPr marL="0" indent="0" algn="l" fontAlgn="t">
              <a:buNone/>
            </a:pPr>
            <a:r>
              <a:rPr lang="en-US" b="0" i="0" dirty="0">
                <a:solidFill>
                  <a:srgbClr val="000000"/>
                </a:solidFill>
                <a:effectLst/>
              </a:rPr>
              <a:t>In the reference list, provide an entry for the secondary source that you used.</a:t>
            </a:r>
          </a:p>
          <a:p>
            <a:pPr marL="0" indent="0" algn="l" fontAlgn="t">
              <a:buNone/>
            </a:pPr>
            <a:r>
              <a:rPr lang="en-US" b="0" i="0" dirty="0">
                <a:solidFill>
                  <a:srgbClr val="000000"/>
                </a:solidFill>
                <a:effectLst/>
              </a:rPr>
              <a:t>In the text, identify the primary source and write “as cited in” the secondary source that you used. </a:t>
            </a:r>
          </a:p>
          <a:p>
            <a:pPr marL="0" indent="0" algn="l" fontAlgn="base">
              <a:buNone/>
            </a:pPr>
            <a:r>
              <a:rPr lang="en-US" b="0" i="0" dirty="0">
                <a:solidFill>
                  <a:srgbClr val="000000"/>
                </a:solidFill>
                <a:effectLst/>
              </a:rPr>
              <a:t>If the year of publication of the primary source is known, also include it in the text citation.</a:t>
            </a:r>
          </a:p>
          <a:p>
            <a:pPr marL="0" indent="0" algn="l" fontAlgn="base">
              <a:buNone/>
            </a:pPr>
            <a:endParaRPr lang="en-US" b="0" i="0" dirty="0">
              <a:solidFill>
                <a:srgbClr val="000000"/>
              </a:solidFill>
              <a:effectLst/>
            </a:endParaRPr>
          </a:p>
          <a:p>
            <a:pPr marL="0" indent="0" algn="l" fontAlgn="base">
              <a:buNone/>
            </a:pPr>
            <a:r>
              <a:rPr lang="en-US" b="0" i="0" dirty="0">
                <a:solidFill>
                  <a:srgbClr val="000000"/>
                </a:solidFill>
                <a:effectLst/>
                <a:highlight>
                  <a:srgbClr val="FFFF00"/>
                </a:highlight>
              </a:rPr>
              <a:t>(</a:t>
            </a:r>
            <a:r>
              <a:rPr lang="en-US" b="0" i="0" dirty="0" err="1">
                <a:solidFill>
                  <a:srgbClr val="000000"/>
                </a:solidFill>
                <a:effectLst/>
                <a:highlight>
                  <a:srgbClr val="FFFF00"/>
                </a:highlight>
              </a:rPr>
              <a:t>Rabbitt</a:t>
            </a:r>
            <a:r>
              <a:rPr lang="en-US" b="0" i="0" dirty="0">
                <a:solidFill>
                  <a:srgbClr val="000000"/>
                </a:solidFill>
                <a:effectLst/>
                <a:highlight>
                  <a:srgbClr val="FFFF00"/>
                </a:highlight>
              </a:rPr>
              <a:t>, 1982, as cited in Lyon et al., 2014)</a:t>
            </a:r>
          </a:p>
          <a:p>
            <a:pPr marL="0" indent="0" algn="l" fontAlgn="base">
              <a:buNone/>
            </a:pPr>
            <a:r>
              <a:rPr lang="en-US" b="0" i="0" dirty="0">
                <a:solidFill>
                  <a:srgbClr val="000000"/>
                </a:solidFill>
                <a:effectLst/>
              </a:rPr>
              <a:t>If the year of the primary source is unknown, omit it from the in-text citation.</a:t>
            </a:r>
          </a:p>
          <a:p>
            <a:pPr marL="0" indent="0" algn="l" fontAlgn="base">
              <a:buNone/>
            </a:pPr>
            <a:r>
              <a:rPr lang="en-US" b="0" i="0" dirty="0">
                <a:solidFill>
                  <a:srgbClr val="000000"/>
                </a:solidFill>
                <a:effectLst/>
                <a:highlight>
                  <a:srgbClr val="FFFF00"/>
                </a:highlight>
              </a:rPr>
              <a:t>Allport’s diary (as cited in Nicholson, 2003)</a:t>
            </a:r>
          </a:p>
          <a:p>
            <a:pPr marL="0" indent="0" algn="l" fontAlgn="t">
              <a:buNone/>
            </a:pPr>
            <a:endParaRPr lang="en-US" dirty="0"/>
          </a:p>
        </p:txBody>
      </p:sp>
    </p:spTree>
    <p:extLst>
      <p:ext uri="{BB962C8B-B14F-4D97-AF65-F5344CB8AC3E}">
        <p14:creationId xmlns:p14="http://schemas.microsoft.com/office/powerpoint/2010/main" val="32765252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Magazines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647957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Magazine Articles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Lyons, D. (2009, June 15). Don't ‘</a:t>
            </a:r>
            <a:r>
              <a:rPr lang="en-US" dirty="0" err="1"/>
              <a:t>iTune</a:t>
            </a:r>
            <a:r>
              <a:rPr lang="en-US" dirty="0"/>
              <a:t>’ us: It’s geeks versus </a:t>
            </a:r>
          </a:p>
          <a:p>
            <a:pPr marL="0" indent="0" fontAlgn="base">
              <a:buNone/>
            </a:pPr>
            <a:r>
              <a:rPr lang="en-US" dirty="0"/>
              <a:t>		writers. Guess who’s winning. </a:t>
            </a:r>
            <a:r>
              <a:rPr lang="en-US" i="1" dirty="0"/>
              <a:t>Newsweek</a:t>
            </a:r>
            <a:r>
              <a:rPr lang="en-US" dirty="0"/>
              <a:t>, </a:t>
            </a:r>
            <a:r>
              <a:rPr lang="en-US" i="1" dirty="0"/>
              <a:t>153</a:t>
            </a:r>
            <a:r>
              <a:rPr lang="en-US" dirty="0"/>
              <a:t>(24), </a:t>
            </a:r>
          </a:p>
          <a:p>
            <a:pPr marL="0" indent="0" fontAlgn="base">
              <a:buNone/>
            </a:pPr>
            <a:r>
              <a:rPr lang="en-US" dirty="0"/>
              <a:t>		27. </a:t>
            </a:r>
          </a:p>
          <a:p>
            <a:pPr fontAlgn="base"/>
            <a:r>
              <a:rPr lang="en-US" dirty="0"/>
              <a:t>Schaefer, N. K., &amp; Shapiro, B. (2019, September 6). New </a:t>
            </a:r>
          </a:p>
          <a:p>
            <a:pPr marL="0" indent="0" fontAlgn="base">
              <a:buNone/>
            </a:pPr>
            <a:r>
              <a:rPr lang="en-US" dirty="0"/>
              <a:t>		middle chapter in the story of human evolution. </a:t>
            </a:r>
          </a:p>
          <a:p>
            <a:pPr marL="0" indent="0" fontAlgn="base">
              <a:buNone/>
            </a:pPr>
            <a:r>
              <a:rPr lang="en-US" i="1" dirty="0"/>
              <a:t>		Science</a:t>
            </a:r>
            <a:r>
              <a:rPr lang="en-US" dirty="0"/>
              <a:t>, </a:t>
            </a:r>
            <a:r>
              <a:rPr lang="en-US" i="1" dirty="0"/>
              <a:t>365</a:t>
            </a:r>
            <a:r>
              <a:rPr lang="en-US" dirty="0"/>
              <a:t>(6457), 981–982. https://doi.org/  </a:t>
            </a:r>
          </a:p>
          <a:p>
            <a:pPr marL="0" indent="0" fontAlgn="base">
              <a:buNone/>
            </a:pPr>
            <a:r>
              <a:rPr lang="en-US" dirty="0"/>
              <a:t>		10.1126/science.aay3550</a:t>
            </a:r>
          </a:p>
          <a:p>
            <a:pPr fontAlgn="base"/>
            <a:r>
              <a:rPr lang="en-US" dirty="0"/>
              <a:t>Schulman, M. (2019, September 9). Superfans: A love </a:t>
            </a:r>
          </a:p>
          <a:p>
            <a:pPr marL="0" indent="0" fontAlgn="base">
              <a:buNone/>
            </a:pPr>
            <a:r>
              <a:rPr lang="en-US" dirty="0"/>
              <a:t>		story. </a:t>
            </a:r>
            <a:r>
              <a:rPr lang="en-US" i="1" dirty="0"/>
              <a:t>The New Yorker</a:t>
            </a:r>
            <a:r>
              <a:rPr lang="en-US" dirty="0"/>
              <a:t>. https://www.newyorker.com/  </a:t>
            </a:r>
          </a:p>
          <a:p>
            <a:pPr marL="0" indent="0" fontAlgn="base">
              <a:buNone/>
            </a:pPr>
            <a:r>
              <a:rPr lang="en-US" dirty="0"/>
              <a:t>		magazine/2019/09/16/superfans-a-love-story</a:t>
            </a:r>
          </a:p>
          <a:p>
            <a:pPr marL="0" indent="0" fontAlgn="t">
              <a:buNone/>
            </a:pPr>
            <a:r>
              <a:rPr lang="en-US" b="1" i="1" dirty="0"/>
              <a:t>Parenthetical citations</a:t>
            </a:r>
            <a:r>
              <a:rPr lang="en-US" dirty="0"/>
              <a:t>: </a:t>
            </a:r>
            <a:r>
              <a:rPr lang="en-US" dirty="0">
                <a:highlight>
                  <a:srgbClr val="FFFF00"/>
                </a:highlight>
              </a:rPr>
              <a:t>(Lyons, 2009)</a:t>
            </a:r>
          </a:p>
          <a:p>
            <a:pPr marL="0" indent="0" fontAlgn="t">
              <a:buNone/>
            </a:pPr>
            <a:r>
              <a:rPr lang="en-US" dirty="0"/>
              <a:t>                                         </a:t>
            </a:r>
            <a:r>
              <a:rPr lang="en-US" dirty="0">
                <a:highlight>
                  <a:srgbClr val="FFFF00"/>
                </a:highlight>
              </a:rPr>
              <a:t>(Schaefer &amp; Shapiro, 2019)</a:t>
            </a:r>
          </a:p>
          <a:p>
            <a:pPr marL="0" indent="0" fontAlgn="t">
              <a:buNone/>
            </a:pPr>
            <a:r>
              <a:rPr lang="en-US" b="1" i="1" dirty="0"/>
              <a:t>Narrative citations</a:t>
            </a:r>
            <a:r>
              <a:rPr lang="en-US" dirty="0"/>
              <a:t>: </a:t>
            </a:r>
            <a:r>
              <a:rPr lang="en-US" dirty="0">
                <a:highlight>
                  <a:srgbClr val="FFFF00"/>
                </a:highlight>
              </a:rPr>
              <a:t>Lyons (2009)</a:t>
            </a:r>
          </a:p>
          <a:p>
            <a:pPr marL="0" indent="0" fontAlgn="t">
              <a:buNone/>
            </a:pPr>
            <a:r>
              <a:rPr lang="en-US" dirty="0"/>
              <a:t>                                  </a:t>
            </a:r>
            <a:r>
              <a:rPr lang="en-US" dirty="0">
                <a:highlight>
                  <a:srgbClr val="FFFF00"/>
                </a:highlight>
              </a:rPr>
              <a:t>Schaefer and Shapiro (2019)</a:t>
            </a:r>
            <a:endParaRPr lang="en-US" sz="1800" dirty="0">
              <a:highlight>
                <a:srgbClr val="FFFF00"/>
              </a:highlight>
            </a:endParaRPr>
          </a:p>
        </p:txBody>
      </p:sp>
      <p:sp>
        <p:nvSpPr>
          <p:cNvPr id="9" name="Rectangle 8">
            <a:extLst>
              <a:ext uri="{FF2B5EF4-FFF2-40B4-BE49-F238E27FC236}">
                <a16:creationId xmlns:a16="http://schemas.microsoft.com/office/drawing/2014/main" id="{C1641E56-0AA0-4B75-A713-B8EF535F7A2D}"/>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6406806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Newspapers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908676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Newspaper</a:t>
            </a:r>
            <a:br>
              <a:rPr lang="en-US" sz="3200" dirty="0">
                <a:solidFill>
                  <a:srgbClr val="EBEBEB"/>
                </a:solidFill>
              </a:rPr>
            </a:br>
            <a:r>
              <a:rPr lang="en-US" sz="3200" dirty="0">
                <a:solidFill>
                  <a:srgbClr val="EBEBEB"/>
                </a:solidFill>
              </a:rPr>
              <a:t>Articles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Carey, B. (2019, March 22). Can we get better at </a:t>
            </a:r>
          </a:p>
          <a:p>
            <a:pPr marL="0" indent="0" fontAlgn="base">
              <a:buNone/>
            </a:pPr>
            <a:r>
              <a:rPr lang="en-US" dirty="0"/>
              <a:t>		forgetting? </a:t>
            </a:r>
            <a:r>
              <a:rPr lang="en-US" i="1" dirty="0"/>
              <a:t>The New York Times</a:t>
            </a:r>
            <a:r>
              <a:rPr lang="en-US" dirty="0"/>
              <a:t>. https://www.</a:t>
            </a:r>
          </a:p>
          <a:p>
            <a:pPr marL="0" indent="0" fontAlgn="base">
              <a:buNone/>
            </a:pPr>
            <a:r>
              <a:rPr lang="en-US" dirty="0"/>
              <a:t>		nytimes.com/2019/03/22/health/memory-forgetting-</a:t>
            </a:r>
          </a:p>
          <a:p>
            <a:pPr marL="0" indent="0" fontAlgn="base">
              <a:buNone/>
            </a:pPr>
            <a:r>
              <a:rPr lang="en-US" dirty="0"/>
              <a:t>		psychology.html </a:t>
            </a:r>
          </a:p>
          <a:p>
            <a:pPr fontAlgn="base"/>
            <a:r>
              <a:rPr lang="en-US" dirty="0"/>
              <a:t>Harlan, C. (2013, April 2). North Korea vows to restart </a:t>
            </a:r>
          </a:p>
          <a:p>
            <a:pPr marL="0" indent="0" fontAlgn="base">
              <a:buNone/>
            </a:pPr>
            <a:r>
              <a:rPr lang="en-US" dirty="0"/>
              <a:t>		shuttered nuclear reactor that can make bomb-</a:t>
            </a:r>
          </a:p>
          <a:p>
            <a:pPr marL="0" indent="0" fontAlgn="base">
              <a:buNone/>
            </a:pPr>
            <a:r>
              <a:rPr lang="en-US" dirty="0"/>
              <a:t>		grade plutonium. </a:t>
            </a:r>
            <a:r>
              <a:rPr lang="en-US" i="1" dirty="0"/>
              <a:t>The Washington Post</a:t>
            </a:r>
            <a:r>
              <a:rPr lang="en-US" dirty="0"/>
              <a:t>, A1, A4. </a:t>
            </a:r>
          </a:p>
          <a:p>
            <a:pPr fontAlgn="base"/>
            <a:r>
              <a:rPr lang="en-US" dirty="0" err="1"/>
              <a:t>Stobbe</a:t>
            </a:r>
            <a:r>
              <a:rPr lang="en-US" dirty="0"/>
              <a:t>, M. (2020, January 8). Cancer death rate in U.S. </a:t>
            </a:r>
          </a:p>
          <a:p>
            <a:pPr marL="0" indent="0" fontAlgn="base">
              <a:buNone/>
            </a:pPr>
            <a:r>
              <a:rPr lang="en-US" dirty="0"/>
              <a:t>		sees largest one-year drop ever. </a:t>
            </a:r>
            <a:r>
              <a:rPr lang="en-US" i="1" dirty="0"/>
              <a:t>Chicago Tribune</a:t>
            </a:r>
            <a:r>
              <a:rPr lang="en-US" dirty="0"/>
              <a:t>.</a:t>
            </a:r>
          </a:p>
          <a:p>
            <a:pPr fontAlgn="t"/>
            <a:endParaRPr lang="en-US" b="1" i="1" dirty="0"/>
          </a:p>
          <a:p>
            <a:pPr marL="0" indent="0" fontAlgn="t">
              <a:buNone/>
            </a:pPr>
            <a:r>
              <a:rPr lang="en-US" b="1" i="1" dirty="0"/>
              <a:t>Parenthetical citations</a:t>
            </a:r>
            <a:r>
              <a:rPr lang="en-US" dirty="0"/>
              <a:t>: </a:t>
            </a:r>
            <a:r>
              <a:rPr lang="en-US" dirty="0">
                <a:highlight>
                  <a:srgbClr val="FFFF00"/>
                </a:highlight>
              </a:rPr>
              <a:t>(Carey, 2019)</a:t>
            </a:r>
          </a:p>
          <a:p>
            <a:pPr marL="0" indent="0" fontAlgn="t">
              <a:buNone/>
            </a:pPr>
            <a:r>
              <a:rPr lang="en-US" dirty="0">
                <a:highlight>
                  <a:srgbClr val="FFFF00"/>
                </a:highlight>
              </a:rPr>
              <a:t> (Carey, 2019; Harlan, 2013; </a:t>
            </a:r>
            <a:r>
              <a:rPr lang="en-US" dirty="0" err="1">
                <a:highlight>
                  <a:srgbClr val="FFFF00"/>
                </a:highlight>
              </a:rPr>
              <a:t>Stobbe</a:t>
            </a:r>
            <a:r>
              <a:rPr lang="en-US" dirty="0">
                <a:highlight>
                  <a:srgbClr val="FFFF00"/>
                </a:highlight>
              </a:rPr>
              <a:t>, 2020)</a:t>
            </a:r>
          </a:p>
          <a:p>
            <a:pPr marL="0" indent="0" fontAlgn="t">
              <a:buNone/>
            </a:pPr>
            <a:r>
              <a:rPr lang="en-US" b="1" i="1" dirty="0"/>
              <a:t>Narrative citations</a:t>
            </a:r>
            <a:r>
              <a:rPr lang="en-US" dirty="0"/>
              <a:t>: </a:t>
            </a:r>
          </a:p>
          <a:p>
            <a:pPr marL="0" indent="0" fontAlgn="t">
              <a:buNone/>
            </a:pPr>
            <a:r>
              <a:rPr lang="en-US" dirty="0">
                <a:highlight>
                  <a:srgbClr val="FFFF00"/>
                </a:highlight>
              </a:rPr>
              <a:t>Carey (2019), Harlan (2013), and </a:t>
            </a:r>
            <a:r>
              <a:rPr lang="en-US" dirty="0" err="1">
                <a:highlight>
                  <a:srgbClr val="FFFF00"/>
                </a:highlight>
              </a:rPr>
              <a:t>Stobbe</a:t>
            </a:r>
            <a:r>
              <a:rPr lang="en-US" dirty="0">
                <a:highlight>
                  <a:srgbClr val="FFFF00"/>
                </a:highlight>
              </a:rPr>
              <a:t> (2020)</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2F6E4665-C0D1-416F-8C8C-A77A77AE0C3A}"/>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74042001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Blogs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5987789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Blog Post</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Ouellette, J. (2019, November 15). Physicists capture first </a:t>
            </a:r>
          </a:p>
          <a:p>
            <a:pPr marL="0" indent="0" fontAlgn="base">
              <a:buNone/>
            </a:pPr>
            <a:r>
              <a:rPr lang="en-US" dirty="0"/>
              <a:t>		footage of quantum knots unraveling in </a:t>
            </a:r>
          </a:p>
          <a:p>
            <a:pPr marL="0" indent="0" fontAlgn="base">
              <a:buNone/>
            </a:pPr>
            <a:r>
              <a:rPr lang="en-US" dirty="0"/>
              <a:t>		superfluid. </a:t>
            </a:r>
            <a:r>
              <a:rPr lang="en-US" i="1" dirty="0"/>
              <a:t>Ars </a:t>
            </a:r>
            <a:r>
              <a:rPr lang="en-US" i="1" dirty="0" err="1"/>
              <a:t>Technica</a:t>
            </a:r>
            <a:r>
              <a:rPr lang="en-US" dirty="0"/>
              <a:t>. https://arstechnica.com/</a:t>
            </a:r>
          </a:p>
          <a:p>
            <a:pPr marL="0" indent="0" fontAlgn="base">
              <a:buNone/>
            </a:pPr>
            <a:r>
              <a:rPr lang="en-US" dirty="0"/>
              <a:t>		science/2019/11/study-you-can-tie-a-quantum- </a:t>
            </a:r>
          </a:p>
          <a:p>
            <a:pPr marL="0" indent="0" fontAlgn="base">
              <a:buNone/>
            </a:pPr>
            <a:r>
              <a:rPr lang="en-US" dirty="0"/>
              <a:t>		knot-in-a-superfluid-but-it-will-soon-untie-itself/</a:t>
            </a:r>
          </a:p>
          <a:p>
            <a:pPr fontAlgn="t"/>
            <a:endParaRPr lang="en-US" b="1" i="1" dirty="0"/>
          </a:p>
          <a:p>
            <a:pPr marL="0" indent="0" fontAlgn="t">
              <a:buNone/>
            </a:pPr>
            <a:r>
              <a:rPr lang="en-US" b="1" i="1" dirty="0"/>
              <a:t>Parenthetical citation</a:t>
            </a:r>
            <a:r>
              <a:rPr lang="en-US" dirty="0"/>
              <a:t>: </a:t>
            </a:r>
            <a:r>
              <a:rPr lang="en-US" dirty="0">
                <a:highlight>
                  <a:srgbClr val="FFFF00"/>
                </a:highlight>
              </a:rPr>
              <a:t>(Ouellette, 2019) </a:t>
            </a:r>
          </a:p>
          <a:p>
            <a:pPr marL="0" indent="0" fontAlgn="t">
              <a:buNone/>
            </a:pPr>
            <a:r>
              <a:rPr lang="en-US" b="1" i="1" dirty="0"/>
              <a:t>Narrative citation</a:t>
            </a:r>
            <a:r>
              <a:rPr lang="en-US" dirty="0"/>
              <a:t>: </a:t>
            </a:r>
            <a:r>
              <a:rPr lang="en-US" dirty="0">
                <a:highlight>
                  <a:srgbClr val="FFFF00"/>
                </a:highlight>
              </a:rPr>
              <a:t>Ouellette (2019)</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59914AD4-F8C3-4582-99DE-6B20B71F699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4591645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Blog Post Comment</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joachimr</a:t>
            </a:r>
            <a:r>
              <a:rPr lang="en-US" dirty="0"/>
              <a:t>. (2019, November 19). We are relying on APA as </a:t>
            </a:r>
          </a:p>
          <a:p>
            <a:pPr marL="0" indent="0" fontAlgn="base">
              <a:buNone/>
            </a:pPr>
            <a:r>
              <a:rPr lang="en-US" dirty="0"/>
              <a:t>		our university style format - the university is located </a:t>
            </a:r>
          </a:p>
          <a:p>
            <a:pPr marL="0" indent="0" fontAlgn="base">
              <a:buNone/>
            </a:pPr>
            <a:r>
              <a:rPr lang="en-US" dirty="0"/>
              <a:t>		in Germany (Kassel). So I [Comment on the blog </a:t>
            </a:r>
          </a:p>
          <a:p>
            <a:pPr marL="0" indent="0" fontAlgn="base">
              <a:buNone/>
            </a:pPr>
            <a:r>
              <a:rPr lang="en-US" dirty="0"/>
              <a:t>		post “The transition to seventh edition APA </a:t>
            </a:r>
          </a:p>
          <a:p>
            <a:pPr marL="0" indent="0" fontAlgn="base">
              <a:buNone/>
            </a:pPr>
            <a:r>
              <a:rPr lang="en-US" dirty="0"/>
              <a:t>		Style”]. </a:t>
            </a:r>
            <a:r>
              <a:rPr lang="en-US" i="1" dirty="0"/>
              <a:t>APA Style</a:t>
            </a:r>
            <a:r>
              <a:rPr lang="en-US" dirty="0"/>
              <a:t>. https://apastyle.apa.org/ </a:t>
            </a:r>
          </a:p>
          <a:p>
            <a:pPr marL="0" indent="0" fontAlgn="base">
              <a:buNone/>
            </a:pPr>
            <a:r>
              <a:rPr lang="en-US" dirty="0"/>
              <a:t>		blog/</a:t>
            </a:r>
            <a:r>
              <a:rPr lang="en-US" dirty="0" err="1"/>
              <a:t>transition-seventh-edition#comment</a:t>
            </a:r>
            <a:r>
              <a:rPr lang="en-US" dirty="0"/>
              <a:t>-</a:t>
            </a:r>
          </a:p>
          <a:p>
            <a:pPr marL="0" indent="0" fontAlgn="base">
              <a:buNone/>
            </a:pPr>
            <a:r>
              <a:rPr lang="en-US" dirty="0"/>
              <a:t>		4694866690</a:t>
            </a:r>
          </a:p>
          <a:p>
            <a:pPr marL="0" indent="0" fontAlgn="base">
              <a:buNone/>
            </a:pPr>
            <a:endParaRPr lang="en-US" dirty="0"/>
          </a:p>
          <a:p>
            <a:pPr marL="0" indent="0" fontAlgn="t">
              <a:buNone/>
            </a:pPr>
            <a:r>
              <a:rPr lang="en-US" b="1" i="1" dirty="0"/>
              <a:t>Parenthetical citation</a:t>
            </a:r>
            <a:r>
              <a:rPr lang="en-US" dirty="0"/>
              <a:t>: </a:t>
            </a:r>
            <a:r>
              <a:rPr lang="en-US" dirty="0">
                <a:highlight>
                  <a:srgbClr val="FFFF00"/>
                </a:highlight>
              </a:rPr>
              <a:t>(</a:t>
            </a:r>
            <a:r>
              <a:rPr lang="en-US" dirty="0" err="1">
                <a:highlight>
                  <a:srgbClr val="FFFF00"/>
                </a:highlight>
              </a:rPr>
              <a:t>joachimr</a:t>
            </a:r>
            <a:r>
              <a:rPr lang="en-US" dirty="0">
                <a:highlight>
                  <a:srgbClr val="FFFF00"/>
                </a:highlight>
              </a:rPr>
              <a:t>, 2019) </a:t>
            </a:r>
          </a:p>
          <a:p>
            <a:pPr marL="0" indent="0" fontAlgn="t">
              <a:buNone/>
            </a:pPr>
            <a:r>
              <a:rPr lang="en-US" b="1" i="1" dirty="0"/>
              <a:t>Narrative citation</a:t>
            </a:r>
            <a:r>
              <a:rPr lang="en-US" dirty="0"/>
              <a:t>: </a:t>
            </a:r>
            <a:r>
              <a:rPr lang="en-US" dirty="0" err="1">
                <a:highlight>
                  <a:srgbClr val="FFFF00"/>
                </a:highlight>
              </a:rPr>
              <a:t>joachimr</a:t>
            </a:r>
            <a:r>
              <a:rPr lang="en-US" dirty="0">
                <a:highlight>
                  <a:srgbClr val="FFFF00"/>
                </a:highlight>
              </a:rPr>
              <a:t> (2019)</a:t>
            </a:r>
          </a:p>
          <a:p>
            <a:pPr fontAlgn="base"/>
            <a:endParaRPr lang="en-US" sz="1800" dirty="0">
              <a:highlight>
                <a:srgbClr val="FFFF00"/>
              </a:highlight>
            </a:endParaRPr>
          </a:p>
        </p:txBody>
      </p:sp>
    </p:spTree>
    <p:extLst>
      <p:ext uri="{BB962C8B-B14F-4D97-AF65-F5344CB8AC3E}">
        <p14:creationId xmlns:p14="http://schemas.microsoft.com/office/powerpoint/2010/main" val="9652764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Websites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009328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Information Needed to Document Websites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t"/>
            <a:r>
              <a:rPr lang="en-US" dirty="0">
                <a:highlight>
                  <a:srgbClr val="FFFF00"/>
                </a:highlight>
              </a:rPr>
              <a:t>For a page from an organization’s website without individual authors, use the name of the organization as the author. </a:t>
            </a:r>
          </a:p>
          <a:p>
            <a:pPr fontAlgn="t"/>
            <a:r>
              <a:rPr lang="en-US" dirty="0">
                <a:highlight>
                  <a:srgbClr val="FFFF00"/>
                </a:highlight>
              </a:rPr>
              <a:t>Provide as specific a date as possible for the webpage. </a:t>
            </a:r>
          </a:p>
          <a:p>
            <a:pPr fontAlgn="t"/>
            <a:r>
              <a:rPr lang="en-US" dirty="0">
                <a:highlight>
                  <a:srgbClr val="FFFF00"/>
                </a:highlight>
              </a:rPr>
              <a:t>Some online works note when the work was last updated. If this date is clearly attributable to the specific content you are citing rather than the overall website, use the updated date in the reference. </a:t>
            </a:r>
          </a:p>
          <a:p>
            <a:pPr fontAlgn="t"/>
            <a:r>
              <a:rPr lang="en-US" dirty="0">
                <a:highlight>
                  <a:srgbClr val="FFFF00"/>
                </a:highlight>
              </a:rPr>
              <a:t>Do not include a date of last review in a reference because content that has been reviewed has not necessarily been changed. If a date of last review is noted on a work, ignore it for the purposes of the reference. </a:t>
            </a:r>
          </a:p>
          <a:p>
            <a:pPr fontAlgn="t"/>
            <a:r>
              <a:rPr lang="en-US" dirty="0">
                <a:highlight>
                  <a:srgbClr val="FFFF00"/>
                </a:highlight>
              </a:rPr>
              <a:t>Italicize the title of the webpage. </a:t>
            </a:r>
          </a:p>
          <a:p>
            <a:pPr fontAlgn="t"/>
            <a:r>
              <a:rPr lang="en-US" dirty="0">
                <a:highlight>
                  <a:srgbClr val="FFFF00"/>
                </a:highlight>
              </a:rPr>
              <a:t>If the author of the webpage and the site name are the same, omit the site name from the source element to avoid repetition. </a:t>
            </a:r>
          </a:p>
          <a:p>
            <a:pPr fontAlgn="t"/>
            <a:r>
              <a:rPr lang="en-US" dirty="0">
                <a:highlight>
                  <a:srgbClr val="FFFF00"/>
                </a:highlight>
              </a:rPr>
              <a:t>End the reference with the URL.</a:t>
            </a:r>
          </a:p>
          <a:p>
            <a:pPr marL="0" indent="0" fontAlgn="base">
              <a:buNone/>
            </a:pPr>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089075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12"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Shape 13">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16"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B43B0EF7-4839-4D59-8AC2-36DC13739A42}"/>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Title Page Format</a:t>
            </a:r>
          </a:p>
        </p:txBody>
      </p:sp>
      <p:sp>
        <p:nvSpPr>
          <p:cNvPr id="3" name="Content Placeholder 2">
            <a:extLst>
              <a:ext uri="{FF2B5EF4-FFF2-40B4-BE49-F238E27FC236}">
                <a16:creationId xmlns:a16="http://schemas.microsoft.com/office/drawing/2014/main" id="{BB3A483D-90EE-4DB0-A62A-56F45456033D}"/>
              </a:ext>
            </a:extLst>
          </p:cNvPr>
          <p:cNvSpPr>
            <a:spLocks noGrp="1"/>
          </p:cNvSpPr>
          <p:nvPr>
            <p:ph idx="1"/>
          </p:nvPr>
        </p:nvSpPr>
        <p:spPr>
          <a:xfrm>
            <a:off x="5290077" y="437513"/>
            <a:ext cx="5502614" cy="5954325"/>
          </a:xfrm>
        </p:spPr>
        <p:txBody>
          <a:bodyPr anchor="ctr">
            <a:normAutofit/>
          </a:bodyPr>
          <a:lstStyle/>
          <a:p>
            <a:r>
              <a:rPr lang="en-US" sz="2000" dirty="0"/>
              <a:t>Running head (optional)</a:t>
            </a:r>
          </a:p>
          <a:p>
            <a:r>
              <a:rPr lang="en-US" sz="2000" dirty="0"/>
              <a:t>Title (</a:t>
            </a:r>
            <a:r>
              <a:rPr lang="en-US" sz="2000" b="1" dirty="0"/>
              <a:t>bold</a:t>
            </a:r>
            <a:r>
              <a:rPr lang="en-US" sz="2000" dirty="0"/>
              <a:t>)</a:t>
            </a:r>
          </a:p>
          <a:p>
            <a:r>
              <a:rPr lang="en-US" sz="2000" dirty="0"/>
              <a:t>Author byline</a:t>
            </a:r>
          </a:p>
          <a:p>
            <a:r>
              <a:rPr lang="en-US" sz="2000" dirty="0"/>
              <a:t>Affiliation</a:t>
            </a:r>
          </a:p>
          <a:p>
            <a:r>
              <a:rPr lang="en-US" sz="2000" dirty="0"/>
              <a:t>Due Date</a:t>
            </a:r>
          </a:p>
        </p:txBody>
      </p:sp>
    </p:spTree>
    <p:extLst>
      <p:ext uri="{BB962C8B-B14F-4D97-AF65-F5344CB8AC3E}">
        <p14:creationId xmlns:p14="http://schemas.microsoft.com/office/powerpoint/2010/main" val="25429659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Webpage on a Website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Bologna, C. (2019, October 31). </a:t>
            </a:r>
            <a:r>
              <a:rPr lang="en-US" i="1" dirty="0"/>
              <a:t>Why some people with </a:t>
            </a:r>
          </a:p>
          <a:p>
            <a:pPr marL="0" indent="0" fontAlgn="base">
              <a:buNone/>
            </a:pPr>
            <a:r>
              <a:rPr lang="en-US" i="1" dirty="0"/>
              <a:t>		anxiety love watching horror movies. </a:t>
            </a:r>
            <a:r>
              <a:rPr lang="en-US" dirty="0"/>
              <a:t>HuffPost.   </a:t>
            </a:r>
          </a:p>
          <a:p>
            <a:pPr marL="0" indent="0" fontAlgn="base">
              <a:buNone/>
            </a:pPr>
            <a:r>
              <a:rPr lang="en-US" dirty="0"/>
              <a:t>		https://www.huffpost.com/entry/anxiety-love-	</a:t>
            </a:r>
          </a:p>
          <a:p>
            <a:pPr marL="0" indent="0" fontAlgn="base">
              <a:buNone/>
            </a:pPr>
            <a:r>
              <a:rPr lang="en-US" dirty="0"/>
              <a:t>		watching-horror-</a:t>
            </a:r>
            <a:r>
              <a:rPr lang="en-US" dirty="0" err="1"/>
              <a:t>movies_l</a:t>
            </a:r>
            <a:r>
              <a:rPr lang="en-US" dirty="0"/>
              <a:t>_ </a:t>
            </a:r>
          </a:p>
          <a:p>
            <a:pPr marL="0" indent="0" fontAlgn="base">
              <a:buNone/>
            </a:pPr>
            <a:r>
              <a:rPr lang="en-US" dirty="0"/>
              <a:t>		5d277587e4b02a5a5d57b59e </a:t>
            </a:r>
          </a:p>
          <a:p>
            <a:pPr fontAlgn="base"/>
            <a:r>
              <a:rPr lang="en-US" dirty="0" err="1"/>
              <a:t>Woodyatt</a:t>
            </a:r>
            <a:r>
              <a:rPr lang="en-US" dirty="0"/>
              <a:t>, A. (2019, September 10).</a:t>
            </a:r>
            <a:r>
              <a:rPr lang="en-US" i="1" dirty="0"/>
              <a:t> Daytime naps once </a:t>
            </a:r>
          </a:p>
          <a:p>
            <a:pPr marL="0" indent="0" fontAlgn="base">
              <a:buNone/>
            </a:pPr>
            <a:r>
              <a:rPr lang="en-US" i="1" dirty="0"/>
              <a:t>		or twice a week may be linked to a healthy heart, </a:t>
            </a:r>
          </a:p>
          <a:p>
            <a:pPr marL="0" indent="0" fontAlgn="base">
              <a:buNone/>
            </a:pPr>
            <a:r>
              <a:rPr lang="en-US" i="1" dirty="0"/>
              <a:t>		researchers say.</a:t>
            </a:r>
            <a:r>
              <a:rPr lang="en-US" dirty="0"/>
              <a:t> CNN. https://www.cnn.com/2019/																09/10/health/nap-heart-health-wellness-</a:t>
            </a:r>
            <a:r>
              <a:rPr lang="en-US" dirty="0" err="1"/>
              <a:t>intl</a:t>
            </a:r>
            <a:r>
              <a:rPr lang="en-US" dirty="0"/>
              <a:t>-</a:t>
            </a:r>
            <a:r>
              <a:rPr lang="en-US" dirty="0" err="1"/>
              <a:t>scli</a:t>
            </a:r>
            <a:r>
              <a:rPr lang="en-US" dirty="0"/>
              <a:t>/</a:t>
            </a:r>
          </a:p>
          <a:p>
            <a:pPr marL="0" indent="0" fontAlgn="base">
              <a:buNone/>
            </a:pPr>
            <a:r>
              <a:rPr lang="en-US" dirty="0"/>
              <a:t>		index.html</a:t>
            </a:r>
          </a:p>
          <a:p>
            <a:pPr marL="0" indent="0" fontAlgn="base">
              <a:buNone/>
            </a:pPr>
            <a:endParaRPr lang="en-US" dirty="0"/>
          </a:p>
          <a:p>
            <a:pPr fontAlgn="t"/>
            <a:r>
              <a:rPr lang="en-US" b="1" i="1" dirty="0"/>
              <a:t>Parenthetical citations</a:t>
            </a:r>
            <a:r>
              <a:rPr lang="en-US" dirty="0"/>
              <a:t>: </a:t>
            </a:r>
            <a:r>
              <a:rPr lang="en-US" dirty="0">
                <a:highlight>
                  <a:srgbClr val="FFFF00"/>
                </a:highlight>
              </a:rPr>
              <a:t>(Bologna, 2019; </a:t>
            </a:r>
            <a:r>
              <a:rPr lang="en-US" dirty="0" err="1">
                <a:highlight>
                  <a:srgbClr val="FFFF00"/>
                </a:highlight>
              </a:rPr>
              <a:t>Woodyatt</a:t>
            </a:r>
            <a:r>
              <a:rPr lang="en-US" dirty="0">
                <a:highlight>
                  <a:srgbClr val="FFFF00"/>
                </a:highlight>
              </a:rPr>
              <a:t>, 2019) </a:t>
            </a:r>
          </a:p>
          <a:p>
            <a:pPr fontAlgn="t"/>
            <a:r>
              <a:rPr lang="en-US" b="1" i="1" dirty="0"/>
              <a:t>Narrative citations</a:t>
            </a:r>
            <a:r>
              <a:rPr lang="en-US" dirty="0"/>
              <a:t>: </a:t>
            </a:r>
            <a:r>
              <a:rPr lang="en-US" dirty="0">
                <a:highlight>
                  <a:srgbClr val="FFFF00"/>
                </a:highlight>
              </a:rPr>
              <a:t>Bologna (2019) and </a:t>
            </a:r>
            <a:r>
              <a:rPr lang="en-US" dirty="0" err="1">
                <a:highlight>
                  <a:srgbClr val="FFFF00"/>
                </a:highlight>
              </a:rPr>
              <a:t>Woodyatt</a:t>
            </a:r>
            <a:r>
              <a:rPr lang="en-US" dirty="0">
                <a:highlight>
                  <a:srgbClr val="FFFF00"/>
                </a:highlight>
              </a:rPr>
              <a:t> (2019</a:t>
            </a:r>
            <a:r>
              <a:rPr lang="en-US" dirty="0"/>
              <a:t>)</a:t>
            </a:r>
          </a:p>
          <a:p>
            <a:pPr marL="0" indent="0" fontAlgn="base">
              <a:buNone/>
            </a:pPr>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7910192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Webpage on a Website with an Organizational Group As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World Health Organization. (2018, May 24)</a:t>
            </a:r>
            <a:r>
              <a:rPr lang="en-US" i="1" dirty="0"/>
              <a:t>. The top 10 </a:t>
            </a:r>
          </a:p>
          <a:p>
            <a:pPr marL="0" indent="0" fontAlgn="base">
              <a:buNone/>
            </a:pPr>
            <a:r>
              <a:rPr lang="en-US" i="1" dirty="0"/>
              <a:t>		causes of death</a:t>
            </a:r>
            <a:r>
              <a:rPr lang="en-US" dirty="0"/>
              <a:t>. https://www.who.int/news-room/																fact-sheets/detail/the-top-10-causes-of-death</a:t>
            </a:r>
          </a:p>
          <a:p>
            <a:pPr marL="0" indent="0" fontAlgn="base">
              <a:buNone/>
            </a:pPr>
            <a:endParaRPr lang="en-US" sz="1800" dirty="0"/>
          </a:p>
          <a:p>
            <a:pPr fontAlgn="t"/>
            <a:r>
              <a:rPr lang="en-US" b="1" i="1" dirty="0"/>
              <a:t>Parenthetical citations</a:t>
            </a:r>
            <a:r>
              <a:rPr lang="en-US" dirty="0"/>
              <a:t>: </a:t>
            </a:r>
            <a:r>
              <a:rPr lang="en-US" dirty="0">
                <a:highlight>
                  <a:srgbClr val="FFFF00"/>
                </a:highlight>
              </a:rPr>
              <a:t>(World Health Organization, 2018)</a:t>
            </a:r>
          </a:p>
          <a:p>
            <a:pPr fontAlgn="t"/>
            <a:r>
              <a:rPr lang="en-US" b="1" i="1" dirty="0"/>
              <a:t>Narrative citations</a:t>
            </a:r>
            <a:r>
              <a:rPr lang="en-US" dirty="0"/>
              <a:t>: </a:t>
            </a:r>
            <a:r>
              <a:rPr lang="en-US" dirty="0">
                <a:highlight>
                  <a:srgbClr val="FFFF00"/>
                </a:highlight>
              </a:rPr>
              <a:t>World Health Organization (2018)</a:t>
            </a:r>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25652431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Webpage on a Website with an Individual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Giovanetti</a:t>
            </a:r>
            <a:r>
              <a:rPr lang="en-US" dirty="0"/>
              <a:t>, F. (2019, November 16). </a:t>
            </a:r>
            <a:r>
              <a:rPr lang="en-US" i="1" dirty="0"/>
              <a:t>Why we are so </a:t>
            </a:r>
          </a:p>
          <a:p>
            <a:pPr marL="0" indent="0" fontAlgn="base">
              <a:buNone/>
            </a:pPr>
            <a:r>
              <a:rPr lang="en-US" i="1" dirty="0"/>
              <a:t>		obsessed with personality types. </a:t>
            </a:r>
            <a:r>
              <a:rPr lang="en-US" dirty="0"/>
              <a:t>Medium.   </a:t>
            </a:r>
          </a:p>
          <a:p>
            <a:pPr marL="0" indent="0" fontAlgn="base">
              <a:buNone/>
            </a:pPr>
            <a:r>
              <a:rPr lang="en-US" dirty="0"/>
              <a:t>		https://medium.com/the-business-of-wellness/why-</a:t>
            </a:r>
          </a:p>
          <a:p>
            <a:pPr marL="0" indent="0" fontAlgn="base">
              <a:buNone/>
            </a:pPr>
            <a:r>
              <a:rPr lang="en-US" dirty="0"/>
              <a:t>		we-are-so-obsessed-with-personality-types-</a:t>
            </a:r>
          </a:p>
          <a:p>
            <a:pPr marL="0" indent="0" fontAlgn="base">
              <a:buNone/>
            </a:pPr>
            <a:r>
              <a:rPr lang="en-US" dirty="0"/>
              <a:t>		577450f9aee9</a:t>
            </a:r>
          </a:p>
          <a:p>
            <a:pPr marL="0" indent="0" fontAlgn="base">
              <a:buNone/>
            </a:pPr>
            <a:endParaRPr lang="en-US" dirty="0"/>
          </a:p>
          <a:p>
            <a:pPr fontAlgn="t"/>
            <a:r>
              <a:rPr lang="en-US" b="1" i="1" dirty="0"/>
              <a:t>Parenthetical citation</a:t>
            </a:r>
            <a:r>
              <a:rPr lang="en-US" dirty="0"/>
              <a:t>: </a:t>
            </a:r>
            <a:r>
              <a:rPr lang="en-US" dirty="0">
                <a:highlight>
                  <a:srgbClr val="FFFF00"/>
                </a:highlight>
              </a:rPr>
              <a:t>(</a:t>
            </a:r>
            <a:r>
              <a:rPr lang="en-US" dirty="0" err="1">
                <a:highlight>
                  <a:srgbClr val="FFFF00"/>
                </a:highlight>
              </a:rPr>
              <a:t>Giovanetti</a:t>
            </a:r>
            <a:r>
              <a:rPr lang="en-US" dirty="0">
                <a:highlight>
                  <a:srgbClr val="FFFF00"/>
                </a:highlight>
              </a:rPr>
              <a:t>, 2019) </a:t>
            </a:r>
          </a:p>
          <a:p>
            <a:pPr fontAlgn="t"/>
            <a:r>
              <a:rPr lang="en-US" b="1" i="1" dirty="0"/>
              <a:t>Narrative citation</a:t>
            </a:r>
            <a:r>
              <a:rPr lang="en-US" dirty="0"/>
              <a:t>: </a:t>
            </a:r>
            <a:r>
              <a:rPr lang="en-US" dirty="0" err="1">
                <a:highlight>
                  <a:srgbClr val="FFFF00"/>
                </a:highlight>
              </a:rPr>
              <a:t>Giovanetti</a:t>
            </a:r>
            <a:r>
              <a:rPr lang="en-US" dirty="0">
                <a:highlight>
                  <a:srgbClr val="FFFF00"/>
                </a:highlight>
              </a:rPr>
              <a:t> (2019)</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4431194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Webpage on a Website with a Retrieval Date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U.S. Census Bureau. (n.d.). </a:t>
            </a:r>
            <a:r>
              <a:rPr lang="en-US" i="1" dirty="0"/>
              <a:t>U.S. and world population </a:t>
            </a:r>
          </a:p>
          <a:p>
            <a:pPr marL="0" indent="0" fontAlgn="base">
              <a:buNone/>
            </a:pPr>
            <a:r>
              <a:rPr lang="en-US" i="1" dirty="0"/>
              <a:t>		clock. U.S. Department of Commerce. </a:t>
            </a:r>
            <a:r>
              <a:rPr lang="en-US" dirty="0"/>
              <a:t>Retrieved </a:t>
            </a:r>
          </a:p>
          <a:p>
            <a:pPr marL="0" indent="0" fontAlgn="base">
              <a:buNone/>
            </a:pPr>
            <a:r>
              <a:rPr lang="en-US" dirty="0"/>
              <a:t>		January 9, 2020, from https://www.census.gov/ </a:t>
            </a:r>
          </a:p>
          <a:p>
            <a:pPr marL="0" indent="0" fontAlgn="base">
              <a:buNone/>
            </a:pPr>
            <a:r>
              <a:rPr lang="en-US" dirty="0"/>
              <a:t>		</a:t>
            </a:r>
            <a:r>
              <a:rPr lang="en-US" dirty="0" err="1"/>
              <a:t>popclock</a:t>
            </a:r>
            <a:r>
              <a:rPr lang="en-US" dirty="0"/>
              <a:t>/</a:t>
            </a:r>
          </a:p>
          <a:p>
            <a:pPr marL="0" indent="0" fontAlgn="base">
              <a:buNone/>
            </a:pPr>
            <a:endParaRPr lang="en-US" dirty="0"/>
          </a:p>
          <a:p>
            <a:pPr fontAlgn="t"/>
            <a:r>
              <a:rPr lang="en-US" b="1" i="1" dirty="0"/>
              <a:t>Parenthetical citation</a:t>
            </a:r>
            <a:r>
              <a:rPr lang="en-US" dirty="0"/>
              <a:t>: </a:t>
            </a:r>
            <a:r>
              <a:rPr lang="en-US" dirty="0">
                <a:highlight>
                  <a:srgbClr val="FFFF00"/>
                </a:highlight>
              </a:rPr>
              <a:t>(U.S. Census Bureau, n.d.)</a:t>
            </a:r>
          </a:p>
          <a:p>
            <a:pPr fontAlgn="t"/>
            <a:r>
              <a:rPr lang="en-US" b="1" i="1" dirty="0"/>
              <a:t>Narrative citation</a:t>
            </a:r>
            <a:r>
              <a:rPr lang="en-US" dirty="0"/>
              <a:t>: </a:t>
            </a:r>
            <a:r>
              <a:rPr lang="en-US" dirty="0">
                <a:highlight>
                  <a:srgbClr val="FFFF00"/>
                </a:highlight>
              </a:rPr>
              <a:t>U.S. Census Bureau (n.d.)</a:t>
            </a:r>
          </a:p>
          <a:p>
            <a:pPr marL="0" indent="0" fontAlgn="t">
              <a:buNone/>
            </a:pPr>
            <a:endParaRPr lang="en-US" dirty="0">
              <a:highlight>
                <a:srgbClr val="FFFF00"/>
              </a:highlight>
            </a:endParaRPr>
          </a:p>
          <a:p>
            <a:pPr fontAlgn="t"/>
            <a:r>
              <a:rPr lang="en-US" dirty="0"/>
              <a:t>***When contents of a page are designed to change over time but are not archived, include a retrieval date in the reference.*** (This is not a common occurrence for all websites)</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50882828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Referencing a Whole Website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endParaRPr lang="en-US" dirty="0"/>
          </a:p>
          <a:p>
            <a:pPr fontAlgn="base"/>
            <a:r>
              <a:rPr lang="en-US" dirty="0"/>
              <a:t>Do not create references or in-text citations for whole websites.</a:t>
            </a:r>
          </a:p>
          <a:p>
            <a:pPr fontAlgn="base"/>
            <a:r>
              <a:rPr lang="en-US" dirty="0"/>
              <a:t>To mention a website in general, and not any particular information on that site, provide the name of the website in the text and include the URL in parentheses. For example, you might mention that you used a website to create a survey.</a:t>
            </a:r>
          </a:p>
          <a:p>
            <a:pPr marL="0" indent="0" fontAlgn="base">
              <a:buNone/>
            </a:pPr>
            <a:r>
              <a:rPr lang="en-US" b="1" dirty="0"/>
              <a:t>Example: </a:t>
            </a:r>
          </a:p>
          <a:p>
            <a:pPr marL="0" indent="0" fontAlgn="base">
              <a:buNone/>
            </a:pPr>
            <a:r>
              <a:rPr lang="en-US" dirty="0"/>
              <a:t>We created our survey using Qualtrics (https://www.qualtrics.com).</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69959766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Clinical Practice References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4234908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Information Needed to Document Clinical Practice Guidelines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fontScale="77500" lnSpcReduction="20000"/>
          </a:bodyPr>
          <a:lstStyle/>
          <a:p>
            <a:pPr fontAlgn="t"/>
            <a:r>
              <a:rPr lang="en-US" dirty="0">
                <a:highlight>
                  <a:srgbClr val="FFFF00"/>
                </a:highlight>
              </a:rPr>
              <a:t>Most clinical practice guidelines are published as reports or webpages and so follow the report or webpage reference type, which have the same structure.</a:t>
            </a:r>
          </a:p>
          <a:p>
            <a:pPr fontAlgn="t"/>
            <a:r>
              <a:rPr lang="en-US" dirty="0">
                <a:highlight>
                  <a:srgbClr val="FFFF00"/>
                </a:highlight>
              </a:rPr>
              <a:t>Use the committee or agency that developed the guideline in the author element of the reference when no individual authors are credited. </a:t>
            </a:r>
          </a:p>
          <a:p>
            <a:pPr fontAlgn="t"/>
            <a:r>
              <a:rPr lang="en-US" dirty="0">
                <a:highlight>
                  <a:srgbClr val="FFFF00"/>
                </a:highlight>
              </a:rPr>
              <a:t>When the title page or cover credits both a committee and an agency, provide the committee name in the author element of the reference and the agency name in the source element of the reference. The first example shows this: The committee is the Healthcare Infection Control Practices Advisory Committee, and the agency is the U.S. Department of Health &amp; Human Services, Centers for Disease Control and Prevention. </a:t>
            </a:r>
          </a:p>
          <a:p>
            <a:pPr fontAlgn="t"/>
            <a:r>
              <a:rPr lang="en-US" dirty="0">
                <a:highlight>
                  <a:srgbClr val="FFFF00"/>
                </a:highlight>
              </a:rPr>
              <a:t>When the title page or cover credits only an agency, provide the agency name in the author element of the reference. The second and third examples show this: The National Institute for Health and Care Excellence (NICE) and the World Health Organization are agencies. </a:t>
            </a:r>
          </a:p>
          <a:p>
            <a:pPr fontAlgn="t"/>
            <a:r>
              <a:rPr lang="en-US" dirty="0">
                <a:highlight>
                  <a:srgbClr val="FFFF00"/>
                </a:highlight>
              </a:rPr>
              <a:t>Provide the year in which the guideline was developed in the date element of the reference.</a:t>
            </a:r>
          </a:p>
          <a:p>
            <a:pPr fontAlgn="t"/>
            <a:r>
              <a:rPr lang="en-US" dirty="0">
                <a:highlight>
                  <a:srgbClr val="FFFF00"/>
                </a:highlight>
              </a:rPr>
              <a:t>If you are citing an updated guideline, use the year of the update in the reference. </a:t>
            </a:r>
          </a:p>
          <a:p>
            <a:pPr fontAlgn="t"/>
            <a:r>
              <a:rPr lang="en-US" dirty="0">
                <a:highlight>
                  <a:srgbClr val="FFFF00"/>
                </a:highlight>
              </a:rPr>
              <a:t>Provide the title of the guideline in italic sentence case. </a:t>
            </a:r>
          </a:p>
          <a:p>
            <a:pPr fontAlgn="t"/>
            <a:r>
              <a:rPr lang="en-US" dirty="0">
                <a:highlight>
                  <a:srgbClr val="FFFF00"/>
                </a:highlight>
              </a:rPr>
              <a:t>Provide the name of the website from which the guideline was obtained in the source element of the reference.</a:t>
            </a:r>
          </a:p>
          <a:p>
            <a:pPr fontAlgn="t"/>
            <a:r>
              <a:rPr lang="en-US" dirty="0">
                <a:highlight>
                  <a:srgbClr val="FFFF00"/>
                </a:highlight>
              </a:rPr>
              <a:t>If the website name is the same as the author, omit the site name to avoid repetition (as in the NICE guideline example).</a:t>
            </a:r>
          </a:p>
          <a:p>
            <a:pPr fontAlgn="t"/>
            <a:r>
              <a:rPr lang="en-US" dirty="0">
                <a:highlight>
                  <a:srgbClr val="FFFF00"/>
                </a:highlight>
              </a:rPr>
              <a:t>Provide a URL for the guideline.</a:t>
            </a:r>
          </a:p>
          <a:p>
            <a:pPr marL="0" indent="0">
              <a:buNone/>
            </a:pPr>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29372839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Clinical Practice Guideline with a Group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fontScale="77500" lnSpcReduction="20000"/>
          </a:bodyPr>
          <a:lstStyle/>
          <a:p>
            <a:pPr fontAlgn="base"/>
            <a:r>
              <a:rPr lang="en-US" dirty="0"/>
              <a:t>Healthcare Infection Control Practices Advisory Committee. </a:t>
            </a:r>
          </a:p>
          <a:p>
            <a:pPr marL="0" indent="0" fontAlgn="base">
              <a:buNone/>
            </a:pPr>
            <a:r>
              <a:rPr lang="en-US" dirty="0"/>
              <a:t>		(2009). Catheter-associated urinary tract infections (CAUTI</a:t>
            </a:r>
            <a:r>
              <a:rPr lang="en-US" i="1" dirty="0"/>
              <a:t>)</a:t>
            </a:r>
            <a:r>
              <a:rPr lang="en-US" dirty="0"/>
              <a:t>. </a:t>
            </a:r>
          </a:p>
          <a:p>
            <a:pPr marL="0" indent="0" fontAlgn="base">
              <a:buNone/>
            </a:pPr>
            <a:r>
              <a:rPr lang="en-US" dirty="0"/>
              <a:t>		U.S. Department of Health &amp; Human Services, Centers for </a:t>
            </a:r>
          </a:p>
          <a:p>
            <a:pPr marL="0" indent="0" fontAlgn="base">
              <a:buNone/>
            </a:pPr>
            <a:r>
              <a:rPr lang="en-US" dirty="0"/>
              <a:t>		Disease Control and Prevention. https://www.cdc.gov/</a:t>
            </a:r>
          </a:p>
          <a:p>
            <a:pPr marL="0" indent="0" fontAlgn="base">
              <a:buNone/>
            </a:pPr>
            <a:r>
              <a:rPr lang="en-US" dirty="0"/>
              <a:t>		</a:t>
            </a:r>
            <a:r>
              <a:rPr lang="en-US" dirty="0" err="1"/>
              <a:t>infectioncontrol</a:t>
            </a:r>
            <a:r>
              <a:rPr lang="en-US" dirty="0"/>
              <a:t>/guidelines/cauti/index.html</a:t>
            </a:r>
          </a:p>
          <a:p>
            <a:pPr fontAlgn="base"/>
            <a:r>
              <a:rPr lang="en-US" dirty="0"/>
              <a:t>National Institute for Health and Care Excellence. (2019). </a:t>
            </a:r>
          </a:p>
          <a:p>
            <a:pPr marL="0" indent="0" fontAlgn="base">
              <a:buNone/>
            </a:pPr>
            <a:r>
              <a:rPr lang="en-US" i="1" dirty="0"/>
              <a:t>		Hypertension in adults: Diagnosis and management</a:t>
            </a:r>
            <a:r>
              <a:rPr lang="en-US" dirty="0"/>
              <a:t> (NICE </a:t>
            </a:r>
          </a:p>
          <a:p>
            <a:pPr marL="0" indent="0" fontAlgn="base">
              <a:buNone/>
            </a:pPr>
            <a:r>
              <a:rPr lang="en-US" dirty="0"/>
              <a:t>		Guideline NG136). https://www.nice.org.uk/guidance/ng136 </a:t>
            </a:r>
          </a:p>
          <a:p>
            <a:pPr fontAlgn="base"/>
            <a:r>
              <a:rPr lang="en-US" dirty="0"/>
              <a:t>World Health Organization. (2017). </a:t>
            </a:r>
            <a:r>
              <a:rPr lang="en-US" i="1" dirty="0"/>
              <a:t>Guideline: Protecting, promoting </a:t>
            </a:r>
          </a:p>
          <a:p>
            <a:pPr marL="0" indent="0" fontAlgn="base">
              <a:buNone/>
            </a:pPr>
            <a:r>
              <a:rPr lang="en-US" i="1" dirty="0"/>
              <a:t>		and supporting breastfeeding in facilities providing maternity </a:t>
            </a:r>
          </a:p>
          <a:p>
            <a:pPr marL="0" indent="0" fontAlgn="base">
              <a:buNone/>
            </a:pPr>
            <a:r>
              <a:rPr lang="en-US" i="1" dirty="0"/>
              <a:t>		and newborn services</a:t>
            </a:r>
            <a:r>
              <a:rPr lang="en-US" dirty="0"/>
              <a:t>. Guideline Central. https://www. </a:t>
            </a:r>
          </a:p>
          <a:p>
            <a:pPr marL="0" indent="0" fontAlgn="base">
              <a:buNone/>
            </a:pPr>
            <a:r>
              <a:rPr lang="en-US" dirty="0"/>
              <a:t>		guidelinecentral.com/share/summary/5acc36cc939f5#section-</a:t>
            </a:r>
          </a:p>
          <a:p>
            <a:pPr marL="0" indent="0" fontAlgn="base">
              <a:buNone/>
            </a:pPr>
            <a:r>
              <a:rPr lang="en-US" dirty="0"/>
              <a:t>		society</a:t>
            </a:r>
          </a:p>
          <a:p>
            <a:pPr fontAlgn="t"/>
            <a:endParaRPr lang="en-US" b="1" i="1" dirty="0"/>
          </a:p>
          <a:p>
            <a:pPr marL="0" indent="0" fontAlgn="t">
              <a:buNone/>
            </a:pPr>
            <a:endParaRPr lang="en-US" b="1" i="1" dirty="0"/>
          </a:p>
          <a:p>
            <a:pPr fontAlgn="t"/>
            <a:r>
              <a:rPr lang="en-US" b="1" i="1" dirty="0"/>
              <a:t>Parenthetical citations</a:t>
            </a:r>
            <a:r>
              <a:rPr lang="en-US" dirty="0"/>
              <a:t>: </a:t>
            </a:r>
            <a:r>
              <a:rPr lang="en-US" dirty="0">
                <a:highlight>
                  <a:srgbClr val="FFFF00"/>
                </a:highlight>
              </a:rPr>
              <a:t>(Healthcare Infection Control Practices Advisory Committee, 2009; National Institute for Health and Care Excellence, 2019; World Health Organization, 2017) </a:t>
            </a:r>
          </a:p>
          <a:p>
            <a:pPr fontAlgn="t"/>
            <a:r>
              <a:rPr lang="en-US" b="1" i="1" dirty="0"/>
              <a:t>Narrative citations</a:t>
            </a:r>
            <a:r>
              <a:rPr lang="en-US" dirty="0"/>
              <a:t>: </a:t>
            </a:r>
            <a:r>
              <a:rPr lang="en-US" dirty="0">
                <a:highlight>
                  <a:srgbClr val="FFFF00"/>
                </a:highlight>
              </a:rPr>
              <a:t>Healthcare Infection Control Practices Advisory Committee (2009), National Institute for Health and Care Excellence (2019), and World Health Organization (2017)</a:t>
            </a:r>
          </a:p>
          <a:p>
            <a:pPr marL="0" indent="0">
              <a:buNone/>
            </a:pPr>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0982695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Clinical Practice Guideline with an Individual Author at a Government Agency, Published As Part of a Series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Grohskopf</a:t>
            </a:r>
            <a:r>
              <a:rPr lang="en-US" dirty="0"/>
              <a:t>, L. A., Sokolow, L. Z., Broder, K. R., Walter, E. B., </a:t>
            </a:r>
          </a:p>
          <a:p>
            <a:pPr marL="0" indent="0" fontAlgn="base">
              <a:buNone/>
            </a:pPr>
            <a:r>
              <a:rPr lang="en-US" dirty="0"/>
              <a:t>		Fry, A. M., &amp; Jernigan, D. B. (2018). </a:t>
            </a:r>
            <a:r>
              <a:rPr lang="en-US" i="1" dirty="0"/>
              <a:t>Prevention and </a:t>
            </a:r>
          </a:p>
          <a:p>
            <a:pPr marL="0" indent="0" fontAlgn="base">
              <a:buNone/>
            </a:pPr>
            <a:r>
              <a:rPr lang="en-US" i="1" dirty="0"/>
              <a:t>		control of seasonal influenza with vaccines: </a:t>
            </a:r>
          </a:p>
          <a:p>
            <a:pPr marL="0" indent="0" fontAlgn="base">
              <a:buNone/>
            </a:pPr>
            <a:r>
              <a:rPr lang="en-US" i="1" dirty="0"/>
              <a:t>		Recommendations of the Advisory Committee on </a:t>
            </a:r>
          </a:p>
          <a:p>
            <a:pPr marL="0" indent="0" fontAlgn="base">
              <a:buNone/>
            </a:pPr>
            <a:r>
              <a:rPr lang="en-US" i="1" dirty="0"/>
              <a:t>		Immunization Practices—United States, 2018–19 </a:t>
            </a:r>
          </a:p>
          <a:p>
            <a:pPr marL="0" indent="0" fontAlgn="base">
              <a:buNone/>
            </a:pPr>
            <a:r>
              <a:rPr lang="en-US" i="1" dirty="0"/>
              <a:t>		influenza season</a:t>
            </a:r>
            <a:r>
              <a:rPr lang="en-US" dirty="0"/>
              <a:t> (Morbidity and Mortality Weekly </a:t>
            </a:r>
          </a:p>
          <a:p>
            <a:pPr marL="0" indent="0" fontAlgn="base">
              <a:buNone/>
            </a:pPr>
            <a:r>
              <a:rPr lang="en-US" dirty="0"/>
              <a:t>		Report, Vol. 67, No. 3). U.S. Department of Health &amp; </a:t>
            </a:r>
          </a:p>
          <a:p>
            <a:pPr marL="0" indent="0" fontAlgn="base">
              <a:buNone/>
            </a:pPr>
            <a:r>
              <a:rPr lang="en-US" dirty="0"/>
              <a:t>		Human Services, Centers for Disease Control and </a:t>
            </a:r>
          </a:p>
          <a:p>
            <a:pPr marL="0" indent="0" fontAlgn="base">
              <a:buNone/>
            </a:pPr>
            <a:r>
              <a:rPr lang="en-US" dirty="0"/>
              <a:t>		Prevention. https://www.cdc.gov/mmwr/</a:t>
            </a:r>
          </a:p>
          <a:p>
            <a:pPr marL="0" indent="0" fontAlgn="base">
              <a:buNone/>
            </a:pPr>
            <a:r>
              <a:rPr lang="en-US" dirty="0"/>
              <a:t>		volumes/67/rr/pdfs/rr6703a1-H.pdf</a:t>
            </a:r>
          </a:p>
          <a:p>
            <a:pPr marL="0" indent="0" fontAlgn="base">
              <a:buNone/>
            </a:pPr>
            <a:endParaRPr lang="en-US" dirty="0"/>
          </a:p>
          <a:p>
            <a:pPr fontAlgn="t"/>
            <a:r>
              <a:rPr lang="en-US" b="1" i="1" dirty="0"/>
              <a:t>Parenthetical citation</a:t>
            </a:r>
            <a:r>
              <a:rPr lang="en-US" dirty="0"/>
              <a:t>: </a:t>
            </a:r>
            <a:r>
              <a:rPr lang="en-US" dirty="0">
                <a:highlight>
                  <a:srgbClr val="FFFF00"/>
                </a:highlight>
              </a:rPr>
              <a:t>(</a:t>
            </a:r>
            <a:r>
              <a:rPr lang="en-US" dirty="0" err="1">
                <a:highlight>
                  <a:srgbClr val="FFFF00"/>
                </a:highlight>
              </a:rPr>
              <a:t>Grohskopf</a:t>
            </a:r>
            <a:r>
              <a:rPr lang="en-US" dirty="0">
                <a:highlight>
                  <a:srgbClr val="FFFF00"/>
                </a:highlight>
              </a:rPr>
              <a:t> et al., 2018) </a:t>
            </a:r>
          </a:p>
          <a:p>
            <a:pPr fontAlgn="t"/>
            <a:r>
              <a:rPr lang="en-US" b="1" i="1" dirty="0"/>
              <a:t>Narrative citation</a:t>
            </a:r>
            <a:r>
              <a:rPr lang="en-US" dirty="0"/>
              <a:t>: </a:t>
            </a:r>
            <a:r>
              <a:rPr lang="en-US" dirty="0" err="1">
                <a:highlight>
                  <a:srgbClr val="FFFF00"/>
                </a:highlight>
              </a:rPr>
              <a:t>Grohskopf</a:t>
            </a:r>
            <a:r>
              <a:rPr lang="en-US" dirty="0">
                <a:highlight>
                  <a:srgbClr val="FFFF00"/>
                </a:highlight>
              </a:rPr>
              <a:t> et al. (2018)</a:t>
            </a:r>
          </a:p>
          <a:p>
            <a:pPr marL="0" indent="0">
              <a:buNone/>
            </a:pPr>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402713439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Directions for Documenting Drug Information</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t"/>
            <a:r>
              <a:rPr lang="en-US" dirty="0"/>
              <a:t>The format for drug information is the same as for a webpage.</a:t>
            </a:r>
          </a:p>
          <a:p>
            <a:pPr fontAlgn="t"/>
            <a:r>
              <a:rPr lang="en-US" dirty="0"/>
              <a:t>Provide the name of the drug or pharmaceutical company that manufactures the drug in the author element of the reference. </a:t>
            </a:r>
          </a:p>
          <a:p>
            <a:pPr fontAlgn="t"/>
            <a:r>
              <a:rPr lang="en-US" dirty="0"/>
              <a:t>If a date is not available, substitute “(n.d.).” </a:t>
            </a:r>
          </a:p>
          <a:p>
            <a:pPr fontAlgn="t"/>
            <a:r>
              <a:rPr lang="en-US" dirty="0"/>
              <a:t>Provide the title of the drug information (usually the name of the drug) in italic sentence case, followed by the description “[Drug information]” in square brackets (or other wording as appropriate). </a:t>
            </a:r>
          </a:p>
          <a:p>
            <a:pPr fontAlgn="t"/>
            <a:r>
              <a:rPr lang="en-US" dirty="0"/>
              <a:t>Provide the name of the website from which the drug information was obtained in the source element of the reference. If the website name is the same as the author, omit the site name to avoid repetition. </a:t>
            </a:r>
          </a:p>
          <a:p>
            <a:pPr fontAlgn="t"/>
            <a:r>
              <a:rPr lang="en-US" dirty="0"/>
              <a:t>Provide a URL for the drug information.</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963608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a:solidFill>
                  <a:srgbClr val="EBEBEB"/>
                </a:solidFill>
              </a:rPr>
              <a:t>Title Page (headers)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5502614" cy="5954325"/>
          </a:xfrm>
        </p:spPr>
        <p:txBody>
          <a:bodyPr anchor="ctr">
            <a:normAutofit/>
          </a:bodyPr>
          <a:lstStyle/>
          <a:p>
            <a:r>
              <a:rPr lang="en-US" sz="2000" dirty="0"/>
              <a:t>New changes for 7</a:t>
            </a:r>
            <a:r>
              <a:rPr lang="en-US" sz="2000" baseline="30000" dirty="0"/>
              <a:t>th</a:t>
            </a:r>
            <a:r>
              <a:rPr lang="en-US" sz="2000" dirty="0"/>
              <a:t> edition for Title Page:</a:t>
            </a:r>
          </a:p>
          <a:p>
            <a:pPr lvl="1"/>
            <a:r>
              <a:rPr lang="en-US" sz="2000" dirty="0"/>
              <a:t>Running head is no longer required </a:t>
            </a:r>
            <a:r>
              <a:rPr lang="en-US" sz="2000" i="1" dirty="0"/>
              <a:t>unless professor requires one. </a:t>
            </a:r>
            <a:r>
              <a:rPr lang="en-US" sz="2000" dirty="0"/>
              <a:t> </a:t>
            </a:r>
            <a:r>
              <a:rPr lang="en-US" sz="2000" u="sng" dirty="0"/>
              <a:t>If professor requires a header</a:t>
            </a:r>
            <a:r>
              <a:rPr lang="en-US" sz="2000" dirty="0"/>
              <a:t>, then the following information is needed:</a:t>
            </a:r>
          </a:p>
          <a:p>
            <a:pPr lvl="2"/>
            <a:r>
              <a:rPr lang="en-US" sz="2000" dirty="0"/>
              <a:t>Include a running head fewer than 50 characters and are left aligned; capitalize every letter</a:t>
            </a:r>
          </a:p>
          <a:p>
            <a:pPr lvl="2"/>
            <a:r>
              <a:rPr lang="en-US" sz="2000" dirty="0"/>
              <a:t>The words “Running head:” no longer appear as a label on the first page</a:t>
            </a:r>
          </a:p>
          <a:p>
            <a:pPr lvl="2"/>
            <a:r>
              <a:rPr lang="en-US" sz="2000" dirty="0"/>
              <a:t>Page numbers are still right aligned, with title page as number 1</a:t>
            </a:r>
          </a:p>
          <a:p>
            <a:pPr marL="0" indent="0">
              <a:buNone/>
            </a:pPr>
            <a:endParaRPr lang="en-US" sz="2000" dirty="0"/>
          </a:p>
        </p:txBody>
      </p:sp>
    </p:spTree>
    <p:extLst>
      <p:ext uri="{BB962C8B-B14F-4D97-AF65-F5344CB8AC3E}">
        <p14:creationId xmlns:p14="http://schemas.microsoft.com/office/powerpoint/2010/main" val="60586678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Drug Information</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Sandoz Inc. (n.d.). </a:t>
            </a:r>
            <a:r>
              <a:rPr lang="en-US" i="1" dirty="0"/>
              <a:t>Prednisolone acetate </a:t>
            </a:r>
          </a:p>
          <a:p>
            <a:pPr marL="0" indent="0" fontAlgn="base">
              <a:buNone/>
            </a:pPr>
            <a:r>
              <a:rPr lang="en-US" i="1" dirty="0"/>
              <a:t>		(prednisolone acetate) suspension/drops</a:t>
            </a:r>
            <a:r>
              <a:rPr lang="en-US" dirty="0"/>
              <a:t> [Drug </a:t>
            </a:r>
          </a:p>
          <a:p>
            <a:pPr marL="0" indent="0" fontAlgn="base">
              <a:buNone/>
            </a:pPr>
            <a:r>
              <a:rPr lang="en-US" dirty="0"/>
              <a:t>		information]. Guideline Central. https://www.</a:t>
            </a:r>
          </a:p>
          <a:p>
            <a:pPr marL="0" indent="0" fontAlgn="base">
              <a:buNone/>
            </a:pPr>
            <a:r>
              <a:rPr lang="en-US" dirty="0"/>
              <a:t>		guidelinecentral.com/share/drug-information/</a:t>
            </a:r>
          </a:p>
          <a:p>
            <a:pPr marL="0" indent="0" fontAlgn="base">
              <a:buNone/>
            </a:pPr>
            <a:r>
              <a:rPr lang="en-US" dirty="0"/>
              <a:t>		61314-637#section-title</a:t>
            </a:r>
          </a:p>
          <a:p>
            <a:pPr marL="0" indent="0" fontAlgn="base">
              <a:buNone/>
            </a:pPr>
            <a:endParaRPr lang="en-US" dirty="0"/>
          </a:p>
          <a:p>
            <a:pPr fontAlgn="t"/>
            <a:r>
              <a:rPr lang="en-US" b="1" i="1" dirty="0"/>
              <a:t>Parenthetical citation</a:t>
            </a:r>
            <a:r>
              <a:rPr lang="en-US" dirty="0"/>
              <a:t>: </a:t>
            </a:r>
            <a:r>
              <a:rPr lang="en-US" dirty="0">
                <a:highlight>
                  <a:srgbClr val="FFFF00"/>
                </a:highlight>
              </a:rPr>
              <a:t>(Sandoz Inc., 2017) </a:t>
            </a:r>
          </a:p>
          <a:p>
            <a:pPr fontAlgn="t"/>
            <a:r>
              <a:rPr lang="en-US" b="1" i="1" dirty="0"/>
              <a:t>Narrative citation</a:t>
            </a:r>
            <a:r>
              <a:rPr lang="en-US" dirty="0"/>
              <a:t>: </a:t>
            </a:r>
            <a:r>
              <a:rPr lang="en-US" dirty="0">
                <a:highlight>
                  <a:srgbClr val="FFFF00"/>
                </a:highlight>
              </a:rPr>
              <a:t>Sandoz Inc. (2017)</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0812716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CA95B82-1AD1-4CA3-90B2-BCB06A9370E1}"/>
              </a:ext>
            </a:extLst>
          </p:cNvPr>
          <p:cNvSpPr>
            <a:spLocks noGrp="1"/>
          </p:cNvSpPr>
          <p:nvPr>
            <p:ph type="ctrTitle"/>
          </p:nvPr>
        </p:nvSpPr>
        <p:spPr/>
        <p:txBody>
          <a:bodyPr/>
          <a:lstStyle/>
          <a:p>
            <a:r>
              <a:rPr lang="en-US" dirty="0"/>
              <a:t>Cases or Court Decisions</a:t>
            </a:r>
          </a:p>
        </p:txBody>
      </p:sp>
      <p:sp>
        <p:nvSpPr>
          <p:cNvPr id="5" name="Subtitle 4">
            <a:extLst>
              <a:ext uri="{FF2B5EF4-FFF2-40B4-BE49-F238E27FC236}">
                <a16:creationId xmlns:a16="http://schemas.microsoft.com/office/drawing/2014/main" id="{FD724A2F-9AC3-4946-9D53-C55070236826}"/>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6740532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605C5FC-DE8D-4F2A-B58A-745157BE3ADD}"/>
              </a:ext>
            </a:extLst>
          </p:cNvPr>
          <p:cNvSpPr>
            <a:spLocks noGrp="1"/>
          </p:cNvSpPr>
          <p:nvPr>
            <p:ph type="title"/>
          </p:nvPr>
        </p:nvSpPr>
        <p:spPr>
          <a:xfrm>
            <a:off x="921039" y="2628900"/>
            <a:ext cx="3278822" cy="1600200"/>
          </a:xfrm>
        </p:spPr>
        <p:txBody>
          <a:bodyPr/>
          <a:lstStyle/>
          <a:p>
            <a:r>
              <a:rPr lang="en-US" sz="3200" dirty="0"/>
              <a:t>Cases or Court Decisions</a:t>
            </a:r>
          </a:p>
        </p:txBody>
      </p:sp>
      <p:sp>
        <p:nvSpPr>
          <p:cNvPr id="5" name="Content Placeholder 4">
            <a:extLst>
              <a:ext uri="{FF2B5EF4-FFF2-40B4-BE49-F238E27FC236}">
                <a16:creationId xmlns:a16="http://schemas.microsoft.com/office/drawing/2014/main" id="{435DBA9C-3170-4BA5-BDB6-DEFCF33C444F}"/>
              </a:ext>
            </a:extLst>
          </p:cNvPr>
          <p:cNvSpPr>
            <a:spLocks noGrp="1"/>
          </p:cNvSpPr>
          <p:nvPr>
            <p:ph idx="1"/>
          </p:nvPr>
        </p:nvSpPr>
        <p:spPr>
          <a:xfrm>
            <a:off x="5377109" y="451883"/>
            <a:ext cx="5190066" cy="5954233"/>
          </a:xfrm>
        </p:spPr>
        <p:txBody>
          <a:bodyPr>
            <a:normAutofit fontScale="92500" lnSpcReduction="10000"/>
          </a:bodyPr>
          <a:lstStyle/>
          <a:p>
            <a:pPr marL="0" indent="0">
              <a:buNone/>
            </a:pPr>
            <a:r>
              <a:rPr lang="en-US" sz="2200" dirty="0"/>
              <a:t>A reference for a case or court decision includes the following information:</a:t>
            </a:r>
          </a:p>
          <a:p>
            <a:r>
              <a:rPr lang="en-US" b="1" dirty="0"/>
              <a:t>Title or name of the case</a:t>
            </a:r>
            <a:r>
              <a:rPr lang="en-US" dirty="0"/>
              <a:t>, usually one party versus another (e.g., </a:t>
            </a:r>
            <a:r>
              <a:rPr lang="en-US" i="1" dirty="0"/>
              <a:t>Brown v. Board of Education</a:t>
            </a:r>
            <a:r>
              <a:rPr lang="en-US" dirty="0"/>
              <a:t>)</a:t>
            </a:r>
          </a:p>
          <a:p>
            <a:r>
              <a:rPr lang="en-US" b="1" dirty="0"/>
              <a:t>Citation</a:t>
            </a:r>
            <a:r>
              <a:rPr lang="en-US" dirty="0"/>
              <a:t>, usually to a volume and page of one of the various sets of books where published cases can be found called </a:t>
            </a:r>
            <a:r>
              <a:rPr lang="en-US" i="1" dirty="0"/>
              <a:t>reporters </a:t>
            </a:r>
            <a:r>
              <a:rPr lang="en-US" dirty="0"/>
              <a:t>(e.g., Federal Reporter, Second Series), which typically contain decisions of courts in particular political divisions, called </a:t>
            </a:r>
            <a:r>
              <a:rPr lang="en-US" i="1" dirty="0"/>
              <a:t>jurisdictions</a:t>
            </a:r>
          </a:p>
          <a:p>
            <a:r>
              <a:rPr lang="en-US" b="1" dirty="0"/>
              <a:t>Precise jurisdiction of the court writing the decision </a:t>
            </a:r>
            <a:r>
              <a:rPr lang="en-US" dirty="0"/>
              <a:t>(e.g., U.S. district court, New York Court of Appeals), in parentheses</a:t>
            </a:r>
          </a:p>
          <a:p>
            <a:r>
              <a:rPr lang="en-US" b="1" dirty="0"/>
              <a:t>Date of the decision</a:t>
            </a:r>
            <a:r>
              <a:rPr lang="en-US" dirty="0"/>
              <a:t>, in parentheses (in the same set of parentheses as the jurisdiction if both are present</a:t>
            </a:r>
          </a:p>
          <a:p>
            <a:r>
              <a:rPr lang="en-US" b="1" dirty="0"/>
              <a:t>URL </a:t>
            </a:r>
            <a:r>
              <a:rPr lang="en-US" dirty="0"/>
              <a:t>from which you retrieved the case information (optional; this is not strictly required for legal citations but may aid readers in </a:t>
            </a:r>
            <a:r>
              <a:rPr lang="en-US" dirty="0" err="1"/>
              <a:t>rerieval</a:t>
            </a:r>
            <a:endParaRPr lang="en-US" b="1" dirty="0"/>
          </a:p>
        </p:txBody>
      </p:sp>
    </p:spTree>
    <p:extLst>
      <p:ext uri="{BB962C8B-B14F-4D97-AF65-F5344CB8AC3E}">
        <p14:creationId xmlns:p14="http://schemas.microsoft.com/office/powerpoint/2010/main" val="19876694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566AC-5D45-4520-BC6E-DE5F9D555747}"/>
              </a:ext>
            </a:extLst>
          </p:cNvPr>
          <p:cNvSpPr>
            <a:spLocks noGrp="1"/>
          </p:cNvSpPr>
          <p:nvPr>
            <p:ph type="title"/>
          </p:nvPr>
        </p:nvSpPr>
        <p:spPr>
          <a:xfrm>
            <a:off x="857243" y="2628900"/>
            <a:ext cx="3502106" cy="1600200"/>
          </a:xfrm>
        </p:spPr>
        <p:txBody>
          <a:bodyPr/>
          <a:lstStyle/>
          <a:p>
            <a:r>
              <a:rPr lang="en-US" sz="3200" dirty="0"/>
              <a:t>Federal Court Decisions</a:t>
            </a:r>
            <a:br>
              <a:rPr lang="en-US" sz="3200" dirty="0"/>
            </a:br>
            <a:r>
              <a:rPr lang="en-US" sz="3200" dirty="0"/>
              <a:t>(Supreme Court)</a:t>
            </a:r>
          </a:p>
        </p:txBody>
      </p:sp>
      <p:sp>
        <p:nvSpPr>
          <p:cNvPr id="3" name="Content Placeholder 2">
            <a:extLst>
              <a:ext uri="{FF2B5EF4-FFF2-40B4-BE49-F238E27FC236}">
                <a16:creationId xmlns:a16="http://schemas.microsoft.com/office/drawing/2014/main" id="{28AC6FCA-3D18-4E28-9DF5-24802E6C3F6B}"/>
              </a:ext>
            </a:extLst>
          </p:cNvPr>
          <p:cNvSpPr>
            <a:spLocks noGrp="1"/>
          </p:cNvSpPr>
          <p:nvPr>
            <p:ph idx="1"/>
          </p:nvPr>
        </p:nvSpPr>
        <p:spPr>
          <a:xfrm>
            <a:off x="5273749" y="1339702"/>
            <a:ext cx="5697463" cy="5029200"/>
          </a:xfrm>
        </p:spPr>
        <p:txBody>
          <a:bodyPr>
            <a:normAutofit fontScale="92500" lnSpcReduction="10000"/>
          </a:bodyPr>
          <a:lstStyle/>
          <a:p>
            <a:pPr marL="0" indent="0">
              <a:buNone/>
            </a:pPr>
            <a:r>
              <a:rPr lang="en-US" sz="2200" dirty="0"/>
              <a:t>Decisions from the U.S. Supreme Court are published in the </a:t>
            </a:r>
            <a:r>
              <a:rPr lang="en-US" sz="2200" i="1" dirty="0"/>
              <a:t>United States Reports</a:t>
            </a:r>
            <a:r>
              <a:rPr lang="en-US" sz="2200" dirty="0"/>
              <a:t>. The template for these decisions is as follows:</a:t>
            </a:r>
          </a:p>
          <a:p>
            <a:r>
              <a:rPr lang="en-US" b="1" dirty="0"/>
              <a:t>Reference list: </a:t>
            </a:r>
            <a:r>
              <a:rPr lang="en-US" dirty="0"/>
              <a:t>Name v. Name, Volume U.S. Page (Year). URL</a:t>
            </a:r>
          </a:p>
          <a:p>
            <a:r>
              <a:rPr lang="en-US" b="1" dirty="0"/>
              <a:t>Parenthetical citation: </a:t>
            </a:r>
            <a:r>
              <a:rPr lang="en-US" dirty="0"/>
              <a:t>(Name v. Name, Year)</a:t>
            </a:r>
          </a:p>
          <a:p>
            <a:r>
              <a:rPr lang="en-US" b="1" dirty="0"/>
              <a:t>Narrative citation: </a:t>
            </a:r>
            <a:r>
              <a:rPr lang="en-US" dirty="0"/>
              <a:t>Name v. Name (Year)</a:t>
            </a:r>
          </a:p>
          <a:p>
            <a:endParaRPr lang="en-US" dirty="0"/>
          </a:p>
          <a:p>
            <a:pPr marL="0" indent="0">
              <a:buNone/>
            </a:pPr>
            <a:r>
              <a:rPr lang="en-US" b="1" dirty="0"/>
              <a:t>Reference list example:</a:t>
            </a:r>
          </a:p>
          <a:p>
            <a:pPr marL="457200" indent="-457200">
              <a:buNone/>
            </a:pPr>
            <a:r>
              <a:rPr lang="en-US" dirty="0">
                <a:highlight>
                  <a:srgbClr val="FFFF00"/>
                </a:highlight>
              </a:rPr>
              <a:t>Brown v. Board of Education, 347, U.S. 483 (1954). https://www.oyez.org/cases/1940-1955/ 347us483</a:t>
            </a:r>
          </a:p>
          <a:p>
            <a:pPr marL="0" indent="0">
              <a:buNone/>
            </a:pPr>
            <a:r>
              <a:rPr lang="en-US" b="1" dirty="0"/>
              <a:t>Without a page number:</a:t>
            </a:r>
          </a:p>
          <a:p>
            <a:pPr marL="457200" indent="-457200">
              <a:buNone/>
            </a:pPr>
            <a:r>
              <a:rPr lang="en-US" dirty="0">
                <a:highlight>
                  <a:srgbClr val="FFFF00"/>
                </a:highlight>
              </a:rPr>
              <a:t>Obergefell v. Hodges, 576 U.S. ___ (2015). https://www.supremecourt.gov/opinions/14pdf/14-556_3204.pdf </a:t>
            </a:r>
          </a:p>
          <a:p>
            <a:endParaRPr lang="en-US" dirty="0"/>
          </a:p>
        </p:txBody>
      </p:sp>
    </p:spTree>
    <p:extLst>
      <p:ext uri="{BB962C8B-B14F-4D97-AF65-F5344CB8AC3E}">
        <p14:creationId xmlns:p14="http://schemas.microsoft.com/office/powerpoint/2010/main" val="204588772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41812-8F77-477A-BF53-F6E9C2C70B69}"/>
              </a:ext>
            </a:extLst>
          </p:cNvPr>
          <p:cNvSpPr>
            <a:spLocks noGrp="1"/>
          </p:cNvSpPr>
          <p:nvPr>
            <p:ph type="title"/>
          </p:nvPr>
        </p:nvSpPr>
        <p:spPr>
          <a:xfrm>
            <a:off x="708388" y="2372389"/>
            <a:ext cx="3778552" cy="2113221"/>
          </a:xfrm>
        </p:spPr>
        <p:txBody>
          <a:bodyPr/>
          <a:lstStyle/>
          <a:p>
            <a:r>
              <a:rPr lang="en-US" sz="3200" dirty="0"/>
              <a:t>Federal Court Decisions</a:t>
            </a:r>
            <a:br>
              <a:rPr lang="en-US" sz="3200" dirty="0"/>
            </a:br>
            <a:r>
              <a:rPr lang="en-US" sz="3200" dirty="0"/>
              <a:t>(U.S. Circuit Court)</a:t>
            </a:r>
          </a:p>
        </p:txBody>
      </p:sp>
      <p:sp>
        <p:nvSpPr>
          <p:cNvPr id="3" name="Content Placeholder 2">
            <a:extLst>
              <a:ext uri="{FF2B5EF4-FFF2-40B4-BE49-F238E27FC236}">
                <a16:creationId xmlns:a16="http://schemas.microsoft.com/office/drawing/2014/main" id="{B6BE3298-38C5-4FBB-B1E4-3423EB6B926C}"/>
              </a:ext>
            </a:extLst>
          </p:cNvPr>
          <p:cNvSpPr>
            <a:spLocks noGrp="1"/>
          </p:cNvSpPr>
          <p:nvPr>
            <p:ph idx="1"/>
          </p:nvPr>
        </p:nvSpPr>
        <p:spPr>
          <a:xfrm>
            <a:off x="5390707" y="1350335"/>
            <a:ext cx="5580505" cy="4997302"/>
          </a:xfrm>
        </p:spPr>
        <p:txBody>
          <a:bodyPr>
            <a:normAutofit fontScale="85000" lnSpcReduction="20000"/>
          </a:bodyPr>
          <a:lstStyle/>
          <a:p>
            <a:pPr marL="0" indent="0">
              <a:buNone/>
            </a:pPr>
            <a:r>
              <a:rPr lang="en-US" sz="2200" dirty="0"/>
              <a:t>Decisions from the U.S. Circuit Court are published in the </a:t>
            </a:r>
            <a:r>
              <a:rPr lang="en-US" sz="2200" i="1" dirty="0"/>
              <a:t>Federal Reporter</a:t>
            </a:r>
            <a:r>
              <a:rPr lang="en-US" sz="2200" dirty="0"/>
              <a:t>. The template for these decisions is as follows:</a:t>
            </a:r>
          </a:p>
          <a:p>
            <a:r>
              <a:rPr lang="en-US" b="1" dirty="0"/>
              <a:t>Reference list: </a:t>
            </a:r>
            <a:r>
              <a:rPr lang="en-US" dirty="0"/>
              <a:t>Name v. Name, Volume F. [or F.2d, F.3d] Page (Court Year). URL</a:t>
            </a:r>
          </a:p>
          <a:p>
            <a:r>
              <a:rPr lang="en-US" b="1" dirty="0"/>
              <a:t>Parenthetical citation: </a:t>
            </a:r>
            <a:r>
              <a:rPr lang="en-US" dirty="0"/>
              <a:t>(Name v. Name, Year)</a:t>
            </a:r>
          </a:p>
          <a:p>
            <a:r>
              <a:rPr lang="en-US" b="1" dirty="0"/>
              <a:t>Narrative citation: </a:t>
            </a:r>
            <a:r>
              <a:rPr lang="en-US" dirty="0"/>
              <a:t>Name v. Name (Year)</a:t>
            </a:r>
          </a:p>
          <a:p>
            <a:endParaRPr lang="en-US" dirty="0"/>
          </a:p>
          <a:p>
            <a:pPr marL="0" indent="0">
              <a:buNone/>
            </a:pPr>
            <a:r>
              <a:rPr lang="en-US" sz="1900" b="1" i="1" dirty="0"/>
              <a:t>Examples:</a:t>
            </a:r>
          </a:p>
          <a:p>
            <a:pPr marL="0" indent="0">
              <a:buNone/>
            </a:pPr>
            <a:r>
              <a:rPr lang="en-US" b="1" dirty="0"/>
              <a:t>Reference list: </a:t>
            </a:r>
          </a:p>
          <a:p>
            <a:pPr marL="457200" indent="-457200">
              <a:buNone/>
            </a:pPr>
            <a:r>
              <a:rPr lang="en-US" dirty="0">
                <a:highlight>
                  <a:srgbClr val="FFFF00"/>
                </a:highlight>
              </a:rPr>
              <a:t>Daubert v. Merrell Dow Pharmaceuticals, Inc., 951 F.2d 1128 (9</a:t>
            </a:r>
            <a:r>
              <a:rPr lang="en-US" baseline="30000" dirty="0">
                <a:highlight>
                  <a:srgbClr val="FFFF00"/>
                </a:highlight>
              </a:rPr>
              <a:t>th</a:t>
            </a:r>
            <a:r>
              <a:rPr lang="en-US" dirty="0">
                <a:highlight>
                  <a:srgbClr val="FFFF00"/>
                </a:highlight>
              </a:rPr>
              <a:t> Cir. 1991). https://openjurist.org/951/f2d/1128/william-daubert-v-merrell-dow-pharmaceuticals</a:t>
            </a:r>
          </a:p>
          <a:p>
            <a:pPr marL="0" indent="0">
              <a:buNone/>
            </a:pPr>
            <a:r>
              <a:rPr lang="en-US" b="1" dirty="0"/>
              <a:t>Parenthetical citation: </a:t>
            </a:r>
            <a:r>
              <a:rPr lang="en-US" dirty="0">
                <a:highlight>
                  <a:srgbClr val="FFFF00"/>
                </a:highlight>
              </a:rPr>
              <a:t>(Daubert v. Merrell Dow Pharmaceuticals, Inc., 1991)</a:t>
            </a:r>
          </a:p>
          <a:p>
            <a:pPr marL="0" indent="0">
              <a:buNone/>
            </a:pPr>
            <a:r>
              <a:rPr lang="en-US" b="1" dirty="0"/>
              <a:t>Narrative citation: </a:t>
            </a:r>
            <a:r>
              <a:rPr lang="en-US" dirty="0">
                <a:highlight>
                  <a:srgbClr val="FFFF00"/>
                </a:highlight>
              </a:rPr>
              <a:t>Daubert v. Merrell Dow Pharmaceuticals, Inc. (1991)</a:t>
            </a:r>
          </a:p>
          <a:p>
            <a:pPr marL="0" indent="0">
              <a:buNone/>
            </a:pPr>
            <a:endParaRPr lang="en-US" dirty="0"/>
          </a:p>
        </p:txBody>
      </p:sp>
    </p:spTree>
    <p:extLst>
      <p:ext uri="{BB962C8B-B14F-4D97-AF65-F5344CB8AC3E}">
        <p14:creationId xmlns:p14="http://schemas.microsoft.com/office/powerpoint/2010/main" val="303094225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C1A4E-0199-4472-A8B8-9920B60E6472}"/>
              </a:ext>
            </a:extLst>
          </p:cNvPr>
          <p:cNvSpPr>
            <a:spLocks noGrp="1"/>
          </p:cNvSpPr>
          <p:nvPr>
            <p:ph type="title"/>
          </p:nvPr>
        </p:nvSpPr>
        <p:spPr>
          <a:xfrm>
            <a:off x="878508" y="3019647"/>
            <a:ext cx="3916776" cy="1659564"/>
          </a:xfrm>
        </p:spPr>
        <p:txBody>
          <a:bodyPr/>
          <a:lstStyle/>
          <a:p>
            <a:r>
              <a:rPr lang="en-US" sz="3200" dirty="0">
                <a:solidFill>
                  <a:srgbClr val="EBEBEB"/>
                </a:solidFill>
              </a:rPr>
              <a:t>Federal Court Decisions</a:t>
            </a:r>
            <a:br>
              <a:rPr lang="en-US" sz="3200" dirty="0">
                <a:solidFill>
                  <a:srgbClr val="EBEBEB"/>
                </a:solidFill>
              </a:rPr>
            </a:br>
            <a:r>
              <a:rPr lang="en-US" sz="3200" dirty="0">
                <a:solidFill>
                  <a:srgbClr val="EBEBEB"/>
                </a:solidFill>
              </a:rPr>
              <a:t>(U.S. District Court)</a:t>
            </a:r>
            <a:endParaRPr lang="en-US" dirty="0"/>
          </a:p>
        </p:txBody>
      </p:sp>
      <p:sp>
        <p:nvSpPr>
          <p:cNvPr id="3" name="Content Placeholder 2">
            <a:extLst>
              <a:ext uri="{FF2B5EF4-FFF2-40B4-BE49-F238E27FC236}">
                <a16:creationId xmlns:a16="http://schemas.microsoft.com/office/drawing/2014/main" id="{B66C7930-B917-4C93-AB4E-5F786CD31ACC}"/>
              </a:ext>
            </a:extLst>
          </p:cNvPr>
          <p:cNvSpPr>
            <a:spLocks noGrp="1"/>
          </p:cNvSpPr>
          <p:nvPr>
            <p:ph idx="1"/>
          </p:nvPr>
        </p:nvSpPr>
        <p:spPr>
          <a:xfrm>
            <a:off x="4997302" y="1201479"/>
            <a:ext cx="5816010" cy="5188688"/>
          </a:xfrm>
        </p:spPr>
        <p:txBody>
          <a:bodyPr>
            <a:normAutofit fontScale="92500" lnSpcReduction="10000"/>
          </a:bodyPr>
          <a:lstStyle/>
          <a:p>
            <a:pPr marL="0" indent="0">
              <a:buNone/>
            </a:pPr>
            <a:r>
              <a:rPr lang="en-US" sz="2200" dirty="0"/>
              <a:t>Decisions from the U.S. District Court are published in </a:t>
            </a:r>
            <a:r>
              <a:rPr lang="en-US" sz="2200" i="1" dirty="0"/>
              <a:t>Federal Supplements</a:t>
            </a:r>
            <a:r>
              <a:rPr lang="en-US" sz="2200" dirty="0"/>
              <a:t>. The template for these citations is as follows:</a:t>
            </a:r>
          </a:p>
          <a:p>
            <a:r>
              <a:rPr lang="en-US" b="1" dirty="0"/>
              <a:t>Reference list: </a:t>
            </a:r>
            <a:r>
              <a:rPr lang="en-US" dirty="0"/>
              <a:t>Name v. Name, Volume F. Supp. Page (Court Year). URL</a:t>
            </a:r>
          </a:p>
          <a:p>
            <a:r>
              <a:rPr lang="en-US" b="1" dirty="0"/>
              <a:t>Parenthetical citation: </a:t>
            </a:r>
            <a:r>
              <a:rPr lang="en-US" dirty="0"/>
              <a:t>(Name v. Name, Year)</a:t>
            </a:r>
          </a:p>
          <a:p>
            <a:r>
              <a:rPr lang="en-US" b="1" dirty="0"/>
              <a:t>Narrative citation: </a:t>
            </a:r>
            <a:r>
              <a:rPr lang="en-US" dirty="0"/>
              <a:t>Name v. Name (Year)</a:t>
            </a:r>
          </a:p>
          <a:p>
            <a:pPr marL="0" indent="0">
              <a:buNone/>
            </a:pPr>
            <a:r>
              <a:rPr lang="en-US" b="1" dirty="0"/>
              <a:t>Reference list example:</a:t>
            </a:r>
          </a:p>
          <a:p>
            <a:pPr marL="457200" indent="-457200">
              <a:buNone/>
            </a:pPr>
            <a:r>
              <a:rPr lang="en-US" dirty="0" err="1">
                <a:highlight>
                  <a:srgbClr val="FFFF00"/>
                </a:highlight>
              </a:rPr>
              <a:t>Burriola</a:t>
            </a:r>
            <a:r>
              <a:rPr lang="en-US" dirty="0">
                <a:highlight>
                  <a:srgbClr val="FFFF00"/>
                </a:highlight>
              </a:rPr>
              <a:t> v. Greater Toledo YMCA, 133 F. Supp. 2d 1034 (N.D. Ohio 2001). https://law.justia.com/ cases/ federal/district-courts/FSupp2/133/1034/2293141</a:t>
            </a:r>
          </a:p>
          <a:p>
            <a:pPr marL="0" indent="0">
              <a:buNone/>
            </a:pPr>
            <a:r>
              <a:rPr lang="en-US" b="1" dirty="0"/>
              <a:t>Example of case with appeal:</a:t>
            </a:r>
          </a:p>
          <a:p>
            <a:pPr marL="457200" indent="-457200">
              <a:buNone/>
            </a:pPr>
            <a:r>
              <a:rPr lang="en-US" dirty="0" err="1">
                <a:highlight>
                  <a:srgbClr val="FFFF00"/>
                </a:highlight>
              </a:rPr>
              <a:t>Durflinger</a:t>
            </a:r>
            <a:r>
              <a:rPr lang="en-US" dirty="0">
                <a:highlight>
                  <a:srgbClr val="FFFF00"/>
                </a:highlight>
              </a:rPr>
              <a:t> v. </a:t>
            </a:r>
            <a:r>
              <a:rPr lang="en-US" dirty="0" err="1">
                <a:highlight>
                  <a:srgbClr val="FFFF00"/>
                </a:highlight>
              </a:rPr>
              <a:t>Artiles</a:t>
            </a:r>
            <a:r>
              <a:rPr lang="en-US" dirty="0">
                <a:highlight>
                  <a:srgbClr val="FFFF00"/>
                </a:highlight>
              </a:rPr>
              <a:t>, 563 F. Supp. 322 (D. Kan. 1981), aff’d, 727 F.2d 888 (10</a:t>
            </a:r>
            <a:r>
              <a:rPr lang="en-US" baseline="30000" dirty="0">
                <a:highlight>
                  <a:srgbClr val="FFFF00"/>
                </a:highlight>
              </a:rPr>
              <a:t>th</a:t>
            </a:r>
            <a:r>
              <a:rPr lang="en-US" dirty="0">
                <a:highlight>
                  <a:srgbClr val="FFFF00"/>
                </a:highlight>
              </a:rPr>
              <a:t> Cir. 1984). https:// openjurist.org/727/f2d/888/durflinger-v-artiles</a:t>
            </a:r>
          </a:p>
          <a:p>
            <a:pPr marL="0" indent="0">
              <a:buNone/>
            </a:pPr>
            <a:r>
              <a:rPr lang="en-US" b="1" dirty="0"/>
              <a:t>Parenthetical citation: </a:t>
            </a:r>
            <a:r>
              <a:rPr lang="en-US" dirty="0">
                <a:highlight>
                  <a:srgbClr val="FFFF00"/>
                </a:highlight>
              </a:rPr>
              <a:t>(</a:t>
            </a:r>
            <a:r>
              <a:rPr lang="en-US" dirty="0" err="1">
                <a:highlight>
                  <a:srgbClr val="FFFF00"/>
                </a:highlight>
              </a:rPr>
              <a:t>Durflinger</a:t>
            </a:r>
            <a:r>
              <a:rPr lang="en-US" dirty="0">
                <a:highlight>
                  <a:srgbClr val="FFFF00"/>
                </a:highlight>
              </a:rPr>
              <a:t> v. </a:t>
            </a:r>
            <a:r>
              <a:rPr lang="en-US" dirty="0" err="1">
                <a:highlight>
                  <a:srgbClr val="FFFF00"/>
                </a:highlight>
              </a:rPr>
              <a:t>Artiles</a:t>
            </a:r>
            <a:r>
              <a:rPr lang="en-US" dirty="0">
                <a:highlight>
                  <a:srgbClr val="FFFF00"/>
                </a:highlight>
              </a:rPr>
              <a:t>, 1981/1984)</a:t>
            </a:r>
          </a:p>
        </p:txBody>
      </p:sp>
    </p:spTree>
    <p:extLst>
      <p:ext uri="{BB962C8B-B14F-4D97-AF65-F5344CB8AC3E}">
        <p14:creationId xmlns:p14="http://schemas.microsoft.com/office/powerpoint/2010/main" val="193922285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13780-EC58-49CE-9B61-6166599E3CCF}"/>
              </a:ext>
            </a:extLst>
          </p:cNvPr>
          <p:cNvSpPr>
            <a:spLocks noGrp="1"/>
          </p:cNvSpPr>
          <p:nvPr>
            <p:ph type="title"/>
          </p:nvPr>
        </p:nvSpPr>
        <p:spPr>
          <a:xfrm>
            <a:off x="857243" y="2803008"/>
            <a:ext cx="3321352" cy="1251984"/>
          </a:xfrm>
        </p:spPr>
        <p:txBody>
          <a:bodyPr/>
          <a:lstStyle/>
          <a:p>
            <a:r>
              <a:rPr lang="en-US" sz="3200" dirty="0"/>
              <a:t>State Supreme Court Cases</a:t>
            </a:r>
          </a:p>
        </p:txBody>
      </p:sp>
      <p:sp>
        <p:nvSpPr>
          <p:cNvPr id="3" name="Content Placeholder 2">
            <a:extLst>
              <a:ext uri="{FF2B5EF4-FFF2-40B4-BE49-F238E27FC236}">
                <a16:creationId xmlns:a16="http://schemas.microsoft.com/office/drawing/2014/main" id="{06FB1623-FE87-4BA1-AAD4-286A5FFAA1CA}"/>
              </a:ext>
            </a:extLst>
          </p:cNvPr>
          <p:cNvSpPr>
            <a:spLocks noGrp="1"/>
          </p:cNvSpPr>
          <p:nvPr>
            <p:ph idx="1"/>
          </p:nvPr>
        </p:nvSpPr>
        <p:spPr>
          <a:xfrm>
            <a:off x="5082363" y="1447800"/>
            <a:ext cx="6528390" cy="4572000"/>
          </a:xfrm>
        </p:spPr>
        <p:txBody>
          <a:bodyPr>
            <a:normAutofit fontScale="92500" lnSpcReduction="20000"/>
          </a:bodyPr>
          <a:lstStyle/>
          <a:p>
            <a:r>
              <a:rPr lang="en-US" b="1" dirty="0"/>
              <a:t>Reference list: </a:t>
            </a:r>
            <a:r>
              <a:rPr lang="en-US" dirty="0"/>
              <a:t>Name v. Name, Volume, Reporter, Page (Court Year). URL</a:t>
            </a:r>
          </a:p>
          <a:p>
            <a:r>
              <a:rPr lang="en-US" b="1" dirty="0"/>
              <a:t>Parenthetical citation: </a:t>
            </a:r>
            <a:r>
              <a:rPr lang="en-US" dirty="0"/>
              <a:t>(Name v. Name, Year)</a:t>
            </a:r>
          </a:p>
          <a:p>
            <a:r>
              <a:rPr lang="en-US" b="1" dirty="0"/>
              <a:t>Narrative citation: </a:t>
            </a:r>
            <a:r>
              <a:rPr lang="en-US" dirty="0"/>
              <a:t>Name v. Name (Year)</a:t>
            </a:r>
          </a:p>
          <a:p>
            <a:pPr marL="0" indent="0">
              <a:buNone/>
            </a:pPr>
            <a:r>
              <a:rPr lang="en-US" b="1" dirty="0"/>
              <a:t>Examples:</a:t>
            </a:r>
          </a:p>
          <a:p>
            <a:pPr marL="0" indent="0">
              <a:buNone/>
            </a:pPr>
            <a:r>
              <a:rPr lang="en-US" b="1" dirty="0"/>
              <a:t>Reference list: </a:t>
            </a:r>
          </a:p>
          <a:p>
            <a:pPr marL="457200" indent="-457200">
              <a:buNone/>
            </a:pPr>
            <a:r>
              <a:rPr lang="en-US" dirty="0">
                <a:highlight>
                  <a:srgbClr val="FFFF00"/>
                </a:highlight>
              </a:rPr>
              <a:t>Tarasoff v. Regents of the University of California, 17 Cal.3d 425, 131 Cal. </a:t>
            </a:r>
            <a:r>
              <a:rPr lang="en-US" dirty="0" err="1">
                <a:highlight>
                  <a:srgbClr val="FFFF00"/>
                </a:highlight>
              </a:rPr>
              <a:t>Rptr</a:t>
            </a:r>
            <a:r>
              <a:rPr lang="en-US" dirty="0">
                <a:highlight>
                  <a:srgbClr val="FFFF00"/>
                </a:highlight>
              </a:rPr>
              <a:t>. 14, 551 P.2d 334 (1976). https://www.casebriefs.com/blog/ law/torts-keyed-to-dobbs/the-duty-to-protect-from-third-persons/Tarasoff-v-regents-of-university-of-California</a:t>
            </a:r>
          </a:p>
          <a:p>
            <a:pPr marL="457200" indent="-457200">
              <a:buNone/>
            </a:pPr>
            <a:r>
              <a:rPr lang="en-US" b="1" dirty="0"/>
              <a:t>Parenthetical citation: </a:t>
            </a:r>
          </a:p>
          <a:p>
            <a:pPr marL="457200" indent="-457200">
              <a:buNone/>
            </a:pPr>
            <a:r>
              <a:rPr lang="en-US" dirty="0">
                <a:highlight>
                  <a:srgbClr val="FFFF00"/>
                </a:highlight>
              </a:rPr>
              <a:t>(Tarasoff v. Regents of the University of California, 1976)</a:t>
            </a:r>
          </a:p>
          <a:p>
            <a:pPr marL="457200" indent="-457200">
              <a:buNone/>
            </a:pPr>
            <a:r>
              <a:rPr lang="en-US" b="1" dirty="0"/>
              <a:t>Narrative citation: </a:t>
            </a:r>
          </a:p>
          <a:p>
            <a:pPr marL="457200" indent="-457200">
              <a:buNone/>
            </a:pPr>
            <a:r>
              <a:rPr lang="en-US" dirty="0">
                <a:highlight>
                  <a:srgbClr val="FFFF00"/>
                </a:highlight>
              </a:rPr>
              <a:t>Tarasoff v. Regents of the University of California (1976)</a:t>
            </a:r>
          </a:p>
          <a:p>
            <a:endParaRPr lang="en-US" dirty="0"/>
          </a:p>
        </p:txBody>
      </p:sp>
    </p:spTree>
    <p:extLst>
      <p:ext uri="{BB962C8B-B14F-4D97-AF65-F5344CB8AC3E}">
        <p14:creationId xmlns:p14="http://schemas.microsoft.com/office/powerpoint/2010/main" val="428097746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4F5C745-01F2-40C6-863B-0584E0F9FE3A}"/>
              </a:ext>
            </a:extLst>
          </p:cNvPr>
          <p:cNvSpPr>
            <a:spLocks noGrp="1"/>
          </p:cNvSpPr>
          <p:nvPr>
            <p:ph type="ctrTitle"/>
          </p:nvPr>
        </p:nvSpPr>
        <p:spPr/>
        <p:txBody>
          <a:bodyPr/>
          <a:lstStyle/>
          <a:p>
            <a:r>
              <a:rPr lang="en-US" dirty="0"/>
              <a:t>Statutes</a:t>
            </a:r>
            <a:br>
              <a:rPr lang="en-US" dirty="0"/>
            </a:br>
            <a:r>
              <a:rPr lang="en-US" dirty="0"/>
              <a:t>(Laws and Acts)</a:t>
            </a:r>
          </a:p>
        </p:txBody>
      </p:sp>
      <p:sp>
        <p:nvSpPr>
          <p:cNvPr id="6" name="Subtitle 5">
            <a:extLst>
              <a:ext uri="{FF2B5EF4-FFF2-40B4-BE49-F238E27FC236}">
                <a16:creationId xmlns:a16="http://schemas.microsoft.com/office/drawing/2014/main" id="{3DAEC2D7-E2B7-4B10-92F3-4C36511B392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6421513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33504-DD0D-4D53-97DA-ABA5141750F8}"/>
              </a:ext>
            </a:extLst>
          </p:cNvPr>
          <p:cNvSpPr>
            <a:spLocks noGrp="1"/>
          </p:cNvSpPr>
          <p:nvPr>
            <p:ph type="title"/>
          </p:nvPr>
        </p:nvSpPr>
        <p:spPr>
          <a:xfrm>
            <a:off x="825345" y="2893385"/>
            <a:ext cx="3555269" cy="1071230"/>
          </a:xfrm>
        </p:spPr>
        <p:txBody>
          <a:bodyPr/>
          <a:lstStyle/>
          <a:p>
            <a:r>
              <a:rPr lang="en-US" sz="3200" dirty="0"/>
              <a:t>Statutes</a:t>
            </a:r>
            <a:br>
              <a:rPr lang="en-US" sz="3200" dirty="0"/>
            </a:br>
            <a:r>
              <a:rPr lang="en-US" sz="3200" dirty="0"/>
              <a:t>(Laws and Acts)</a:t>
            </a:r>
          </a:p>
        </p:txBody>
      </p:sp>
      <p:sp>
        <p:nvSpPr>
          <p:cNvPr id="3" name="Content Placeholder 2">
            <a:extLst>
              <a:ext uri="{FF2B5EF4-FFF2-40B4-BE49-F238E27FC236}">
                <a16:creationId xmlns:a16="http://schemas.microsoft.com/office/drawing/2014/main" id="{D46C72DC-327C-41E5-8875-705F3959A9A2}"/>
              </a:ext>
            </a:extLst>
          </p:cNvPr>
          <p:cNvSpPr>
            <a:spLocks noGrp="1"/>
          </p:cNvSpPr>
          <p:nvPr>
            <p:ph idx="1"/>
          </p:nvPr>
        </p:nvSpPr>
        <p:spPr>
          <a:xfrm>
            <a:off x="5316279" y="1447800"/>
            <a:ext cx="5654933" cy="4572000"/>
          </a:xfrm>
        </p:spPr>
        <p:txBody>
          <a:bodyPr>
            <a:normAutofit/>
          </a:bodyPr>
          <a:lstStyle/>
          <a:p>
            <a:r>
              <a:rPr lang="en-US" b="1" dirty="0"/>
              <a:t>Reference list: </a:t>
            </a:r>
            <a:r>
              <a:rPr lang="en-US" dirty="0"/>
              <a:t>Name of Act, Title Source § Section Number (Year). URL</a:t>
            </a:r>
          </a:p>
          <a:p>
            <a:r>
              <a:rPr lang="en-US" b="1" dirty="0"/>
              <a:t>Parenthetical citation: </a:t>
            </a:r>
            <a:r>
              <a:rPr lang="en-US" dirty="0"/>
              <a:t>(Name of Act, Year)</a:t>
            </a:r>
          </a:p>
          <a:p>
            <a:r>
              <a:rPr lang="en-US" b="1" dirty="0"/>
              <a:t>Narrative citation: </a:t>
            </a:r>
            <a:r>
              <a:rPr lang="en-US" dirty="0"/>
              <a:t>Name of Act (Year)</a:t>
            </a:r>
          </a:p>
          <a:p>
            <a:pPr marL="0" indent="0">
              <a:buNone/>
            </a:pPr>
            <a:endParaRPr lang="en-US" b="1" dirty="0"/>
          </a:p>
          <a:p>
            <a:pPr marL="0" indent="0">
              <a:buNone/>
            </a:pPr>
            <a:r>
              <a:rPr lang="en-US" b="1" dirty="0"/>
              <a:t>Examples on next slide </a:t>
            </a:r>
          </a:p>
        </p:txBody>
      </p:sp>
    </p:spTree>
    <p:extLst>
      <p:ext uri="{BB962C8B-B14F-4D97-AF65-F5344CB8AC3E}">
        <p14:creationId xmlns:p14="http://schemas.microsoft.com/office/powerpoint/2010/main" val="353726708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32D52-7B87-4611-B4D7-7E2179416A8E}"/>
              </a:ext>
            </a:extLst>
          </p:cNvPr>
          <p:cNvSpPr>
            <a:spLocks noGrp="1"/>
          </p:cNvSpPr>
          <p:nvPr>
            <p:ph type="title"/>
          </p:nvPr>
        </p:nvSpPr>
        <p:spPr>
          <a:xfrm>
            <a:off x="984833" y="2362200"/>
            <a:ext cx="3183129" cy="2133600"/>
          </a:xfrm>
        </p:spPr>
        <p:txBody>
          <a:bodyPr/>
          <a:lstStyle/>
          <a:p>
            <a:r>
              <a:rPr lang="en-US" sz="3200" dirty="0"/>
              <a:t>Statutes Written in United States Code (U.S.C.)</a:t>
            </a:r>
          </a:p>
        </p:txBody>
      </p:sp>
      <p:sp>
        <p:nvSpPr>
          <p:cNvPr id="3" name="Content Placeholder 2">
            <a:extLst>
              <a:ext uri="{FF2B5EF4-FFF2-40B4-BE49-F238E27FC236}">
                <a16:creationId xmlns:a16="http://schemas.microsoft.com/office/drawing/2014/main" id="{66D88BA4-39BB-483A-8A9C-0E64B57E612A}"/>
              </a:ext>
            </a:extLst>
          </p:cNvPr>
          <p:cNvSpPr>
            <a:spLocks noGrp="1"/>
          </p:cNvSpPr>
          <p:nvPr>
            <p:ph idx="1"/>
          </p:nvPr>
        </p:nvSpPr>
        <p:spPr>
          <a:xfrm>
            <a:off x="5465135" y="1265276"/>
            <a:ext cx="5410384" cy="4839586"/>
          </a:xfrm>
        </p:spPr>
        <p:txBody>
          <a:bodyPr>
            <a:normAutofit/>
          </a:bodyPr>
          <a:lstStyle/>
          <a:p>
            <a:pPr marL="0" indent="0">
              <a:buNone/>
            </a:pPr>
            <a:r>
              <a:rPr lang="en-US" dirty="0"/>
              <a:t>For a federal statute, the source will usually be the United States Code.</a:t>
            </a:r>
          </a:p>
          <a:p>
            <a:pPr marL="0" indent="0">
              <a:buNone/>
            </a:pPr>
            <a:r>
              <a:rPr lang="en-US" b="1" dirty="0"/>
              <a:t>Example:</a:t>
            </a:r>
          </a:p>
          <a:p>
            <a:pPr marL="0" indent="0">
              <a:buNone/>
            </a:pPr>
            <a:r>
              <a:rPr lang="en-US" b="1" dirty="0"/>
              <a:t>Federal statute, Americans with Disabilities Act of 1990</a:t>
            </a:r>
          </a:p>
          <a:p>
            <a:pPr marL="0" indent="0">
              <a:buNone/>
            </a:pPr>
            <a:r>
              <a:rPr lang="en-US" b="1" dirty="0"/>
              <a:t>Reference list:</a:t>
            </a:r>
          </a:p>
          <a:p>
            <a:pPr marL="457200" indent="-457200">
              <a:buNone/>
            </a:pPr>
            <a:r>
              <a:rPr lang="en-US" dirty="0">
                <a:highlight>
                  <a:srgbClr val="FFFF00"/>
                </a:highlight>
              </a:rPr>
              <a:t>Americans With Disabilities Act of 1990, 42 U.S.C. § 12101 et seq. (1990). https:// www.ada.gov/pubs/adastatute08.htm</a:t>
            </a:r>
          </a:p>
          <a:p>
            <a:pPr marL="0" indent="0">
              <a:buNone/>
            </a:pPr>
            <a:r>
              <a:rPr lang="en-US" b="1" dirty="0"/>
              <a:t>Parenthetical citation:</a:t>
            </a:r>
          </a:p>
          <a:p>
            <a:pPr marL="0" indent="0">
              <a:buNone/>
            </a:pPr>
            <a:r>
              <a:rPr lang="en-US" dirty="0">
                <a:highlight>
                  <a:srgbClr val="FFFF00"/>
                </a:highlight>
              </a:rPr>
              <a:t>(Americans With Disabilities Act, 1990)</a:t>
            </a:r>
          </a:p>
          <a:p>
            <a:pPr marL="0" indent="0">
              <a:buNone/>
            </a:pPr>
            <a:r>
              <a:rPr lang="en-US" b="1" dirty="0"/>
              <a:t>Narrative Citation: </a:t>
            </a:r>
          </a:p>
          <a:p>
            <a:pPr marL="0" indent="0">
              <a:buNone/>
            </a:pPr>
            <a:r>
              <a:rPr lang="en-US" dirty="0">
                <a:highlight>
                  <a:srgbClr val="FFFF00"/>
                </a:highlight>
              </a:rPr>
              <a:t>Americans With Disabilities Act (1990)</a:t>
            </a:r>
          </a:p>
          <a:p>
            <a:endParaRPr lang="en-US" dirty="0"/>
          </a:p>
        </p:txBody>
      </p:sp>
    </p:spTree>
    <p:extLst>
      <p:ext uri="{BB962C8B-B14F-4D97-AF65-F5344CB8AC3E}">
        <p14:creationId xmlns:p14="http://schemas.microsoft.com/office/powerpoint/2010/main" val="20795431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Title Page (title information)</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5502614" cy="5954325"/>
          </a:xfrm>
        </p:spPr>
        <p:txBody>
          <a:bodyPr anchor="ctr">
            <a:normAutofit/>
          </a:bodyPr>
          <a:lstStyle/>
          <a:p>
            <a:r>
              <a:rPr lang="en-US" sz="2000" dirty="0"/>
              <a:t>New changes for 7</a:t>
            </a:r>
            <a:r>
              <a:rPr lang="en-US" sz="2000" baseline="30000" dirty="0"/>
              <a:t>th</a:t>
            </a:r>
            <a:r>
              <a:rPr lang="en-US" sz="2000" dirty="0"/>
              <a:t> edition for Title Page:</a:t>
            </a:r>
          </a:p>
          <a:p>
            <a:pPr lvl="1"/>
            <a:r>
              <a:rPr lang="en-US" sz="1800" dirty="0"/>
              <a:t>Titles are placed in the upper 2/3rds of the title page in </a:t>
            </a:r>
            <a:r>
              <a:rPr lang="en-US" sz="1800" b="1" dirty="0"/>
              <a:t>bold print, </a:t>
            </a:r>
            <a:r>
              <a:rPr lang="en-US" sz="1800" dirty="0"/>
              <a:t>center aligned. </a:t>
            </a:r>
          </a:p>
          <a:p>
            <a:pPr lvl="1"/>
            <a:r>
              <a:rPr lang="en-US" sz="1800" dirty="0"/>
              <a:t>All words should be capitalized except the following: articles (a, an, the);conjunctions (so, but, nor, and, or, yet, for); prepositions that are three letters or fewer ( examples: on, in, for, at</a:t>
            </a:r>
            <a:r>
              <a:rPr lang="en-US" sz="1800"/>
              <a:t>, by, of)</a:t>
            </a:r>
            <a:endParaRPr lang="en-US" sz="1800" dirty="0"/>
          </a:p>
          <a:p>
            <a:pPr lvl="1"/>
            <a:r>
              <a:rPr lang="en-US" sz="1800" dirty="0"/>
              <a:t>Titles are normally 12 words or fewer </a:t>
            </a:r>
          </a:p>
          <a:p>
            <a:pPr lvl="1"/>
            <a:r>
              <a:rPr lang="en-US" sz="1800" dirty="0"/>
              <a:t>If colons are included in titles, the first letter of the first word should be capitalized</a:t>
            </a:r>
          </a:p>
          <a:p>
            <a:pPr lvl="1"/>
            <a:r>
              <a:rPr lang="en-US" sz="1800" dirty="0"/>
              <a:t>Lines should be double spaced</a:t>
            </a:r>
          </a:p>
          <a:p>
            <a:pPr lvl="1"/>
            <a:endParaRPr lang="en-US" sz="1800" dirty="0"/>
          </a:p>
        </p:txBody>
      </p:sp>
    </p:spTree>
    <p:extLst>
      <p:ext uri="{BB962C8B-B14F-4D97-AF65-F5344CB8AC3E}">
        <p14:creationId xmlns:p14="http://schemas.microsoft.com/office/powerpoint/2010/main" val="287581839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C3CA8-C782-4E36-B051-504490F064E4}"/>
              </a:ext>
            </a:extLst>
          </p:cNvPr>
          <p:cNvSpPr>
            <a:spLocks noGrp="1"/>
          </p:cNvSpPr>
          <p:nvPr>
            <p:ph type="title"/>
          </p:nvPr>
        </p:nvSpPr>
        <p:spPr>
          <a:xfrm>
            <a:off x="659219" y="2904017"/>
            <a:ext cx="4093535" cy="1049965"/>
          </a:xfrm>
        </p:spPr>
        <p:txBody>
          <a:bodyPr/>
          <a:lstStyle/>
          <a:p>
            <a:r>
              <a:rPr lang="en-US" sz="3200" dirty="0"/>
              <a:t>Statutes with a Public Law Number</a:t>
            </a:r>
          </a:p>
        </p:txBody>
      </p:sp>
      <p:sp>
        <p:nvSpPr>
          <p:cNvPr id="3" name="Content Placeholder 2">
            <a:extLst>
              <a:ext uri="{FF2B5EF4-FFF2-40B4-BE49-F238E27FC236}">
                <a16:creationId xmlns:a16="http://schemas.microsoft.com/office/drawing/2014/main" id="{9F274F23-FA1C-47EA-9C01-905A10BD4974}"/>
              </a:ext>
            </a:extLst>
          </p:cNvPr>
          <p:cNvSpPr>
            <a:spLocks noGrp="1"/>
          </p:cNvSpPr>
          <p:nvPr>
            <p:ph idx="1"/>
          </p:nvPr>
        </p:nvSpPr>
        <p:spPr>
          <a:xfrm>
            <a:off x="5547230" y="1212112"/>
            <a:ext cx="5190066" cy="5241851"/>
          </a:xfrm>
        </p:spPr>
        <p:txBody>
          <a:bodyPr>
            <a:normAutofit fontScale="92500" lnSpcReduction="10000"/>
          </a:bodyPr>
          <a:lstStyle/>
          <a:p>
            <a:pPr marL="0" indent="0">
              <a:buNone/>
            </a:pPr>
            <a:r>
              <a:rPr lang="en-US" dirty="0"/>
              <a:t>For a federal statute, the source is </a:t>
            </a:r>
            <a:r>
              <a:rPr lang="en-US" i="1" dirty="0"/>
              <a:t>usually </a:t>
            </a:r>
            <a:r>
              <a:rPr lang="en-US" dirty="0"/>
              <a:t>the United States Code, but you may see a public law number on the act as well.</a:t>
            </a:r>
          </a:p>
          <a:p>
            <a:pPr marL="0" indent="0">
              <a:buNone/>
            </a:pPr>
            <a:r>
              <a:rPr lang="en-US" dirty="0"/>
              <a:t>Include a public law number in the reference list entry when the act is codified in scattered sections or to refer to an act before it is codified.</a:t>
            </a:r>
          </a:p>
          <a:p>
            <a:pPr marL="0" indent="0">
              <a:buNone/>
            </a:pPr>
            <a:r>
              <a:rPr lang="en-US" b="1" dirty="0"/>
              <a:t>Example:</a:t>
            </a:r>
          </a:p>
          <a:p>
            <a:pPr marL="0" indent="0">
              <a:buNone/>
            </a:pPr>
            <a:r>
              <a:rPr lang="en-US" b="1" dirty="0"/>
              <a:t>Federal statute, Civil Rights Act of 1964</a:t>
            </a:r>
          </a:p>
          <a:p>
            <a:pPr marL="0" indent="0">
              <a:buNone/>
            </a:pPr>
            <a:r>
              <a:rPr lang="en-US" b="1" dirty="0"/>
              <a:t>Reference List:</a:t>
            </a:r>
          </a:p>
          <a:p>
            <a:pPr marL="457200" indent="-457200">
              <a:buNone/>
            </a:pPr>
            <a:r>
              <a:rPr lang="en-US" dirty="0">
                <a:highlight>
                  <a:srgbClr val="FFFF00"/>
                </a:highlight>
              </a:rPr>
              <a:t>Civil Rights Act of 1964, Pub. L. No. 88-352, 78 Stat. 241 (1964). https://www.govinfo.gov/ content/pkg/STATUTE-78-Pg241.pdf</a:t>
            </a:r>
          </a:p>
          <a:p>
            <a:pPr marL="0" indent="0">
              <a:buNone/>
            </a:pPr>
            <a:r>
              <a:rPr lang="en-US" b="1" dirty="0"/>
              <a:t>Parenthetical citation:</a:t>
            </a:r>
          </a:p>
          <a:p>
            <a:pPr marL="0" indent="0">
              <a:buNone/>
            </a:pPr>
            <a:r>
              <a:rPr lang="en-US" dirty="0">
                <a:highlight>
                  <a:srgbClr val="FFFF00"/>
                </a:highlight>
              </a:rPr>
              <a:t>(Civil Rights Act, 1964)</a:t>
            </a:r>
          </a:p>
          <a:p>
            <a:pPr marL="0" indent="0">
              <a:buNone/>
            </a:pPr>
            <a:r>
              <a:rPr lang="en-US" b="1" dirty="0"/>
              <a:t>Narrative citation:</a:t>
            </a:r>
          </a:p>
          <a:p>
            <a:pPr marL="0" indent="0">
              <a:buNone/>
            </a:pPr>
            <a:r>
              <a:rPr lang="en-US" dirty="0">
                <a:highlight>
                  <a:srgbClr val="FFFF00"/>
                </a:highlight>
              </a:rPr>
              <a:t>Civil Rights Act (1964)</a:t>
            </a:r>
          </a:p>
          <a:p>
            <a:endParaRPr lang="en-US" dirty="0"/>
          </a:p>
        </p:txBody>
      </p:sp>
    </p:spTree>
    <p:extLst>
      <p:ext uri="{BB962C8B-B14F-4D97-AF65-F5344CB8AC3E}">
        <p14:creationId xmlns:p14="http://schemas.microsoft.com/office/powerpoint/2010/main" val="186151668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64F6D-8CC1-467F-8407-CA33FC760F0B}"/>
              </a:ext>
            </a:extLst>
          </p:cNvPr>
          <p:cNvSpPr>
            <a:spLocks noGrp="1"/>
          </p:cNvSpPr>
          <p:nvPr>
            <p:ph type="title"/>
          </p:nvPr>
        </p:nvSpPr>
        <p:spPr>
          <a:xfrm>
            <a:off x="1048629" y="2646621"/>
            <a:ext cx="3044905" cy="1564758"/>
          </a:xfrm>
        </p:spPr>
        <p:txBody>
          <a:bodyPr/>
          <a:lstStyle/>
          <a:p>
            <a:r>
              <a:rPr lang="en-US" sz="3200" dirty="0"/>
              <a:t>State Statutes Written in the State Code</a:t>
            </a:r>
          </a:p>
        </p:txBody>
      </p:sp>
      <p:sp>
        <p:nvSpPr>
          <p:cNvPr id="3" name="Content Placeholder 2">
            <a:extLst>
              <a:ext uri="{FF2B5EF4-FFF2-40B4-BE49-F238E27FC236}">
                <a16:creationId xmlns:a16="http://schemas.microsoft.com/office/drawing/2014/main" id="{ABDE74F1-2581-4A2E-9E33-4D335418E2E5}"/>
              </a:ext>
            </a:extLst>
          </p:cNvPr>
          <p:cNvSpPr>
            <a:spLocks noGrp="1"/>
          </p:cNvSpPr>
          <p:nvPr>
            <p:ph idx="1"/>
          </p:nvPr>
        </p:nvSpPr>
        <p:spPr>
          <a:xfrm>
            <a:off x="5188687" y="1447800"/>
            <a:ext cx="5954683" cy="4572000"/>
          </a:xfrm>
        </p:spPr>
        <p:txBody>
          <a:bodyPr>
            <a:normAutofit fontScale="85000" lnSpcReduction="20000"/>
          </a:bodyPr>
          <a:lstStyle/>
          <a:p>
            <a:r>
              <a:rPr lang="en-US" dirty="0"/>
              <a:t>State statutes are published in state-specific compilations.</a:t>
            </a:r>
          </a:p>
          <a:p>
            <a:r>
              <a:rPr lang="en-US" dirty="0"/>
              <a:t>For example, statutes pertaining to the state of Florida are published in the </a:t>
            </a:r>
            <a:r>
              <a:rPr lang="en-US" i="1" dirty="0"/>
              <a:t>Florida Statutes</a:t>
            </a:r>
            <a:r>
              <a:rPr lang="en-US" dirty="0"/>
              <a:t>.</a:t>
            </a:r>
          </a:p>
          <a:p>
            <a:r>
              <a:rPr lang="en-US" dirty="0"/>
              <a:t>State statutes are typically organized into titles.</a:t>
            </a:r>
          </a:p>
          <a:p>
            <a:pPr marL="0" indent="0">
              <a:buNone/>
            </a:pPr>
            <a:r>
              <a:rPr lang="en-US" b="1" dirty="0"/>
              <a:t>Example: </a:t>
            </a:r>
          </a:p>
          <a:p>
            <a:pPr marL="0" indent="0">
              <a:buNone/>
            </a:pPr>
            <a:r>
              <a:rPr lang="en-US" b="1" dirty="0"/>
              <a:t>Reference list:</a:t>
            </a:r>
          </a:p>
          <a:p>
            <a:pPr marL="457200" indent="-457200">
              <a:buNone/>
            </a:pPr>
            <a:r>
              <a:rPr lang="en-US" dirty="0">
                <a:highlight>
                  <a:srgbClr val="FFFF00"/>
                </a:highlight>
              </a:rPr>
              <a:t>Florida Mental Health Act, Fla. Stat. § 394 (1971 &amp; rev. 2009). http://www.leg.state.fl.us/statutes/index.cfm?App_mode=Display_Statute&amp;URL=0300-0399/0394/0394.html </a:t>
            </a:r>
          </a:p>
          <a:p>
            <a:pPr marL="0" indent="0">
              <a:buNone/>
            </a:pPr>
            <a:r>
              <a:rPr lang="en-US" b="1" dirty="0"/>
              <a:t>Parenthetical citation</a:t>
            </a:r>
            <a:r>
              <a:rPr lang="en-US" dirty="0"/>
              <a:t>: </a:t>
            </a:r>
          </a:p>
          <a:p>
            <a:pPr marL="0" indent="0">
              <a:buNone/>
            </a:pPr>
            <a:r>
              <a:rPr lang="en-US" dirty="0">
                <a:highlight>
                  <a:srgbClr val="FFFF00"/>
                </a:highlight>
              </a:rPr>
              <a:t>(Florida Mental Health Act, 1971/2009)</a:t>
            </a:r>
          </a:p>
          <a:p>
            <a:pPr marL="0" indent="0">
              <a:buNone/>
            </a:pPr>
            <a:r>
              <a:rPr lang="en-US" b="1" dirty="0"/>
              <a:t>Narrative citation:</a:t>
            </a:r>
          </a:p>
          <a:p>
            <a:pPr marL="0" indent="0">
              <a:buNone/>
            </a:pPr>
            <a:r>
              <a:rPr lang="en-US" dirty="0">
                <a:highlight>
                  <a:srgbClr val="FFFF00"/>
                </a:highlight>
              </a:rPr>
              <a:t>Florida Mental Health Act (1971/2009)</a:t>
            </a:r>
          </a:p>
          <a:p>
            <a:pPr marL="0" indent="0">
              <a:buNone/>
            </a:pPr>
            <a:r>
              <a:rPr lang="en-US" dirty="0"/>
              <a:t>This Florida act can be found in the </a:t>
            </a:r>
            <a:r>
              <a:rPr lang="en-US" i="1" dirty="0"/>
              <a:t>Florida Statutes, </a:t>
            </a:r>
            <a:r>
              <a:rPr lang="en-US" dirty="0"/>
              <a:t>Section 394. It was first codified in the year 1971 and then revised in 2009.</a:t>
            </a:r>
          </a:p>
        </p:txBody>
      </p:sp>
    </p:spTree>
    <p:extLst>
      <p:ext uri="{BB962C8B-B14F-4D97-AF65-F5344CB8AC3E}">
        <p14:creationId xmlns:p14="http://schemas.microsoft.com/office/powerpoint/2010/main" val="389185771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676F799-3466-47FC-B55C-8B90840B465B}"/>
              </a:ext>
            </a:extLst>
          </p:cNvPr>
          <p:cNvSpPr>
            <a:spLocks noGrp="1"/>
          </p:cNvSpPr>
          <p:nvPr>
            <p:ph type="ctrTitle"/>
          </p:nvPr>
        </p:nvSpPr>
        <p:spPr/>
        <p:txBody>
          <a:bodyPr/>
          <a:lstStyle/>
          <a:p>
            <a:r>
              <a:rPr lang="en-US" dirty="0"/>
              <a:t>Constitutions and Charters</a:t>
            </a:r>
          </a:p>
        </p:txBody>
      </p:sp>
      <p:sp>
        <p:nvSpPr>
          <p:cNvPr id="6" name="Subtitle 5">
            <a:extLst>
              <a:ext uri="{FF2B5EF4-FFF2-40B4-BE49-F238E27FC236}">
                <a16:creationId xmlns:a16="http://schemas.microsoft.com/office/drawing/2014/main" id="{0CC648ED-5D07-41B7-A0E1-63E729253EA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3266286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D3DC263-6833-42A0-A519-88AB89ED247C}"/>
              </a:ext>
            </a:extLst>
          </p:cNvPr>
          <p:cNvSpPr>
            <a:spLocks noGrp="1"/>
          </p:cNvSpPr>
          <p:nvPr>
            <p:ph type="title"/>
          </p:nvPr>
        </p:nvSpPr>
        <p:spPr>
          <a:xfrm>
            <a:off x="1027364" y="3177363"/>
            <a:ext cx="2793158" cy="556437"/>
          </a:xfrm>
        </p:spPr>
        <p:txBody>
          <a:bodyPr/>
          <a:lstStyle/>
          <a:p>
            <a:r>
              <a:rPr lang="en-US" sz="3200" dirty="0"/>
              <a:t>Constitutions</a:t>
            </a:r>
          </a:p>
        </p:txBody>
      </p:sp>
      <p:sp>
        <p:nvSpPr>
          <p:cNvPr id="5" name="Content Placeholder 4">
            <a:extLst>
              <a:ext uri="{FF2B5EF4-FFF2-40B4-BE49-F238E27FC236}">
                <a16:creationId xmlns:a16="http://schemas.microsoft.com/office/drawing/2014/main" id="{754F8BB0-2DC6-4E3A-8CB1-A0F25668D8E7}"/>
              </a:ext>
            </a:extLst>
          </p:cNvPr>
          <p:cNvSpPr>
            <a:spLocks noGrp="1"/>
          </p:cNvSpPr>
          <p:nvPr>
            <p:ph idx="1"/>
          </p:nvPr>
        </p:nvSpPr>
        <p:spPr/>
        <p:txBody>
          <a:bodyPr/>
          <a:lstStyle/>
          <a:p>
            <a:r>
              <a:rPr lang="en-US" dirty="0"/>
              <a:t>To cite a </a:t>
            </a:r>
            <a:r>
              <a:rPr lang="en-US" i="1" dirty="0"/>
              <a:t>whole </a:t>
            </a:r>
            <a:r>
              <a:rPr lang="en-US" dirty="0"/>
              <a:t>federal or state constitution, a citation is not necessary. </a:t>
            </a:r>
            <a:r>
              <a:rPr lang="en-US" b="1" dirty="0"/>
              <a:t>Simply refer to the constitution in text.</a:t>
            </a:r>
          </a:p>
          <a:p>
            <a:pPr marL="0" indent="0">
              <a:buNone/>
            </a:pPr>
            <a:endParaRPr lang="en-US" dirty="0"/>
          </a:p>
          <a:p>
            <a:pPr marL="0" indent="0">
              <a:buNone/>
            </a:pPr>
            <a:r>
              <a:rPr lang="en-US" b="1" dirty="0"/>
              <a:t>Examples:</a:t>
            </a:r>
          </a:p>
          <a:p>
            <a:pPr marL="0" indent="0">
              <a:buNone/>
            </a:pPr>
            <a:r>
              <a:rPr lang="en-US" dirty="0">
                <a:highlight>
                  <a:srgbClr val="FFFF00"/>
                </a:highlight>
              </a:rPr>
              <a:t>The U.S. Constitution has 26 amendments.</a:t>
            </a:r>
          </a:p>
          <a:p>
            <a:pPr marL="0" indent="0">
              <a:buNone/>
            </a:pPr>
            <a:r>
              <a:rPr lang="en-US" dirty="0">
                <a:highlight>
                  <a:srgbClr val="FFFF00"/>
                </a:highlight>
              </a:rPr>
              <a:t>The Massachusetts Constitution was ratified in 1780.</a:t>
            </a:r>
          </a:p>
          <a:p>
            <a:pPr marL="0" indent="0">
              <a:buNone/>
            </a:pPr>
            <a:endParaRPr lang="en-US" dirty="0"/>
          </a:p>
          <a:p>
            <a:pPr marL="0" indent="0">
              <a:buNone/>
            </a:pPr>
            <a:r>
              <a:rPr lang="en-US" dirty="0"/>
              <a:t>Create reference list entries and in-text citations for citations to articles and amendments of constitutions. (See next page.)</a:t>
            </a:r>
          </a:p>
        </p:txBody>
      </p:sp>
    </p:spTree>
    <p:extLst>
      <p:ext uri="{BB962C8B-B14F-4D97-AF65-F5344CB8AC3E}">
        <p14:creationId xmlns:p14="http://schemas.microsoft.com/office/powerpoint/2010/main" val="352733498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02B19-6AB8-4611-9803-6C410A648AED}"/>
              </a:ext>
            </a:extLst>
          </p:cNvPr>
          <p:cNvSpPr>
            <a:spLocks noGrp="1"/>
          </p:cNvSpPr>
          <p:nvPr>
            <p:ph type="title"/>
          </p:nvPr>
        </p:nvSpPr>
        <p:spPr>
          <a:xfrm>
            <a:off x="1069894" y="3182679"/>
            <a:ext cx="2793158" cy="492642"/>
          </a:xfrm>
        </p:spPr>
        <p:txBody>
          <a:bodyPr/>
          <a:lstStyle/>
          <a:p>
            <a:r>
              <a:rPr lang="en-US" sz="3200" dirty="0"/>
              <a:t>Constitutions</a:t>
            </a:r>
          </a:p>
        </p:txBody>
      </p:sp>
      <p:sp>
        <p:nvSpPr>
          <p:cNvPr id="3" name="Content Placeholder 2">
            <a:extLst>
              <a:ext uri="{FF2B5EF4-FFF2-40B4-BE49-F238E27FC236}">
                <a16:creationId xmlns:a16="http://schemas.microsoft.com/office/drawing/2014/main" id="{1B7A6B3C-C9CF-4431-8BA1-0B6DC6ABDEC7}"/>
              </a:ext>
            </a:extLst>
          </p:cNvPr>
          <p:cNvSpPr>
            <a:spLocks noGrp="1"/>
          </p:cNvSpPr>
          <p:nvPr>
            <p:ph idx="1"/>
          </p:nvPr>
        </p:nvSpPr>
        <p:spPr/>
        <p:txBody>
          <a:bodyPr>
            <a:normAutofit fontScale="92500" lnSpcReduction="10000"/>
          </a:bodyPr>
          <a:lstStyle/>
          <a:p>
            <a:r>
              <a:rPr lang="en-US" dirty="0"/>
              <a:t>In the reference list and parenthetical citations, abbreviate U.S. Constitution to “U.S. Const.” and use the legal state abbreviation for a state constitution (e.g. “Md. Const.” for the Maryland Constitution).</a:t>
            </a:r>
          </a:p>
          <a:p>
            <a:r>
              <a:rPr lang="en-US" dirty="0"/>
              <a:t>In the narrative, use either “U.S.” or “United States” for the U.S. Constitution, and spell out the name of the state for a state constitution—for example, “the Wisconsin Constitution.”</a:t>
            </a:r>
          </a:p>
          <a:p>
            <a:r>
              <a:rPr lang="en-US" dirty="0"/>
              <a:t>U.S Constitution article and amendment numbers are Roman numerals.</a:t>
            </a:r>
          </a:p>
          <a:p>
            <a:r>
              <a:rPr lang="en-US" dirty="0"/>
              <a:t>State constitution article numbers are also Roman numerals, but…</a:t>
            </a:r>
          </a:p>
          <a:p>
            <a:r>
              <a:rPr lang="en-US" dirty="0"/>
              <a:t>State constitution amendment numbers are Arabic numerals.</a:t>
            </a:r>
          </a:p>
        </p:txBody>
      </p:sp>
    </p:spTree>
    <p:extLst>
      <p:ext uri="{BB962C8B-B14F-4D97-AF65-F5344CB8AC3E}">
        <p14:creationId xmlns:p14="http://schemas.microsoft.com/office/powerpoint/2010/main" val="149688591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6DE30-8FB6-4052-82C1-B7F9C0577DA2}"/>
              </a:ext>
            </a:extLst>
          </p:cNvPr>
          <p:cNvSpPr>
            <a:spLocks noGrp="1"/>
          </p:cNvSpPr>
          <p:nvPr>
            <p:ph type="title"/>
          </p:nvPr>
        </p:nvSpPr>
        <p:spPr>
          <a:xfrm>
            <a:off x="931671" y="2893385"/>
            <a:ext cx="3395780" cy="1071230"/>
          </a:xfrm>
        </p:spPr>
        <p:txBody>
          <a:bodyPr/>
          <a:lstStyle/>
          <a:p>
            <a:r>
              <a:rPr lang="en-US" sz="3200" dirty="0"/>
              <a:t>Article of the U.S. Constitution</a:t>
            </a:r>
          </a:p>
        </p:txBody>
      </p:sp>
      <p:sp>
        <p:nvSpPr>
          <p:cNvPr id="3" name="Content Placeholder 2">
            <a:extLst>
              <a:ext uri="{FF2B5EF4-FFF2-40B4-BE49-F238E27FC236}">
                <a16:creationId xmlns:a16="http://schemas.microsoft.com/office/drawing/2014/main" id="{313A45C2-DFA2-4C36-8196-66D85BE87E34}"/>
              </a:ext>
            </a:extLst>
          </p:cNvPr>
          <p:cNvSpPr>
            <a:spLocks noGrp="1"/>
          </p:cNvSpPr>
          <p:nvPr>
            <p:ph idx="1"/>
          </p:nvPr>
        </p:nvSpPr>
        <p:spPr/>
        <p:txBody>
          <a:bodyPr/>
          <a:lstStyle/>
          <a:p>
            <a:r>
              <a:rPr lang="en-US" b="1" dirty="0"/>
              <a:t>Reference list:</a:t>
            </a:r>
          </a:p>
          <a:p>
            <a:pPr marL="0" indent="0">
              <a:buNone/>
            </a:pPr>
            <a:r>
              <a:rPr lang="en-US" dirty="0"/>
              <a:t>	</a:t>
            </a:r>
            <a:r>
              <a:rPr lang="en-US" dirty="0">
                <a:highlight>
                  <a:srgbClr val="FFFF00"/>
                </a:highlight>
              </a:rPr>
              <a:t>U.S. Const. art. IV, § 3.</a:t>
            </a:r>
          </a:p>
          <a:p>
            <a:r>
              <a:rPr lang="en-US" b="1" dirty="0"/>
              <a:t>Parenthetical citation: </a:t>
            </a:r>
          </a:p>
          <a:p>
            <a:pPr marL="0" indent="0">
              <a:buNone/>
            </a:pPr>
            <a:r>
              <a:rPr lang="en-US" dirty="0"/>
              <a:t>	</a:t>
            </a:r>
            <a:r>
              <a:rPr lang="en-US" dirty="0">
                <a:highlight>
                  <a:srgbClr val="FFFF00"/>
                </a:highlight>
              </a:rPr>
              <a:t>(U.S. Const. art. IV, § 3)</a:t>
            </a:r>
          </a:p>
          <a:p>
            <a:r>
              <a:rPr lang="en-US" b="1" dirty="0"/>
              <a:t>Narrative citation: </a:t>
            </a:r>
          </a:p>
          <a:p>
            <a:pPr marL="0" indent="0">
              <a:buNone/>
            </a:pPr>
            <a:r>
              <a:rPr lang="en-US" dirty="0">
                <a:highlight>
                  <a:srgbClr val="FFFF00"/>
                </a:highlight>
              </a:rPr>
              <a:t>Article IV, Section 3, of the U.S. Constitution</a:t>
            </a:r>
          </a:p>
        </p:txBody>
      </p:sp>
    </p:spTree>
    <p:extLst>
      <p:ext uri="{BB962C8B-B14F-4D97-AF65-F5344CB8AC3E}">
        <p14:creationId xmlns:p14="http://schemas.microsoft.com/office/powerpoint/2010/main" val="246021610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A7291-7E34-47D0-9806-E184EB981EA7}"/>
              </a:ext>
            </a:extLst>
          </p:cNvPr>
          <p:cNvSpPr>
            <a:spLocks noGrp="1"/>
          </p:cNvSpPr>
          <p:nvPr>
            <p:ph type="title"/>
          </p:nvPr>
        </p:nvSpPr>
        <p:spPr>
          <a:xfrm>
            <a:off x="1112424" y="2628900"/>
            <a:ext cx="2793158" cy="1600200"/>
          </a:xfrm>
        </p:spPr>
        <p:txBody>
          <a:bodyPr/>
          <a:lstStyle/>
          <a:p>
            <a:r>
              <a:rPr lang="en-US" sz="3200" dirty="0"/>
              <a:t>Article of a State Constitution</a:t>
            </a:r>
          </a:p>
        </p:txBody>
      </p:sp>
      <p:sp>
        <p:nvSpPr>
          <p:cNvPr id="3" name="Content Placeholder 2">
            <a:extLst>
              <a:ext uri="{FF2B5EF4-FFF2-40B4-BE49-F238E27FC236}">
                <a16:creationId xmlns:a16="http://schemas.microsoft.com/office/drawing/2014/main" id="{EA4B7041-2231-4328-8EC0-F7A08B0DE89D}"/>
              </a:ext>
            </a:extLst>
          </p:cNvPr>
          <p:cNvSpPr>
            <a:spLocks noGrp="1"/>
          </p:cNvSpPr>
          <p:nvPr>
            <p:ph idx="1"/>
          </p:nvPr>
        </p:nvSpPr>
        <p:spPr/>
        <p:txBody>
          <a:bodyPr/>
          <a:lstStyle/>
          <a:p>
            <a:r>
              <a:rPr lang="en-US" b="1" dirty="0"/>
              <a:t>Reference list:</a:t>
            </a:r>
          </a:p>
          <a:p>
            <a:pPr marL="0" indent="0">
              <a:buNone/>
            </a:pPr>
            <a:r>
              <a:rPr lang="en-US" dirty="0"/>
              <a:t>	</a:t>
            </a:r>
            <a:r>
              <a:rPr lang="en-US" dirty="0">
                <a:highlight>
                  <a:srgbClr val="FFFF00"/>
                </a:highlight>
              </a:rPr>
              <a:t>S.C. Const. art. IX, § 3.</a:t>
            </a:r>
          </a:p>
          <a:p>
            <a:r>
              <a:rPr lang="en-US" b="1" dirty="0"/>
              <a:t>Parenthetical citation: </a:t>
            </a:r>
          </a:p>
          <a:p>
            <a:pPr marL="0" indent="0">
              <a:buNone/>
            </a:pPr>
            <a:r>
              <a:rPr lang="en-US" dirty="0"/>
              <a:t>	</a:t>
            </a:r>
            <a:r>
              <a:rPr lang="en-US" dirty="0">
                <a:highlight>
                  <a:srgbClr val="FFFF00"/>
                </a:highlight>
              </a:rPr>
              <a:t>(S.C. Const. art. IX, § 3)</a:t>
            </a:r>
          </a:p>
          <a:p>
            <a:r>
              <a:rPr lang="en-US" b="1" dirty="0"/>
              <a:t>Narrative citation: </a:t>
            </a:r>
          </a:p>
          <a:p>
            <a:pPr marL="0" indent="0">
              <a:buNone/>
            </a:pPr>
            <a:r>
              <a:rPr lang="en-US" dirty="0">
                <a:highlight>
                  <a:srgbClr val="FFFF00"/>
                </a:highlight>
              </a:rPr>
              <a:t>Article IX, Section 3, of the South Carolina Constitution</a:t>
            </a:r>
          </a:p>
          <a:p>
            <a:endParaRPr lang="en-US" dirty="0"/>
          </a:p>
        </p:txBody>
      </p:sp>
    </p:spTree>
    <p:extLst>
      <p:ext uri="{BB962C8B-B14F-4D97-AF65-F5344CB8AC3E}">
        <p14:creationId xmlns:p14="http://schemas.microsoft.com/office/powerpoint/2010/main" val="304584649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DCA6C-4132-4149-B8E7-C399A4B11A3F}"/>
              </a:ext>
            </a:extLst>
          </p:cNvPr>
          <p:cNvSpPr>
            <a:spLocks noGrp="1"/>
          </p:cNvSpPr>
          <p:nvPr>
            <p:ph type="title"/>
          </p:nvPr>
        </p:nvSpPr>
        <p:spPr>
          <a:xfrm>
            <a:off x="1069895" y="2628900"/>
            <a:ext cx="2793158" cy="1600200"/>
          </a:xfrm>
        </p:spPr>
        <p:txBody>
          <a:bodyPr/>
          <a:lstStyle/>
          <a:p>
            <a:r>
              <a:rPr lang="en-US" sz="3200" dirty="0"/>
              <a:t>Amendment to the U.S. Constitution</a:t>
            </a:r>
          </a:p>
        </p:txBody>
      </p:sp>
      <p:sp>
        <p:nvSpPr>
          <p:cNvPr id="3" name="Content Placeholder 2">
            <a:extLst>
              <a:ext uri="{FF2B5EF4-FFF2-40B4-BE49-F238E27FC236}">
                <a16:creationId xmlns:a16="http://schemas.microsoft.com/office/drawing/2014/main" id="{9C1D63CD-88CC-4D1F-AC59-5922EE8DBD53}"/>
              </a:ext>
            </a:extLst>
          </p:cNvPr>
          <p:cNvSpPr>
            <a:spLocks noGrp="1"/>
          </p:cNvSpPr>
          <p:nvPr>
            <p:ph idx="1"/>
          </p:nvPr>
        </p:nvSpPr>
        <p:spPr/>
        <p:txBody>
          <a:bodyPr/>
          <a:lstStyle/>
          <a:p>
            <a:r>
              <a:rPr lang="en-US" b="1" dirty="0"/>
              <a:t>Reference list:</a:t>
            </a:r>
          </a:p>
          <a:p>
            <a:pPr marL="0" indent="0">
              <a:buNone/>
            </a:pPr>
            <a:r>
              <a:rPr lang="en-US" dirty="0"/>
              <a:t>	</a:t>
            </a:r>
            <a:r>
              <a:rPr lang="en-US" dirty="0">
                <a:highlight>
                  <a:srgbClr val="FFFF00"/>
                </a:highlight>
              </a:rPr>
              <a:t>U.S. Const. amend. XIX.</a:t>
            </a:r>
          </a:p>
          <a:p>
            <a:r>
              <a:rPr lang="en-US" b="1" dirty="0"/>
              <a:t>Parenthetical citation: </a:t>
            </a:r>
          </a:p>
          <a:p>
            <a:pPr marL="0" indent="0">
              <a:buNone/>
            </a:pPr>
            <a:r>
              <a:rPr lang="en-US" dirty="0"/>
              <a:t>	</a:t>
            </a:r>
            <a:r>
              <a:rPr lang="en-US" dirty="0">
                <a:highlight>
                  <a:srgbClr val="FFFF00"/>
                </a:highlight>
              </a:rPr>
              <a:t>(U.S. Const. amend. XIX)</a:t>
            </a:r>
          </a:p>
          <a:p>
            <a:r>
              <a:rPr lang="en-US" b="1" dirty="0"/>
              <a:t>Narrative citation: </a:t>
            </a:r>
          </a:p>
          <a:p>
            <a:pPr marL="0" indent="0">
              <a:buNone/>
            </a:pPr>
            <a:r>
              <a:rPr lang="en-US" dirty="0">
                <a:highlight>
                  <a:srgbClr val="FFFF00"/>
                </a:highlight>
              </a:rPr>
              <a:t>Amendment XIX to the U.S. Constitution</a:t>
            </a:r>
          </a:p>
          <a:p>
            <a:endParaRPr lang="en-US" dirty="0"/>
          </a:p>
        </p:txBody>
      </p:sp>
    </p:spTree>
    <p:extLst>
      <p:ext uri="{BB962C8B-B14F-4D97-AF65-F5344CB8AC3E}">
        <p14:creationId xmlns:p14="http://schemas.microsoft.com/office/powerpoint/2010/main" val="234134465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D4623-2CA4-4B0C-A3C4-61D7B2F4E5EC}"/>
              </a:ext>
            </a:extLst>
          </p:cNvPr>
          <p:cNvSpPr>
            <a:spLocks noGrp="1"/>
          </p:cNvSpPr>
          <p:nvPr>
            <p:ph type="title"/>
          </p:nvPr>
        </p:nvSpPr>
        <p:spPr>
          <a:xfrm>
            <a:off x="889141" y="3161414"/>
            <a:ext cx="3353250" cy="535172"/>
          </a:xfrm>
        </p:spPr>
        <p:txBody>
          <a:bodyPr/>
          <a:lstStyle/>
          <a:p>
            <a:r>
              <a:rPr lang="en-US" sz="3200" dirty="0"/>
              <a:t>U.S. Bill of Rights</a:t>
            </a:r>
          </a:p>
        </p:txBody>
      </p:sp>
      <p:sp>
        <p:nvSpPr>
          <p:cNvPr id="3" name="Content Placeholder 2">
            <a:extLst>
              <a:ext uri="{FF2B5EF4-FFF2-40B4-BE49-F238E27FC236}">
                <a16:creationId xmlns:a16="http://schemas.microsoft.com/office/drawing/2014/main" id="{71A2257A-C4DB-4A90-9846-D9DE68899DF1}"/>
              </a:ext>
            </a:extLst>
          </p:cNvPr>
          <p:cNvSpPr>
            <a:spLocks noGrp="1"/>
          </p:cNvSpPr>
          <p:nvPr>
            <p:ph idx="1"/>
          </p:nvPr>
        </p:nvSpPr>
        <p:spPr/>
        <p:txBody>
          <a:bodyPr>
            <a:normAutofit lnSpcReduction="10000"/>
          </a:bodyPr>
          <a:lstStyle/>
          <a:p>
            <a:r>
              <a:rPr lang="en-US" sz="2000" b="1" dirty="0"/>
              <a:t>Reference list: </a:t>
            </a:r>
          </a:p>
          <a:p>
            <a:pPr marL="0" indent="0">
              <a:buNone/>
            </a:pPr>
            <a:r>
              <a:rPr lang="en-US" sz="2000" dirty="0"/>
              <a:t>	</a:t>
            </a:r>
            <a:r>
              <a:rPr lang="en-US" dirty="0">
                <a:highlight>
                  <a:srgbClr val="FFFF00"/>
                </a:highlight>
              </a:rPr>
              <a:t>U.S. Const. amend. I-X.</a:t>
            </a:r>
          </a:p>
          <a:p>
            <a:r>
              <a:rPr lang="en-US" b="1" dirty="0"/>
              <a:t>Parenthetical citation: </a:t>
            </a:r>
          </a:p>
          <a:p>
            <a:pPr marL="0" indent="0">
              <a:buNone/>
            </a:pPr>
            <a:r>
              <a:rPr lang="en-US" sz="1800" dirty="0"/>
              <a:t>	</a:t>
            </a:r>
            <a:r>
              <a:rPr lang="en-US" sz="1800" dirty="0">
                <a:highlight>
                  <a:srgbClr val="FFFF00"/>
                </a:highlight>
              </a:rPr>
              <a:t>(U.S. Const. amend. I-X)</a:t>
            </a:r>
          </a:p>
          <a:p>
            <a:r>
              <a:rPr lang="en-US" sz="1800" b="1" dirty="0"/>
              <a:t>Narrative citation:</a:t>
            </a:r>
          </a:p>
          <a:p>
            <a:pPr marL="0" indent="0">
              <a:buNone/>
            </a:pPr>
            <a:r>
              <a:rPr lang="en-US" sz="1800" dirty="0">
                <a:highlight>
                  <a:srgbClr val="FFFF00"/>
                </a:highlight>
              </a:rPr>
              <a:t>Amendments I-X to the U.S. Constitution</a:t>
            </a:r>
          </a:p>
          <a:p>
            <a:pPr marL="0" indent="0">
              <a:buNone/>
            </a:pPr>
            <a:endParaRPr lang="en-US" dirty="0"/>
          </a:p>
          <a:p>
            <a:pPr marL="0" indent="0">
              <a:buNone/>
            </a:pPr>
            <a:r>
              <a:rPr lang="en-US" sz="1800" dirty="0"/>
              <a:t>The first ten amendments to the U.S. </a:t>
            </a:r>
            <a:r>
              <a:rPr lang="en-US" dirty="0"/>
              <a:t>C</a:t>
            </a:r>
            <a:r>
              <a:rPr lang="en-US" sz="1800" dirty="0"/>
              <a:t>onstitution are collectively referred to as he Bill of Rights. The citation is the same as that for an amendment to the constitution, except that the range of amendments is included in the citation.</a:t>
            </a:r>
          </a:p>
        </p:txBody>
      </p:sp>
    </p:spTree>
    <p:extLst>
      <p:ext uri="{BB962C8B-B14F-4D97-AF65-F5344CB8AC3E}">
        <p14:creationId xmlns:p14="http://schemas.microsoft.com/office/powerpoint/2010/main" val="424855339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723CB-619D-4357-8000-3A01839F38D2}"/>
              </a:ext>
            </a:extLst>
          </p:cNvPr>
          <p:cNvSpPr>
            <a:spLocks noGrp="1"/>
          </p:cNvSpPr>
          <p:nvPr>
            <p:ph type="title"/>
          </p:nvPr>
        </p:nvSpPr>
        <p:spPr>
          <a:xfrm>
            <a:off x="931669" y="2866803"/>
            <a:ext cx="3289455" cy="1124393"/>
          </a:xfrm>
        </p:spPr>
        <p:txBody>
          <a:bodyPr/>
          <a:lstStyle/>
          <a:p>
            <a:r>
              <a:rPr lang="en-US" sz="3200" dirty="0"/>
              <a:t>Charter of the United Nations</a:t>
            </a:r>
          </a:p>
        </p:txBody>
      </p:sp>
      <p:sp>
        <p:nvSpPr>
          <p:cNvPr id="3" name="Content Placeholder 2">
            <a:extLst>
              <a:ext uri="{FF2B5EF4-FFF2-40B4-BE49-F238E27FC236}">
                <a16:creationId xmlns:a16="http://schemas.microsoft.com/office/drawing/2014/main" id="{3586268C-E8AB-4009-B276-06D7E1A46188}"/>
              </a:ext>
            </a:extLst>
          </p:cNvPr>
          <p:cNvSpPr>
            <a:spLocks noGrp="1"/>
          </p:cNvSpPr>
          <p:nvPr>
            <p:ph idx="1"/>
          </p:nvPr>
        </p:nvSpPr>
        <p:spPr>
          <a:xfrm>
            <a:off x="5124893" y="1447800"/>
            <a:ext cx="5996763" cy="4572000"/>
          </a:xfrm>
        </p:spPr>
        <p:txBody>
          <a:bodyPr/>
          <a:lstStyle/>
          <a:p>
            <a:r>
              <a:rPr lang="en-US" b="1" dirty="0"/>
              <a:t>Reference list:</a:t>
            </a:r>
          </a:p>
          <a:p>
            <a:pPr marL="0" indent="0">
              <a:buNone/>
            </a:pPr>
            <a:r>
              <a:rPr lang="en-US" dirty="0"/>
              <a:t>	</a:t>
            </a:r>
            <a:r>
              <a:rPr lang="en-US" dirty="0">
                <a:highlight>
                  <a:srgbClr val="FFFF00"/>
                </a:highlight>
              </a:rPr>
              <a:t>U.N. Charter art. 1, para. 3.</a:t>
            </a:r>
          </a:p>
          <a:p>
            <a:r>
              <a:rPr lang="en-US" b="1" dirty="0"/>
              <a:t>Parenthetical citation: </a:t>
            </a:r>
          </a:p>
          <a:p>
            <a:pPr marL="0" indent="0">
              <a:buNone/>
            </a:pPr>
            <a:r>
              <a:rPr lang="en-US" dirty="0"/>
              <a:t>	</a:t>
            </a:r>
            <a:r>
              <a:rPr lang="en-US" dirty="0">
                <a:highlight>
                  <a:srgbClr val="FFFF00"/>
                </a:highlight>
              </a:rPr>
              <a:t>(U.N. Charter art. xx, para. xx.)</a:t>
            </a:r>
          </a:p>
          <a:p>
            <a:r>
              <a:rPr lang="en-US" b="1" dirty="0"/>
              <a:t>Narrative citation: </a:t>
            </a:r>
          </a:p>
          <a:p>
            <a:pPr marL="0" indent="0">
              <a:buNone/>
            </a:pPr>
            <a:r>
              <a:rPr lang="en-US" dirty="0">
                <a:highlight>
                  <a:srgbClr val="FFFF00"/>
                </a:highlight>
              </a:rPr>
              <a:t>Article 1, paragraph 3, of the United Nations Charter</a:t>
            </a:r>
          </a:p>
          <a:p>
            <a:pPr marL="0" indent="0">
              <a:buNone/>
            </a:pPr>
            <a:endParaRPr lang="en-US" dirty="0"/>
          </a:p>
        </p:txBody>
      </p:sp>
    </p:spTree>
    <p:extLst>
      <p:ext uri="{BB962C8B-B14F-4D97-AF65-F5344CB8AC3E}">
        <p14:creationId xmlns:p14="http://schemas.microsoft.com/office/powerpoint/2010/main" val="4275536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Title Page (author information)</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lvl="1"/>
            <a:r>
              <a:rPr lang="en-US" sz="1800" dirty="0"/>
              <a:t>Below the title, type the author byline: first name, middle initial (if applicable), and last name</a:t>
            </a:r>
          </a:p>
          <a:p>
            <a:pPr lvl="1"/>
            <a:r>
              <a:rPr lang="en-US" sz="1800" dirty="0"/>
              <a:t>If there is more than one author, then list the authors’ names in order of their contribution (or alphabetical order), and separate names with a comma. Use “and” before the last name. </a:t>
            </a:r>
          </a:p>
          <a:p>
            <a:pPr marL="457200" lvl="1" indent="0">
              <a:buNone/>
            </a:pPr>
            <a:endParaRPr lang="en-US" sz="1800" b="1" dirty="0"/>
          </a:p>
          <a:p>
            <a:pPr marL="457200" lvl="1" indent="0">
              <a:buNone/>
            </a:pPr>
            <a:r>
              <a:rPr lang="en-US" sz="1800" b="1" dirty="0"/>
              <a:t>Example</a:t>
            </a:r>
            <a:r>
              <a:rPr lang="en-US" sz="1800" dirty="0"/>
              <a:t>: </a:t>
            </a:r>
            <a:r>
              <a:rPr lang="en-US" sz="1800" dirty="0">
                <a:highlight>
                  <a:srgbClr val="FFFF00"/>
                </a:highlight>
              </a:rPr>
              <a:t>Whitney Post, Sam </a:t>
            </a:r>
            <a:r>
              <a:rPr lang="en-US" sz="1800" dirty="0" err="1">
                <a:highlight>
                  <a:srgbClr val="FFFF00"/>
                </a:highlight>
              </a:rPr>
              <a:t>Ruitz</a:t>
            </a:r>
            <a:r>
              <a:rPr lang="en-US" sz="1800" dirty="0">
                <a:highlight>
                  <a:srgbClr val="FFFF00"/>
                </a:highlight>
              </a:rPr>
              <a:t>, and Matt Henson</a:t>
            </a:r>
          </a:p>
          <a:p>
            <a:pPr marL="457200" lvl="1" indent="0">
              <a:buNone/>
            </a:pPr>
            <a:r>
              <a:rPr lang="en-US" sz="1800" dirty="0"/>
              <a:t>                                   or</a:t>
            </a:r>
          </a:p>
          <a:p>
            <a:pPr marL="457200" lvl="1" indent="0">
              <a:buNone/>
            </a:pPr>
            <a:r>
              <a:rPr lang="en-US" sz="1800" dirty="0"/>
              <a:t>              </a:t>
            </a:r>
            <a:r>
              <a:rPr lang="en-US" sz="1800" dirty="0">
                <a:highlight>
                  <a:srgbClr val="FFFF00"/>
                </a:highlight>
              </a:rPr>
              <a:t>Matt Henson, Whitney Post, and Sam </a:t>
            </a:r>
            <a:r>
              <a:rPr lang="en-US" sz="1800" dirty="0" err="1">
                <a:highlight>
                  <a:srgbClr val="FFFF00"/>
                </a:highlight>
              </a:rPr>
              <a:t>Ruitz</a:t>
            </a:r>
            <a:endParaRPr lang="en-US" sz="1800" dirty="0">
              <a:highlight>
                <a:srgbClr val="FFFF00"/>
              </a:highlight>
            </a:endParaRPr>
          </a:p>
        </p:txBody>
      </p:sp>
    </p:spTree>
    <p:extLst>
      <p:ext uri="{BB962C8B-B14F-4D97-AF65-F5344CB8AC3E}">
        <p14:creationId xmlns:p14="http://schemas.microsoft.com/office/powerpoint/2010/main" val="74346664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Online Reports and Grey Literature</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9669059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Report by a Government Agency</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National Cancer Institute. (2019). </a:t>
            </a:r>
            <a:r>
              <a:rPr lang="en-US" i="1" dirty="0"/>
              <a:t>Taking time: Support </a:t>
            </a:r>
          </a:p>
          <a:p>
            <a:pPr marL="0" indent="0" fontAlgn="base">
              <a:buNone/>
            </a:pPr>
            <a:r>
              <a:rPr lang="en-US" i="1" dirty="0"/>
              <a:t>		for people with cancer</a:t>
            </a:r>
            <a:r>
              <a:rPr lang="en-US" dirty="0"/>
              <a:t> (NIH Publication No. 18-</a:t>
            </a:r>
          </a:p>
          <a:p>
            <a:pPr marL="0" indent="0" fontAlgn="base">
              <a:buNone/>
            </a:pPr>
            <a:r>
              <a:rPr lang="en-US" dirty="0"/>
              <a:t>		2059). U.S. Department of Health and Human </a:t>
            </a:r>
          </a:p>
          <a:p>
            <a:pPr marL="0" indent="0" fontAlgn="base">
              <a:buNone/>
            </a:pPr>
            <a:r>
              <a:rPr lang="en-US" dirty="0"/>
              <a:t>		Services, National Institutes of Health. https://</a:t>
            </a:r>
          </a:p>
          <a:p>
            <a:pPr marL="0" indent="0" fontAlgn="base">
              <a:buNone/>
            </a:pPr>
            <a:r>
              <a:rPr lang="en-US" dirty="0"/>
              <a:t>		www.cancer.gov/publications/patient-</a:t>
            </a:r>
          </a:p>
          <a:p>
            <a:pPr marL="0" indent="0" fontAlgn="base">
              <a:buNone/>
            </a:pPr>
            <a:r>
              <a:rPr lang="en-US" dirty="0"/>
              <a:t>		education/takingtime.pdf</a:t>
            </a:r>
          </a:p>
          <a:p>
            <a:pPr marL="0" indent="0" fontAlgn="base">
              <a:buNone/>
            </a:pPr>
            <a:endParaRPr lang="en-US" dirty="0"/>
          </a:p>
          <a:p>
            <a:pPr fontAlgn="t"/>
            <a:r>
              <a:rPr lang="en-US" b="1" i="1" dirty="0"/>
              <a:t>Parenthetical citation</a:t>
            </a:r>
            <a:r>
              <a:rPr lang="en-US" dirty="0"/>
              <a:t>: </a:t>
            </a:r>
          </a:p>
          <a:p>
            <a:pPr marL="0" indent="0" fontAlgn="t">
              <a:buNone/>
            </a:pPr>
            <a:r>
              <a:rPr lang="en-US" dirty="0"/>
              <a:t>	</a:t>
            </a:r>
            <a:r>
              <a:rPr lang="en-US" dirty="0">
                <a:highlight>
                  <a:srgbClr val="FFFF00"/>
                </a:highlight>
              </a:rPr>
              <a:t>(National Cancer Institute, 2019) </a:t>
            </a:r>
          </a:p>
          <a:p>
            <a:pPr fontAlgn="t"/>
            <a:r>
              <a:rPr lang="en-US" b="1" i="1" dirty="0"/>
              <a:t>Narrative citation</a:t>
            </a:r>
            <a:r>
              <a:rPr lang="en-US" dirty="0"/>
              <a:t>: </a:t>
            </a:r>
            <a:r>
              <a:rPr lang="en-US" dirty="0">
                <a:highlight>
                  <a:srgbClr val="FFFF00"/>
                </a:highlight>
              </a:rPr>
              <a:t>National Cancer Institute (2019)</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95884554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Report with Individual Authors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lnSpcReduction="10000"/>
          </a:bodyPr>
          <a:lstStyle/>
          <a:p>
            <a:pPr fontAlgn="base"/>
            <a:r>
              <a:rPr lang="en-US" dirty="0" err="1"/>
              <a:t>Baral</a:t>
            </a:r>
            <a:r>
              <a:rPr lang="en-US" dirty="0"/>
              <a:t>, P., Larsen, M., &amp; Archer, M. (2019). </a:t>
            </a:r>
            <a:r>
              <a:rPr lang="en-US" i="1" dirty="0"/>
              <a:t>Does money </a:t>
            </a:r>
          </a:p>
          <a:p>
            <a:pPr marL="0" indent="0" fontAlgn="base">
              <a:buNone/>
            </a:pPr>
            <a:r>
              <a:rPr lang="en-US" i="1" dirty="0"/>
              <a:t>		grow on trees? Restoration financing in </a:t>
            </a:r>
          </a:p>
          <a:p>
            <a:pPr marL="0" indent="0" fontAlgn="base">
              <a:buNone/>
            </a:pPr>
            <a:r>
              <a:rPr lang="en-US" i="1" dirty="0"/>
              <a:t>		Southeast Asia</a:t>
            </a:r>
            <a:r>
              <a:rPr lang="en-US" dirty="0"/>
              <a:t>. Atlantic Council. https://www.</a:t>
            </a:r>
          </a:p>
          <a:p>
            <a:pPr marL="0" indent="0" fontAlgn="base">
              <a:buNone/>
            </a:pPr>
            <a:r>
              <a:rPr lang="en-US" dirty="0"/>
              <a:t>		atlanticcouncil.org/in-depth-research-reports/</a:t>
            </a:r>
          </a:p>
          <a:p>
            <a:pPr marL="0" indent="0" fontAlgn="base">
              <a:buNone/>
            </a:pPr>
            <a:r>
              <a:rPr lang="en-US" dirty="0"/>
              <a:t>		report/does-money-grow-on-trees-restoring-</a:t>
            </a:r>
          </a:p>
          <a:p>
            <a:pPr marL="0" indent="0" fontAlgn="base">
              <a:buNone/>
            </a:pPr>
            <a:r>
              <a:rPr lang="en-US" dirty="0"/>
              <a:t>		financing-in-southeast-</a:t>
            </a:r>
            <a:r>
              <a:rPr lang="en-US" dirty="0" err="1"/>
              <a:t>asia</a:t>
            </a:r>
            <a:r>
              <a:rPr lang="en-US" dirty="0"/>
              <a:t>/ </a:t>
            </a:r>
          </a:p>
          <a:p>
            <a:pPr fontAlgn="base"/>
            <a:r>
              <a:rPr lang="en-US" dirty="0" err="1"/>
              <a:t>Stuster</a:t>
            </a:r>
            <a:r>
              <a:rPr lang="en-US" dirty="0"/>
              <a:t>, J., Adolf, J., Byrne, V., &amp; Greene, M. </a:t>
            </a:r>
          </a:p>
          <a:p>
            <a:pPr marL="0" indent="0" fontAlgn="base">
              <a:buNone/>
            </a:pPr>
            <a:r>
              <a:rPr lang="en-US" dirty="0"/>
              <a:t>		(2018). </a:t>
            </a:r>
            <a:r>
              <a:rPr lang="en-US" i="1" dirty="0"/>
              <a:t>Human exploration of Mars: Preliminary </a:t>
            </a:r>
          </a:p>
          <a:p>
            <a:pPr marL="0" indent="0" fontAlgn="base">
              <a:buNone/>
            </a:pPr>
            <a:r>
              <a:rPr lang="en-US" i="1" dirty="0"/>
              <a:t>		lists of crew tasks</a:t>
            </a:r>
            <a:r>
              <a:rPr lang="en-US" dirty="0"/>
              <a:t> (Report No. NASA/CR-2018-</a:t>
            </a:r>
          </a:p>
          <a:p>
            <a:pPr marL="0" indent="0" fontAlgn="base">
              <a:buNone/>
            </a:pPr>
            <a:r>
              <a:rPr lang="en-US" dirty="0"/>
              <a:t>		220043). National Aeronautics and Space </a:t>
            </a:r>
          </a:p>
          <a:p>
            <a:pPr marL="0" indent="0" fontAlgn="base">
              <a:buNone/>
            </a:pPr>
            <a:r>
              <a:rPr lang="en-US" dirty="0"/>
              <a:t>		Administration. https://ntrs.nasa.gov/archive/</a:t>
            </a:r>
          </a:p>
          <a:p>
            <a:pPr marL="0" indent="0" fontAlgn="base">
              <a:buNone/>
            </a:pPr>
            <a:r>
              <a:rPr lang="en-US" dirty="0"/>
              <a:t>		</a:t>
            </a:r>
            <a:r>
              <a:rPr lang="en-US" dirty="0" err="1"/>
              <a:t>nasa</a:t>
            </a:r>
            <a:r>
              <a:rPr lang="en-US" dirty="0"/>
              <a:t>/casi.ntrs.nasa.gov/20190001401.pdf</a:t>
            </a:r>
          </a:p>
          <a:p>
            <a:pPr fontAlgn="t"/>
            <a:r>
              <a:rPr lang="en-US" b="1" i="1" dirty="0"/>
              <a:t>Parenthetical citations</a:t>
            </a:r>
            <a:r>
              <a:rPr lang="en-US" dirty="0"/>
              <a:t>: </a:t>
            </a:r>
          </a:p>
          <a:p>
            <a:pPr marL="0" indent="0" fontAlgn="t">
              <a:buNone/>
            </a:pPr>
            <a:r>
              <a:rPr lang="en-US" dirty="0"/>
              <a:t>	</a:t>
            </a:r>
            <a:r>
              <a:rPr lang="en-US" dirty="0">
                <a:highlight>
                  <a:srgbClr val="FFFF00"/>
                </a:highlight>
              </a:rPr>
              <a:t>(</a:t>
            </a:r>
            <a:r>
              <a:rPr lang="en-US" dirty="0" err="1">
                <a:highlight>
                  <a:srgbClr val="FFFF00"/>
                </a:highlight>
              </a:rPr>
              <a:t>Baral</a:t>
            </a:r>
            <a:r>
              <a:rPr lang="en-US" dirty="0">
                <a:highlight>
                  <a:srgbClr val="FFFF00"/>
                </a:highlight>
              </a:rPr>
              <a:t> et al., 2019; </a:t>
            </a:r>
            <a:r>
              <a:rPr lang="en-US" dirty="0" err="1">
                <a:highlight>
                  <a:srgbClr val="FFFF00"/>
                </a:highlight>
              </a:rPr>
              <a:t>Stuster</a:t>
            </a:r>
            <a:r>
              <a:rPr lang="en-US" dirty="0">
                <a:highlight>
                  <a:srgbClr val="FFFF00"/>
                </a:highlight>
              </a:rPr>
              <a:t> et al., 2018</a:t>
            </a:r>
            <a:r>
              <a:rPr lang="en-US" dirty="0"/>
              <a:t>)</a:t>
            </a:r>
          </a:p>
          <a:p>
            <a:pPr fontAlgn="t"/>
            <a:r>
              <a:rPr lang="en-US" b="1" i="1" dirty="0"/>
              <a:t>Narrative citations</a:t>
            </a:r>
            <a:r>
              <a:rPr lang="en-US" dirty="0"/>
              <a:t>: </a:t>
            </a:r>
          </a:p>
          <a:p>
            <a:pPr marL="0" indent="0" fontAlgn="t">
              <a:buNone/>
            </a:pPr>
            <a:r>
              <a:rPr lang="en-US" dirty="0"/>
              <a:t>	</a:t>
            </a:r>
            <a:r>
              <a:rPr lang="en-US" dirty="0" err="1">
                <a:highlight>
                  <a:srgbClr val="FFFF00"/>
                </a:highlight>
              </a:rPr>
              <a:t>Baral</a:t>
            </a:r>
            <a:r>
              <a:rPr lang="en-US" dirty="0">
                <a:highlight>
                  <a:srgbClr val="FFFF00"/>
                </a:highlight>
              </a:rPr>
              <a:t> et al. (2019) and </a:t>
            </a:r>
            <a:r>
              <a:rPr lang="en-US" dirty="0" err="1">
                <a:highlight>
                  <a:srgbClr val="FFFF00"/>
                </a:highlight>
              </a:rPr>
              <a:t>Stuster</a:t>
            </a:r>
            <a:r>
              <a:rPr lang="en-US" dirty="0">
                <a:highlight>
                  <a:srgbClr val="FFFF00"/>
                </a:highlight>
              </a:rPr>
              <a:t> et al. (2018)</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79379667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Brochure Published by Company</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lnSpcReduction="10000"/>
          </a:bodyPr>
          <a:lstStyle/>
          <a:p>
            <a:pPr fontAlgn="base"/>
            <a:r>
              <a:rPr lang="en-US" dirty="0"/>
              <a:t>Cedars-Sinai. (2015). </a:t>
            </a:r>
            <a:r>
              <a:rPr lang="en-US" i="1" dirty="0"/>
              <a:t>Human papillomavirus (HPV) </a:t>
            </a:r>
          </a:p>
          <a:p>
            <a:pPr marL="0" indent="0" fontAlgn="base">
              <a:buNone/>
            </a:pPr>
            <a:r>
              <a:rPr lang="en-US" i="1" dirty="0"/>
              <a:t>		and oropharyngeal cancer</a:t>
            </a:r>
            <a:r>
              <a:rPr lang="en-US" dirty="0"/>
              <a:t> [Brochure]. https://</a:t>
            </a:r>
          </a:p>
          <a:p>
            <a:pPr marL="0" indent="0" fontAlgn="base">
              <a:buNone/>
            </a:pPr>
            <a:r>
              <a:rPr lang="en-US" dirty="0"/>
              <a:t>		www.cedars-sinai.org/content/dam/cedars-</a:t>
            </a:r>
          </a:p>
          <a:p>
            <a:pPr marL="0" indent="0" fontAlgn="base">
              <a:buNone/>
            </a:pPr>
            <a:r>
              <a:rPr lang="en-US" dirty="0"/>
              <a:t>		</a:t>
            </a:r>
            <a:r>
              <a:rPr lang="en-US" dirty="0" err="1"/>
              <a:t>sinai</a:t>
            </a:r>
            <a:r>
              <a:rPr lang="en-US" dirty="0"/>
              <a:t>/cancer/sub-clinical-areas/head-neck/</a:t>
            </a:r>
          </a:p>
          <a:p>
            <a:pPr marL="0" indent="0" fontAlgn="base">
              <a:buNone/>
            </a:pPr>
            <a:r>
              <a:rPr lang="en-US" dirty="0"/>
              <a:t>		documents/hpv-throat-cancer-brochure.pdf</a:t>
            </a:r>
          </a:p>
          <a:p>
            <a:pPr marL="0" indent="0" fontAlgn="base">
              <a:buNone/>
            </a:pPr>
            <a:endParaRPr lang="en-US" dirty="0"/>
          </a:p>
          <a:p>
            <a:pPr fontAlgn="t"/>
            <a:r>
              <a:rPr lang="en-US" b="1" i="1" dirty="0"/>
              <a:t>Parenthetical citation</a:t>
            </a:r>
            <a:r>
              <a:rPr lang="en-US" dirty="0"/>
              <a:t>: </a:t>
            </a:r>
            <a:r>
              <a:rPr lang="en-US" dirty="0">
                <a:highlight>
                  <a:srgbClr val="FFFF00"/>
                </a:highlight>
              </a:rPr>
              <a:t>(Cedars-Sinai, 2015) </a:t>
            </a:r>
          </a:p>
          <a:p>
            <a:pPr fontAlgn="t"/>
            <a:r>
              <a:rPr lang="en-US" b="1" i="1" dirty="0"/>
              <a:t>Narrative citation</a:t>
            </a:r>
            <a:r>
              <a:rPr lang="en-US" dirty="0"/>
              <a:t>: </a:t>
            </a:r>
            <a:r>
              <a:rPr lang="en-US" dirty="0">
                <a:highlight>
                  <a:srgbClr val="FFFF00"/>
                </a:highlight>
              </a:rPr>
              <a:t>Cedars-Sinai (2015)</a:t>
            </a:r>
          </a:p>
          <a:p>
            <a:pPr marL="0" indent="0" fontAlgn="t">
              <a:buNone/>
            </a:pPr>
            <a:endParaRPr lang="en-US" dirty="0"/>
          </a:p>
          <a:p>
            <a:pPr marL="0" indent="0" fontAlgn="t">
              <a:buNone/>
            </a:pPr>
            <a:r>
              <a:rPr lang="en-US" b="1" dirty="0"/>
              <a:t>Note:</a:t>
            </a:r>
          </a:p>
          <a:p>
            <a:pPr marL="0" indent="0" fontAlgn="t">
              <a:buNone/>
            </a:pPr>
            <a:r>
              <a:rPr lang="en-US" dirty="0"/>
              <a:t>Brochures, pamphlets, or flyers follow the same format as report references. </a:t>
            </a:r>
          </a:p>
          <a:p>
            <a:pPr marL="0" indent="0" fontAlgn="t">
              <a:buNone/>
            </a:pPr>
            <a:r>
              <a:rPr lang="en-US" dirty="0"/>
              <a:t>This brochure has an organizational author rather than individual authors. </a:t>
            </a:r>
          </a:p>
          <a:p>
            <a:pPr marL="0" indent="0" fontAlgn="t">
              <a:buNone/>
            </a:pPr>
            <a:r>
              <a:rPr lang="en-US" dirty="0"/>
              <a:t>Include the description “[Brochure]” in square brackets after the title of the brochure.</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51624160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Fact Sheet</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fontScale="92500" lnSpcReduction="20000"/>
          </a:bodyPr>
          <a:lstStyle/>
          <a:p>
            <a:pPr fontAlgn="base"/>
            <a:r>
              <a:rPr lang="en-US" dirty="0"/>
              <a:t>Agency for Toxic Substances and Disease Registry. </a:t>
            </a:r>
          </a:p>
          <a:p>
            <a:pPr marL="0" indent="0" fontAlgn="base">
              <a:buNone/>
            </a:pPr>
            <a:r>
              <a:rPr lang="en-US" dirty="0"/>
              <a:t>	(n.d.). </a:t>
            </a:r>
            <a:r>
              <a:rPr lang="en-US" i="1" dirty="0"/>
              <a:t>Asbestos in your environment: What you can </a:t>
            </a:r>
          </a:p>
          <a:p>
            <a:pPr marL="0" indent="0" fontAlgn="base">
              <a:buNone/>
            </a:pPr>
            <a:r>
              <a:rPr lang="en-US" i="1" dirty="0"/>
              <a:t>	do to limit exposure</a:t>
            </a:r>
            <a:r>
              <a:rPr lang="en-US" dirty="0"/>
              <a:t> [Fact sheet]. U.S. Department of </a:t>
            </a:r>
          </a:p>
          <a:p>
            <a:pPr marL="0" indent="0" fontAlgn="base">
              <a:buNone/>
            </a:pPr>
            <a:r>
              <a:rPr lang="en-US" dirty="0"/>
              <a:t>	Health &amp; Human Services. https://www.atsdr.cdc.</a:t>
            </a:r>
          </a:p>
          <a:p>
            <a:pPr marL="0" indent="0" fontAlgn="base">
              <a:buNone/>
            </a:pPr>
            <a:r>
              <a:rPr lang="en-US" dirty="0"/>
              <a:t>	gov/docs/</a:t>
            </a:r>
            <a:r>
              <a:rPr lang="en-US" dirty="0" err="1"/>
              <a:t>limitingenvironmentalexposures_factsheet</a:t>
            </a:r>
            <a:r>
              <a:rPr lang="en-US" dirty="0"/>
              <a:t>- </a:t>
            </a:r>
          </a:p>
          <a:p>
            <a:pPr marL="0" indent="0" fontAlgn="base">
              <a:buNone/>
            </a:pPr>
            <a:r>
              <a:rPr lang="en-US" dirty="0"/>
              <a:t>	508.pdf </a:t>
            </a:r>
          </a:p>
          <a:p>
            <a:pPr fontAlgn="base"/>
            <a:r>
              <a:rPr lang="en-US" dirty="0"/>
              <a:t>American Association of Colleges of Nursing. </a:t>
            </a:r>
          </a:p>
          <a:p>
            <a:pPr marL="0" indent="0" fontAlgn="base">
              <a:buNone/>
            </a:pPr>
            <a:r>
              <a:rPr lang="en-US" dirty="0"/>
              <a:t>		(2017). </a:t>
            </a:r>
            <a:r>
              <a:rPr lang="en-US" i="1" dirty="0"/>
              <a:t>Nursing shortage fact sheet</a:t>
            </a:r>
            <a:r>
              <a:rPr lang="en-US" dirty="0"/>
              <a:t> [Fact sheet].</a:t>
            </a:r>
          </a:p>
          <a:p>
            <a:pPr marL="0" indent="0" fontAlgn="base">
              <a:buNone/>
            </a:pPr>
            <a:r>
              <a:rPr lang="en-US" dirty="0"/>
              <a:t>		 http://www.aacnnursing.org/Portals/42/News/	</a:t>
            </a:r>
          </a:p>
          <a:p>
            <a:pPr marL="0" indent="0" fontAlgn="base">
              <a:buNone/>
            </a:pPr>
            <a:r>
              <a:rPr lang="en-US" dirty="0"/>
              <a:t>		Factsheets/Nursing-Shortage-Factsheet-</a:t>
            </a:r>
          </a:p>
          <a:p>
            <a:pPr marL="0" indent="0" fontAlgn="base">
              <a:buNone/>
            </a:pPr>
            <a:r>
              <a:rPr lang="en-US" dirty="0"/>
              <a:t>		2017.pdf</a:t>
            </a:r>
          </a:p>
          <a:p>
            <a:pPr marL="0" indent="0" fontAlgn="base">
              <a:buNone/>
            </a:pPr>
            <a:endParaRPr lang="en-US" dirty="0"/>
          </a:p>
          <a:p>
            <a:pPr fontAlgn="t"/>
            <a:r>
              <a:rPr lang="en-US" b="1" i="1" dirty="0"/>
              <a:t>Parenthetical citations</a:t>
            </a:r>
            <a:r>
              <a:rPr lang="en-US" dirty="0"/>
              <a:t>: </a:t>
            </a:r>
          </a:p>
          <a:p>
            <a:pPr marL="0" indent="0" fontAlgn="t">
              <a:buNone/>
            </a:pPr>
            <a:r>
              <a:rPr lang="en-US" dirty="0">
                <a:highlight>
                  <a:srgbClr val="FFFF00"/>
                </a:highlight>
              </a:rPr>
              <a:t>(Agency for Toxic Substances and Disease Registry, n.d.) (American Association of Colleges of Nursing, 2017) </a:t>
            </a:r>
          </a:p>
          <a:p>
            <a:pPr fontAlgn="t"/>
            <a:r>
              <a:rPr lang="en-US" b="1" i="1" dirty="0"/>
              <a:t>Narrative citations</a:t>
            </a:r>
            <a:r>
              <a:rPr lang="en-US" dirty="0"/>
              <a:t>: </a:t>
            </a:r>
          </a:p>
          <a:p>
            <a:pPr marL="0" indent="0" fontAlgn="t">
              <a:buNone/>
            </a:pPr>
            <a:r>
              <a:rPr lang="en-US" dirty="0">
                <a:highlight>
                  <a:srgbClr val="FFFF00"/>
                </a:highlight>
              </a:rPr>
              <a:t>Agency for Toxic Substances and Disease Registry (n.d.) and American Association of Colleges of Nursing (2017)</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46222289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White Paper with a Group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lnSpcReduction="10000"/>
          </a:bodyPr>
          <a:lstStyle/>
          <a:p>
            <a:pPr fontAlgn="base"/>
            <a:r>
              <a:rPr lang="en-US" dirty="0"/>
              <a:t>Department for Business Innovation &amp; Skills. </a:t>
            </a:r>
          </a:p>
          <a:p>
            <a:pPr marL="0" indent="0" fontAlgn="base">
              <a:buNone/>
            </a:pPr>
            <a:r>
              <a:rPr lang="en-US" dirty="0"/>
              <a:t>		(2016). </a:t>
            </a:r>
            <a:r>
              <a:rPr lang="en-US" i="1" dirty="0"/>
              <a:t>Success as a knowledge economy: </a:t>
            </a:r>
          </a:p>
          <a:p>
            <a:pPr marL="0" indent="0" fontAlgn="base">
              <a:buNone/>
            </a:pPr>
            <a:r>
              <a:rPr lang="en-US" i="1" dirty="0"/>
              <a:t>		Teaching excellent, social mobility and student </a:t>
            </a:r>
          </a:p>
          <a:p>
            <a:pPr marL="0" indent="0" fontAlgn="base">
              <a:buNone/>
            </a:pPr>
            <a:r>
              <a:rPr lang="en-US" i="1" dirty="0"/>
              <a:t>		choice</a:t>
            </a:r>
            <a:r>
              <a:rPr lang="en-US" dirty="0"/>
              <a:t> [White paper].Crown. https://www.gov.</a:t>
            </a:r>
          </a:p>
          <a:p>
            <a:pPr marL="0" indent="0" fontAlgn="base">
              <a:buNone/>
            </a:pPr>
            <a:r>
              <a:rPr lang="en-US" dirty="0"/>
              <a:t>		</a:t>
            </a:r>
            <a:r>
              <a:rPr lang="en-US" dirty="0" err="1"/>
              <a:t>uk</a:t>
            </a:r>
            <a:r>
              <a:rPr lang="en-US" dirty="0"/>
              <a:t>/government/uploads/system/uploads/ </a:t>
            </a:r>
          </a:p>
          <a:p>
            <a:pPr marL="0" indent="0" fontAlgn="base">
              <a:buNone/>
            </a:pPr>
            <a:r>
              <a:rPr lang="en-US" dirty="0"/>
              <a:t>		</a:t>
            </a:r>
            <a:r>
              <a:rPr lang="en-US" dirty="0" err="1"/>
              <a:t>attachment_data</a:t>
            </a:r>
            <a:r>
              <a:rPr lang="en-US" dirty="0"/>
              <a:t>/file/523396/bis-16-265-</a:t>
            </a:r>
          </a:p>
          <a:p>
            <a:pPr marL="0" indent="0" fontAlgn="base">
              <a:buNone/>
            </a:pPr>
            <a:r>
              <a:rPr lang="en-US" dirty="0"/>
              <a:t>		success-as-a-knowledge-economy.pdf</a:t>
            </a:r>
          </a:p>
          <a:p>
            <a:pPr marL="0" indent="0" fontAlgn="base">
              <a:buNone/>
            </a:pPr>
            <a:endParaRPr lang="en-US" dirty="0"/>
          </a:p>
          <a:p>
            <a:pPr fontAlgn="t"/>
            <a:r>
              <a:rPr lang="en-US" b="1" i="1" dirty="0"/>
              <a:t>Parenthetical citation</a:t>
            </a:r>
            <a:r>
              <a:rPr lang="en-US" dirty="0"/>
              <a:t>: </a:t>
            </a:r>
          </a:p>
          <a:p>
            <a:pPr marL="0" indent="0" fontAlgn="t">
              <a:buNone/>
            </a:pPr>
            <a:r>
              <a:rPr lang="en-US" dirty="0"/>
              <a:t>	</a:t>
            </a:r>
            <a:r>
              <a:rPr lang="en-US" dirty="0">
                <a:highlight>
                  <a:srgbClr val="FFFF00"/>
                </a:highlight>
              </a:rPr>
              <a:t>(Department for Business Innovation &amp; Skills, 2016) </a:t>
            </a:r>
          </a:p>
          <a:p>
            <a:pPr fontAlgn="t"/>
            <a:r>
              <a:rPr lang="en-US" b="1" i="1" dirty="0"/>
              <a:t>Narrative citation</a:t>
            </a:r>
            <a:r>
              <a:rPr lang="en-US" dirty="0"/>
              <a:t>: </a:t>
            </a:r>
          </a:p>
          <a:p>
            <a:pPr marL="0" indent="0" fontAlgn="t">
              <a:buNone/>
            </a:pPr>
            <a:r>
              <a:rPr lang="en-US" dirty="0"/>
              <a:t>	</a:t>
            </a:r>
            <a:r>
              <a:rPr lang="en-US" dirty="0">
                <a:highlight>
                  <a:srgbClr val="FFFF00"/>
                </a:highlight>
              </a:rPr>
              <a:t>Department for Business Innovation &amp; Skills (2016)</a:t>
            </a:r>
          </a:p>
          <a:p>
            <a:pPr marL="0" indent="0" fontAlgn="t">
              <a:buNone/>
            </a:pPr>
            <a:r>
              <a:rPr lang="en-US" sz="1400" b="1" dirty="0"/>
              <a:t>Note:</a:t>
            </a:r>
          </a:p>
          <a:p>
            <a:pPr marL="0" indent="0" fontAlgn="t">
              <a:buNone/>
            </a:pPr>
            <a:r>
              <a:rPr lang="en-US" sz="1400" dirty="0"/>
              <a:t>A white paper is a persuasive document that is written by a person or group to convince readers of their position and philosophy on a topic. </a:t>
            </a:r>
          </a:p>
          <a:p>
            <a:pPr marL="0" indent="0" fontAlgn="t">
              <a:buNone/>
            </a:pPr>
            <a:r>
              <a:rPr lang="en-US" sz="1400" dirty="0"/>
              <a:t>Include the description “[White paper]” in square brackets after the title of the white paper.</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84738999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Conference Presentations and Proceedings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9834307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Information to Include in Documentation of Conference Presentations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t"/>
            <a:r>
              <a:rPr lang="en-US" dirty="0">
                <a:highlight>
                  <a:srgbClr val="FFFF00"/>
                </a:highlight>
              </a:rPr>
              <a:t>Provide the names of the presenters in the author element of the reference. </a:t>
            </a:r>
          </a:p>
          <a:p>
            <a:pPr fontAlgn="t"/>
            <a:r>
              <a:rPr lang="en-US" dirty="0">
                <a:highlight>
                  <a:srgbClr val="FFFF00"/>
                </a:highlight>
              </a:rPr>
              <a:t>Provide the full dates of the conference in the date element of the reference. </a:t>
            </a:r>
          </a:p>
          <a:p>
            <a:pPr fontAlgn="t"/>
            <a:r>
              <a:rPr lang="en-US" dirty="0">
                <a:highlight>
                  <a:srgbClr val="FFFF00"/>
                </a:highlight>
              </a:rPr>
              <a:t>Describe the presentation in square brackets after the title. The description is flexible (e.g., “[Conference session],” “[Paper presentation],” “[Poster session],” “[Keynote address]”). </a:t>
            </a:r>
          </a:p>
          <a:p>
            <a:pPr fontAlgn="t"/>
            <a:r>
              <a:rPr lang="en-US" dirty="0">
                <a:highlight>
                  <a:srgbClr val="FFFF00"/>
                </a:highlight>
              </a:rPr>
              <a:t>Provide the name of the conference or meeting and its location in the source element of the reference.</a:t>
            </a:r>
          </a:p>
          <a:p>
            <a:pPr fontAlgn="t"/>
            <a:r>
              <a:rPr lang="en-US" dirty="0">
                <a:highlight>
                  <a:srgbClr val="FFFF00"/>
                </a:highlight>
              </a:rPr>
              <a:t>If video of the conference presentation is available, include a link at the end of the reference.</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35880203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Conference Presentations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t"/>
            <a:endParaRPr lang="en-US" dirty="0">
              <a:highlight>
                <a:srgbClr val="FFFF00"/>
              </a:highlight>
            </a:endParaRPr>
          </a:p>
          <a:p>
            <a:pPr fontAlgn="base"/>
            <a:r>
              <a:rPr lang="en-US" dirty="0"/>
              <a:t>Evans, A. C., Jr., </a:t>
            </a:r>
            <a:r>
              <a:rPr lang="en-US" dirty="0" err="1"/>
              <a:t>Garbarino</a:t>
            </a:r>
            <a:r>
              <a:rPr lang="en-US" dirty="0"/>
              <a:t>, J., </a:t>
            </a:r>
            <a:r>
              <a:rPr lang="en-US" dirty="0" err="1"/>
              <a:t>Bocanegra</a:t>
            </a:r>
            <a:r>
              <a:rPr lang="en-US" dirty="0"/>
              <a:t>, E., </a:t>
            </a:r>
          </a:p>
          <a:p>
            <a:pPr marL="0" indent="0" fontAlgn="base">
              <a:buNone/>
            </a:pPr>
            <a:r>
              <a:rPr lang="en-US" dirty="0"/>
              <a:t>		</a:t>
            </a:r>
            <a:r>
              <a:rPr lang="en-US" dirty="0" err="1"/>
              <a:t>Kinscherff</a:t>
            </a:r>
            <a:r>
              <a:rPr lang="en-US" dirty="0"/>
              <a:t>, R. T., &amp; Márquez-Greene, N. (2019, </a:t>
            </a:r>
          </a:p>
          <a:p>
            <a:pPr marL="0" indent="0" fontAlgn="base">
              <a:buNone/>
            </a:pPr>
            <a:r>
              <a:rPr lang="en-US" dirty="0"/>
              <a:t>		August 8–11). </a:t>
            </a:r>
            <a:r>
              <a:rPr lang="en-US" i="1" dirty="0"/>
              <a:t>Gun violence: An event on the </a:t>
            </a:r>
          </a:p>
          <a:p>
            <a:pPr marL="0" indent="0" fontAlgn="base">
              <a:buNone/>
            </a:pPr>
            <a:r>
              <a:rPr lang="en-US" i="1" dirty="0"/>
              <a:t>		power of community</a:t>
            </a:r>
            <a:r>
              <a:rPr lang="en-US" dirty="0"/>
              <a:t> [Conference </a:t>
            </a:r>
          </a:p>
          <a:p>
            <a:pPr marL="0" indent="0" fontAlgn="base">
              <a:buNone/>
            </a:pPr>
            <a:r>
              <a:rPr lang="en-US" dirty="0"/>
              <a:t>		presentation]. APA 2019 Convention, Chicago, </a:t>
            </a:r>
          </a:p>
          <a:p>
            <a:pPr marL="0" indent="0" fontAlgn="base">
              <a:buNone/>
            </a:pPr>
            <a:r>
              <a:rPr lang="en-US" dirty="0"/>
              <a:t>		IL, United States. https://convention.apa.org/</a:t>
            </a:r>
          </a:p>
          <a:p>
            <a:pPr marL="0" indent="0" fontAlgn="base">
              <a:buNone/>
            </a:pPr>
            <a:r>
              <a:rPr lang="en-US" dirty="0"/>
              <a:t>		2019-video</a:t>
            </a:r>
          </a:p>
          <a:p>
            <a:pPr marL="0" indent="0" fontAlgn="base">
              <a:buNone/>
            </a:pPr>
            <a:endParaRPr lang="en-US" dirty="0"/>
          </a:p>
          <a:p>
            <a:pPr fontAlgn="t"/>
            <a:r>
              <a:rPr lang="en-US" b="1" i="1" dirty="0"/>
              <a:t>Parenthetical citation</a:t>
            </a:r>
            <a:r>
              <a:rPr lang="en-US" dirty="0"/>
              <a:t>: </a:t>
            </a:r>
            <a:r>
              <a:rPr lang="en-US" dirty="0">
                <a:highlight>
                  <a:srgbClr val="FFFF00"/>
                </a:highlight>
              </a:rPr>
              <a:t>(Evans et al., 2019) </a:t>
            </a:r>
          </a:p>
          <a:p>
            <a:pPr fontAlgn="t"/>
            <a:r>
              <a:rPr lang="en-US" b="1" i="1" dirty="0"/>
              <a:t>Narrative citation</a:t>
            </a:r>
            <a:r>
              <a:rPr lang="en-US" dirty="0"/>
              <a:t>: </a:t>
            </a:r>
            <a:r>
              <a:rPr lang="en-US" dirty="0">
                <a:highlight>
                  <a:srgbClr val="FFFF00"/>
                </a:highlight>
              </a:rPr>
              <a:t>A conference presentation led by Evans et al. (2019) confirmed……..</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423119196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Dissertations and Theses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63866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B8026E2-1E9E-4D3A-9AD9-0577A320776D}"/>
              </a:ext>
            </a:extLst>
          </p:cNvPr>
          <p:cNvSpPr>
            <a:spLocks noGrp="1"/>
          </p:cNvSpPr>
          <p:nvPr>
            <p:ph type="title"/>
          </p:nvPr>
        </p:nvSpPr>
        <p:spPr>
          <a:xfrm>
            <a:off x="648586" y="1943986"/>
            <a:ext cx="3710763" cy="1600200"/>
          </a:xfrm>
        </p:spPr>
        <p:txBody>
          <a:bodyPr/>
          <a:lstStyle/>
          <a:p>
            <a:r>
              <a:rPr lang="en-US" sz="3200" dirty="0"/>
              <a:t>Sample Title Page</a:t>
            </a:r>
          </a:p>
        </p:txBody>
      </p:sp>
      <p:pic>
        <p:nvPicPr>
          <p:cNvPr id="8" name="Content Placeholder 7">
            <a:extLst>
              <a:ext uri="{FF2B5EF4-FFF2-40B4-BE49-F238E27FC236}">
                <a16:creationId xmlns:a16="http://schemas.microsoft.com/office/drawing/2014/main" id="{14571980-C233-432B-95E6-63363DE7165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503079" y="472086"/>
            <a:ext cx="4659147" cy="5913828"/>
          </a:xfrm>
          <a:effectLst>
            <a:outerShdw blurRad="50800" dist="38100" dir="13500000" algn="br" rotWithShape="0">
              <a:prstClr val="black">
                <a:alpha val="40000"/>
              </a:prstClr>
            </a:outerShdw>
          </a:effectLst>
        </p:spPr>
      </p:pic>
    </p:spTree>
    <p:extLst>
      <p:ext uri="{BB962C8B-B14F-4D97-AF65-F5344CB8AC3E}">
        <p14:creationId xmlns:p14="http://schemas.microsoft.com/office/powerpoint/2010/main" val="170786802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Information for Documenting</a:t>
            </a:r>
            <a:br>
              <a:rPr lang="en-US" sz="3200" dirty="0">
                <a:solidFill>
                  <a:srgbClr val="EBEBEB"/>
                </a:solidFill>
              </a:rPr>
            </a:br>
            <a:r>
              <a:rPr lang="en-US" sz="3200" dirty="0">
                <a:solidFill>
                  <a:srgbClr val="EBEBEB"/>
                </a:solidFill>
              </a:rPr>
              <a:t>a Dissertation or Thesis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fontScale="85000" lnSpcReduction="20000"/>
          </a:bodyPr>
          <a:lstStyle/>
          <a:p>
            <a:pPr fontAlgn="t"/>
            <a:r>
              <a:rPr lang="en-US" dirty="0">
                <a:highlight>
                  <a:srgbClr val="FFFF00"/>
                </a:highlight>
              </a:rPr>
              <a:t>A dissertation or thesis is considered published when it is available from a database such as ProQuest Dissertations and Theses Global or PDQT Open, an institutional repository, or an archive. </a:t>
            </a:r>
          </a:p>
          <a:p>
            <a:pPr fontAlgn="t"/>
            <a:r>
              <a:rPr lang="en-US" dirty="0">
                <a:highlight>
                  <a:srgbClr val="FFFF00"/>
                </a:highlight>
              </a:rPr>
              <a:t>If the database assigns publication numbers to dissertations and theses, include the publication number in parentheses after the title of the dissertation or thesis without italics. </a:t>
            </a:r>
          </a:p>
          <a:p>
            <a:pPr fontAlgn="t"/>
            <a:r>
              <a:rPr lang="en-US" dirty="0">
                <a:highlight>
                  <a:srgbClr val="FFFF00"/>
                </a:highlight>
              </a:rPr>
              <a:t>Include the description “Doctoral dissertation” or “Master’s thesis” followed by a comma and the name of the institution that awarded the degree. Place this information in square brackets after the dissertation or thesis title and any publication number. </a:t>
            </a:r>
          </a:p>
          <a:p>
            <a:pPr fontAlgn="t"/>
            <a:r>
              <a:rPr lang="en-US" dirty="0">
                <a:highlight>
                  <a:srgbClr val="FFFF00"/>
                </a:highlight>
              </a:rPr>
              <a:t>In the source element of the reference, provide the name of the database, repository, or archive. </a:t>
            </a:r>
          </a:p>
          <a:p>
            <a:pPr fontAlgn="t"/>
            <a:r>
              <a:rPr lang="en-US" dirty="0">
                <a:highlight>
                  <a:srgbClr val="FFFF00"/>
                </a:highlight>
              </a:rPr>
              <a:t>The same format can be adapted for other published theses, including undergraduate theses, by changing the wording of the bracketed description as appropriate (e.g., “Undergraduate honors thesis”).</a:t>
            </a:r>
          </a:p>
          <a:p>
            <a:pPr fontAlgn="t"/>
            <a:r>
              <a:rPr lang="en-US" dirty="0">
                <a:highlight>
                  <a:srgbClr val="FFFF00"/>
                </a:highlight>
              </a:rPr>
              <a:t>Include a URL for the dissertation or thesis if the URL will resolve for readers (as shown in the Miranda and Zambrano-Vazquez examples). </a:t>
            </a:r>
          </a:p>
          <a:p>
            <a:pPr fontAlgn="t"/>
            <a:r>
              <a:rPr lang="en-US" dirty="0">
                <a:highlight>
                  <a:srgbClr val="FFFF00"/>
                </a:highlight>
              </a:rPr>
              <a:t>If the database or archive requires users to log in before they can view the dissertation or thesis, meaning the URL will not work for readers, end the reference with the database name (as in the Kabir example).</a:t>
            </a:r>
          </a:p>
          <a:p>
            <a:pPr fontAlgn="t"/>
            <a:endParaRPr lang="en-US" dirty="0">
              <a:highlight>
                <a:srgbClr val="FFFF00"/>
              </a:highlight>
            </a:endParaRP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81479574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Dissertation or Thesis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fontScale="77500" lnSpcReduction="20000"/>
          </a:bodyPr>
          <a:lstStyle/>
          <a:p>
            <a:pPr fontAlgn="t"/>
            <a:endParaRPr lang="en-US" dirty="0">
              <a:highlight>
                <a:srgbClr val="FFFF00"/>
              </a:highlight>
            </a:endParaRPr>
          </a:p>
          <a:p>
            <a:pPr fontAlgn="base"/>
            <a:r>
              <a:rPr lang="en-US" dirty="0"/>
              <a:t>Kabir, J. M. (2016). </a:t>
            </a:r>
            <a:r>
              <a:rPr lang="en-US" i="1" dirty="0"/>
              <a:t>Factors influencing customer </a:t>
            </a:r>
          </a:p>
          <a:p>
            <a:pPr marL="0" indent="0" fontAlgn="base">
              <a:buNone/>
            </a:pPr>
            <a:r>
              <a:rPr lang="en-US" i="1" dirty="0"/>
              <a:t>		satisfaction at a fast food hamburger chain: The </a:t>
            </a:r>
          </a:p>
          <a:p>
            <a:pPr marL="0" indent="0" fontAlgn="base">
              <a:buNone/>
            </a:pPr>
            <a:r>
              <a:rPr lang="en-US" i="1" dirty="0"/>
              <a:t>		relationship between customer satisfaction and customer </a:t>
            </a:r>
          </a:p>
          <a:p>
            <a:pPr marL="0" indent="0" fontAlgn="base">
              <a:buNone/>
            </a:pPr>
            <a:r>
              <a:rPr lang="en-US" i="1" dirty="0"/>
              <a:t>		loyalty</a:t>
            </a:r>
            <a:r>
              <a:rPr lang="en-US" dirty="0"/>
              <a:t> (Publication No. 10169573) [Doctoral dissertation, </a:t>
            </a:r>
          </a:p>
          <a:p>
            <a:pPr marL="0" indent="0" fontAlgn="base">
              <a:buNone/>
            </a:pPr>
            <a:r>
              <a:rPr lang="en-US" dirty="0"/>
              <a:t>		Wilmington University]. ProQuest Dissertations &amp; Theses </a:t>
            </a:r>
          </a:p>
          <a:p>
            <a:pPr marL="0" indent="0" fontAlgn="base">
              <a:buNone/>
            </a:pPr>
            <a:r>
              <a:rPr lang="en-US" dirty="0"/>
              <a:t>		Global. </a:t>
            </a:r>
          </a:p>
          <a:p>
            <a:pPr fontAlgn="base"/>
            <a:r>
              <a:rPr lang="en-US" dirty="0"/>
              <a:t>Miranda, C. (2019). </a:t>
            </a:r>
            <a:r>
              <a:rPr lang="en-US" i="1" dirty="0"/>
              <a:t>Exploring the lived experiences of foster </a:t>
            </a:r>
          </a:p>
          <a:p>
            <a:pPr marL="0" indent="0" fontAlgn="base">
              <a:buNone/>
            </a:pPr>
            <a:r>
              <a:rPr lang="en-US" i="1" dirty="0"/>
              <a:t>		youth who obtained graduate level degrees: Self-</a:t>
            </a:r>
          </a:p>
          <a:p>
            <a:pPr marL="0" indent="0" fontAlgn="base">
              <a:buNone/>
            </a:pPr>
            <a:r>
              <a:rPr lang="en-US" i="1" dirty="0"/>
              <a:t>		efficacy, resilience, and the impact on identity </a:t>
            </a:r>
          </a:p>
          <a:p>
            <a:pPr marL="0" indent="0" fontAlgn="base">
              <a:buNone/>
            </a:pPr>
            <a:r>
              <a:rPr lang="en-US" i="1" dirty="0"/>
              <a:t>		development</a:t>
            </a:r>
            <a:r>
              <a:rPr lang="en-US" dirty="0"/>
              <a:t> (Publication No. 27542827) [Doctoral </a:t>
            </a:r>
          </a:p>
          <a:p>
            <a:pPr marL="0" indent="0" fontAlgn="base">
              <a:buNone/>
            </a:pPr>
            <a:r>
              <a:rPr lang="en-US" dirty="0"/>
              <a:t>		dissertation, Pepperdine University]. PQDT Open. https://</a:t>
            </a:r>
          </a:p>
          <a:p>
            <a:pPr marL="0" indent="0" fontAlgn="base">
              <a:buNone/>
            </a:pPr>
            <a:r>
              <a:rPr lang="en-US" dirty="0"/>
              <a:t>		pqdtopen.proquest.com/doc/2309521814.html?FMT=AI</a:t>
            </a:r>
          </a:p>
          <a:p>
            <a:pPr fontAlgn="base"/>
            <a:r>
              <a:rPr lang="en-US" dirty="0"/>
              <a:t>Zambrano-Vazquez, L. (2016). </a:t>
            </a:r>
            <a:r>
              <a:rPr lang="en-US" i="1" dirty="0"/>
              <a:t>The interaction of state and trait worry </a:t>
            </a:r>
          </a:p>
          <a:p>
            <a:pPr marL="0" indent="0" fontAlgn="base">
              <a:buNone/>
            </a:pPr>
            <a:r>
              <a:rPr lang="en-US" i="1" dirty="0"/>
              <a:t>	on response monitoring in those with worry and obsessive-</a:t>
            </a:r>
          </a:p>
          <a:p>
            <a:pPr marL="0" indent="0" fontAlgn="base">
              <a:buNone/>
            </a:pPr>
            <a:r>
              <a:rPr lang="en-US" i="1" dirty="0"/>
              <a:t>	compulsive symptoms</a:t>
            </a:r>
            <a:r>
              <a:rPr lang="en-US" dirty="0"/>
              <a:t> [Doctoral dissertation, University of Arizona]. </a:t>
            </a:r>
          </a:p>
          <a:p>
            <a:pPr marL="0" indent="0" fontAlgn="base">
              <a:buNone/>
            </a:pPr>
            <a:r>
              <a:rPr lang="en-US" dirty="0"/>
              <a:t>	UA Campus Repository. https://repository.arizona.edu/handle/</a:t>
            </a:r>
          </a:p>
          <a:p>
            <a:pPr marL="0" indent="0" fontAlgn="base">
              <a:buNone/>
            </a:pPr>
            <a:r>
              <a:rPr lang="en-US" dirty="0"/>
              <a:t>	10150/620615</a:t>
            </a:r>
          </a:p>
          <a:p>
            <a:pPr fontAlgn="t"/>
            <a:endParaRPr lang="en-US" b="1" i="1" dirty="0"/>
          </a:p>
          <a:p>
            <a:pPr fontAlgn="t"/>
            <a:r>
              <a:rPr lang="en-US" b="1" i="1" dirty="0"/>
              <a:t>Parenthetical citations</a:t>
            </a:r>
            <a:r>
              <a:rPr lang="en-US" dirty="0"/>
              <a:t>: </a:t>
            </a:r>
            <a:r>
              <a:rPr lang="en-US" dirty="0">
                <a:highlight>
                  <a:srgbClr val="FFFF00"/>
                </a:highlight>
              </a:rPr>
              <a:t>(Kabir, 2016; Miranda, 2019; Zambrano-Vazquez, 2016) </a:t>
            </a:r>
          </a:p>
          <a:p>
            <a:pPr fontAlgn="t"/>
            <a:r>
              <a:rPr lang="en-US" b="1" i="1" dirty="0"/>
              <a:t>Narrative citations</a:t>
            </a:r>
            <a:r>
              <a:rPr lang="en-US" dirty="0"/>
              <a:t>: </a:t>
            </a:r>
            <a:r>
              <a:rPr lang="en-US" dirty="0">
                <a:highlight>
                  <a:srgbClr val="FFFF00"/>
                </a:highlight>
              </a:rPr>
              <a:t>Kabir (2016), Miranda (2019), and Zambrano-Vazquez (2016)</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81343591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a:xfrm>
            <a:off x="1154954" y="2099733"/>
            <a:ext cx="9091335" cy="2677648"/>
          </a:xfrm>
        </p:spPr>
        <p:txBody>
          <a:bodyPr/>
          <a:lstStyle/>
          <a:p>
            <a:r>
              <a:rPr lang="en-US" dirty="0"/>
              <a:t>Personal Communication/Interview</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6714664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1A5BF1C-3F1E-4CA4-BEE5-FB916B63D28A}"/>
              </a:ext>
            </a:extLst>
          </p:cNvPr>
          <p:cNvSpPr>
            <a:spLocks noGrp="1"/>
          </p:cNvSpPr>
          <p:nvPr>
            <p:ph type="title"/>
          </p:nvPr>
        </p:nvSpPr>
        <p:spPr>
          <a:xfrm>
            <a:off x="1117376" y="2568619"/>
            <a:ext cx="3341889" cy="2330362"/>
          </a:xfrm>
        </p:spPr>
        <p:txBody>
          <a:bodyPr/>
          <a:lstStyle/>
          <a:p>
            <a:r>
              <a:rPr lang="en-US" sz="3600" dirty="0"/>
              <a:t>Information for Documenting an Interview</a:t>
            </a:r>
          </a:p>
        </p:txBody>
      </p:sp>
      <p:sp>
        <p:nvSpPr>
          <p:cNvPr id="5" name="Content Placeholder 4">
            <a:extLst>
              <a:ext uri="{FF2B5EF4-FFF2-40B4-BE49-F238E27FC236}">
                <a16:creationId xmlns:a16="http://schemas.microsoft.com/office/drawing/2014/main" id="{BBC9A383-F99A-4DDD-8BF4-986B0BCCCC74}"/>
              </a:ext>
            </a:extLst>
          </p:cNvPr>
          <p:cNvSpPr>
            <a:spLocks noGrp="1"/>
          </p:cNvSpPr>
          <p:nvPr>
            <p:ph idx="1"/>
          </p:nvPr>
        </p:nvSpPr>
        <p:spPr>
          <a:xfrm>
            <a:off x="5073041" y="1447800"/>
            <a:ext cx="6488482" cy="4572000"/>
          </a:xfrm>
        </p:spPr>
        <p:txBody>
          <a:bodyPr/>
          <a:lstStyle/>
          <a:p>
            <a:pPr marL="0" indent="0" algn="l">
              <a:buNone/>
            </a:pPr>
            <a:r>
              <a:rPr lang="en-US" b="0" i="0" dirty="0">
                <a:solidFill>
                  <a:srgbClr val="333333"/>
                </a:solidFill>
                <a:effectLst/>
              </a:rPr>
              <a:t>Any communication that cannot be directly retrieved by a reader is considered “personal communication.” Emails, phone conversations, interviews, text messages, and social media messages are all examples of personal communication. </a:t>
            </a:r>
            <a:r>
              <a:rPr lang="en-US" b="1" i="0" dirty="0">
                <a:solidFill>
                  <a:srgbClr val="333333"/>
                </a:solidFill>
                <a:effectLst/>
              </a:rPr>
              <a:t>You do not include personal communication in your reference list</a:t>
            </a:r>
            <a:r>
              <a:rPr lang="en-US" b="0" i="0" dirty="0">
                <a:solidFill>
                  <a:srgbClr val="333333"/>
                </a:solidFill>
                <a:effectLst/>
              </a:rPr>
              <a:t>; instead, parenthetically cite the communicator's name, the phrase "personal communication," and the date of the communication in your main text only.</a:t>
            </a:r>
          </a:p>
          <a:p>
            <a:pPr marL="0" indent="0" algn="l">
              <a:buNone/>
            </a:pPr>
            <a:endParaRPr lang="en-US" b="0" i="0" dirty="0">
              <a:solidFill>
                <a:srgbClr val="333333"/>
              </a:solidFill>
              <a:effectLst/>
            </a:endParaRPr>
          </a:p>
          <a:p>
            <a:pPr marL="0" indent="0" algn="l">
              <a:buNone/>
            </a:pPr>
            <a:r>
              <a:rPr lang="en-US" b="0" i="0" dirty="0">
                <a:solidFill>
                  <a:srgbClr val="333333"/>
                </a:solidFill>
                <a:effectLst/>
                <a:highlight>
                  <a:srgbClr val="FFFF00"/>
                </a:highlight>
              </a:rPr>
              <a:t>(E. Robbins, personal communication, January 4, 2019).</a:t>
            </a:r>
          </a:p>
          <a:p>
            <a:pPr marL="0" indent="0">
              <a:buNone/>
            </a:pPr>
            <a:endParaRPr lang="en-US" dirty="0"/>
          </a:p>
        </p:txBody>
      </p:sp>
    </p:spTree>
    <p:extLst>
      <p:ext uri="{BB962C8B-B14F-4D97-AF65-F5344CB8AC3E}">
        <p14:creationId xmlns:p14="http://schemas.microsoft.com/office/powerpoint/2010/main" val="243490186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Audiovisual Media</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6593558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You Tube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a:bodyPr>
          <a:lstStyle/>
          <a:p>
            <a:pPr fontAlgn="t"/>
            <a:endParaRPr lang="en-US" dirty="0">
              <a:highlight>
                <a:srgbClr val="FFFF00"/>
              </a:highlight>
            </a:endParaRPr>
          </a:p>
          <a:p>
            <a:pPr fontAlgn="base"/>
            <a:r>
              <a:rPr lang="en-US" dirty="0"/>
              <a:t>Harvard University. (2019, August 28). </a:t>
            </a:r>
            <a:r>
              <a:rPr lang="en-US" i="1" dirty="0"/>
              <a:t>Soft robotic </a:t>
            </a:r>
          </a:p>
          <a:p>
            <a:pPr marL="0" indent="0" fontAlgn="base">
              <a:buNone/>
            </a:pPr>
            <a:r>
              <a:rPr lang="en-US" i="1" dirty="0"/>
              <a:t>		gripper for jellyfish</a:t>
            </a:r>
            <a:r>
              <a:rPr lang="en-US" dirty="0"/>
              <a:t> [Video]. YouTube. https://</a:t>
            </a:r>
          </a:p>
          <a:p>
            <a:pPr marL="0" indent="0" fontAlgn="base">
              <a:buNone/>
            </a:pPr>
            <a:r>
              <a:rPr lang="en-US" dirty="0"/>
              <a:t>		</a:t>
            </a:r>
            <a:r>
              <a:rPr lang="en-US" dirty="0">
                <a:hlinkClick r:id="rId2"/>
              </a:rPr>
              <a:t>www.youtube.com/watch?v=guRoWTYfxMs</a:t>
            </a:r>
            <a:endParaRPr lang="en-US" dirty="0"/>
          </a:p>
          <a:p>
            <a:pPr marL="0" indent="0" fontAlgn="base">
              <a:buNone/>
            </a:pPr>
            <a:endParaRPr lang="en-US" dirty="0"/>
          </a:p>
          <a:p>
            <a:pPr fontAlgn="t"/>
            <a:r>
              <a:rPr lang="en-US" b="1" i="1" dirty="0"/>
              <a:t>Parenthetical citation</a:t>
            </a:r>
            <a:r>
              <a:rPr lang="en-US" dirty="0"/>
              <a:t>: </a:t>
            </a:r>
            <a:r>
              <a:rPr lang="en-US" dirty="0">
                <a:highlight>
                  <a:srgbClr val="FFFF00"/>
                </a:highlight>
              </a:rPr>
              <a:t>(Harvard University, 2019) </a:t>
            </a:r>
          </a:p>
          <a:p>
            <a:pPr fontAlgn="t"/>
            <a:r>
              <a:rPr lang="en-US" b="1" i="1" dirty="0"/>
              <a:t>Narrative citation</a:t>
            </a:r>
            <a:r>
              <a:rPr lang="en-US" dirty="0"/>
              <a:t>: </a:t>
            </a:r>
            <a:r>
              <a:rPr lang="en-US" dirty="0">
                <a:highlight>
                  <a:srgbClr val="FFFF00"/>
                </a:highlight>
              </a:rPr>
              <a:t>Harvard University (2019)</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2734201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TED Talk from the TED website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a:bodyPr>
          <a:lstStyle/>
          <a:p>
            <a:pPr fontAlgn="t"/>
            <a:endParaRPr lang="en-US" dirty="0">
              <a:highlight>
                <a:srgbClr val="FFFF00"/>
              </a:highlight>
            </a:endParaRPr>
          </a:p>
          <a:p>
            <a:pPr fontAlgn="base"/>
            <a:r>
              <a:rPr lang="en-US" dirty="0"/>
              <a:t>Cuddy, A. (2012, June). </a:t>
            </a:r>
            <a:r>
              <a:rPr lang="en-US" i="1" dirty="0"/>
              <a:t>Your body language may </a:t>
            </a:r>
          </a:p>
          <a:p>
            <a:pPr marL="0" indent="0" fontAlgn="base">
              <a:buNone/>
            </a:pPr>
            <a:r>
              <a:rPr lang="en-US" i="1" dirty="0"/>
              <a:t>		shape who you are</a:t>
            </a:r>
            <a:r>
              <a:rPr lang="en-US" dirty="0"/>
              <a:t> [Video]. TED Conferences. </a:t>
            </a:r>
          </a:p>
          <a:p>
            <a:pPr marL="0" indent="0" fontAlgn="base">
              <a:buNone/>
            </a:pPr>
            <a:r>
              <a:rPr lang="en-US" dirty="0"/>
              <a:t>		https://www.ted.com/talks/amy_cuddy_your_</a:t>
            </a:r>
          </a:p>
          <a:p>
            <a:pPr marL="0" indent="0" fontAlgn="base">
              <a:buNone/>
            </a:pPr>
            <a:r>
              <a:rPr lang="en-US" dirty="0"/>
              <a:t>		</a:t>
            </a:r>
            <a:r>
              <a:rPr lang="en-US" dirty="0" err="1"/>
              <a:t>body_language_shapes_who_you_are</a:t>
            </a:r>
            <a:endParaRPr lang="en-US" dirty="0"/>
          </a:p>
          <a:p>
            <a:pPr marL="0" indent="0" fontAlgn="base">
              <a:buNone/>
            </a:pPr>
            <a:endParaRPr lang="en-US" dirty="0"/>
          </a:p>
          <a:p>
            <a:pPr fontAlgn="t"/>
            <a:r>
              <a:rPr lang="en-US" b="1" i="1" dirty="0"/>
              <a:t>Parenthetical citation</a:t>
            </a:r>
            <a:r>
              <a:rPr lang="en-US" dirty="0"/>
              <a:t>: </a:t>
            </a:r>
            <a:r>
              <a:rPr lang="en-US" dirty="0">
                <a:highlight>
                  <a:srgbClr val="FFFF00"/>
                </a:highlight>
              </a:rPr>
              <a:t>(Cuddy, 2012) </a:t>
            </a:r>
          </a:p>
          <a:p>
            <a:pPr fontAlgn="t"/>
            <a:r>
              <a:rPr lang="en-US" b="1" i="1" dirty="0"/>
              <a:t>Narrative citation</a:t>
            </a:r>
            <a:r>
              <a:rPr lang="en-US" dirty="0"/>
              <a:t>: </a:t>
            </a:r>
            <a:r>
              <a:rPr lang="en-US" dirty="0">
                <a:highlight>
                  <a:srgbClr val="FFFF00"/>
                </a:highlight>
              </a:rPr>
              <a:t>Cuddy (2012)</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12724864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TED Talk from YouTube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a:bodyPr>
          <a:lstStyle/>
          <a:p>
            <a:pPr fontAlgn="t"/>
            <a:endParaRPr lang="en-US" dirty="0">
              <a:highlight>
                <a:srgbClr val="FFFF00"/>
              </a:highlight>
            </a:endParaRPr>
          </a:p>
          <a:p>
            <a:pPr fontAlgn="base"/>
            <a:r>
              <a:rPr lang="en-US" dirty="0"/>
              <a:t>TED. (2019, November 13). </a:t>
            </a:r>
            <a:r>
              <a:rPr lang="en-US" i="1" dirty="0"/>
              <a:t>The danger of AI is weirder </a:t>
            </a:r>
          </a:p>
          <a:p>
            <a:pPr marL="0" indent="0" fontAlgn="base">
              <a:buNone/>
            </a:pPr>
            <a:r>
              <a:rPr lang="en-US" i="1" dirty="0"/>
              <a:t>		than you think | Janelle Shane</a:t>
            </a:r>
            <a:r>
              <a:rPr lang="en-US" dirty="0"/>
              <a:t> [Video].</a:t>
            </a:r>
          </a:p>
          <a:p>
            <a:pPr marL="0" indent="0" fontAlgn="base">
              <a:buNone/>
            </a:pPr>
            <a:r>
              <a:rPr lang="en-US" dirty="0"/>
              <a:t>		YouTube. https://www.youtube.com/watch?v=</a:t>
            </a:r>
          </a:p>
          <a:p>
            <a:pPr marL="0" indent="0" fontAlgn="base">
              <a:buNone/>
            </a:pPr>
            <a:r>
              <a:rPr lang="en-US" dirty="0"/>
              <a:t>		OhCzX0iLnOc</a:t>
            </a:r>
          </a:p>
          <a:p>
            <a:pPr marL="0" indent="0" fontAlgn="base">
              <a:buNone/>
            </a:pPr>
            <a:endParaRPr lang="en-US" dirty="0"/>
          </a:p>
          <a:p>
            <a:pPr fontAlgn="t"/>
            <a:r>
              <a:rPr lang="en-US" b="1" i="1" dirty="0"/>
              <a:t>Parenthetical citation</a:t>
            </a:r>
            <a:r>
              <a:rPr lang="en-US" dirty="0"/>
              <a:t>: </a:t>
            </a:r>
            <a:r>
              <a:rPr lang="en-US" dirty="0">
                <a:highlight>
                  <a:srgbClr val="FFFF00"/>
                </a:highlight>
              </a:rPr>
              <a:t>(TED, 2019) </a:t>
            </a:r>
          </a:p>
          <a:p>
            <a:pPr fontAlgn="t"/>
            <a:r>
              <a:rPr lang="en-US" b="1" i="1" dirty="0"/>
              <a:t>Narrative citation</a:t>
            </a:r>
            <a:r>
              <a:rPr lang="en-US" dirty="0"/>
              <a:t>: </a:t>
            </a:r>
            <a:r>
              <a:rPr lang="en-US" dirty="0">
                <a:highlight>
                  <a:srgbClr val="FFFF00"/>
                </a:highlight>
              </a:rPr>
              <a:t>TED (2019)</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66531381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PowerPoint Slides Available Online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a:bodyPr>
          <a:lstStyle/>
          <a:p>
            <a:pPr fontAlgn="t"/>
            <a:endParaRPr lang="en-US" dirty="0">
              <a:highlight>
                <a:srgbClr val="FFFF00"/>
              </a:highlight>
            </a:endParaRPr>
          </a:p>
          <a:p>
            <a:pPr fontAlgn="base"/>
            <a:r>
              <a:rPr lang="en-US" dirty="0"/>
              <a:t>Jones, J. (2016, March 23). </a:t>
            </a:r>
            <a:r>
              <a:rPr lang="en-US" i="1" dirty="0"/>
              <a:t>Guided reading: Making </a:t>
            </a:r>
          </a:p>
          <a:p>
            <a:pPr marL="0" indent="0" fontAlgn="base">
              <a:buNone/>
            </a:pPr>
            <a:r>
              <a:rPr lang="en-US" i="1" dirty="0"/>
              <a:t>		the most of it</a:t>
            </a:r>
            <a:r>
              <a:rPr lang="en-US" dirty="0"/>
              <a:t> [PowerPoint slides]. SlideShare. </a:t>
            </a:r>
          </a:p>
          <a:p>
            <a:pPr marL="0" indent="0" fontAlgn="base">
              <a:buNone/>
            </a:pPr>
            <a:r>
              <a:rPr lang="en-US" dirty="0"/>
              <a:t>		https://www.slideshare.net/hellojenjones/</a:t>
            </a:r>
          </a:p>
          <a:p>
            <a:pPr marL="0" indent="0" fontAlgn="base">
              <a:buNone/>
            </a:pPr>
            <a:r>
              <a:rPr lang="en-US" dirty="0"/>
              <a:t>		guided-reading-making-the-most-of-it</a:t>
            </a:r>
          </a:p>
          <a:p>
            <a:pPr marL="0" indent="0" fontAlgn="base">
              <a:buNone/>
            </a:pPr>
            <a:endParaRPr lang="en-US" dirty="0"/>
          </a:p>
          <a:p>
            <a:pPr fontAlgn="t"/>
            <a:r>
              <a:rPr lang="en-US" b="1" i="1" dirty="0"/>
              <a:t>Parenthetical citation</a:t>
            </a:r>
            <a:r>
              <a:rPr lang="en-US" dirty="0"/>
              <a:t>: </a:t>
            </a:r>
            <a:r>
              <a:rPr lang="en-US" dirty="0">
                <a:highlight>
                  <a:srgbClr val="FFFF00"/>
                </a:highlight>
              </a:rPr>
              <a:t>(Jones, 2016) </a:t>
            </a:r>
          </a:p>
          <a:p>
            <a:pPr fontAlgn="t"/>
            <a:r>
              <a:rPr lang="en-US" b="1" i="1" dirty="0"/>
              <a:t>Narrative citation</a:t>
            </a:r>
            <a:r>
              <a:rPr lang="en-US" dirty="0"/>
              <a:t>: </a:t>
            </a:r>
            <a:r>
              <a:rPr lang="en-US" dirty="0">
                <a:highlight>
                  <a:srgbClr val="FFFF00"/>
                </a:highlight>
              </a:rPr>
              <a:t>Jones (2016)</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05670523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PowerPoint Slides from a Classroom Website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a:bodyPr>
          <a:lstStyle/>
          <a:p>
            <a:pPr fontAlgn="t"/>
            <a:endParaRPr lang="en-US" dirty="0">
              <a:highlight>
                <a:srgbClr val="FFFF00"/>
              </a:highlight>
            </a:endParaRPr>
          </a:p>
          <a:p>
            <a:pPr fontAlgn="base"/>
            <a:r>
              <a:rPr lang="en-US" dirty="0"/>
              <a:t>Mack, R., &amp; </a:t>
            </a:r>
            <a:r>
              <a:rPr lang="en-US" dirty="0" err="1"/>
              <a:t>Spake</a:t>
            </a:r>
            <a:r>
              <a:rPr lang="en-US" dirty="0"/>
              <a:t>, G. (2018). </a:t>
            </a:r>
            <a:r>
              <a:rPr lang="en-US" i="1" dirty="0"/>
              <a:t>Citing open source </a:t>
            </a:r>
          </a:p>
          <a:p>
            <a:pPr marL="0" indent="0" fontAlgn="base">
              <a:buNone/>
            </a:pPr>
            <a:r>
              <a:rPr lang="en-US" i="1" dirty="0"/>
              <a:t>		images and formatting references for </a:t>
            </a:r>
          </a:p>
          <a:p>
            <a:pPr marL="0" indent="0" fontAlgn="base">
              <a:buNone/>
            </a:pPr>
            <a:r>
              <a:rPr lang="en-US" i="1" dirty="0"/>
              <a:t>		presentations</a:t>
            </a:r>
            <a:r>
              <a:rPr lang="en-US" dirty="0"/>
              <a:t> [PowerPoint slides]. </a:t>
            </a:r>
            <a:r>
              <a:rPr lang="en-US" dirty="0" err="1"/>
              <a:t>Canvas@FNU</a:t>
            </a:r>
            <a:r>
              <a:rPr lang="en-US" dirty="0"/>
              <a:t>. </a:t>
            </a:r>
          </a:p>
          <a:p>
            <a:pPr marL="0" indent="0" fontAlgn="base">
              <a:buNone/>
            </a:pPr>
            <a:r>
              <a:rPr lang="en-US" dirty="0"/>
              <a:t>		https://fnu.onelogin.com/login</a:t>
            </a:r>
          </a:p>
          <a:p>
            <a:pPr marL="0" indent="0" fontAlgn="base">
              <a:buNone/>
            </a:pPr>
            <a:endParaRPr lang="en-US" dirty="0"/>
          </a:p>
          <a:p>
            <a:pPr marL="0" indent="0" fontAlgn="base">
              <a:buNone/>
            </a:pPr>
            <a:endParaRPr lang="en-US" dirty="0"/>
          </a:p>
          <a:p>
            <a:pPr fontAlgn="t"/>
            <a:r>
              <a:rPr lang="en-US" b="1" i="1" dirty="0"/>
              <a:t>Parenthetical citation</a:t>
            </a:r>
            <a:r>
              <a:rPr lang="en-US" dirty="0"/>
              <a:t>: </a:t>
            </a:r>
            <a:r>
              <a:rPr lang="en-US" dirty="0">
                <a:highlight>
                  <a:srgbClr val="FFFF00"/>
                </a:highlight>
              </a:rPr>
              <a:t>(Mack &amp; </a:t>
            </a:r>
            <a:r>
              <a:rPr lang="en-US" dirty="0" err="1">
                <a:highlight>
                  <a:srgbClr val="FFFF00"/>
                </a:highlight>
              </a:rPr>
              <a:t>Spake</a:t>
            </a:r>
            <a:r>
              <a:rPr lang="en-US" dirty="0">
                <a:highlight>
                  <a:srgbClr val="FFFF00"/>
                </a:highlight>
              </a:rPr>
              <a:t>, 2018) </a:t>
            </a:r>
          </a:p>
          <a:p>
            <a:pPr fontAlgn="t"/>
            <a:r>
              <a:rPr lang="en-US" b="1" i="1" dirty="0"/>
              <a:t>Narrative citation</a:t>
            </a:r>
            <a:r>
              <a:rPr lang="en-US" dirty="0"/>
              <a:t>: </a:t>
            </a:r>
            <a:r>
              <a:rPr lang="en-US" dirty="0">
                <a:highlight>
                  <a:srgbClr val="FFFF00"/>
                </a:highlight>
              </a:rPr>
              <a:t>Mack and </a:t>
            </a:r>
            <a:r>
              <a:rPr lang="en-US" dirty="0" err="1">
                <a:highlight>
                  <a:srgbClr val="FFFF00"/>
                </a:highlight>
              </a:rPr>
              <a:t>Spake</a:t>
            </a:r>
            <a:r>
              <a:rPr lang="en-US" dirty="0">
                <a:highlight>
                  <a:srgbClr val="FFFF00"/>
                </a:highlight>
              </a:rPr>
              <a:t> (2018)</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0468313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2DFFB33C18B254AA1F509D7B4DB007A" ma:contentTypeVersion="9" ma:contentTypeDescription="Create a new document." ma:contentTypeScope="" ma:versionID="cdcc0db50babe704b185321a816d83c1">
  <xsd:schema xmlns:xsd="http://www.w3.org/2001/XMLSchema" xmlns:xs="http://www.w3.org/2001/XMLSchema" xmlns:p="http://schemas.microsoft.com/office/2006/metadata/properties" xmlns:ns3="520f1b78-2b59-421e-9964-eab71ab3fe32" targetNamespace="http://schemas.microsoft.com/office/2006/metadata/properties" ma:root="true" ma:fieldsID="8cb5b620a3921cca23b438b989c620e0" ns3:_="">
    <xsd:import namespace="520f1b78-2b59-421e-9964-eab71ab3fe32"/>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AutoKeyPoints" minOccurs="0"/>
                <xsd:element ref="ns3:MediaServiceKeyPoint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0f1b78-2b59-421e-9964-eab71ab3fe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7002D16-8AE1-43D9-8403-DED76B5A41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0f1b78-2b59-421e-9964-eab71ab3fe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EA902CD-B9FA-44CA-A837-5F73BE0B2F9E}">
  <ds:schemaRefs>
    <ds:schemaRef ds:uri="http://schemas.microsoft.com/sharepoint/v3/contenttype/forms"/>
  </ds:schemaRefs>
</ds:datastoreItem>
</file>

<file path=customXml/itemProps3.xml><?xml version="1.0" encoding="utf-8"?>
<ds:datastoreItem xmlns:ds="http://schemas.openxmlformats.org/officeDocument/2006/customXml" ds:itemID="{FFC938BB-778B-4668-9488-9DAB3C6209F1}">
  <ds:schemaRefs>
    <ds:schemaRef ds:uri="http://schemas.microsoft.com/office/2006/documentManagement/types"/>
    <ds:schemaRef ds:uri="http://schemas.openxmlformats.org/package/2006/metadata/core-properties"/>
    <ds:schemaRef ds:uri="520f1b78-2b59-421e-9964-eab71ab3fe32"/>
    <ds:schemaRef ds:uri="http://purl.org/dc/dcmitype/"/>
    <ds:schemaRef ds:uri="http://schemas.microsoft.com/office/infopath/2007/PartnerControls"/>
    <ds:schemaRef ds:uri="http://purl.org/dc/elements/1.1/"/>
    <ds:schemaRef ds:uri="http://schemas.microsoft.com/office/2006/metadata/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1001</TotalTime>
  <Words>9773</Words>
  <Application>Microsoft Office PowerPoint</Application>
  <PresentationFormat>Widescreen</PresentationFormat>
  <Paragraphs>1075</Paragraphs>
  <Slides>118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118</vt:i4>
      </vt:variant>
    </vt:vector>
  </HeadingPairs>
  <TitlesOfParts>
    <vt:vector size="124" baseType="lpstr">
      <vt:lpstr>Arial</vt:lpstr>
      <vt:lpstr>Century Gothic</vt:lpstr>
      <vt:lpstr>Lato</vt:lpstr>
      <vt:lpstr>merriweather</vt:lpstr>
      <vt:lpstr>Wingdings 3</vt:lpstr>
      <vt:lpstr>Ion Boardroom</vt:lpstr>
      <vt:lpstr>APA 7th Edition</vt:lpstr>
      <vt:lpstr>APA for Student Papers</vt:lpstr>
      <vt:lpstr>APA Changes</vt:lpstr>
      <vt:lpstr>APA for Student Papers</vt:lpstr>
      <vt:lpstr>Title Page Format</vt:lpstr>
      <vt:lpstr>Title Page (headers)</vt:lpstr>
      <vt:lpstr>Title Page (title information)</vt:lpstr>
      <vt:lpstr>Title Page (author information)</vt:lpstr>
      <vt:lpstr>Sample Title Page</vt:lpstr>
      <vt:lpstr>Headings</vt:lpstr>
      <vt:lpstr>Level Headings</vt:lpstr>
      <vt:lpstr>Documentation</vt:lpstr>
      <vt:lpstr>Number of Authors</vt:lpstr>
      <vt:lpstr>Unique Authors</vt:lpstr>
      <vt:lpstr>Two Authors with the Same Last Name</vt:lpstr>
      <vt:lpstr>Organization As Author</vt:lpstr>
      <vt:lpstr>Government Agencies As Author</vt:lpstr>
      <vt:lpstr>Books</vt:lpstr>
      <vt:lpstr>Print and Electronic Books</vt:lpstr>
      <vt:lpstr>Children’s Book with Illustrator Different Than Author</vt:lpstr>
      <vt:lpstr>Children’s Book with Author Same As Illustrator</vt:lpstr>
      <vt:lpstr>Republished or Anniversary Addition of a Children’s Book</vt:lpstr>
      <vt:lpstr>Edited Books</vt:lpstr>
      <vt:lpstr>Whole Edited Book</vt:lpstr>
      <vt:lpstr>Several Volumes of a Multi-Volume Work</vt:lpstr>
      <vt:lpstr>Chapter in an Edited Book</vt:lpstr>
      <vt:lpstr>Chapter in an Edited Book, Reprinted from Another Book</vt:lpstr>
      <vt:lpstr>Diagnostic Manuals</vt:lpstr>
      <vt:lpstr>Edition of the Diagnostic and Statistical Manual of Mental Disorders (DSM)</vt:lpstr>
      <vt:lpstr>An Entry in the DSM</vt:lpstr>
      <vt:lpstr>Edition of the International Statistical Classification of Diseases and Related Health Problems (ICD)</vt:lpstr>
      <vt:lpstr>An Entry in the ICD</vt:lpstr>
      <vt:lpstr>Journals</vt:lpstr>
      <vt:lpstr>Journal Article</vt:lpstr>
      <vt:lpstr>Journal Article with an Article Number</vt:lpstr>
      <vt:lpstr>Journal Article with Missing information</vt:lpstr>
      <vt:lpstr>Journal Article with Missing Page or Article Number</vt:lpstr>
      <vt:lpstr>Online-Only Supplemental Material to a Journal Article</vt:lpstr>
      <vt:lpstr>Secondary Sources</vt:lpstr>
      <vt:lpstr>Information for Documenting Secondary Sources</vt:lpstr>
      <vt:lpstr>Magazines</vt:lpstr>
      <vt:lpstr>Magazine Articles</vt:lpstr>
      <vt:lpstr>Newspapers</vt:lpstr>
      <vt:lpstr>Newspaper Articles</vt:lpstr>
      <vt:lpstr>Blogs</vt:lpstr>
      <vt:lpstr>Blog Post</vt:lpstr>
      <vt:lpstr>Blog Post Comment</vt:lpstr>
      <vt:lpstr>Websites</vt:lpstr>
      <vt:lpstr>Information Needed to Document Websites</vt:lpstr>
      <vt:lpstr>Webpage on a Website</vt:lpstr>
      <vt:lpstr>Webpage on a Website with an Organizational Group As Author</vt:lpstr>
      <vt:lpstr>Webpage on a Website with an Individual Author</vt:lpstr>
      <vt:lpstr>Webpage on a Website with a Retrieval Date</vt:lpstr>
      <vt:lpstr>Referencing a Whole Website</vt:lpstr>
      <vt:lpstr>Clinical Practice References</vt:lpstr>
      <vt:lpstr>Information Needed to Document Clinical Practice Guidelines</vt:lpstr>
      <vt:lpstr>Clinical Practice Guideline with a Group Author</vt:lpstr>
      <vt:lpstr>Clinical Practice Guideline with an Individual Author at a Government Agency, Published As Part of a Series</vt:lpstr>
      <vt:lpstr>Directions for Documenting Drug Information</vt:lpstr>
      <vt:lpstr>Drug Information</vt:lpstr>
      <vt:lpstr>Cases or Court Decisions</vt:lpstr>
      <vt:lpstr>Cases or Court Decisions</vt:lpstr>
      <vt:lpstr>Federal Court Decisions (Supreme Court)</vt:lpstr>
      <vt:lpstr>Federal Court Decisions (U.S. Circuit Court)</vt:lpstr>
      <vt:lpstr>Federal Court Decisions (U.S. District Court)</vt:lpstr>
      <vt:lpstr>State Supreme Court Cases</vt:lpstr>
      <vt:lpstr>Statutes (Laws and Acts)</vt:lpstr>
      <vt:lpstr>Statutes (Laws and Acts)</vt:lpstr>
      <vt:lpstr>Statutes Written in United States Code (U.S.C.)</vt:lpstr>
      <vt:lpstr>Statutes with a Public Law Number</vt:lpstr>
      <vt:lpstr>State Statutes Written in the State Code</vt:lpstr>
      <vt:lpstr>Constitutions and Charters</vt:lpstr>
      <vt:lpstr>Constitutions</vt:lpstr>
      <vt:lpstr>Constitutions</vt:lpstr>
      <vt:lpstr>Article of the U.S. Constitution</vt:lpstr>
      <vt:lpstr>Article of a State Constitution</vt:lpstr>
      <vt:lpstr>Amendment to the U.S. Constitution</vt:lpstr>
      <vt:lpstr>U.S. Bill of Rights</vt:lpstr>
      <vt:lpstr>Charter of the United Nations</vt:lpstr>
      <vt:lpstr>Online Reports and Grey Literature</vt:lpstr>
      <vt:lpstr>Report by a Government Agency</vt:lpstr>
      <vt:lpstr>Report with Individual Authors</vt:lpstr>
      <vt:lpstr>Brochure Published by Company</vt:lpstr>
      <vt:lpstr>Fact Sheet</vt:lpstr>
      <vt:lpstr>White Paper with a Group Author</vt:lpstr>
      <vt:lpstr>Conference Presentations and Proceedings</vt:lpstr>
      <vt:lpstr>Information to Include in Documentation of Conference Presentations</vt:lpstr>
      <vt:lpstr>Conference Presentations</vt:lpstr>
      <vt:lpstr>Dissertations and Theses</vt:lpstr>
      <vt:lpstr>Information for Documenting a Dissertation or Thesis</vt:lpstr>
      <vt:lpstr>Dissertation or Thesis</vt:lpstr>
      <vt:lpstr>Personal Communication/Interview</vt:lpstr>
      <vt:lpstr>Information for Documenting an Interview</vt:lpstr>
      <vt:lpstr>Audiovisual Media</vt:lpstr>
      <vt:lpstr>You Tube</vt:lpstr>
      <vt:lpstr>TED Talk from the TED website</vt:lpstr>
      <vt:lpstr>TED Talk from YouTube</vt:lpstr>
      <vt:lpstr>PowerPoint Slides Available Online</vt:lpstr>
      <vt:lpstr>PowerPoint Slides from a Classroom Website</vt:lpstr>
      <vt:lpstr>Radio Broadcast</vt:lpstr>
      <vt:lpstr>Grammar Usage</vt:lpstr>
      <vt:lpstr>Pronouns</vt:lpstr>
      <vt:lpstr>Verb Tense</vt:lpstr>
      <vt:lpstr>Age Ranges and  Descriptive Phrases</vt:lpstr>
      <vt:lpstr>First Person Pronouns</vt:lpstr>
      <vt:lpstr>Mechanics</vt:lpstr>
      <vt:lpstr>Commas and Semicolons</vt:lpstr>
      <vt:lpstr>Numbers</vt:lpstr>
      <vt:lpstr>Numbers Expresses As Words</vt:lpstr>
      <vt:lpstr>Numbers Expresses As Words</vt:lpstr>
      <vt:lpstr>Numbers Expresses As Numerals</vt:lpstr>
      <vt:lpstr>Numbers Expresses As Numerals</vt:lpstr>
      <vt:lpstr>Abbreviations</vt:lpstr>
      <vt:lpstr>Defining Abbreviations</vt:lpstr>
      <vt:lpstr>Abbreviations Within Parentheses</vt:lpstr>
      <vt:lpstr>Capitalization</vt:lpstr>
      <vt:lpstr>Capitalization Chart</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APA 7th Edition</dc:title>
  <dc:creator>Kathleen Richards</dc:creator>
  <cp:lastModifiedBy>Richards, Kathleen</cp:lastModifiedBy>
  <cp:revision>49</cp:revision>
  <dcterms:created xsi:type="dcterms:W3CDTF">2020-05-13T20:06:45Z</dcterms:created>
  <dcterms:modified xsi:type="dcterms:W3CDTF">2020-09-23T22:53:44Z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0x01010092DFFB33C18B254AA1F509D7B4DB007A</vt:lpwstr>
  </property>
</Properties>
</file>