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59" r:id="rId5"/>
    <p:sldId id="260" r:id="rId6"/>
    <p:sldId id="281" r:id="rId7"/>
    <p:sldId id="293" r:id="rId8"/>
    <p:sldId id="261" r:id="rId9"/>
    <p:sldId id="262" r:id="rId10"/>
    <p:sldId id="263" r:id="rId11"/>
    <p:sldId id="264" r:id="rId12"/>
    <p:sldId id="288" r:id="rId13"/>
    <p:sldId id="265" r:id="rId14"/>
    <p:sldId id="289" r:id="rId15"/>
    <p:sldId id="290" r:id="rId16"/>
    <p:sldId id="266" r:id="rId17"/>
    <p:sldId id="291" r:id="rId18"/>
    <p:sldId id="292" r:id="rId19"/>
    <p:sldId id="267" r:id="rId20"/>
    <p:sldId id="268" r:id="rId21"/>
    <p:sldId id="299" r:id="rId22"/>
    <p:sldId id="269" r:id="rId23"/>
    <p:sldId id="298" r:id="rId24"/>
    <p:sldId id="297" r:id="rId25"/>
    <p:sldId id="295" r:id="rId26"/>
    <p:sldId id="284" r:id="rId27"/>
    <p:sldId id="285" r:id="rId28"/>
    <p:sldId id="287" r:id="rId29"/>
    <p:sldId id="296" r:id="rId30"/>
    <p:sldId id="283" r:id="rId31"/>
    <p:sldId id="286" r:id="rId32"/>
    <p:sldId id="294" r:id="rId33"/>
    <p:sldId id="282" r:id="rId34"/>
    <p:sldId id="270" r:id="rId35"/>
    <p:sldId id="271" r:id="rId36"/>
    <p:sldId id="272" r:id="rId37"/>
    <p:sldId id="280" r:id="rId38"/>
    <p:sldId id="273" r:id="rId39"/>
    <p:sldId id="274" r:id="rId40"/>
    <p:sldId id="275" r:id="rId41"/>
    <p:sldId id="276" r:id="rId42"/>
    <p:sldId id="277" r:id="rId43"/>
    <p:sldId id="278" r:id="rId44"/>
    <p:sldId id="279"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mbria" pitchFamily="18" charset="0"/>
        <a:ea typeface="+mn-ea"/>
        <a:cs typeface="Arial" charset="0"/>
      </a:defRPr>
    </a:lvl1pPr>
    <a:lvl2pPr marL="457200" algn="l" rtl="0" fontAlgn="base">
      <a:spcBef>
        <a:spcPct val="0"/>
      </a:spcBef>
      <a:spcAft>
        <a:spcPct val="0"/>
      </a:spcAft>
      <a:defRPr kern="1200">
        <a:solidFill>
          <a:schemeClr val="tx1"/>
        </a:solidFill>
        <a:latin typeface="Cambria" pitchFamily="18" charset="0"/>
        <a:ea typeface="+mn-ea"/>
        <a:cs typeface="Arial" charset="0"/>
      </a:defRPr>
    </a:lvl2pPr>
    <a:lvl3pPr marL="914400" algn="l" rtl="0" fontAlgn="base">
      <a:spcBef>
        <a:spcPct val="0"/>
      </a:spcBef>
      <a:spcAft>
        <a:spcPct val="0"/>
      </a:spcAft>
      <a:defRPr kern="1200">
        <a:solidFill>
          <a:schemeClr val="tx1"/>
        </a:solidFill>
        <a:latin typeface="Cambria" pitchFamily="18" charset="0"/>
        <a:ea typeface="+mn-ea"/>
        <a:cs typeface="Arial" charset="0"/>
      </a:defRPr>
    </a:lvl3pPr>
    <a:lvl4pPr marL="1371600" algn="l" rtl="0" fontAlgn="base">
      <a:spcBef>
        <a:spcPct val="0"/>
      </a:spcBef>
      <a:spcAft>
        <a:spcPct val="0"/>
      </a:spcAft>
      <a:defRPr kern="1200">
        <a:solidFill>
          <a:schemeClr val="tx1"/>
        </a:solidFill>
        <a:latin typeface="Cambria" pitchFamily="18" charset="0"/>
        <a:ea typeface="+mn-ea"/>
        <a:cs typeface="Arial" charset="0"/>
      </a:defRPr>
    </a:lvl4pPr>
    <a:lvl5pPr marL="1828800" algn="l" rtl="0" fontAlgn="base">
      <a:spcBef>
        <a:spcPct val="0"/>
      </a:spcBef>
      <a:spcAft>
        <a:spcPct val="0"/>
      </a:spcAft>
      <a:defRPr kern="1200">
        <a:solidFill>
          <a:schemeClr val="tx1"/>
        </a:solidFill>
        <a:latin typeface="Cambria" pitchFamily="18" charset="0"/>
        <a:ea typeface="+mn-ea"/>
        <a:cs typeface="Arial" charset="0"/>
      </a:defRPr>
    </a:lvl5pPr>
    <a:lvl6pPr marL="2286000" algn="l" defTabSz="914400" rtl="0" eaLnBrk="1" latinLnBrk="0" hangingPunct="1">
      <a:defRPr kern="1200">
        <a:solidFill>
          <a:schemeClr val="tx1"/>
        </a:solidFill>
        <a:latin typeface="Cambria" pitchFamily="18" charset="0"/>
        <a:ea typeface="+mn-ea"/>
        <a:cs typeface="Arial" charset="0"/>
      </a:defRPr>
    </a:lvl6pPr>
    <a:lvl7pPr marL="2743200" algn="l" defTabSz="914400" rtl="0" eaLnBrk="1" latinLnBrk="0" hangingPunct="1">
      <a:defRPr kern="1200">
        <a:solidFill>
          <a:schemeClr val="tx1"/>
        </a:solidFill>
        <a:latin typeface="Cambria" pitchFamily="18" charset="0"/>
        <a:ea typeface="+mn-ea"/>
        <a:cs typeface="Arial" charset="0"/>
      </a:defRPr>
    </a:lvl7pPr>
    <a:lvl8pPr marL="3200400" algn="l" defTabSz="914400" rtl="0" eaLnBrk="1" latinLnBrk="0" hangingPunct="1">
      <a:defRPr kern="1200">
        <a:solidFill>
          <a:schemeClr val="tx1"/>
        </a:solidFill>
        <a:latin typeface="Cambria" pitchFamily="18" charset="0"/>
        <a:ea typeface="+mn-ea"/>
        <a:cs typeface="Arial" charset="0"/>
      </a:defRPr>
    </a:lvl8pPr>
    <a:lvl9pPr marL="3657600" algn="l" defTabSz="914400" rtl="0" eaLnBrk="1" latinLnBrk="0" hangingPunct="1">
      <a:defRPr kern="1200">
        <a:solidFill>
          <a:schemeClr val="tx1"/>
        </a:solidFill>
        <a:latin typeface="Cambria"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6349" autoAdjust="0"/>
  </p:normalViewPr>
  <p:slideViewPr>
    <p:cSldViewPr>
      <p:cViewPr varScale="1">
        <p:scale>
          <a:sx n="109" d="100"/>
          <a:sy n="109" d="100"/>
        </p:scale>
        <p:origin x="129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8/29/2018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(title) 	There are several goals in this presentation.</a:t>
            </a:r>
          </a:p>
          <a:p>
            <a:pPr eaLnBrk="1" hangingPunct="1">
              <a:spcBef>
                <a:spcPct val="0"/>
              </a:spcBef>
            </a:pPr>
            <a:endParaRPr lang="en-US" altLang="en-US" smtClean="0"/>
          </a:p>
          <a:p>
            <a:pPr eaLnBrk="1" hangingPunct="1">
              <a:spcBef>
                <a:spcPct val="0"/>
              </a:spcBef>
            </a:pPr>
            <a:r>
              <a:rPr lang="en-US" altLang="en-US" smtClean="0"/>
              <a:t>(show 1) 	First, we will learn a little about APA Style – what it is, and why it is important.</a:t>
            </a:r>
          </a:p>
          <a:p>
            <a:pPr eaLnBrk="1" hangingPunct="1">
              <a:spcBef>
                <a:spcPct val="0"/>
              </a:spcBef>
            </a:pPr>
            <a:endParaRPr lang="en-US" altLang="en-US" smtClean="0"/>
          </a:p>
          <a:p>
            <a:pPr eaLnBrk="1" hangingPunct="1">
              <a:spcBef>
                <a:spcPct val="0"/>
              </a:spcBef>
            </a:pPr>
            <a:r>
              <a:rPr lang="en-US" altLang="en-US" smtClean="0"/>
              <a:t>(show 2)	Second,  we will examine and discuss a properly formatted APA title page, which many professors require.</a:t>
            </a:r>
          </a:p>
          <a:p>
            <a:pPr eaLnBrk="1" hangingPunct="1">
              <a:spcBef>
                <a:spcPct val="0"/>
              </a:spcBef>
            </a:pPr>
            <a:endParaRPr lang="en-US" altLang="en-US" smtClean="0"/>
          </a:p>
          <a:p>
            <a:pPr eaLnBrk="1" hangingPunct="1">
              <a:spcBef>
                <a:spcPct val="0"/>
              </a:spcBef>
            </a:pPr>
            <a:r>
              <a:rPr lang="en-US" altLang="en-US" smtClean="0"/>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smtClean="0">
                <a:hlinkClick r:id="rId3"/>
              </a:rPr>
              <a:t>www.una.edu/writingcenter</a:t>
            </a:r>
            <a:r>
              <a:rPr lang="en-US" altLang="en-US" smtClean="0"/>
              <a:t>, or consult your English handbook or APA Style Manual.</a:t>
            </a:r>
          </a:p>
          <a:p>
            <a:pPr eaLnBrk="1" hangingPunct="1">
              <a:spcBef>
                <a:spcPct val="0"/>
              </a:spcBef>
            </a:pPr>
            <a:endParaRPr lang="en-US" altLang="en-US" smtClean="0"/>
          </a:p>
          <a:p>
            <a:pPr eaLnBrk="1" hangingPunct="1">
              <a:spcBef>
                <a:spcPct val="0"/>
              </a:spcBef>
            </a:pPr>
            <a:r>
              <a:rPr lang="en-US" altLang="en-US" smtClean="0"/>
              <a:t>(show 4)	Fourth, we will learn about some fundamental differences between summarizing, paraphrasing, and quoting, and we will briefly discuss strategies for doing each.</a:t>
            </a:r>
          </a:p>
          <a:p>
            <a:pPr eaLnBrk="1" hangingPunct="1">
              <a:spcBef>
                <a:spcPct val="0"/>
              </a:spcBef>
            </a:pPr>
            <a:endParaRPr lang="en-US" altLang="en-US" smtClean="0"/>
          </a:p>
          <a:p>
            <a:pPr eaLnBrk="1" hangingPunct="1">
              <a:spcBef>
                <a:spcPct val="0"/>
              </a:spcBef>
            </a:pPr>
            <a:r>
              <a:rPr lang="en-US" altLang="en-US" smtClean="0"/>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smtClean="0">
              <a:latin typeface="Calibri" pitchFamily="34" charset="0"/>
            </a:endParaRPr>
          </a:p>
        </p:txBody>
      </p:sp>
    </p:spTree>
    <p:extLst>
      <p:ext uri="{BB962C8B-B14F-4D97-AF65-F5344CB8AC3E}">
        <p14:creationId xmlns:p14="http://schemas.microsoft.com/office/powerpoint/2010/main" val="300023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14</a:t>
            </a:fld>
            <a:endParaRPr lang="en-US"/>
          </a:p>
        </p:txBody>
      </p:sp>
    </p:spTree>
    <p:extLst>
      <p:ext uri="{BB962C8B-B14F-4D97-AF65-F5344CB8AC3E}">
        <p14:creationId xmlns:p14="http://schemas.microsoft.com/office/powerpoint/2010/main" val="1385005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Edited collections are books that have been compiled by editors and that include articles published by many different authors.</a:t>
            </a:r>
          </a:p>
          <a:p>
            <a:pPr eaLnBrk="1" hangingPunct="1">
              <a:spcBef>
                <a:spcPct val="0"/>
              </a:spcBef>
            </a:pPr>
            <a:endParaRPr lang="en-US" altLang="en-US" smtClean="0"/>
          </a:p>
          <a:p>
            <a:pPr eaLnBrk="1" hangingPunct="1">
              <a:spcBef>
                <a:spcPct val="0"/>
              </a:spcBef>
            </a:pPr>
            <a:r>
              <a:rPr lang="en-US" altLang="en-US" smtClean="0"/>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smtClean="0"/>
          </a:p>
          <a:p>
            <a:pPr eaLnBrk="1" hangingPunct="1">
              <a:spcBef>
                <a:spcPct val="0"/>
              </a:spcBef>
            </a:pPr>
            <a:r>
              <a:rPr lang="en-US" altLang="en-US" smtClean="0"/>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smtClean="0"/>
          </a:p>
          <a:p>
            <a:pPr eaLnBrk="1" hangingPunct="1">
              <a:spcBef>
                <a:spcPct val="0"/>
              </a:spcBef>
            </a:pPr>
            <a:r>
              <a:rPr lang="en-US" altLang="en-US" smtClean="0"/>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16</a:t>
            </a:fld>
            <a:endParaRPr lang="en-US" smtClean="0">
              <a:latin typeface="Calibri" pitchFamily="34" charset="0"/>
            </a:endParaRPr>
          </a:p>
        </p:txBody>
      </p:sp>
    </p:spTree>
    <p:extLst>
      <p:ext uri="{BB962C8B-B14F-4D97-AF65-F5344CB8AC3E}">
        <p14:creationId xmlns:p14="http://schemas.microsoft.com/office/powerpoint/2010/main" val="2798309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Journals will be the next most often used source.  Be careful with these, because they break from some of the earlier rules.</a:t>
            </a:r>
          </a:p>
          <a:p>
            <a:pPr eaLnBrk="1" hangingPunct="1">
              <a:spcBef>
                <a:spcPct val="0"/>
              </a:spcBef>
            </a:pPr>
            <a:endParaRPr lang="en-US" altLang="en-US" smtClean="0"/>
          </a:p>
          <a:p>
            <a:pPr eaLnBrk="1" hangingPunct="1">
              <a:spcBef>
                <a:spcPct val="0"/>
              </a:spcBef>
            </a:pPr>
            <a:r>
              <a:rPr lang="en-US" altLang="en-US" smtClean="0"/>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smtClean="0"/>
          </a:p>
          <a:p>
            <a:pPr eaLnBrk="1" hangingPunct="1">
              <a:spcBef>
                <a:spcPct val="0"/>
              </a:spcBef>
            </a:pPr>
            <a:r>
              <a:rPr lang="en-US" altLang="en-US" smtClean="0"/>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19</a:t>
            </a:fld>
            <a:endParaRPr lang="en-US" smtClean="0">
              <a:latin typeface="Calibri" pitchFamily="34" charset="0"/>
            </a:endParaRPr>
          </a:p>
        </p:txBody>
      </p:sp>
    </p:spTree>
    <p:extLst>
      <p:ext uri="{BB962C8B-B14F-4D97-AF65-F5344CB8AC3E}">
        <p14:creationId xmlns:p14="http://schemas.microsoft.com/office/powerpoint/2010/main" val="4147130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Take a look at this example.</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20</a:t>
            </a:fld>
            <a:endParaRPr lang="en-US" smtClean="0">
              <a:latin typeface="Calibri" pitchFamily="34" charset="0"/>
            </a:endParaRPr>
          </a:p>
        </p:txBody>
      </p:sp>
    </p:spTree>
    <p:extLst>
      <p:ext uri="{BB962C8B-B14F-4D97-AF65-F5344CB8AC3E}">
        <p14:creationId xmlns:p14="http://schemas.microsoft.com/office/powerpoint/2010/main" val="1417613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We’ll conclude documentation coverage by looking at how to document websites.</a:t>
            </a:r>
          </a:p>
          <a:p>
            <a:pPr eaLnBrk="1" hangingPunct="1">
              <a:spcBef>
                <a:spcPct val="0"/>
              </a:spcBef>
            </a:pPr>
            <a:endParaRPr lang="en-US" altLang="en-US" smtClean="0"/>
          </a:p>
          <a:p>
            <a:pPr eaLnBrk="1" hangingPunct="1">
              <a:spcBef>
                <a:spcPct val="0"/>
              </a:spcBef>
            </a:pPr>
            <a:r>
              <a:rPr lang="en-US" altLang="en-US" smtClean="0"/>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smtClean="0"/>
          </a:p>
          <a:p>
            <a:pPr eaLnBrk="1" hangingPunct="1">
              <a:spcBef>
                <a:spcPct val="0"/>
              </a:spcBef>
            </a:pPr>
            <a:r>
              <a:rPr lang="en-US" altLang="en-US" smtClean="0"/>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smtClean="0"/>
          </a:p>
          <a:p>
            <a:pPr eaLnBrk="1" hangingPunct="1">
              <a:spcBef>
                <a:spcPct val="0"/>
              </a:spcBef>
            </a:pPr>
            <a:r>
              <a:rPr lang="en-US" altLang="en-US" smtClean="0"/>
              <a:t>(show 3)	Here is an example without an author.  What do you notice is done differently when there is no author? </a:t>
            </a:r>
          </a:p>
          <a:p>
            <a:pPr eaLnBrk="1" hangingPunct="1">
              <a:spcBef>
                <a:spcPct val="0"/>
              </a:spcBef>
            </a:pPr>
            <a:endParaRPr lang="en-US" altLang="en-US" smtClean="0"/>
          </a:p>
          <a:p>
            <a:pPr eaLnBrk="1" hangingPunct="1">
              <a:spcBef>
                <a:spcPct val="0"/>
              </a:spcBef>
            </a:pPr>
            <a:r>
              <a:rPr lang="en-US" altLang="en-US" smtClean="0"/>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22</a:t>
            </a:fld>
            <a:endParaRPr lang="en-US" smtClean="0">
              <a:latin typeface="Calibri" pitchFamily="34" charset="0"/>
            </a:endParaRPr>
          </a:p>
        </p:txBody>
      </p:sp>
    </p:spTree>
    <p:extLst>
      <p:ext uri="{BB962C8B-B14F-4D97-AF65-F5344CB8AC3E}">
        <p14:creationId xmlns:p14="http://schemas.microsoft.com/office/powerpoint/2010/main" val="1530536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26</a:t>
            </a:fld>
            <a:endParaRPr lang="en-US"/>
          </a:p>
        </p:txBody>
      </p:sp>
    </p:spTree>
    <p:extLst>
      <p:ext uri="{BB962C8B-B14F-4D97-AF65-F5344CB8AC3E}">
        <p14:creationId xmlns:p14="http://schemas.microsoft.com/office/powerpoint/2010/main" val="9817241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27</a:t>
            </a:fld>
            <a:endParaRPr lang="en-US"/>
          </a:p>
        </p:txBody>
      </p:sp>
    </p:spTree>
    <p:extLst>
      <p:ext uri="{BB962C8B-B14F-4D97-AF65-F5344CB8AC3E}">
        <p14:creationId xmlns:p14="http://schemas.microsoft.com/office/powerpoint/2010/main" val="976639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smtClean="0"/>
          </a:p>
          <a:p>
            <a:r>
              <a:rPr lang="en-US" altLang="en-US" smtClean="0"/>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28</a:t>
            </a:fld>
            <a:endParaRPr lang="en-US"/>
          </a:p>
        </p:txBody>
      </p:sp>
    </p:spTree>
    <p:extLst>
      <p:ext uri="{BB962C8B-B14F-4D97-AF65-F5344CB8AC3E}">
        <p14:creationId xmlns:p14="http://schemas.microsoft.com/office/powerpoint/2010/main" val="2296933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Documenting online magazines looks familiar to  the print version, only a URL is added at the end. Note that the date for documenting magazines includes the year and the month separated by a comma.</a:t>
            </a:r>
          </a:p>
          <a:p>
            <a:endParaRPr lang="en-US" altLang="en-US" smtClean="0"/>
          </a:p>
          <a:p>
            <a:r>
              <a:rPr lang="en-US" altLang="en-US" smtClean="0"/>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30</a:t>
            </a:fld>
            <a:endParaRPr lang="en-US"/>
          </a:p>
        </p:txBody>
      </p:sp>
    </p:spTree>
    <p:extLst>
      <p:ext uri="{BB962C8B-B14F-4D97-AF65-F5344CB8AC3E}">
        <p14:creationId xmlns:p14="http://schemas.microsoft.com/office/powerpoint/2010/main" val="227562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31</a:t>
            </a:fld>
            <a:endParaRPr lang="en-US"/>
          </a:p>
        </p:txBody>
      </p:sp>
    </p:spTree>
    <p:extLst>
      <p:ext uri="{BB962C8B-B14F-4D97-AF65-F5344CB8AC3E}">
        <p14:creationId xmlns:p14="http://schemas.microsoft.com/office/powerpoint/2010/main" val="2138803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What is APA Style, and why use it?</a:t>
            </a:r>
          </a:p>
          <a:p>
            <a:pPr eaLnBrk="1" hangingPunct="1">
              <a:spcBef>
                <a:spcPct val="0"/>
              </a:spcBef>
            </a:pPr>
            <a:endParaRPr lang="en-US" altLang="en-US" smtClean="0"/>
          </a:p>
          <a:p>
            <a:pPr eaLnBrk="1" hangingPunct="1">
              <a:spcBef>
                <a:spcPct val="0"/>
              </a:spcBef>
            </a:pPr>
            <a:r>
              <a:rPr lang="en-US" altLang="en-US" smtClean="0"/>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smtClean="0"/>
          </a:p>
          <a:p>
            <a:pPr eaLnBrk="1" hangingPunct="1">
              <a:spcBef>
                <a:spcPct val="0"/>
              </a:spcBef>
            </a:pPr>
            <a:r>
              <a:rPr lang="en-US" altLang="en-US" smtClean="0"/>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smtClean="0"/>
              <a:t> </a:t>
            </a:r>
          </a:p>
          <a:p>
            <a:pPr eaLnBrk="1" hangingPunct="1">
              <a:spcBef>
                <a:spcPct val="0"/>
              </a:spcBef>
            </a:pPr>
            <a:r>
              <a:rPr lang="en-US" altLang="en-US" smtClean="0"/>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smtClean="0"/>
          </a:p>
          <a:p>
            <a:pPr eaLnBrk="1" hangingPunct="1">
              <a:spcBef>
                <a:spcPct val="0"/>
              </a:spcBef>
            </a:pPr>
            <a:r>
              <a:rPr lang="en-US" altLang="en-US" smtClean="0"/>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smtClean="0">
              <a:latin typeface="Calibri" pitchFamily="34" charset="0"/>
            </a:endParaRPr>
          </a:p>
        </p:txBody>
      </p:sp>
    </p:spTree>
    <p:extLst>
      <p:ext uri="{BB962C8B-B14F-4D97-AF65-F5344CB8AC3E}">
        <p14:creationId xmlns:p14="http://schemas.microsoft.com/office/powerpoint/2010/main" val="3423657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smtClean="0"/>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33</a:t>
            </a:fld>
            <a:endParaRPr lang="en-US"/>
          </a:p>
        </p:txBody>
      </p:sp>
    </p:spTree>
    <p:extLst>
      <p:ext uri="{BB962C8B-B14F-4D97-AF65-F5344CB8AC3E}">
        <p14:creationId xmlns:p14="http://schemas.microsoft.com/office/powerpoint/2010/main" val="22335876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smtClean="0"/>
          </a:p>
          <a:p>
            <a:pPr eaLnBrk="1" hangingPunct="1">
              <a:spcBef>
                <a:spcPct val="0"/>
              </a:spcBef>
            </a:pPr>
            <a:r>
              <a:rPr lang="en-US" altLang="en-US" smtClean="0"/>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34</a:t>
            </a:fld>
            <a:endParaRPr lang="en-US" smtClean="0">
              <a:latin typeface="Calibri" pitchFamily="34" charset="0"/>
            </a:endParaRPr>
          </a:p>
        </p:txBody>
      </p:sp>
    </p:spTree>
    <p:extLst>
      <p:ext uri="{BB962C8B-B14F-4D97-AF65-F5344CB8AC3E}">
        <p14:creationId xmlns:p14="http://schemas.microsoft.com/office/powerpoint/2010/main" val="23156050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is an easy 4-step process you can use to learn to summarize, paraphrase, and quote.  Here it is…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35</a:t>
            </a:fld>
            <a:endParaRPr lang="en-US" smtClean="0">
              <a:latin typeface="Calibri" pitchFamily="34" charset="0"/>
            </a:endParaRPr>
          </a:p>
        </p:txBody>
      </p:sp>
    </p:spTree>
    <p:extLst>
      <p:ext uri="{BB962C8B-B14F-4D97-AF65-F5344CB8AC3E}">
        <p14:creationId xmlns:p14="http://schemas.microsoft.com/office/powerpoint/2010/main" val="34419851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summarize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summary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Note that when you attribute to an original source, you must refer to at least the author and year in the signal phrase, which we will discuss shortly.  </a:t>
            </a:r>
          </a:p>
          <a:p>
            <a:pPr eaLnBrk="1" hangingPunct="1">
              <a:spcBef>
                <a:spcPct val="0"/>
              </a:spcBef>
            </a:pPr>
            <a:endParaRPr lang="en-US" altLang="en-US" smtClean="0"/>
          </a:p>
          <a:p>
            <a:pPr eaLnBrk="1" hangingPunct="1">
              <a:spcBef>
                <a:spcPct val="0"/>
              </a:spcBef>
            </a:pPr>
            <a:r>
              <a:rPr lang="en-US" altLang="en-US" smtClean="0"/>
              <a:t>In a summary, you are condensing multiple paragraphs or pages down to just a few sentences, or maybe a single paragraph. </a:t>
            </a:r>
          </a:p>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36</a:t>
            </a:fld>
            <a:endParaRPr lang="en-US" smtClean="0">
              <a:latin typeface="Calibri" pitchFamily="34" charset="0"/>
            </a:endParaRPr>
          </a:p>
        </p:txBody>
      </p:sp>
    </p:spTree>
    <p:extLst>
      <p:ext uri="{BB962C8B-B14F-4D97-AF65-F5344CB8AC3E}">
        <p14:creationId xmlns:p14="http://schemas.microsoft.com/office/powerpoint/2010/main" val="1929133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paraphrase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paraphrase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smtClean="0"/>
          </a:p>
          <a:p>
            <a:pPr eaLnBrk="1" hangingPunct="1">
              <a:spcBef>
                <a:spcPct val="0"/>
              </a:spcBef>
            </a:pPr>
            <a:r>
              <a:rPr lang="en-US" altLang="en-US" smtClean="0"/>
              <a:t>Remember, if you shrink a paraphrase too much, then you’ll be summarizing.</a:t>
            </a:r>
          </a:p>
          <a:p>
            <a:pPr eaLnBrk="1" hangingPunct="1">
              <a:spcBef>
                <a:spcPct val="0"/>
              </a:spcBef>
            </a:pPr>
            <a:endParaRPr lang="en-US" altLang="en-US" smtClean="0"/>
          </a:p>
          <a:p>
            <a:pPr eaLnBrk="1" hangingPunct="1">
              <a:spcBef>
                <a:spcPct val="0"/>
              </a:spcBef>
            </a:pPr>
            <a:r>
              <a:rPr lang="en-US" altLang="en-US" smtClean="0"/>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38</a:t>
            </a:fld>
            <a:endParaRPr lang="en-US" smtClean="0">
              <a:latin typeface="Calibri" pitchFamily="34" charset="0"/>
            </a:endParaRPr>
          </a:p>
        </p:txBody>
      </p:sp>
    </p:spTree>
    <p:extLst>
      <p:ext uri="{BB962C8B-B14F-4D97-AF65-F5344CB8AC3E}">
        <p14:creationId xmlns:p14="http://schemas.microsoft.com/office/powerpoint/2010/main" val="14212772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quote a text</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39</a:t>
            </a:fld>
            <a:endParaRPr lang="en-US" smtClean="0">
              <a:latin typeface="Calibri" pitchFamily="34" charset="0"/>
            </a:endParaRPr>
          </a:p>
        </p:txBody>
      </p:sp>
    </p:spTree>
    <p:extLst>
      <p:ext uri="{BB962C8B-B14F-4D97-AF65-F5344CB8AC3E}">
        <p14:creationId xmlns:p14="http://schemas.microsoft.com/office/powerpoint/2010/main" val="15168636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Finally, we’ll take a look at the role signal phrases and in-text citation play in APA style.</a:t>
            </a:r>
          </a:p>
          <a:p>
            <a:pPr eaLnBrk="1" hangingPunct="1">
              <a:spcBef>
                <a:spcPct val="0"/>
              </a:spcBef>
            </a:pPr>
            <a:endParaRPr lang="en-US" altLang="en-US" smtClean="0"/>
          </a:p>
          <a:p>
            <a:pPr eaLnBrk="1" hangingPunct="1">
              <a:spcBef>
                <a:spcPct val="0"/>
              </a:spcBef>
            </a:pPr>
            <a:r>
              <a:rPr lang="en-US" altLang="en-US" smtClean="0"/>
              <a:t>(show 1-2, reading each)</a:t>
            </a:r>
          </a:p>
          <a:p>
            <a:pPr eaLnBrk="1" hangingPunct="1">
              <a:spcBef>
                <a:spcPct val="0"/>
              </a:spcBef>
            </a:pPr>
            <a:endParaRPr lang="en-US" altLang="en-US" smtClean="0"/>
          </a:p>
          <a:p>
            <a:pPr eaLnBrk="1" hangingPunct="1">
              <a:spcBef>
                <a:spcPct val="0"/>
              </a:spcBef>
            </a:pPr>
            <a:r>
              <a:rPr lang="en-US" altLang="en-US" smtClean="0"/>
              <a:t>Remember, it’s your responsibility to cue the reader as to what is your knowledge and what are your ideas as opposed to someone else’s.</a:t>
            </a:r>
          </a:p>
          <a:p>
            <a:pPr eaLnBrk="1" hangingPunct="1">
              <a:spcBef>
                <a:spcPct val="0"/>
              </a:spcBef>
            </a:pPr>
            <a:endParaRPr lang="en-US" altLang="en-US" smtClean="0"/>
          </a:p>
          <a:p>
            <a:pPr eaLnBrk="1" hangingPunct="1">
              <a:spcBef>
                <a:spcPct val="0"/>
              </a:spcBef>
            </a:pPr>
            <a:r>
              <a:rPr lang="en-US" altLang="en-US" smtClean="0"/>
              <a:t>(show 3)</a:t>
            </a:r>
          </a:p>
          <a:p>
            <a:pPr eaLnBrk="1" hangingPunct="1">
              <a:spcBef>
                <a:spcPct val="0"/>
              </a:spcBef>
            </a:pPr>
            <a:endParaRPr lang="en-US" altLang="en-US" smtClean="0"/>
          </a:p>
          <a:p>
            <a:pPr eaLnBrk="1" hangingPunct="1">
              <a:spcBef>
                <a:spcPct val="0"/>
              </a:spcBef>
            </a:pPr>
            <a:r>
              <a:rPr lang="en-US" altLang="en-US" smtClean="0"/>
              <a:t>Here’s a simple rule to follow: (read)</a:t>
            </a:r>
          </a:p>
          <a:p>
            <a:pPr eaLnBrk="1" hangingPunct="1">
              <a:spcBef>
                <a:spcPct val="0"/>
              </a:spcBef>
            </a:pPr>
            <a:endParaRPr lang="en-US" altLang="en-US" smtClean="0"/>
          </a:p>
          <a:p>
            <a:pPr eaLnBrk="1" hangingPunct="1">
              <a:spcBef>
                <a:spcPct val="0"/>
              </a:spcBef>
            </a:pPr>
            <a:r>
              <a:rPr lang="en-US" altLang="en-US" smtClean="0"/>
              <a:t>(repeat the rule w/underline)</a:t>
            </a:r>
          </a:p>
          <a:p>
            <a:pPr eaLnBrk="1" hangingPunct="1">
              <a:spcBef>
                <a:spcPct val="0"/>
              </a:spcBef>
            </a:pPr>
            <a:endParaRPr lang="en-US" altLang="en-US" smtClean="0"/>
          </a:p>
          <a:p>
            <a:pPr eaLnBrk="1" hangingPunct="1">
              <a:spcBef>
                <a:spcPct val="0"/>
              </a:spcBef>
            </a:pPr>
            <a:r>
              <a:rPr lang="en-US" altLang="en-US" smtClean="0"/>
              <a:t>Now let’s see how this works.</a:t>
            </a:r>
          </a:p>
          <a:p>
            <a:pPr eaLnBrk="1" hangingPunct="1">
              <a:spcBef>
                <a:spcPct val="0"/>
              </a:spcBef>
            </a:pPr>
            <a:endParaRPr lang="en-US" altLang="en-US" smtClean="0"/>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40</a:t>
            </a:fld>
            <a:endParaRPr lang="en-US" smtClean="0">
              <a:latin typeface="Calibri" pitchFamily="34" charset="0"/>
            </a:endParaRPr>
          </a:p>
        </p:txBody>
      </p:sp>
    </p:spTree>
    <p:extLst>
      <p:ext uri="{BB962C8B-B14F-4D97-AF65-F5344CB8AC3E}">
        <p14:creationId xmlns:p14="http://schemas.microsoft.com/office/powerpoint/2010/main" val="11493582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smtClean="0"/>
          </a:p>
          <a:p>
            <a:pPr eaLnBrk="1" hangingPunct="1">
              <a:spcBef>
                <a:spcPct val="0"/>
              </a:spcBef>
            </a:pPr>
            <a:r>
              <a:rPr lang="en-US" altLang="en-US" smtClean="0"/>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41</a:t>
            </a:fld>
            <a:endParaRPr lang="en-US" smtClean="0">
              <a:latin typeface="Calibri" pitchFamily="34" charset="0"/>
            </a:endParaRPr>
          </a:p>
        </p:txBody>
      </p:sp>
    </p:spTree>
    <p:extLst>
      <p:ext uri="{BB962C8B-B14F-4D97-AF65-F5344CB8AC3E}">
        <p14:creationId xmlns:p14="http://schemas.microsoft.com/office/powerpoint/2010/main" val="17600486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smtClean="0"/>
          </a:p>
          <a:p>
            <a:pPr eaLnBrk="1" hangingPunct="1">
              <a:spcBef>
                <a:spcPct val="0"/>
              </a:spcBef>
            </a:pPr>
            <a:r>
              <a:rPr lang="en-US" altLang="en-US" smtClean="0"/>
              <a:t>(show 2)	If there is no author, use the article or document title in quotes, or, if you are using the book title, make sure it is in italics.</a:t>
            </a:r>
          </a:p>
          <a:p>
            <a:pPr eaLnBrk="1" hangingPunct="1">
              <a:spcBef>
                <a:spcPct val="0"/>
              </a:spcBef>
            </a:pPr>
            <a:endParaRPr lang="en-US" altLang="en-US" smtClean="0"/>
          </a:p>
          <a:p>
            <a:pPr eaLnBrk="1" hangingPunct="1">
              <a:spcBef>
                <a:spcPct val="0"/>
              </a:spcBef>
            </a:pPr>
            <a:r>
              <a:rPr lang="en-US" altLang="en-US" smtClean="0"/>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42</a:t>
            </a:fld>
            <a:endParaRPr lang="en-US" smtClean="0">
              <a:latin typeface="Calibri" pitchFamily="34" charset="0"/>
            </a:endParaRPr>
          </a:p>
        </p:txBody>
      </p:sp>
    </p:spTree>
    <p:extLst>
      <p:ext uri="{BB962C8B-B14F-4D97-AF65-F5344CB8AC3E}">
        <p14:creationId xmlns:p14="http://schemas.microsoft.com/office/powerpoint/2010/main" val="13591380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all)</a:t>
            </a:r>
          </a:p>
          <a:p>
            <a:pPr eaLnBrk="1" hangingPunct="1">
              <a:spcBef>
                <a:spcPct val="0"/>
              </a:spcBef>
            </a:pPr>
            <a:r>
              <a:rPr lang="en-US" altLang="en-US" smtClean="0"/>
              <a:t>Here are some sources for further use as you learn about APA Style.  There are many online resources available from Writing Centers across the country, and copies of the </a:t>
            </a:r>
            <a:r>
              <a:rPr lang="en-US" altLang="en-US" i="1" smtClean="0"/>
              <a:t>APA Style Manual </a:t>
            </a:r>
            <a:r>
              <a:rPr lang="en-US" altLang="en-US" smtClean="0"/>
              <a:t>and </a:t>
            </a:r>
            <a:r>
              <a:rPr lang="en-US" altLang="en-US" i="1" smtClean="0"/>
              <a:t>Pocket Guide to APA Style </a:t>
            </a:r>
            <a:r>
              <a:rPr lang="en-US" altLang="en-US" smtClean="0"/>
              <a:t>are available for use in the University Writing Center.  For more information or to schedule a writing consultation, please visit our website at </a:t>
            </a:r>
            <a:r>
              <a:rPr lang="en-US" altLang="en-US" smtClean="0">
                <a:hlinkClick r:id="rId3"/>
              </a:rPr>
              <a:t>www.una.edu/writingcenter</a:t>
            </a:r>
            <a:r>
              <a:rPr lang="en-US" altLang="en-US" smtClean="0"/>
              <a:t>.  This concludes the presentation.</a:t>
            </a:r>
          </a:p>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43</a:t>
            </a:fld>
            <a:endParaRPr lang="en-US" smtClean="0">
              <a:latin typeface="Calibri" pitchFamily="34" charset="0"/>
            </a:endParaRPr>
          </a:p>
        </p:txBody>
      </p:sp>
    </p:spTree>
    <p:extLst>
      <p:ext uri="{BB962C8B-B14F-4D97-AF65-F5344CB8AC3E}">
        <p14:creationId xmlns:p14="http://schemas.microsoft.com/office/powerpoint/2010/main" val="924089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To begin, let’s look at an APA Style cover page.  There are three components.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4</a:t>
            </a:fld>
            <a:endParaRPr lang="en-US" smtClean="0">
              <a:latin typeface="Calibri" pitchFamily="34" charset="0"/>
            </a:endParaRPr>
          </a:p>
        </p:txBody>
      </p:sp>
    </p:spTree>
    <p:extLst>
      <p:ext uri="{BB962C8B-B14F-4D97-AF65-F5344CB8AC3E}">
        <p14:creationId xmlns:p14="http://schemas.microsoft.com/office/powerpoint/2010/main" val="26875987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44</a:t>
            </a:fld>
            <a:endParaRPr lang="en-US"/>
          </a:p>
        </p:txBody>
      </p:sp>
    </p:spTree>
    <p:extLst>
      <p:ext uri="{BB962C8B-B14F-4D97-AF65-F5344CB8AC3E}">
        <p14:creationId xmlns:p14="http://schemas.microsoft.com/office/powerpoint/2010/main" val="139133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(show all)	Here is a completed title page done for a</a:t>
            </a:r>
            <a:r>
              <a:rPr lang="en-US" altLang="en-US" i="1" dirty="0" smtClean="0"/>
              <a:t> professional </a:t>
            </a:r>
            <a:r>
              <a:rPr lang="en-US" altLang="en-US" dirty="0" smtClean="0"/>
              <a:t>publication.  Notice that the “Author Note” is required information for </a:t>
            </a:r>
            <a:r>
              <a:rPr lang="en-US" altLang="en-US" i="1" dirty="0" smtClean="0"/>
              <a:t>published articles only.</a:t>
            </a:r>
            <a:r>
              <a:rPr lang="en-US" altLang="en-US" dirty="0" smtClean="0"/>
              <a:t> Your professors may not require this information. Therefore, you should check with your professors to confirm what information is needed for your title page. </a:t>
            </a:r>
          </a:p>
          <a:p>
            <a:pPr eaLnBrk="1" hangingPunct="1">
              <a:spcBef>
                <a:spcPct val="0"/>
              </a:spcBef>
            </a:pPr>
            <a:endParaRPr lang="en-US" altLang="en-US" dirty="0" smtClean="0"/>
          </a:p>
          <a:p>
            <a:pPr eaLnBrk="1" hangingPunct="1">
              <a:spcBef>
                <a:spcPct val="0"/>
              </a:spcBef>
            </a:pPr>
            <a:r>
              <a:rPr lang="en-US" altLang="en-US" dirty="0" smtClean="0"/>
              <a:t>Unless you hear otherwise from your professor, the standard font size to use in academic writing is Times New Roman 12 point font. </a:t>
            </a:r>
          </a:p>
          <a:p>
            <a:pPr eaLnBrk="1" hangingPunct="1">
              <a:spcBef>
                <a:spcPct val="0"/>
              </a:spcBef>
            </a:pPr>
            <a:endParaRPr lang="en-US" altLang="en-US" dirty="0" smtClean="0"/>
          </a:p>
          <a:p>
            <a:pPr eaLnBrk="1" hangingPunct="1">
              <a:spcBef>
                <a:spcPct val="0"/>
              </a:spcBef>
            </a:pPr>
            <a:r>
              <a:rPr lang="en-US" altLang="en-US" dirty="0" smtClean="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dirty="0" smtClean="0">
                <a:hlinkClick r:id="rId3"/>
              </a:rPr>
              <a:t>www.una.edu/writingcenter</a:t>
            </a:r>
            <a:r>
              <a:rPr lang="en-US" altLang="en-US" dirty="0" smtClean="0"/>
              <a:t>, as well as in the Center itself.</a:t>
            </a:r>
          </a:p>
          <a:p>
            <a:pPr eaLnBrk="1" hangingPunct="1">
              <a:spcBef>
                <a:spcPct val="0"/>
              </a:spcBef>
            </a:pPr>
            <a:r>
              <a:rPr lang="en-US" altLang="en-US" dirty="0" smtClean="0"/>
              <a:t>The “Author Note” is generally used</a:t>
            </a:r>
            <a:r>
              <a:rPr lang="en-US" altLang="en-US" baseline="0" dirty="0" smtClean="0"/>
              <a:t> for graduate research </a:t>
            </a:r>
            <a:r>
              <a:rPr lang="en-US" altLang="en-US" dirty="0" smtClean="0"/>
              <a:t>papers</a:t>
            </a:r>
            <a:r>
              <a:rPr lang="en-US" altLang="en-US" baseline="0" dirty="0" smtClean="0"/>
              <a:t> and is generally not needed or used for an undergraduate college paper. However, it is always better to ask your professor if it is required. </a:t>
            </a:r>
            <a:endParaRPr lang="en-US" altLang="en-US" dirty="0" smtClean="0"/>
          </a:p>
          <a:p>
            <a:pPr eaLnBrk="1" hangingPunct="1">
              <a:spcBef>
                <a:spcPct val="0"/>
              </a:spcBef>
            </a:pPr>
            <a:endParaRPr lang="en-US" altLang="en-US" dirty="0" smtClean="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5</a:t>
            </a:fld>
            <a:endParaRPr lang="en-US" smtClean="0">
              <a:latin typeface="Calibri" pitchFamily="34" charset="0"/>
            </a:endParaRPr>
          </a:p>
        </p:txBody>
      </p:sp>
    </p:spTree>
    <p:extLst>
      <p:ext uri="{BB962C8B-B14F-4D97-AF65-F5344CB8AC3E}">
        <p14:creationId xmlns:p14="http://schemas.microsoft.com/office/powerpoint/2010/main" val="8315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Abstract of</a:t>
            </a:r>
            <a:r>
              <a:rPr lang="en-US" baseline="0" dirty="0" smtClean="0"/>
              <a:t> a paper will be written last, but placed as the second page of your paper. </a:t>
            </a:r>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6</a:t>
            </a:fld>
            <a:endParaRPr lang="en-US"/>
          </a:p>
        </p:txBody>
      </p:sp>
    </p:spTree>
    <p:extLst>
      <p:ext uri="{BB962C8B-B14F-4D97-AF65-F5344CB8AC3E}">
        <p14:creationId xmlns:p14="http://schemas.microsoft.com/office/powerpoint/2010/main" val="7290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Your professor may </a:t>
            </a:r>
            <a:r>
              <a:rPr lang="en-US" altLang="en-US" i="1" smtClean="0"/>
              <a:t>not require</a:t>
            </a:r>
            <a:r>
              <a:rPr lang="en-US" altLang="en-US" smtClean="0"/>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7</a:t>
            </a:fld>
            <a:endParaRPr lang="en-US"/>
          </a:p>
        </p:txBody>
      </p:sp>
    </p:spTree>
    <p:extLst>
      <p:ext uri="{BB962C8B-B14F-4D97-AF65-F5344CB8AC3E}">
        <p14:creationId xmlns:p14="http://schemas.microsoft.com/office/powerpoint/2010/main" val="81707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smtClean="0"/>
          </a:p>
          <a:p>
            <a:pPr eaLnBrk="1" hangingPunct="1">
              <a:spcBef>
                <a:spcPct val="0"/>
              </a:spcBef>
            </a:pPr>
            <a:r>
              <a:rPr lang="en-US" altLang="en-US" smtClean="0"/>
              <a:t>(show 1)	As I just said, Documentation refers to the references list at the end of the paper.  In MLA, they call this a Works Cited; in Turabian or Chicago, it’s called the Bibliography.  But here, it’s called references.  </a:t>
            </a:r>
          </a:p>
          <a:p>
            <a:pPr eaLnBrk="1" hangingPunct="1">
              <a:spcBef>
                <a:spcPct val="0"/>
              </a:spcBef>
            </a:pPr>
            <a:endParaRPr lang="en-US" altLang="en-US" smtClean="0"/>
          </a:p>
          <a:p>
            <a:pPr eaLnBrk="1" hangingPunct="1">
              <a:spcBef>
                <a:spcPct val="0"/>
              </a:spcBef>
            </a:pPr>
            <a:r>
              <a:rPr lang="en-US" altLang="en-US" smtClean="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10</a:t>
            </a:fld>
            <a:endParaRPr lang="en-US" smtClean="0">
              <a:latin typeface="Calibri" pitchFamily="34" charset="0"/>
            </a:endParaRPr>
          </a:p>
        </p:txBody>
      </p:sp>
    </p:spTree>
    <p:extLst>
      <p:ext uri="{BB962C8B-B14F-4D97-AF65-F5344CB8AC3E}">
        <p14:creationId xmlns:p14="http://schemas.microsoft.com/office/powerpoint/2010/main" val="3866310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As with every other style, you need to be able to document authors first.</a:t>
            </a:r>
          </a:p>
          <a:p>
            <a:pPr eaLnBrk="1" hangingPunct="1">
              <a:spcBef>
                <a:spcPct val="0"/>
              </a:spcBef>
            </a:pPr>
            <a:endParaRPr lang="en-US" altLang="en-US" smtClean="0"/>
          </a:p>
          <a:p>
            <a:pPr eaLnBrk="1" hangingPunct="1">
              <a:spcBef>
                <a:spcPct val="0"/>
              </a:spcBef>
            </a:pPr>
            <a:r>
              <a:rPr lang="en-US" altLang="en-US" smtClean="0"/>
              <a:t>(show 1)	See here that a single author is listed by the full last name, a comma, a space, the first initial, a period, a space, the middle initial, and a period, then a space, followed by the year in parenthesis, and ending with a period.  This show 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smtClean="0"/>
          </a:p>
          <a:p>
            <a:pPr eaLnBrk="1" hangingPunct="1">
              <a:spcBef>
                <a:spcPct val="0"/>
              </a:spcBef>
            </a:pPr>
            <a:r>
              <a:rPr lang="en-US" altLang="en-US" smtClean="0"/>
              <a:t>(show 2)	In this example, two authors are separated by a comma, a space, the ampersand (shift 7), and another space.  The ampersand stands for the word “and.”</a:t>
            </a:r>
          </a:p>
          <a:p>
            <a:pPr eaLnBrk="1" hangingPunct="1">
              <a:spcBef>
                <a:spcPct val="0"/>
              </a:spcBef>
            </a:pPr>
            <a:endParaRPr lang="en-US" altLang="en-US" smtClean="0"/>
          </a:p>
          <a:p>
            <a:pPr eaLnBrk="1" hangingPunct="1">
              <a:spcBef>
                <a:spcPct val="0"/>
              </a:spcBef>
            </a:pPr>
            <a:r>
              <a:rPr lang="en-US" altLang="en-US" smtClean="0"/>
              <a:t>(show 3)	The same pattern used with two authors continues up to six authors.</a:t>
            </a:r>
          </a:p>
          <a:p>
            <a:pPr eaLnBrk="1" hangingPunct="1">
              <a:spcBef>
                <a:spcPct val="0"/>
              </a:spcBef>
            </a:pPr>
            <a:endParaRPr lang="en-US" altLang="en-US" smtClean="0"/>
          </a:p>
          <a:p>
            <a:pPr eaLnBrk="1" hangingPunct="1">
              <a:spcBef>
                <a:spcPct val="0"/>
              </a:spcBef>
            </a:pPr>
            <a:r>
              <a:rPr lang="en-US" altLang="en-US" smtClean="0"/>
              <a:t>(show 4)	After the sixth author, use a comma followed by et al, which is Latin for and others. </a:t>
            </a:r>
          </a:p>
          <a:p>
            <a:pPr eaLnBrk="1" hangingPunct="1">
              <a:spcBef>
                <a:spcPct val="0"/>
              </a:spcBef>
            </a:pPr>
            <a:endParaRPr lang="en-US" altLang="en-US" smtClean="0"/>
          </a:p>
          <a:p>
            <a:pPr eaLnBrk="1" hangingPunct="1">
              <a:spcBef>
                <a:spcPct val="0"/>
              </a:spcBef>
            </a:pPr>
            <a:r>
              <a:rPr lang="en-US" altLang="en-US" smtClean="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11</a:t>
            </a:fld>
            <a:endParaRPr lang="en-US" smtClean="0">
              <a:latin typeface="Calibri" pitchFamily="34" charset="0"/>
            </a:endParaRPr>
          </a:p>
        </p:txBody>
      </p:sp>
    </p:spTree>
    <p:extLst>
      <p:ext uri="{BB962C8B-B14F-4D97-AF65-F5344CB8AC3E}">
        <p14:creationId xmlns:p14="http://schemas.microsoft.com/office/powerpoint/2010/main" val="270010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Of course the most common source you will need to document is the book.</a:t>
            </a:r>
          </a:p>
          <a:p>
            <a:pPr eaLnBrk="1" hangingPunct="1">
              <a:spcBef>
                <a:spcPct val="0"/>
              </a:spcBef>
            </a:pPr>
            <a:endParaRPr lang="en-US" altLang="en-US" smtClean="0"/>
          </a:p>
          <a:p>
            <a:pPr eaLnBrk="1" hangingPunct="1">
              <a:spcBef>
                <a:spcPct val="0"/>
              </a:spcBef>
            </a:pPr>
            <a:r>
              <a:rPr lang="en-US" altLang="en-US" smtClean="0"/>
              <a:t>(show 1)	Note that in this example, author and year are treated as I just explained.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word after the colon are capitalized.  This is because APA treats titles of works like sentences.  All capitalization rules  for sentences apply to APA book and article titles, the capital after the colon being the one exception.</a:t>
            </a:r>
          </a:p>
          <a:p>
            <a:pPr eaLnBrk="1" hangingPunct="1">
              <a:spcBef>
                <a:spcPct val="0"/>
              </a:spcBef>
            </a:pPr>
            <a:endParaRPr lang="en-US" altLang="en-US" smtClean="0"/>
          </a:p>
          <a:p>
            <a:pPr eaLnBrk="1" hangingPunct="1">
              <a:spcBef>
                <a:spcPct val="0"/>
              </a:spcBef>
            </a:pPr>
            <a:r>
              <a:rPr lang="en-US" altLang="en-US" smtClean="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smtClean="0"/>
              <a:t>	</a:t>
            </a:r>
          </a:p>
          <a:p>
            <a:pPr eaLnBrk="1" hangingPunct="1">
              <a:spcBef>
                <a:spcPct val="0"/>
              </a:spcBef>
            </a:pPr>
            <a:r>
              <a:rPr lang="en-US" altLang="en-US" smtClean="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13</a:t>
            </a:fld>
            <a:endParaRPr lang="en-US" smtClean="0">
              <a:latin typeface="Calibri" pitchFamily="34" charset="0"/>
            </a:endParaRPr>
          </a:p>
        </p:txBody>
      </p:sp>
    </p:spTree>
    <p:extLst>
      <p:ext uri="{BB962C8B-B14F-4D97-AF65-F5344CB8AC3E}">
        <p14:creationId xmlns:p14="http://schemas.microsoft.com/office/powerpoint/2010/main" val="293722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DF3DC0B-E5B3-4E3D-95E9-7B63F82CD076}" type="datetimeFigureOut">
              <a:rPr lang="en-US"/>
              <a:pPr>
                <a:defRPr/>
              </a:pPr>
              <a:t>8/29/2018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8DF1BF-69E2-4CAF-8C2F-77DB45B3CAB0}" type="slidenum">
              <a:rPr lang="en-US"/>
              <a:pPr>
                <a:defRPr/>
              </a:pPr>
              <a:t>‹#›</a:t>
            </a:fld>
            <a:endParaRPr lang="en-US"/>
          </a:p>
        </p:txBody>
      </p:sp>
    </p:spTree>
    <p:extLst>
      <p:ext uri="{BB962C8B-B14F-4D97-AF65-F5344CB8AC3E}">
        <p14:creationId xmlns:p14="http://schemas.microsoft.com/office/powerpoint/2010/main" val="983152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2AE8D4-D664-47A1-B2C5-B0677F8F808A}" type="datetimeFigureOut">
              <a:rPr lang="en-US"/>
              <a:pPr>
                <a:defRPr/>
              </a:pPr>
              <a:t>8/29/2018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1CD731-E85D-4209-8A72-69D72E9AAB03}" type="slidenum">
              <a:rPr lang="en-US"/>
              <a:pPr>
                <a:defRPr/>
              </a:pPr>
              <a:t>‹#›</a:t>
            </a:fld>
            <a:endParaRPr lang="en-US"/>
          </a:p>
        </p:txBody>
      </p:sp>
    </p:spTree>
    <p:extLst>
      <p:ext uri="{BB962C8B-B14F-4D97-AF65-F5344CB8AC3E}">
        <p14:creationId xmlns:p14="http://schemas.microsoft.com/office/powerpoint/2010/main" val="307621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D7824E-F0BF-4C56-BC74-3FFDC0322CBA}" type="datetimeFigureOut">
              <a:rPr lang="en-US"/>
              <a:pPr>
                <a:defRPr/>
              </a:pPr>
              <a:t>8/29/2018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3ABBDF-56DD-4FD6-900C-0E30430B80FA}" type="slidenum">
              <a:rPr lang="en-US"/>
              <a:pPr>
                <a:defRPr/>
              </a:pPr>
              <a:t>‹#›</a:t>
            </a:fld>
            <a:endParaRPr lang="en-US"/>
          </a:p>
        </p:txBody>
      </p:sp>
    </p:spTree>
    <p:extLst>
      <p:ext uri="{BB962C8B-B14F-4D97-AF65-F5344CB8AC3E}">
        <p14:creationId xmlns:p14="http://schemas.microsoft.com/office/powerpoint/2010/main" val="3128461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D022C10-1416-4C6A-9A4C-A5BB3D34199B}" type="datetimeFigureOut">
              <a:rPr lang="en-US"/>
              <a:pPr>
                <a:defRPr/>
              </a:pPr>
              <a:t>8/29/2018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D02ACB-4AFE-42CE-926A-882D59F14284}" type="slidenum">
              <a:rPr lang="en-US"/>
              <a:pPr>
                <a:defRPr/>
              </a:pPr>
              <a:t>‹#›</a:t>
            </a:fld>
            <a:endParaRPr lang="en-US"/>
          </a:p>
        </p:txBody>
      </p:sp>
    </p:spTree>
    <p:extLst>
      <p:ext uri="{BB962C8B-B14F-4D97-AF65-F5344CB8AC3E}">
        <p14:creationId xmlns:p14="http://schemas.microsoft.com/office/powerpoint/2010/main" val="1833467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AEEBBC-71AA-41E7-9477-99FE01C33375}" type="datetimeFigureOut">
              <a:rPr lang="en-US"/>
              <a:pPr>
                <a:defRPr/>
              </a:pPr>
              <a:t>8/29/2018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FC984D-E887-44EF-8ED6-529230340C26}" type="slidenum">
              <a:rPr lang="en-US"/>
              <a:pPr>
                <a:defRPr/>
              </a:pPr>
              <a:t>‹#›</a:t>
            </a:fld>
            <a:endParaRPr lang="en-US"/>
          </a:p>
        </p:txBody>
      </p:sp>
    </p:spTree>
    <p:extLst>
      <p:ext uri="{BB962C8B-B14F-4D97-AF65-F5344CB8AC3E}">
        <p14:creationId xmlns:p14="http://schemas.microsoft.com/office/powerpoint/2010/main" val="364627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095B8F6-0F9B-4698-8792-5AF9700ACF45}" type="datetimeFigureOut">
              <a:rPr lang="en-US"/>
              <a:pPr>
                <a:defRPr/>
              </a:pPr>
              <a:t>8/29/2018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B2190C-45E9-44CE-9FF2-3EF977B7C1D6}" type="slidenum">
              <a:rPr lang="en-US"/>
              <a:pPr>
                <a:defRPr/>
              </a:pPr>
              <a:t>‹#›</a:t>
            </a:fld>
            <a:endParaRPr lang="en-US"/>
          </a:p>
        </p:txBody>
      </p:sp>
    </p:spTree>
    <p:extLst>
      <p:ext uri="{BB962C8B-B14F-4D97-AF65-F5344CB8AC3E}">
        <p14:creationId xmlns:p14="http://schemas.microsoft.com/office/powerpoint/2010/main" val="300335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216F25-C015-4553-A49E-57A39D56F523}" type="datetimeFigureOut">
              <a:rPr lang="en-US"/>
              <a:pPr>
                <a:defRPr/>
              </a:pPr>
              <a:t>8/29/2018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E40BBC4-D6A9-4172-B38E-1184AB231807}" type="slidenum">
              <a:rPr lang="en-US"/>
              <a:pPr>
                <a:defRPr/>
              </a:pPr>
              <a:t>‹#›</a:t>
            </a:fld>
            <a:endParaRPr lang="en-US"/>
          </a:p>
        </p:txBody>
      </p:sp>
    </p:spTree>
    <p:extLst>
      <p:ext uri="{BB962C8B-B14F-4D97-AF65-F5344CB8AC3E}">
        <p14:creationId xmlns:p14="http://schemas.microsoft.com/office/powerpoint/2010/main" val="355802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1B1C2B-C7D4-4673-A5A1-138D144F38A2}" type="datetimeFigureOut">
              <a:rPr lang="en-US"/>
              <a:pPr>
                <a:defRPr/>
              </a:pPr>
              <a:t>8/29/2018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69D08C5-2D44-46A0-B170-9902037BBE88}" type="slidenum">
              <a:rPr lang="en-US"/>
              <a:pPr>
                <a:defRPr/>
              </a:pPr>
              <a:t>‹#›</a:t>
            </a:fld>
            <a:endParaRPr lang="en-US"/>
          </a:p>
        </p:txBody>
      </p:sp>
    </p:spTree>
    <p:extLst>
      <p:ext uri="{BB962C8B-B14F-4D97-AF65-F5344CB8AC3E}">
        <p14:creationId xmlns:p14="http://schemas.microsoft.com/office/powerpoint/2010/main" val="1018952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810D31-8895-4D7B-9C09-D0BD3129F9B8}" type="datetimeFigureOut">
              <a:rPr lang="en-US"/>
              <a:pPr>
                <a:defRPr/>
              </a:pPr>
              <a:t>8/29/2018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D490AA-5006-4678-A408-0E6A284253F5}" type="slidenum">
              <a:rPr lang="en-US"/>
              <a:pPr>
                <a:defRPr/>
              </a:pPr>
              <a:t>‹#›</a:t>
            </a:fld>
            <a:endParaRPr lang="en-US"/>
          </a:p>
        </p:txBody>
      </p:sp>
    </p:spTree>
    <p:extLst>
      <p:ext uri="{BB962C8B-B14F-4D97-AF65-F5344CB8AC3E}">
        <p14:creationId xmlns:p14="http://schemas.microsoft.com/office/powerpoint/2010/main" val="879611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6C14B7-8733-4FD0-9301-36F1626D704F}" type="datetimeFigureOut">
              <a:rPr lang="en-US"/>
              <a:pPr>
                <a:defRPr/>
              </a:pPr>
              <a:t>8/29/2018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25BC05-FFE9-4A53-AB19-7FE1274E1345}" type="slidenum">
              <a:rPr lang="en-US"/>
              <a:pPr>
                <a:defRPr/>
              </a:pPr>
              <a:t>‹#›</a:t>
            </a:fld>
            <a:endParaRPr lang="en-US"/>
          </a:p>
        </p:txBody>
      </p:sp>
    </p:spTree>
    <p:extLst>
      <p:ext uri="{BB962C8B-B14F-4D97-AF65-F5344CB8AC3E}">
        <p14:creationId xmlns:p14="http://schemas.microsoft.com/office/powerpoint/2010/main" val="1956808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434E56-8B3C-4F04-B0B3-EAD80D1BB24C}" type="datetimeFigureOut">
              <a:rPr lang="en-US"/>
              <a:pPr>
                <a:defRPr/>
              </a:pPr>
              <a:t>8/29/2018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4A21B7F-61D9-47A8-82B6-CECA35199398}" type="slidenum">
              <a:rPr lang="en-US"/>
              <a:pPr>
                <a:defRPr/>
              </a:pPr>
              <a:t>‹#›</a:t>
            </a:fld>
            <a:endParaRPr lang="en-US"/>
          </a:p>
        </p:txBody>
      </p:sp>
    </p:spTree>
    <p:extLst>
      <p:ext uri="{BB962C8B-B14F-4D97-AF65-F5344CB8AC3E}">
        <p14:creationId xmlns:p14="http://schemas.microsoft.com/office/powerpoint/2010/main" val="350418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rgbClr val="5D5D5D"/>
            </a:gs>
            <a:gs pos="100000">
              <a:srgbClr val="3E3E3E"/>
            </a:gs>
            <a:gs pos="0">
              <a:schemeClr val="bg1">
                <a:tint val="80000"/>
                <a:satMod val="300000"/>
              </a:schemeClr>
            </a:gs>
            <a:gs pos="100000">
              <a:schemeClr val="bg1">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D6A7E41-5D08-4B54-867E-D33C1AF84DA8}" type="datetimeFigureOut">
              <a:rPr lang="en-US"/>
              <a:pPr>
                <a:defRPr/>
              </a:pPr>
              <a:t>8/29/2018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4C99965-8EFF-49BF-A548-253FC5F2E8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ndara" pitchFamily="34" charset="0"/>
        </a:defRPr>
      </a:lvl2pPr>
      <a:lvl3pPr algn="ctr" rtl="0" eaLnBrk="1" fontAlgn="base" hangingPunct="1">
        <a:spcBef>
          <a:spcPct val="0"/>
        </a:spcBef>
        <a:spcAft>
          <a:spcPct val="0"/>
        </a:spcAft>
        <a:defRPr sz="4400">
          <a:solidFill>
            <a:schemeClr val="tx1"/>
          </a:solidFill>
          <a:latin typeface="Candara" pitchFamily="34" charset="0"/>
        </a:defRPr>
      </a:lvl3pPr>
      <a:lvl4pPr algn="ctr" rtl="0" eaLnBrk="1" fontAlgn="base" hangingPunct="1">
        <a:spcBef>
          <a:spcPct val="0"/>
        </a:spcBef>
        <a:spcAft>
          <a:spcPct val="0"/>
        </a:spcAft>
        <a:defRPr sz="4400">
          <a:solidFill>
            <a:schemeClr val="tx1"/>
          </a:solidFill>
          <a:latin typeface="Candara" pitchFamily="34" charset="0"/>
        </a:defRPr>
      </a:lvl4pPr>
      <a:lvl5pPr algn="ctr" rtl="0" eaLnBrk="1" fontAlgn="base" hangingPunct="1">
        <a:spcBef>
          <a:spcPct val="0"/>
        </a:spcBef>
        <a:spcAft>
          <a:spcPct val="0"/>
        </a:spcAft>
        <a:defRPr sz="4400">
          <a:solidFill>
            <a:schemeClr val="tx1"/>
          </a:solidFill>
          <a:latin typeface="Candara" pitchFamily="34" charset="0"/>
        </a:defRPr>
      </a:lvl5pPr>
      <a:lvl6pPr marL="457200" algn="ctr" rtl="0" eaLnBrk="1" fontAlgn="base" hangingPunct="1">
        <a:spcBef>
          <a:spcPct val="0"/>
        </a:spcBef>
        <a:spcAft>
          <a:spcPct val="0"/>
        </a:spcAft>
        <a:defRPr sz="4400">
          <a:solidFill>
            <a:schemeClr val="tx1"/>
          </a:solidFill>
          <a:latin typeface="Candara" pitchFamily="34" charset="0"/>
        </a:defRPr>
      </a:lvl6pPr>
      <a:lvl7pPr marL="914400" algn="ctr" rtl="0" eaLnBrk="1" fontAlgn="base" hangingPunct="1">
        <a:spcBef>
          <a:spcPct val="0"/>
        </a:spcBef>
        <a:spcAft>
          <a:spcPct val="0"/>
        </a:spcAft>
        <a:defRPr sz="4400">
          <a:solidFill>
            <a:schemeClr val="tx1"/>
          </a:solidFill>
          <a:latin typeface="Candara" pitchFamily="34" charset="0"/>
        </a:defRPr>
      </a:lvl7pPr>
      <a:lvl8pPr marL="1371600" algn="ctr" rtl="0" eaLnBrk="1" fontAlgn="base" hangingPunct="1">
        <a:spcBef>
          <a:spcPct val="0"/>
        </a:spcBef>
        <a:spcAft>
          <a:spcPct val="0"/>
        </a:spcAft>
        <a:defRPr sz="4400">
          <a:solidFill>
            <a:schemeClr val="tx1"/>
          </a:solidFill>
          <a:latin typeface="Candara" pitchFamily="34" charset="0"/>
        </a:defRPr>
      </a:lvl8pPr>
      <a:lvl9pPr marL="1828800" algn="ctr" rtl="0" eaLnBrk="1" fontAlgn="base" hangingPunct="1">
        <a:spcBef>
          <a:spcPct val="0"/>
        </a:spcBef>
        <a:spcAft>
          <a:spcPct val="0"/>
        </a:spcAft>
        <a:defRPr sz="4400">
          <a:solidFill>
            <a:schemeClr val="tx1"/>
          </a:solidFill>
          <a:latin typeface="Candara"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docs.google.com/gview?url=http://owl.english.purdue.edu//media/pdf/20090212013008_560.pdf&amp;chrome=true"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4619625"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536575" y="1584325"/>
            <a:ext cx="2609850" cy="1323975"/>
          </a:xfrm>
          <a:prstGeom prst="rect">
            <a:avLst/>
          </a:prstGeom>
          <a:noFill/>
        </p:spPr>
        <p:txBody>
          <a:bodyPr wrap="none">
            <a:spAutoFit/>
          </a:bodyPr>
          <a:lstStyle/>
          <a:p>
            <a:pPr algn="ctr" fontAlgn="auto">
              <a:spcBef>
                <a:spcPts val="0"/>
              </a:spcBef>
              <a:spcAft>
                <a:spcPts val="0"/>
              </a:spcAft>
              <a:defRPr/>
            </a:pPr>
            <a:r>
              <a:rPr lang="en-US" sz="4400" dirty="0">
                <a:solidFill>
                  <a:schemeClr val="bg1"/>
                </a:solidFill>
                <a:latin typeface="+mj-lt"/>
                <a:cs typeface="+mn-cs"/>
              </a:rPr>
              <a:t>APA Style: </a:t>
            </a:r>
          </a:p>
          <a:p>
            <a:pPr algn="ctr" fontAlgn="auto">
              <a:spcBef>
                <a:spcPts val="0"/>
              </a:spcBef>
              <a:spcAft>
                <a:spcPts val="0"/>
              </a:spcAft>
              <a:defRPr/>
            </a:pPr>
            <a:r>
              <a:rPr lang="en-US" sz="3600" dirty="0">
                <a:solidFill>
                  <a:schemeClr val="bg1"/>
                </a:solidFill>
                <a:latin typeface="+mj-lt"/>
                <a:cs typeface="+mn-cs"/>
              </a:rPr>
              <a:t>The Basics</a:t>
            </a:r>
          </a:p>
        </p:txBody>
      </p:sp>
      <p:sp>
        <p:nvSpPr>
          <p:cNvPr id="2052" name="TextBox 6"/>
          <p:cNvSpPr txBox="1">
            <a:spLocks noChangeArrowheads="1"/>
          </p:cNvSpPr>
          <p:nvPr/>
        </p:nvSpPr>
        <p:spPr bwMode="auto">
          <a:xfrm>
            <a:off x="309563" y="3910013"/>
            <a:ext cx="319563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lgn="ctr" eaLnBrk="1" hangingPunct="1">
              <a:spcBef>
                <a:spcPct val="0"/>
              </a:spcBef>
              <a:buFontTx/>
              <a:buNone/>
            </a:pPr>
            <a:r>
              <a:rPr lang="en-US" altLang="en-US" sz="1400" dirty="0" smtClean="0"/>
              <a:t>Dr</a:t>
            </a:r>
            <a:r>
              <a:rPr lang="en-US" altLang="en-US" sz="1400" dirty="0"/>
              <a:t>. Kat </a:t>
            </a:r>
            <a:r>
              <a:rPr lang="en-US" altLang="en-US" sz="1400" dirty="0" smtClean="0"/>
              <a:t>Richards</a:t>
            </a:r>
            <a:endParaRPr lang="en-US" altLang="en-US" sz="1400" dirty="0"/>
          </a:p>
          <a:p>
            <a:pPr algn="ctr" eaLnBrk="1" hangingPunct="1">
              <a:spcBef>
                <a:spcPct val="0"/>
              </a:spcBef>
              <a:buFontTx/>
              <a:buNone/>
            </a:pPr>
            <a:r>
              <a:rPr lang="en-US" altLang="en-US" sz="1400" dirty="0"/>
              <a:t>Center for Writing Excellence</a:t>
            </a:r>
          </a:p>
          <a:p>
            <a:pPr algn="ctr" eaLnBrk="1" hangingPunct="1">
              <a:spcBef>
                <a:spcPct val="0"/>
              </a:spcBef>
              <a:buFontTx/>
              <a:buNone/>
            </a:pPr>
            <a:r>
              <a:rPr lang="en-US" altLang="en-US" sz="1400" dirty="0"/>
              <a:t>University of North Alabama</a:t>
            </a:r>
          </a:p>
          <a:p>
            <a:pPr algn="ctr" eaLnBrk="1" hangingPunct="1">
              <a:spcBef>
                <a:spcPct val="0"/>
              </a:spcBef>
              <a:buFontTx/>
              <a:buNone/>
            </a:pPr>
            <a:endParaRPr lang="en-US" altLang="en-US" sz="1400" dirty="0"/>
          </a:p>
          <a:p>
            <a:pPr algn="ctr" eaLnBrk="1" hangingPunct="1">
              <a:spcBef>
                <a:spcPct val="0"/>
              </a:spcBef>
              <a:buFontTx/>
              <a:buNone/>
            </a:pPr>
            <a:r>
              <a:rPr lang="en-US" altLang="en-US" sz="1200" dirty="0"/>
              <a:t>Citation &amp; Documentation Workshop Series</a:t>
            </a:r>
          </a:p>
          <a:p>
            <a:pPr algn="ctr" eaLnBrk="1" hangingPunct="1">
              <a:spcBef>
                <a:spcPct val="0"/>
              </a:spcBef>
              <a:buFontTx/>
              <a:buNone/>
            </a:pPr>
            <a:r>
              <a:rPr lang="en-US" altLang="en-US" sz="1200" dirty="0"/>
              <a:t>6</a:t>
            </a:r>
            <a:r>
              <a:rPr lang="en-US" altLang="en-US" sz="1200" baseline="30000" dirty="0"/>
              <a:t>th</a:t>
            </a:r>
            <a:r>
              <a:rPr lang="en-US" altLang="en-US" sz="1200" dirty="0"/>
              <a:t> Edition of APA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67" name="Title 2"/>
          <p:cNvSpPr>
            <a:spLocks noGrp="1"/>
          </p:cNvSpPr>
          <p:nvPr>
            <p:ph type="title"/>
          </p:nvPr>
        </p:nvSpPr>
        <p:spPr/>
        <p:txBody>
          <a:bodyPr/>
          <a:lstStyle/>
          <a:p>
            <a:pPr eaLnBrk="1" hangingPunct="1"/>
            <a:r>
              <a:rPr lang="en-US" altLang="en-US" smtClean="0"/>
              <a:t>Documentation</a:t>
            </a:r>
          </a:p>
        </p:txBody>
      </p:sp>
      <p:sp>
        <p:nvSpPr>
          <p:cNvPr id="4" name="Content Placeholder 3"/>
          <p:cNvSpPr>
            <a:spLocks noGrp="1"/>
          </p:cNvSpPr>
          <p:nvPr>
            <p:ph idx="1"/>
          </p:nvPr>
        </p:nvSpPr>
        <p:spPr>
          <a:xfrm>
            <a:off x="457200" y="1143000"/>
            <a:ext cx="8229600" cy="51054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dirty="0"/>
              <a:t>Refers to the References list at the end of the </a:t>
            </a:r>
            <a:r>
              <a:rPr lang="en-US" dirty="0" smtClean="0"/>
              <a:t>paper &amp; in-text citation</a:t>
            </a:r>
          </a:p>
          <a:p>
            <a:pPr eaLnBrk="1" fontAlgn="auto" hangingPunct="1">
              <a:spcAft>
                <a:spcPts val="0"/>
              </a:spcAft>
              <a:buClr>
                <a:schemeClr val="accent3"/>
              </a:buClr>
              <a:buSzPct val="70000"/>
              <a:buFont typeface="Wingdings" pitchFamily="2" charset="2"/>
              <a:buChar char="§"/>
              <a:defRPr/>
            </a:pPr>
            <a:r>
              <a:rPr lang="en-US" dirty="0" smtClean="0"/>
              <a:t>Documentation is placed in a specific order: </a:t>
            </a:r>
            <a:r>
              <a:rPr lang="en-US" i="1" dirty="0" smtClean="0">
                <a:solidFill>
                  <a:schemeClr val="accent5">
                    <a:lumMod val="60000"/>
                    <a:lumOff val="40000"/>
                  </a:schemeClr>
                </a:solidFill>
              </a:rPr>
              <a:t>Who</a:t>
            </a:r>
            <a:r>
              <a:rPr lang="en-US" dirty="0">
                <a:solidFill>
                  <a:schemeClr val="accent5">
                    <a:lumMod val="60000"/>
                    <a:lumOff val="40000"/>
                  </a:schemeClr>
                </a:solidFill>
              </a:rPr>
              <a:t>.</a:t>
            </a:r>
            <a:r>
              <a:rPr lang="en-US" dirty="0" smtClean="0">
                <a:solidFill>
                  <a:schemeClr val="accent5">
                    <a:lumMod val="60000"/>
                    <a:lumOff val="40000"/>
                  </a:schemeClr>
                </a:solidFill>
              </a:rPr>
              <a:t> (</a:t>
            </a:r>
            <a:r>
              <a:rPr lang="en-US" i="1" dirty="0" smtClean="0">
                <a:solidFill>
                  <a:schemeClr val="accent5">
                    <a:lumMod val="60000"/>
                    <a:lumOff val="40000"/>
                  </a:schemeClr>
                </a:solidFill>
              </a:rPr>
              <a:t>When</a:t>
            </a:r>
            <a:r>
              <a:rPr lang="en-US" dirty="0" smtClean="0">
                <a:solidFill>
                  <a:schemeClr val="accent5">
                    <a:lumMod val="60000"/>
                    <a:lumOff val="40000"/>
                  </a:schemeClr>
                </a:solidFill>
              </a:rPr>
              <a:t>). </a:t>
            </a:r>
            <a:r>
              <a:rPr lang="en-US" i="1" dirty="0" smtClean="0">
                <a:solidFill>
                  <a:schemeClr val="accent5">
                    <a:lumMod val="60000"/>
                    <a:lumOff val="40000"/>
                  </a:schemeClr>
                </a:solidFill>
              </a:rPr>
              <a:t>What</a:t>
            </a:r>
            <a:r>
              <a:rPr lang="en-US" dirty="0">
                <a:solidFill>
                  <a:schemeClr val="accent5">
                    <a:lumMod val="60000"/>
                    <a:lumOff val="40000"/>
                  </a:schemeClr>
                </a:solidFill>
              </a:rPr>
              <a:t>.</a:t>
            </a:r>
            <a:r>
              <a:rPr lang="en-US" dirty="0" smtClean="0">
                <a:solidFill>
                  <a:schemeClr val="accent5">
                    <a:lumMod val="60000"/>
                    <a:lumOff val="40000"/>
                  </a:schemeClr>
                </a:solidFill>
              </a:rPr>
              <a:t> </a:t>
            </a:r>
            <a:r>
              <a:rPr lang="en-US" i="1" dirty="0" smtClean="0">
                <a:solidFill>
                  <a:schemeClr val="accent5">
                    <a:lumMod val="60000"/>
                    <a:lumOff val="40000"/>
                  </a:schemeClr>
                </a:solidFill>
              </a:rPr>
              <a:t>Where</a:t>
            </a:r>
            <a:r>
              <a:rPr lang="en-US" dirty="0">
                <a:solidFill>
                  <a:schemeClr val="accent5">
                    <a:lumMod val="60000"/>
                    <a:lumOff val="40000"/>
                  </a:schemeClr>
                </a:solidFill>
              </a:rPr>
              <a:t>.</a:t>
            </a:r>
          </a:p>
          <a:p>
            <a:pPr eaLnBrk="1" fontAlgn="auto" hangingPunct="1">
              <a:spcAft>
                <a:spcPts val="0"/>
              </a:spcAft>
              <a:buClr>
                <a:schemeClr val="accent3"/>
              </a:buClr>
              <a:buSzPct val="70000"/>
              <a:buFont typeface="Wingdings" pitchFamily="2" charset="2"/>
              <a:buChar char="§"/>
              <a:defRPr/>
            </a:pPr>
            <a:r>
              <a:rPr lang="en-US" dirty="0"/>
              <a:t>The List</a:t>
            </a:r>
          </a:p>
          <a:p>
            <a:pPr lvl="1" eaLnBrk="1" fontAlgn="auto" hangingPunct="1">
              <a:spcAft>
                <a:spcPts val="0"/>
              </a:spcAft>
              <a:buClr>
                <a:schemeClr val="accent3"/>
              </a:buClr>
              <a:buFont typeface="Arial" pitchFamily="34" charset="0"/>
              <a:buChar char="–"/>
              <a:defRPr/>
            </a:pPr>
            <a:r>
              <a:rPr lang="en-US" sz="2000" dirty="0"/>
              <a:t>is labeled References (centered, no font changes)</a:t>
            </a:r>
          </a:p>
          <a:p>
            <a:pPr lvl="1" eaLnBrk="1" fontAlgn="auto" hangingPunct="1">
              <a:spcAft>
                <a:spcPts val="0"/>
              </a:spcAft>
              <a:buClr>
                <a:schemeClr val="accent3"/>
              </a:buClr>
              <a:buFont typeface="Arial" pitchFamily="34" charset="0"/>
              <a:buChar char="–"/>
              <a:defRPr/>
            </a:pPr>
            <a:r>
              <a:rPr lang="en-US" sz="2000" dirty="0"/>
              <a:t>starts at the top of a new page</a:t>
            </a:r>
          </a:p>
          <a:p>
            <a:pPr lvl="1" eaLnBrk="1" fontAlgn="auto" hangingPunct="1">
              <a:spcAft>
                <a:spcPts val="0"/>
              </a:spcAft>
              <a:buClr>
                <a:schemeClr val="accent3"/>
              </a:buClr>
              <a:buFont typeface="Arial"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itchFamily="34" charset="0"/>
              <a:buChar char="–"/>
              <a:defRPr/>
            </a:pPr>
            <a:r>
              <a:rPr lang="en-US" sz="2000" dirty="0"/>
              <a:t>is alphabetical</a:t>
            </a:r>
          </a:p>
          <a:p>
            <a:pPr lvl="1" eaLnBrk="1" fontAlgn="auto" hangingPunct="1">
              <a:spcAft>
                <a:spcPts val="0"/>
              </a:spcAft>
              <a:buClr>
                <a:schemeClr val="accent3"/>
              </a:buClr>
              <a:buFont typeface="Arial" pitchFamily="34" charset="0"/>
              <a:buChar char="–"/>
              <a:defRPr/>
            </a:pPr>
            <a:r>
              <a:rPr lang="en-US" sz="2000" dirty="0"/>
              <a:t>is double spaced</a:t>
            </a:r>
          </a:p>
          <a:p>
            <a:pPr lvl="1" eaLnBrk="1" fontAlgn="auto" hangingPunct="1">
              <a:spcAft>
                <a:spcPts val="0"/>
              </a:spcAft>
              <a:buClr>
                <a:schemeClr val="accent3"/>
              </a:buClr>
              <a:buFont typeface="Arial" pitchFamily="34" charset="0"/>
              <a:buChar char="–"/>
              <a:defRPr/>
            </a:pPr>
            <a:r>
              <a:rPr lang="en-US" sz="2000" dirty="0"/>
              <a:t>Uses a hanging indent (1/2 inch – can be formatted from the Paragraph dialog box in MS Word)</a:t>
            </a:r>
            <a:endParaRPr lang="en-US" sz="1200" dirty="0"/>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126163"/>
            <a:ext cx="4733925"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49 &amp; 180 APA 6e</a:t>
            </a:r>
          </a:p>
          <a:p>
            <a:pPr fontAlgn="auto">
              <a:spcBef>
                <a:spcPts val="0"/>
              </a:spcBef>
              <a:spcAft>
                <a:spcPts val="0"/>
              </a:spcAft>
              <a:defRPr/>
            </a:pPr>
            <a:r>
              <a:rPr lang="en-US" sz="1050" dirty="0">
                <a:latin typeface="+mn-lt"/>
                <a:cs typeface="+mn-cs"/>
              </a:rPr>
              <a:t>Perrin, R. (2007). Pocket guide to APA Style (2</a:t>
            </a:r>
            <a:r>
              <a:rPr lang="en-US" sz="1050" baseline="30000" dirty="0">
                <a:latin typeface="+mn-lt"/>
                <a:cs typeface="+mn-cs"/>
              </a:rPr>
              <a:t>nd</a:t>
            </a:r>
            <a:r>
              <a:rPr lang="en-US" sz="1050" dirty="0">
                <a:latin typeface="+mn-lt"/>
                <a:cs typeface="+mn-cs"/>
              </a:rPr>
              <a:t> ed.). Boston: Houghton Mifflin.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291" name="Title 2"/>
          <p:cNvSpPr>
            <a:spLocks noGrp="1"/>
          </p:cNvSpPr>
          <p:nvPr>
            <p:ph type="title"/>
          </p:nvPr>
        </p:nvSpPr>
        <p:spPr/>
        <p:txBody>
          <a:bodyPr/>
          <a:lstStyle/>
          <a:p>
            <a:pPr eaLnBrk="1" hangingPunct="1"/>
            <a:r>
              <a:rPr lang="en-US" altLang="en-US" sz="3200" dirty="0" smtClean="0"/>
              <a:t>Documenting Authors with In-text Citations </a:t>
            </a:r>
          </a:p>
        </p:txBody>
      </p:sp>
      <p:sp>
        <p:nvSpPr>
          <p:cNvPr id="4" name="Content Placeholder 3"/>
          <p:cNvSpPr>
            <a:spLocks noGrp="1"/>
          </p:cNvSpPr>
          <p:nvPr>
            <p:ph idx="1"/>
          </p:nvPr>
        </p:nvSpPr>
        <p:spPr>
          <a:xfrm>
            <a:off x="457200" y="1600200"/>
            <a:ext cx="8229600" cy="4921250"/>
          </a:xfrm>
        </p:spPr>
        <p:txBody>
          <a:bodyPr rtlCol="0">
            <a:normAutofit fontScale="92500" lnSpcReduction="10000"/>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One Author: </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Koch Jr., R. T. (2004). </a:t>
            </a:r>
            <a:r>
              <a:rPr lang="en-US" sz="2000" dirty="0" smtClean="0">
                <a:solidFill>
                  <a:schemeClr val="tx2">
                    <a:lumMod val="90000"/>
                  </a:schemeClr>
                </a:solidFill>
              </a:rPr>
              <a:t> </a:t>
            </a:r>
            <a:r>
              <a:rPr lang="en-US" sz="2000" dirty="0" smtClean="0">
                <a:solidFill>
                  <a:srgbClr val="92D050"/>
                </a:solidFill>
              </a:rPr>
              <a:t>In-text citation (Koch, 2004)</a:t>
            </a: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Two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Stewart, T., &amp; </a:t>
            </a:r>
            <a:r>
              <a:rPr lang="en-US" sz="2000" dirty="0" err="1">
                <a:solidFill>
                  <a:schemeClr val="tx2">
                    <a:lumMod val="90000"/>
                  </a:schemeClr>
                </a:solidFill>
              </a:rPr>
              <a:t>Biffle</a:t>
            </a:r>
            <a:r>
              <a:rPr lang="en-US" sz="2000" dirty="0">
                <a:solidFill>
                  <a:schemeClr val="tx2">
                    <a:lumMod val="90000"/>
                  </a:schemeClr>
                </a:solidFill>
              </a:rPr>
              <a:t>, G. (1999). </a:t>
            </a:r>
            <a:r>
              <a:rPr lang="en-US" sz="2000" dirty="0" smtClean="0">
                <a:solidFill>
                  <a:schemeClr val="tx2">
                    <a:lumMod val="90000"/>
                  </a:schemeClr>
                </a:solidFill>
              </a:rPr>
              <a:t> </a:t>
            </a:r>
            <a:r>
              <a:rPr lang="en-US" sz="2000" dirty="0" smtClean="0">
                <a:solidFill>
                  <a:srgbClr val="92D050"/>
                </a:solidFill>
              </a:rPr>
              <a:t>In-text citation (Stewart &amp; </a:t>
            </a:r>
            <a:r>
              <a:rPr lang="en-US" sz="2000" dirty="0" err="1" smtClean="0">
                <a:solidFill>
                  <a:srgbClr val="92D050"/>
                </a:solidFill>
              </a:rPr>
              <a:t>Biffle</a:t>
            </a:r>
            <a:r>
              <a:rPr lang="en-US" sz="2000" dirty="0" smtClean="0">
                <a:solidFill>
                  <a:srgbClr val="92D050"/>
                </a:solidFill>
              </a:rPr>
              <a:t>, 1999)</a:t>
            </a:r>
          </a:p>
          <a:p>
            <a:pPr marL="457200" lvl="1" indent="0" eaLnBrk="1" fontAlgn="auto" hangingPunct="1">
              <a:lnSpc>
                <a:spcPct val="90000"/>
              </a:lnSpc>
              <a:spcAft>
                <a:spcPts val="0"/>
              </a:spcAft>
              <a:buClr>
                <a:schemeClr val="accent3"/>
              </a:buClr>
              <a:buSzPct val="70000"/>
              <a:buNone/>
              <a:defRPr/>
            </a:pP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Three to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Wells, H. G., Lovecraft, H. P., Potter, H. J., Rowling, J. K., &amp;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Kirk</a:t>
            </a:r>
            <a:r>
              <a:rPr lang="en-US" sz="2000" dirty="0">
                <a:solidFill>
                  <a:schemeClr val="tx2">
                    <a:lumMod val="90000"/>
                  </a:schemeClr>
                </a:solidFill>
              </a:rPr>
              <a:t>, J. T. </a:t>
            </a:r>
            <a:r>
              <a:rPr lang="en-US" sz="2000" dirty="0" smtClean="0">
                <a:solidFill>
                  <a:schemeClr val="tx2">
                    <a:lumMod val="90000"/>
                  </a:schemeClr>
                </a:solidFill>
              </a:rPr>
              <a:t>(</a:t>
            </a:r>
            <a:r>
              <a:rPr lang="en-US" sz="2000" dirty="0">
                <a:solidFill>
                  <a:schemeClr val="tx2">
                    <a:lumMod val="90000"/>
                  </a:schemeClr>
                </a:solidFill>
              </a:rPr>
              <a:t>2005). </a:t>
            </a:r>
            <a:r>
              <a:rPr lang="en-US" sz="2000" dirty="0" smtClean="0">
                <a:solidFill>
                  <a:schemeClr val="tx2">
                    <a:lumMod val="90000"/>
                  </a:schemeClr>
                </a:solidFill>
              </a:rPr>
              <a:t> </a:t>
            </a:r>
            <a:r>
              <a:rPr lang="en-US" sz="2000" dirty="0" smtClean="0">
                <a:solidFill>
                  <a:srgbClr val="92D050"/>
                </a:solidFill>
              </a:rPr>
              <a:t>In-text citation (Wells, Lovecraft, Potter, Rowling, </a:t>
            </a:r>
          </a:p>
          <a:p>
            <a:pPr marL="457200" lvl="1" indent="0" eaLnBrk="1" fontAlgn="auto" hangingPunct="1">
              <a:lnSpc>
                <a:spcPct val="90000"/>
              </a:lnSpc>
              <a:spcAft>
                <a:spcPts val="0"/>
              </a:spcAft>
              <a:buClr>
                <a:schemeClr val="accent3"/>
              </a:buClr>
              <a:buSzPct val="70000"/>
              <a:buFont typeface="Arial" charset="0"/>
              <a:buNone/>
              <a:defRPr/>
            </a:pPr>
            <a:r>
              <a:rPr lang="en-US" sz="2000" dirty="0">
                <a:solidFill>
                  <a:srgbClr val="92D050"/>
                </a:solidFill>
              </a:rPr>
              <a:t>	</a:t>
            </a:r>
            <a:r>
              <a:rPr lang="en-US" sz="2000" dirty="0" smtClean="0">
                <a:solidFill>
                  <a:srgbClr val="92D050"/>
                </a:solidFill>
              </a:rPr>
              <a:t>				&amp; Kirk, 2005)</a:t>
            </a: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More than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Smith, M., Flanagan, F., Judd, A., Burstyn, E., Bullock, S., Knight, S.,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 </a:t>
            </a:r>
            <a:r>
              <a:rPr lang="en-US" sz="2000" dirty="0">
                <a:solidFill>
                  <a:schemeClr val="tx2">
                    <a:lumMod val="90000"/>
                  </a:schemeClr>
                </a:solidFill>
              </a:rPr>
              <a:t>Garner, J. (2002). </a:t>
            </a:r>
            <a:r>
              <a:rPr lang="en-US" sz="2000" dirty="0" smtClean="0">
                <a:solidFill>
                  <a:schemeClr val="tx2">
                    <a:lumMod val="90000"/>
                  </a:schemeClr>
                </a:solidFill>
              </a:rPr>
              <a:t> </a:t>
            </a:r>
            <a:r>
              <a:rPr lang="en-US" sz="2000" dirty="0" smtClean="0">
                <a:solidFill>
                  <a:srgbClr val="92D050"/>
                </a:solidFill>
              </a:rPr>
              <a:t>In-text citation (Smith et al., 2002)</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rgbClr val="002060"/>
                </a:solidFill>
              </a:rPr>
              <a:t>(Note: No ampersand sign will be placed when listing more than seven authors; only the ellipses will be used in its place.)</a:t>
            </a:r>
            <a:endParaRPr lang="en-US" sz="2000" dirty="0">
              <a:solidFill>
                <a:srgbClr val="002060"/>
              </a:solidFill>
            </a:endParaRPr>
          </a:p>
        </p:txBody>
      </p:sp>
      <p:sp>
        <p:nvSpPr>
          <p:cNvPr id="5" name="TextBox 4"/>
          <p:cNvSpPr txBox="1"/>
          <p:nvPr/>
        </p:nvSpPr>
        <p:spPr>
          <a:xfrm>
            <a:off x="381000" y="6267450"/>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174 - 176 APA 6e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792162"/>
          </a:xfrm>
        </p:spPr>
        <p:txBody>
          <a:bodyPr/>
          <a:lstStyle/>
          <a:p>
            <a:r>
              <a:rPr lang="en-US" altLang="en-US" sz="3600" smtClean="0"/>
              <a:t>Documenting Authors Continued</a:t>
            </a:r>
          </a:p>
        </p:txBody>
      </p:sp>
      <p:sp>
        <p:nvSpPr>
          <p:cNvPr id="3" name="Content Placeholder 2"/>
          <p:cNvSpPr>
            <a:spLocks noGrp="1"/>
          </p:cNvSpPr>
          <p:nvPr>
            <p:ph idx="1"/>
          </p:nvPr>
        </p:nvSpPr>
        <p:spPr>
          <a:xfrm>
            <a:off x="457200" y="1066800"/>
            <a:ext cx="8229600" cy="5059363"/>
          </a:xfrm>
        </p:spPr>
        <p:txBody>
          <a:bodyPr/>
          <a:lstStyle/>
          <a:p>
            <a:pPr>
              <a:defRPr/>
            </a:pPr>
            <a:r>
              <a:rPr lang="en-US" sz="2800" dirty="0" smtClean="0">
                <a:solidFill>
                  <a:srgbClr val="FFFF00"/>
                </a:solidFill>
              </a:rPr>
              <a:t>Same author?  List by Year.  Same year? Alphabetize by source title and add a letter to the year (1984a).</a:t>
            </a:r>
          </a:p>
          <a:p>
            <a:pPr marL="0" indent="0">
              <a:buFont typeface="Arial" charset="0"/>
              <a:buNone/>
              <a:defRPr/>
            </a:pPr>
            <a:endParaRPr lang="en-US" sz="2800" dirty="0" smtClean="0">
              <a:solidFill>
                <a:srgbClr val="FFFF00"/>
              </a:solidFill>
            </a:endParaRPr>
          </a:p>
          <a:p>
            <a:pPr>
              <a:defRPr/>
            </a:pPr>
            <a:r>
              <a:rPr lang="en-US" sz="2000" dirty="0" smtClean="0"/>
              <a:t>Smith, A. (2013). </a:t>
            </a:r>
            <a:r>
              <a:rPr lang="en-US" sz="2000" i="1" dirty="0" smtClean="0"/>
              <a:t>Apple computers and you: Making amends.</a:t>
            </a:r>
            <a:r>
              <a:rPr lang="en-US" sz="2000" dirty="0" smtClean="0"/>
              <a:t> 	</a:t>
            </a:r>
          </a:p>
          <a:p>
            <a:pPr marL="0" indent="0">
              <a:buFont typeface="Arial" charset="0"/>
              <a:buNone/>
              <a:defRPr/>
            </a:pPr>
            <a:r>
              <a:rPr lang="en-US" sz="2000" dirty="0"/>
              <a:t>	</a:t>
            </a:r>
            <a:endParaRPr lang="en-US" sz="2000" dirty="0" smtClean="0"/>
          </a:p>
          <a:p>
            <a:pPr marL="0" indent="0">
              <a:buFont typeface="Arial" charset="0"/>
              <a:buNone/>
              <a:defRPr/>
            </a:pPr>
            <a:r>
              <a:rPr lang="en-US" sz="2000" dirty="0"/>
              <a:t>	</a:t>
            </a:r>
            <a:r>
              <a:rPr lang="en-US" sz="2000" dirty="0" smtClean="0"/>
              <a:t>London, UK: </a:t>
            </a:r>
            <a:r>
              <a:rPr lang="en-US" sz="2000" dirty="0" err="1" smtClean="0"/>
              <a:t>Kogan</a:t>
            </a:r>
            <a:r>
              <a:rPr lang="en-US" sz="2000" dirty="0" smtClean="0"/>
              <a:t> Page.</a:t>
            </a:r>
          </a:p>
          <a:p>
            <a:pPr>
              <a:defRPr/>
            </a:pPr>
            <a:endParaRPr lang="en-US" sz="2000" dirty="0"/>
          </a:p>
          <a:p>
            <a:pPr>
              <a:defRPr/>
            </a:pPr>
            <a:r>
              <a:rPr lang="en-US" sz="2000" dirty="0" smtClean="0"/>
              <a:t>Smith, A. (2013a). </a:t>
            </a:r>
            <a:r>
              <a:rPr lang="en-US" sz="2000" i="1" dirty="0" smtClean="0"/>
              <a:t> Personal computers at work.</a:t>
            </a:r>
            <a:r>
              <a:rPr lang="en-US" sz="2000" dirty="0" smtClean="0"/>
              <a:t> Philadelphia, PA: 	</a:t>
            </a:r>
          </a:p>
          <a:p>
            <a:pPr marL="0" indent="0">
              <a:buFont typeface="Arial" charset="0"/>
              <a:buNone/>
              <a:defRPr/>
            </a:pPr>
            <a:r>
              <a:rPr lang="en-US" sz="2000" dirty="0" smtClean="0"/>
              <a:t>	Schwartz and McMillan.</a:t>
            </a:r>
          </a:p>
          <a:p>
            <a:pPr marL="0" indent="0">
              <a:buFont typeface="Arial" charset="0"/>
              <a:buNone/>
              <a:defRPr/>
            </a:pPr>
            <a:endParaRPr lang="en-US" sz="2000" dirty="0" smtClean="0"/>
          </a:p>
          <a:p>
            <a:pPr marL="0" indent="0">
              <a:buFont typeface="Arial" charset="0"/>
              <a:buNone/>
              <a:defRPr/>
            </a:pPr>
            <a:r>
              <a:rPr lang="en-US" sz="2000" dirty="0" smtClean="0">
                <a:solidFill>
                  <a:srgbClr val="92D050"/>
                </a:solidFill>
              </a:rPr>
              <a:t>In-text citation (Smith, 2013); (Smith, 2013a)</a:t>
            </a:r>
          </a:p>
          <a:p>
            <a:pPr>
              <a:defRPr/>
            </a:pP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39" name="Title 2"/>
          <p:cNvSpPr>
            <a:spLocks noGrp="1"/>
          </p:cNvSpPr>
          <p:nvPr>
            <p:ph type="title"/>
          </p:nvPr>
        </p:nvSpPr>
        <p:spPr/>
        <p:txBody>
          <a:bodyPr/>
          <a:lstStyle/>
          <a:p>
            <a:pPr eaLnBrk="1" hangingPunct="1"/>
            <a:r>
              <a:rPr lang="en-US" altLang="en-US" smtClean="0"/>
              <a:t>Documenting Books</a:t>
            </a:r>
          </a:p>
        </p:txBody>
      </p:sp>
      <p:sp>
        <p:nvSpPr>
          <p:cNvPr id="4" name="Content Placeholder 3"/>
          <p:cNvSpPr>
            <a:spLocks noGrp="1"/>
          </p:cNvSpPr>
          <p:nvPr>
            <p:ph idx="1"/>
          </p:nvPr>
        </p:nvSpPr>
        <p:spPr/>
        <p:txBody>
          <a:bodyPr rtlCol="0">
            <a:normAutofit fontScale="92500" lnSpcReduction="20000"/>
          </a:bodyPr>
          <a:lstStyle/>
          <a:p>
            <a:pPr eaLnBrk="1" fontAlgn="auto" hangingPunct="1">
              <a:lnSpc>
                <a:spcPct val="90000"/>
              </a:lnSpc>
              <a:spcAft>
                <a:spcPts val="0"/>
              </a:spcAft>
              <a:buFont typeface="Arial" charset="0"/>
              <a:buNone/>
              <a:defRPr/>
            </a:pPr>
            <a:r>
              <a:rPr lang="en-US" sz="3000" b="1" dirty="0">
                <a:solidFill>
                  <a:srgbClr val="FFC000"/>
                </a:solidFill>
              </a:rPr>
              <a:t>Model:</a:t>
            </a:r>
          </a:p>
          <a:p>
            <a:pPr eaLnBrk="1" fontAlgn="auto" hangingPunct="1">
              <a:lnSpc>
                <a:spcPct val="90000"/>
              </a:lnSpc>
              <a:spcAft>
                <a:spcPts val="0"/>
              </a:spcAft>
              <a:buFont typeface="Arial" charset="0"/>
              <a:buNone/>
              <a:defRPr/>
            </a:pPr>
            <a:r>
              <a:rPr lang="en-US" sz="2600" dirty="0"/>
              <a:t>Author, A. A., &amp; Author, B. B. (Date of publication). </a:t>
            </a:r>
            <a:r>
              <a:rPr lang="en-US" sz="2600" i="1" dirty="0"/>
              <a:t>Title </a:t>
            </a:r>
            <a:endParaRPr lang="en-US" sz="2600" i="1" dirty="0" smtClean="0"/>
          </a:p>
          <a:p>
            <a:pPr eaLnBrk="1" fontAlgn="auto" hangingPunct="1">
              <a:lnSpc>
                <a:spcPct val="90000"/>
              </a:lnSpc>
              <a:spcAft>
                <a:spcPts val="0"/>
              </a:spcAft>
              <a:buFont typeface="Arial" charset="0"/>
              <a:buNone/>
              <a:defRPr/>
            </a:pPr>
            <a:r>
              <a:rPr lang="en-US" sz="2600" i="1" dirty="0"/>
              <a:t>	</a:t>
            </a:r>
            <a:endParaRPr lang="en-US" sz="2600" i="1" dirty="0" smtClean="0"/>
          </a:p>
          <a:p>
            <a:pPr eaLnBrk="1" fontAlgn="auto" hangingPunct="1">
              <a:lnSpc>
                <a:spcPct val="90000"/>
              </a:lnSpc>
              <a:spcAft>
                <a:spcPts val="0"/>
              </a:spcAft>
              <a:buFont typeface="Arial" charset="0"/>
              <a:buNone/>
              <a:defRPr/>
            </a:pPr>
            <a:r>
              <a:rPr lang="en-US" sz="2600" i="1" dirty="0"/>
              <a:t>	</a:t>
            </a:r>
            <a:r>
              <a:rPr lang="en-US" sz="2600" i="1" dirty="0" smtClean="0"/>
              <a:t>of </a:t>
            </a:r>
            <a:r>
              <a:rPr lang="en-US" sz="2600" i="1" dirty="0"/>
              <a:t>book</a:t>
            </a:r>
            <a:r>
              <a:rPr lang="en-US" sz="2600" dirty="0"/>
              <a:t>. </a:t>
            </a:r>
            <a:r>
              <a:rPr lang="en-US" sz="2600" dirty="0" smtClean="0"/>
              <a:t>City, State: </a:t>
            </a:r>
            <a:r>
              <a:rPr lang="en-US" sz="2600" dirty="0"/>
              <a:t>Publisher.</a:t>
            </a:r>
          </a:p>
          <a:p>
            <a:pPr eaLnBrk="1" fontAlgn="auto" hangingPunct="1">
              <a:lnSpc>
                <a:spcPct val="90000"/>
              </a:lnSpc>
              <a:spcAft>
                <a:spcPts val="0"/>
              </a:spcAft>
              <a:buFont typeface="Arial" charset="0"/>
              <a:buNone/>
              <a:defRPr/>
            </a:pPr>
            <a:endParaRPr lang="en-US" sz="2600" dirty="0"/>
          </a:p>
          <a:p>
            <a:pPr eaLnBrk="1" fontAlgn="auto" hangingPunct="1">
              <a:lnSpc>
                <a:spcPct val="90000"/>
              </a:lnSpc>
              <a:spcAft>
                <a:spcPts val="0"/>
              </a:spcAft>
              <a:buFont typeface="Arial" charset="0"/>
              <a:buNone/>
              <a:defRPr/>
            </a:pPr>
            <a:r>
              <a:rPr lang="en-US" sz="3000" b="1" dirty="0">
                <a:solidFill>
                  <a:srgbClr val="FFC000"/>
                </a:solidFill>
              </a:rPr>
              <a:t>Sample:</a:t>
            </a:r>
          </a:p>
          <a:p>
            <a:pPr eaLnBrk="1" fontAlgn="auto" hangingPunct="1">
              <a:lnSpc>
                <a:spcPct val="90000"/>
              </a:lnSpc>
              <a:spcAft>
                <a:spcPts val="0"/>
              </a:spcAft>
              <a:buFont typeface="Arial" pitchFamily="34" charset="0"/>
              <a:buNone/>
              <a:defRPr/>
            </a:pPr>
            <a:r>
              <a:rPr lang="en-US" sz="2600" dirty="0">
                <a:solidFill>
                  <a:srgbClr val="FFFF00"/>
                </a:solidFill>
              </a:rPr>
              <a:t>Perrin, R. (2007). </a:t>
            </a:r>
            <a:r>
              <a:rPr lang="en-US" sz="2600" i="1" dirty="0">
                <a:solidFill>
                  <a:srgbClr val="FFFF00"/>
                </a:solidFill>
              </a:rPr>
              <a:t>Pocket guide to APA style</a:t>
            </a:r>
            <a:r>
              <a:rPr lang="en-US" sz="2600" dirty="0">
                <a:solidFill>
                  <a:srgbClr val="FFFF00"/>
                </a:solidFill>
              </a:rPr>
              <a:t> (2</a:t>
            </a:r>
            <a:r>
              <a:rPr lang="en-US" sz="2600" baseline="30000" dirty="0">
                <a:solidFill>
                  <a:srgbClr val="FFFF00"/>
                </a:solidFill>
              </a:rPr>
              <a:t>nd</a:t>
            </a:r>
            <a:r>
              <a:rPr lang="en-US" sz="2600" dirty="0">
                <a:solidFill>
                  <a:srgbClr val="FFFF00"/>
                </a:solidFill>
              </a:rPr>
              <a:t> ed.).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r>
              <a:rPr lang="en-US" sz="2600" dirty="0" smtClean="0">
                <a:solidFill>
                  <a:srgbClr val="FFFF00"/>
                </a:solidFill>
              </a:rPr>
              <a:t>Boston, MA: </a:t>
            </a:r>
            <a:r>
              <a:rPr lang="en-US" sz="2600" dirty="0">
                <a:solidFill>
                  <a:srgbClr val="FFFF00"/>
                </a:solidFill>
              </a:rPr>
              <a:t>Houghton Mifflin.</a:t>
            </a:r>
          </a:p>
          <a:p>
            <a:pPr eaLnBrk="1" fontAlgn="auto" hangingPunct="1">
              <a:lnSpc>
                <a:spcPct val="90000"/>
              </a:lnSpc>
              <a:spcAft>
                <a:spcPts val="0"/>
              </a:spcAft>
              <a:buFont typeface="Arial" pitchFamily="34" charset="0"/>
              <a:buNone/>
              <a:defRPr/>
            </a:pPr>
            <a:endParaRPr lang="en-US" sz="2600" dirty="0"/>
          </a:p>
          <a:p>
            <a:pPr eaLnBrk="1" fontAlgn="auto" hangingPunct="1">
              <a:lnSpc>
                <a:spcPct val="90000"/>
              </a:lnSpc>
              <a:spcAft>
                <a:spcPts val="0"/>
              </a:spcAft>
              <a:buFont typeface="Arial" pitchFamily="34" charset="0"/>
              <a:buNone/>
              <a:defRPr/>
            </a:pPr>
            <a:r>
              <a:rPr lang="en-US" sz="3000" dirty="0" smtClean="0">
                <a:solidFill>
                  <a:srgbClr val="002060"/>
                </a:solidFill>
              </a:rPr>
              <a:t>Name(s) of publishers </a:t>
            </a:r>
            <a:r>
              <a:rPr lang="en-US" sz="3000" dirty="0">
                <a:solidFill>
                  <a:srgbClr val="002060"/>
                </a:solidFill>
              </a:rPr>
              <a:t>do not need Co</a:t>
            </a:r>
            <a:r>
              <a:rPr lang="en-US" sz="3000" dirty="0" smtClean="0">
                <a:solidFill>
                  <a:srgbClr val="002060"/>
                </a:solidFill>
              </a:rPr>
              <a:t>., </a:t>
            </a:r>
            <a:r>
              <a:rPr lang="en-US" sz="3000" dirty="0">
                <a:solidFill>
                  <a:srgbClr val="002060"/>
                </a:solidFill>
              </a:rPr>
              <a:t>Ltd., </a:t>
            </a:r>
            <a:r>
              <a:rPr lang="en-US" sz="3000" dirty="0" smtClean="0">
                <a:solidFill>
                  <a:srgbClr val="002060"/>
                </a:solidFill>
              </a:rPr>
              <a:t>Publishers, Inc., etc. </a:t>
            </a:r>
            <a:endParaRPr lang="en-US" sz="3000" dirty="0">
              <a:solidFill>
                <a:srgbClr val="00206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234113"/>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06362"/>
          </a:xfrm>
        </p:spPr>
        <p:txBody>
          <a:bodyPr/>
          <a:lstStyle/>
          <a:p>
            <a:r>
              <a:rPr lang="en-US" altLang="en-US" sz="3200" dirty="0" smtClean="0"/>
              <a:t>Documenting E-Books</a:t>
            </a:r>
          </a:p>
        </p:txBody>
      </p:sp>
      <p:sp>
        <p:nvSpPr>
          <p:cNvPr id="3" name="Content Placeholder 2"/>
          <p:cNvSpPr>
            <a:spLocks noGrp="1"/>
          </p:cNvSpPr>
          <p:nvPr>
            <p:ph idx="1"/>
          </p:nvPr>
        </p:nvSpPr>
        <p:spPr>
          <a:xfrm>
            <a:off x="457200" y="533400"/>
            <a:ext cx="8229600" cy="6324600"/>
          </a:xfrm>
        </p:spPr>
        <p:txBody>
          <a:bodyPr/>
          <a:lstStyle/>
          <a:p>
            <a:pPr>
              <a:defRPr/>
            </a:pPr>
            <a:r>
              <a:rPr lang="en-US" sz="2800" dirty="0" smtClean="0">
                <a:solidFill>
                  <a:srgbClr val="FFC000"/>
                </a:solidFill>
              </a:rPr>
              <a:t>Electronic version of print </a:t>
            </a:r>
            <a:r>
              <a:rPr lang="en-US" sz="2800" dirty="0">
                <a:solidFill>
                  <a:srgbClr val="FFC000"/>
                </a:solidFill>
              </a:rPr>
              <a:t>b</a:t>
            </a:r>
            <a:r>
              <a:rPr lang="en-US" sz="2800" dirty="0" smtClean="0">
                <a:solidFill>
                  <a:srgbClr val="FFC000"/>
                </a:solidFill>
              </a:rPr>
              <a:t>ook</a:t>
            </a:r>
          </a:p>
          <a:p>
            <a:pPr marL="0" indent="0">
              <a:buFont typeface="Arial" charset="0"/>
              <a:buNone/>
              <a:defRPr/>
            </a:pPr>
            <a:r>
              <a:rPr lang="en-US" sz="2800" dirty="0" smtClean="0">
                <a:solidFill>
                  <a:srgbClr val="FFC000"/>
                </a:solidFill>
              </a:rPr>
              <a:t>     </a:t>
            </a:r>
            <a:r>
              <a:rPr lang="en-US" sz="2000" dirty="0" err="1" smtClean="0">
                <a:solidFill>
                  <a:srgbClr val="FFFF00"/>
                </a:solidFill>
              </a:rPr>
              <a:t>Shotton</a:t>
            </a:r>
            <a:r>
              <a:rPr lang="en-US" sz="2000" dirty="0" smtClean="0">
                <a:solidFill>
                  <a:srgbClr val="FFFF00"/>
                </a:solidFill>
              </a:rPr>
              <a:t>, M. A. (1989). </a:t>
            </a:r>
            <a:r>
              <a:rPr lang="en-US" sz="2000" i="1" dirty="0" smtClean="0">
                <a:solidFill>
                  <a:srgbClr val="FFFF00"/>
                </a:solidFill>
              </a:rPr>
              <a:t>Computer addiction? A study of computer 	</a:t>
            </a:r>
          </a:p>
          <a:p>
            <a:pPr marL="0" indent="0">
              <a:buFont typeface="Arial" charset="0"/>
              <a:buNone/>
              <a:defRPr/>
            </a:pPr>
            <a:r>
              <a:rPr lang="en-US" sz="2000" i="1" dirty="0">
                <a:solidFill>
                  <a:srgbClr val="FFFF00"/>
                </a:solidFill>
              </a:rPr>
              <a:t>	</a:t>
            </a:r>
            <a:endParaRPr lang="en-US" sz="2000" i="1" dirty="0" smtClean="0">
              <a:solidFill>
                <a:srgbClr val="FFFF00"/>
              </a:solidFill>
            </a:endParaRPr>
          </a:p>
          <a:p>
            <a:pPr marL="0" indent="0">
              <a:buFont typeface="Arial" charset="0"/>
              <a:buNone/>
              <a:defRPr/>
            </a:pPr>
            <a:r>
              <a:rPr lang="en-US" sz="2000" i="1" dirty="0">
                <a:solidFill>
                  <a:srgbClr val="FFFF00"/>
                </a:solidFill>
              </a:rPr>
              <a:t>	</a:t>
            </a:r>
            <a:r>
              <a:rPr lang="en-US" sz="2000" i="1" dirty="0" smtClean="0">
                <a:solidFill>
                  <a:srgbClr val="FFFF00"/>
                </a:solidFill>
              </a:rPr>
              <a:t>dependency </a:t>
            </a:r>
            <a:r>
              <a:rPr lang="en-US" sz="2000" dirty="0" smtClean="0">
                <a:solidFill>
                  <a:srgbClr val="FFFF00"/>
                </a:solidFill>
              </a:rPr>
              <a:t>[DX Reader version]. Retrieved from http://										www.ebookstore.tandf.co.uk/html/index.asp</a:t>
            </a:r>
          </a:p>
          <a:p>
            <a:pPr marL="0" indent="0">
              <a:buFont typeface="Arial" charset="0"/>
              <a:buNone/>
              <a:defRPr/>
            </a:pPr>
            <a:endParaRPr lang="en-US" sz="2000" dirty="0" smtClean="0">
              <a:solidFill>
                <a:srgbClr val="FFFF00"/>
              </a:solidFill>
            </a:endParaRPr>
          </a:p>
          <a:p>
            <a:pPr marL="0" indent="0">
              <a:buFont typeface="Arial" charset="0"/>
              <a:buNone/>
              <a:defRPr/>
            </a:pPr>
            <a:r>
              <a:rPr lang="en-US" sz="2000" dirty="0">
                <a:solidFill>
                  <a:srgbClr val="FFFF00"/>
                </a:solidFill>
              </a:rPr>
              <a:t> </a:t>
            </a:r>
            <a:r>
              <a:rPr lang="en-US" sz="2000" dirty="0" smtClean="0">
                <a:solidFill>
                  <a:srgbClr val="FFFF00"/>
                </a:solidFill>
              </a:rPr>
              <a:t>     </a:t>
            </a:r>
            <a:r>
              <a:rPr lang="en-US" sz="2000" dirty="0" err="1" smtClean="0">
                <a:solidFill>
                  <a:srgbClr val="FFFF00"/>
                </a:solidFill>
              </a:rPr>
              <a:t>Schiraldi</a:t>
            </a:r>
            <a:r>
              <a:rPr lang="en-US" sz="2000" dirty="0" smtClean="0">
                <a:solidFill>
                  <a:srgbClr val="FFFF00"/>
                </a:solidFill>
              </a:rPr>
              <a:t>, G. R. (2001). </a:t>
            </a:r>
            <a:r>
              <a:rPr lang="en-US" sz="2000" i="1" dirty="0" smtClean="0">
                <a:solidFill>
                  <a:srgbClr val="FFFF00"/>
                </a:solidFill>
              </a:rPr>
              <a:t>The post-traumatic stress disorder </a:t>
            </a:r>
          </a:p>
          <a:p>
            <a:pPr marL="0" indent="0">
              <a:buFont typeface="Arial" charset="0"/>
              <a:buNone/>
              <a:defRPr/>
            </a:pPr>
            <a:endParaRPr lang="en-US" sz="2000" i="1" dirty="0" smtClean="0">
              <a:solidFill>
                <a:srgbClr val="FFFF00"/>
              </a:solidFill>
            </a:endParaRPr>
          </a:p>
          <a:p>
            <a:pPr marL="0" indent="0">
              <a:buFont typeface="Arial" charset="0"/>
              <a:buNone/>
              <a:defRPr/>
            </a:pPr>
            <a:r>
              <a:rPr lang="en-US" sz="2000" i="1" dirty="0">
                <a:solidFill>
                  <a:srgbClr val="FFFF00"/>
                </a:solidFill>
              </a:rPr>
              <a:t>	</a:t>
            </a:r>
            <a:r>
              <a:rPr lang="en-US" sz="2000" i="1" dirty="0" smtClean="0">
                <a:solidFill>
                  <a:srgbClr val="FFFF00"/>
                </a:solidFill>
              </a:rPr>
              <a:t>sourcebook: A guide to healing, recovery, and growth</a:t>
            </a:r>
            <a:r>
              <a:rPr lang="en-US" sz="2000" dirty="0" smtClean="0">
                <a:solidFill>
                  <a:srgbClr val="FFFF00"/>
                </a:solidFill>
              </a:rPr>
              <a:t> [Adobe </a:t>
            </a:r>
          </a:p>
          <a:p>
            <a:pPr marL="0" indent="0">
              <a:buFont typeface="Arial" charset="0"/>
              <a:buNone/>
              <a:defRPr/>
            </a:pPr>
            <a:endParaRPr lang="en-US" sz="2000" dirty="0">
              <a:solidFill>
                <a:srgbClr val="FFFF00"/>
              </a:solidFill>
            </a:endParaRPr>
          </a:p>
          <a:p>
            <a:pPr marL="0" indent="0">
              <a:buFont typeface="Arial" charset="0"/>
              <a:buNone/>
              <a:defRPr/>
            </a:pPr>
            <a:r>
              <a:rPr lang="en-US" sz="2000" dirty="0" smtClean="0">
                <a:solidFill>
                  <a:srgbClr val="FFFF00"/>
                </a:solidFill>
              </a:rPr>
              <a:t>	Digital Editions version]. </a:t>
            </a:r>
            <a:r>
              <a:rPr lang="en-US" sz="2000" dirty="0" err="1">
                <a:solidFill>
                  <a:srgbClr val="FFFF00"/>
                </a:solidFill>
              </a:rPr>
              <a:t>d</a:t>
            </a:r>
            <a:r>
              <a:rPr lang="en-US" sz="2000" dirty="0" err="1" smtClean="0">
                <a:solidFill>
                  <a:srgbClr val="FFFF00"/>
                </a:solidFill>
              </a:rPr>
              <a:t>oi</a:t>
            </a:r>
            <a:r>
              <a:rPr lang="en-US" sz="2000" dirty="0" smtClean="0">
                <a:solidFill>
                  <a:srgbClr val="FFFF00"/>
                </a:solidFill>
              </a:rPr>
              <a:t>: 10.1036/0071393722</a:t>
            </a:r>
          </a:p>
          <a:p>
            <a:pPr marL="0" indent="0">
              <a:buFont typeface="Arial" charset="0"/>
              <a:buNone/>
              <a:defRPr/>
            </a:pPr>
            <a:r>
              <a:rPr lang="en-US" sz="2000" dirty="0" smtClean="0"/>
              <a:t>p. 203 APA 6e</a:t>
            </a:r>
          </a:p>
          <a:p>
            <a:pPr marL="0" indent="0">
              <a:buFont typeface="Arial" charset="0"/>
              <a:buNone/>
              <a:defRPr/>
            </a:pPr>
            <a:r>
              <a:rPr lang="en-US" sz="2000" dirty="0" smtClean="0"/>
              <a:t>   </a:t>
            </a:r>
            <a:r>
              <a:rPr lang="en-US" sz="2000" dirty="0" smtClean="0">
                <a:solidFill>
                  <a:srgbClr val="92D050"/>
                </a:solidFill>
              </a:rPr>
              <a:t>In-text </a:t>
            </a:r>
            <a:r>
              <a:rPr lang="en-US" sz="2000" dirty="0" smtClean="0">
                <a:solidFill>
                  <a:srgbClr val="92D050"/>
                </a:solidFill>
              </a:rPr>
              <a:t>ci</a:t>
            </a:r>
            <a:r>
              <a:rPr lang="en-US" sz="2000" dirty="0" smtClean="0">
                <a:solidFill>
                  <a:srgbClr val="92D050"/>
                </a:solidFill>
              </a:rPr>
              <a:t>tation</a:t>
            </a:r>
            <a:r>
              <a:rPr lang="en-US" sz="2000" dirty="0" smtClean="0">
                <a:solidFill>
                  <a:srgbClr val="92D050"/>
                </a:solidFill>
              </a:rPr>
              <a:t>: (</a:t>
            </a:r>
            <a:r>
              <a:rPr lang="en-US" sz="2000" dirty="0" err="1" smtClean="0">
                <a:solidFill>
                  <a:srgbClr val="92D050"/>
                </a:solidFill>
              </a:rPr>
              <a:t>Shotton</a:t>
            </a:r>
            <a:r>
              <a:rPr lang="en-US" sz="2000" dirty="0" smtClean="0">
                <a:solidFill>
                  <a:srgbClr val="92D050"/>
                </a:solidFill>
              </a:rPr>
              <a:t>, 1989);</a:t>
            </a:r>
          </a:p>
          <a:p>
            <a:pPr marL="0" indent="0">
              <a:buFont typeface="Arial" charset="0"/>
              <a:buNone/>
              <a:defRPr/>
            </a:pPr>
            <a:r>
              <a:rPr lang="en-US" sz="2000" dirty="0">
                <a:solidFill>
                  <a:srgbClr val="92D050"/>
                </a:solidFill>
              </a:rPr>
              <a:t> </a:t>
            </a:r>
            <a:r>
              <a:rPr lang="en-US" sz="2000" dirty="0" smtClean="0">
                <a:solidFill>
                  <a:srgbClr val="92D050"/>
                </a:solidFill>
              </a:rPr>
              <a:t>   If page numbers do not exist, use “Chapter Titles”: </a:t>
            </a:r>
          </a:p>
          <a:p>
            <a:pPr marL="0" indent="0">
              <a:buFont typeface="Arial" charset="0"/>
              <a:buNone/>
              <a:defRPr/>
            </a:pPr>
            <a:r>
              <a:rPr lang="en-US" sz="2000" dirty="0">
                <a:solidFill>
                  <a:srgbClr val="92D050"/>
                </a:solidFill>
              </a:rPr>
              <a:t> </a:t>
            </a:r>
            <a:r>
              <a:rPr lang="en-US" sz="2000" dirty="0" smtClean="0">
                <a:solidFill>
                  <a:srgbClr val="92D050"/>
                </a:solidFill>
              </a:rPr>
              <a:t>   (</a:t>
            </a:r>
            <a:r>
              <a:rPr lang="en-US" sz="2000" dirty="0" err="1" smtClean="0">
                <a:solidFill>
                  <a:srgbClr val="92D050"/>
                </a:solidFill>
              </a:rPr>
              <a:t>Shotton</a:t>
            </a:r>
            <a:r>
              <a:rPr lang="en-US" sz="2000" dirty="0" smtClean="0">
                <a:solidFill>
                  <a:srgbClr val="92D050"/>
                </a:solidFill>
              </a:rPr>
              <a:t>, 1989, “Chapter One”) or(</a:t>
            </a:r>
            <a:r>
              <a:rPr lang="en-US" sz="2000" dirty="0" err="1" smtClean="0">
                <a:solidFill>
                  <a:srgbClr val="92D050"/>
                </a:solidFill>
              </a:rPr>
              <a:t>Shotton</a:t>
            </a:r>
            <a:r>
              <a:rPr lang="en-US" sz="2000" dirty="0" smtClean="0">
                <a:solidFill>
                  <a:srgbClr val="92D050"/>
                </a:solidFill>
              </a:rPr>
              <a:t>, 1989, “Introduction”)</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Documenting </a:t>
            </a:r>
            <a:br>
              <a:rPr lang="en-US" altLang="en-US" smtClean="0"/>
            </a:br>
            <a:r>
              <a:rPr lang="en-US" altLang="en-US" smtClean="0"/>
              <a:t>Electronic-only Books</a:t>
            </a:r>
          </a:p>
        </p:txBody>
      </p:sp>
      <p:sp>
        <p:nvSpPr>
          <p:cNvPr id="3" name="Content Placeholder 2"/>
          <p:cNvSpPr>
            <a:spLocks noGrp="1"/>
          </p:cNvSpPr>
          <p:nvPr>
            <p:ph idx="1"/>
          </p:nvPr>
        </p:nvSpPr>
        <p:spPr/>
        <p:txBody>
          <a:bodyPr/>
          <a:lstStyle/>
          <a:p>
            <a:pPr>
              <a:defRPr/>
            </a:pPr>
            <a:r>
              <a:rPr lang="en-US" dirty="0" smtClean="0">
                <a:solidFill>
                  <a:srgbClr val="FFC000"/>
                </a:solidFill>
              </a:rPr>
              <a:t>Electronic-only book</a:t>
            </a:r>
          </a:p>
          <a:p>
            <a:pPr marL="0" indent="0">
              <a:lnSpc>
                <a:spcPct val="150000"/>
              </a:lnSpc>
              <a:buFont typeface="Arial" charset="0"/>
              <a:buNone/>
              <a:defRPr/>
            </a:pPr>
            <a:r>
              <a:rPr lang="en-US" dirty="0" smtClean="0">
                <a:solidFill>
                  <a:srgbClr val="FFC000"/>
                </a:solidFill>
              </a:rPr>
              <a:t>    </a:t>
            </a:r>
            <a:r>
              <a:rPr lang="en-US" dirty="0" smtClean="0">
                <a:solidFill>
                  <a:srgbClr val="FFFF00"/>
                </a:solidFill>
              </a:rPr>
              <a:t>O’Keefe, E. (</a:t>
            </a:r>
            <a:r>
              <a:rPr lang="en-US" dirty="0" err="1" smtClean="0">
                <a:solidFill>
                  <a:srgbClr val="FFFF00"/>
                </a:solidFill>
              </a:rPr>
              <a:t>n.d.</a:t>
            </a:r>
            <a:r>
              <a:rPr lang="en-US" dirty="0" smtClean="0">
                <a:solidFill>
                  <a:srgbClr val="FFFF00"/>
                </a:solidFill>
              </a:rPr>
              <a:t>). </a:t>
            </a:r>
            <a:r>
              <a:rPr lang="en-US" i="1" dirty="0" smtClean="0">
                <a:solidFill>
                  <a:srgbClr val="FFFF00"/>
                </a:solidFill>
              </a:rPr>
              <a:t>Egoism &amp; the crisis in           	Western values. </a:t>
            </a:r>
            <a:r>
              <a:rPr lang="en-US" dirty="0" smtClean="0">
                <a:solidFill>
                  <a:srgbClr val="FFFF00"/>
                </a:solidFill>
              </a:rPr>
              <a:t>Retrieved from http:// </a:t>
            </a:r>
          </a:p>
          <a:p>
            <a:pPr marL="0" indent="0">
              <a:lnSpc>
                <a:spcPct val="150000"/>
              </a:lnSpc>
              <a:buFont typeface="Arial" charset="0"/>
              <a:buNone/>
              <a:defRPr/>
            </a:pPr>
            <a:r>
              <a:rPr lang="en-US" dirty="0" smtClean="0">
                <a:solidFill>
                  <a:srgbClr val="FFFF00"/>
                </a:solidFill>
              </a:rPr>
              <a:t>	www.onlineoriginals.com/showtime</a:t>
            </a:r>
          </a:p>
          <a:p>
            <a:pPr marL="0" indent="0">
              <a:lnSpc>
                <a:spcPct val="150000"/>
              </a:lnSpc>
              <a:buFont typeface="Arial" charset="0"/>
              <a:buNone/>
              <a:defRPr/>
            </a:pPr>
            <a:r>
              <a:rPr lang="en-US" dirty="0" smtClean="0">
                <a:solidFill>
                  <a:srgbClr val="FFFF00"/>
                </a:solidFill>
              </a:rPr>
              <a:t>	.</a:t>
            </a:r>
            <a:r>
              <a:rPr lang="en-US" dirty="0" err="1" smtClean="0">
                <a:solidFill>
                  <a:srgbClr val="FFFF00"/>
                </a:solidFill>
              </a:rPr>
              <a:t>asp?itemID</a:t>
            </a:r>
            <a:r>
              <a:rPr lang="en-US" dirty="0" smtClean="0">
                <a:solidFill>
                  <a:srgbClr val="FFFF00"/>
                </a:solidFill>
              </a:rPr>
              <a:t>=135</a:t>
            </a:r>
          </a:p>
          <a:p>
            <a:pPr marL="0" indent="0">
              <a:lnSpc>
                <a:spcPct val="150000"/>
              </a:lnSpc>
              <a:buFont typeface="Arial" charset="0"/>
              <a:buNone/>
              <a:defRPr/>
            </a:pPr>
            <a:r>
              <a:rPr lang="en-US" dirty="0">
                <a:solidFill>
                  <a:srgbClr val="FFFF00"/>
                </a:solidFill>
              </a:rPr>
              <a:t> </a:t>
            </a:r>
            <a:r>
              <a:rPr lang="en-US" dirty="0" smtClean="0">
                <a:solidFill>
                  <a:srgbClr val="FFFF00"/>
                </a:solidFill>
              </a:rPr>
              <a:t>  </a:t>
            </a:r>
            <a:r>
              <a:rPr lang="en-US" dirty="0" smtClean="0">
                <a:solidFill>
                  <a:srgbClr val="92D050"/>
                </a:solidFill>
              </a:rPr>
              <a:t>In-text </a:t>
            </a:r>
            <a:r>
              <a:rPr lang="en-US" dirty="0" smtClean="0">
                <a:solidFill>
                  <a:srgbClr val="92D050"/>
                </a:solidFill>
              </a:rPr>
              <a:t>ci</a:t>
            </a:r>
            <a:r>
              <a:rPr lang="en-US" dirty="0" smtClean="0">
                <a:solidFill>
                  <a:srgbClr val="92D050"/>
                </a:solidFill>
              </a:rPr>
              <a:t>tation</a:t>
            </a:r>
            <a:r>
              <a:rPr lang="en-US" dirty="0" smtClean="0">
                <a:solidFill>
                  <a:srgbClr val="92D050"/>
                </a:solidFill>
              </a:rPr>
              <a:t>: (O’Keefe, </a:t>
            </a:r>
            <a:r>
              <a:rPr lang="en-US" dirty="0" err="1" smtClean="0">
                <a:solidFill>
                  <a:srgbClr val="92D050"/>
                </a:solidFill>
              </a:rPr>
              <a:t>n.d.</a:t>
            </a:r>
            <a:r>
              <a:rPr lang="en-US" dirty="0" smtClean="0">
                <a:solidFill>
                  <a:srgbClr val="92D050"/>
                </a:solidFill>
              </a:rPr>
              <a:t>)</a:t>
            </a:r>
            <a:r>
              <a:rPr lang="en-US" dirty="0">
                <a:solidFill>
                  <a:srgbClr val="FFC000"/>
                </a:solidFill>
              </a:rPr>
              <a:t>	</a:t>
            </a:r>
            <a:endParaRPr lang="en-US" dirty="0" smtClean="0">
              <a:solidFill>
                <a:srgbClr val="FFC000"/>
              </a:solidFill>
            </a:endParaRPr>
          </a:p>
          <a:p>
            <a:pPr marL="0" indent="0">
              <a:buFont typeface="Arial" charset="0"/>
              <a:buNone/>
              <a:defRPr/>
            </a:pPr>
            <a:endParaRPr lang="en-US" dirty="0">
              <a:solidFill>
                <a:srgbClr val="FFC000"/>
              </a:solidFill>
            </a:endParaRPr>
          </a:p>
          <a:p>
            <a:pPr marL="0" indent="0">
              <a:buFont typeface="Arial" charset="0"/>
              <a:buNone/>
              <a:defRPr/>
            </a:pPr>
            <a:endParaRPr lang="en-US" dirty="0" smtClean="0">
              <a:solidFill>
                <a:srgbClr val="FFC000"/>
              </a:solidFill>
            </a:endParaRPr>
          </a:p>
          <a:p>
            <a:pPr marL="0" indent="0">
              <a:buFont typeface="Arial" charset="0"/>
              <a:buNone/>
              <a:defRPr/>
            </a:pPr>
            <a:r>
              <a:rPr lang="en-US" sz="1800" dirty="0" smtClean="0"/>
              <a:t>p. 203 APA 6e</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6294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1" name="Title 2"/>
          <p:cNvSpPr>
            <a:spLocks noGrp="1"/>
          </p:cNvSpPr>
          <p:nvPr>
            <p:ph type="title"/>
          </p:nvPr>
        </p:nvSpPr>
        <p:spPr>
          <a:xfrm>
            <a:off x="457200" y="274638"/>
            <a:ext cx="8229600" cy="487362"/>
          </a:xfrm>
        </p:spPr>
        <p:txBody>
          <a:bodyPr/>
          <a:lstStyle/>
          <a:p>
            <a:pPr eaLnBrk="1" hangingPunct="1"/>
            <a:r>
              <a:rPr lang="en-US" altLang="en-US" sz="3200" dirty="0" smtClean="0"/>
              <a:t>Documenting Edited Collections</a:t>
            </a:r>
          </a:p>
        </p:txBody>
      </p:sp>
      <p:sp>
        <p:nvSpPr>
          <p:cNvPr id="17412" name="Content Placeholder 3"/>
          <p:cNvSpPr>
            <a:spLocks noGrp="1"/>
          </p:cNvSpPr>
          <p:nvPr>
            <p:ph idx="1"/>
          </p:nvPr>
        </p:nvSpPr>
        <p:spPr>
          <a:xfrm>
            <a:off x="457200" y="808038"/>
            <a:ext cx="8229600" cy="5318125"/>
          </a:xfrm>
          <a:ln>
            <a:solidFill>
              <a:schemeClr val="accent1"/>
            </a:solidFill>
            <a:miter lim="800000"/>
            <a:headEnd/>
            <a:tailEnd/>
          </a:ln>
        </p:spPr>
        <p:txBody>
          <a:bodyPr/>
          <a:lstStyle/>
          <a:p>
            <a:pPr eaLnBrk="1" hangingPunct="1">
              <a:lnSpc>
                <a:spcPct val="80000"/>
              </a:lnSpc>
              <a:buFont typeface="Arial" charset="0"/>
              <a:buNone/>
            </a:pPr>
            <a:r>
              <a:rPr lang="en-US" altLang="en-US" sz="1800" b="1" dirty="0" smtClean="0">
                <a:solidFill>
                  <a:srgbClr val="FFC000"/>
                </a:solidFill>
              </a:rPr>
              <a:t>Model for an edited book:</a:t>
            </a:r>
          </a:p>
          <a:p>
            <a:pPr eaLnBrk="1" hangingPunct="1">
              <a:lnSpc>
                <a:spcPct val="80000"/>
              </a:lnSpc>
              <a:buFont typeface="Arial" charset="0"/>
              <a:buNone/>
            </a:pPr>
            <a:r>
              <a:rPr lang="en-US" altLang="en-US" sz="2000" dirty="0" smtClean="0"/>
              <a:t>Editor, A. A., &amp; Editor, B. B. (Eds.). (Date of publication). </a:t>
            </a:r>
            <a:r>
              <a:rPr lang="en-US" altLang="en-US" sz="2000" i="1" dirty="0" smtClean="0"/>
              <a:t>Title of book</a:t>
            </a:r>
            <a:r>
              <a:rPr lang="en-US" altLang="en-US" sz="2000" dirty="0" smtClean="0"/>
              <a:t>. </a:t>
            </a:r>
          </a:p>
          <a:p>
            <a:pPr eaLnBrk="1" hangingPunct="1">
              <a:lnSpc>
                <a:spcPct val="80000"/>
              </a:lnSpc>
              <a:buFont typeface="Arial" charset="0"/>
              <a:buNone/>
            </a:pPr>
            <a:endParaRPr lang="en-US" altLang="en-US" sz="1200" dirty="0" smtClean="0"/>
          </a:p>
          <a:p>
            <a:pPr eaLnBrk="1" hangingPunct="1">
              <a:lnSpc>
                <a:spcPct val="80000"/>
              </a:lnSpc>
              <a:buFont typeface="Arial" charset="0"/>
              <a:buNone/>
            </a:pPr>
            <a:r>
              <a:rPr lang="en-US" altLang="en-US" sz="2000" dirty="0" smtClean="0"/>
              <a:t>	City, State: Publisher.</a:t>
            </a:r>
          </a:p>
          <a:p>
            <a:pPr eaLnBrk="1" hangingPunct="1">
              <a:lnSpc>
                <a:spcPct val="80000"/>
              </a:lnSpc>
              <a:buFont typeface="Arial" charset="0"/>
              <a:buNone/>
            </a:pPr>
            <a:endParaRPr lang="en-US" altLang="en-US" sz="2000" dirty="0" smtClean="0"/>
          </a:p>
          <a:p>
            <a:pPr eaLnBrk="1" hangingPunct="1">
              <a:lnSpc>
                <a:spcPct val="80000"/>
              </a:lnSpc>
              <a:buFont typeface="Arial" charset="0"/>
              <a:buNone/>
            </a:pPr>
            <a:r>
              <a:rPr lang="en-US" altLang="en-US" sz="1800" b="1" dirty="0" smtClean="0">
                <a:solidFill>
                  <a:srgbClr val="FFC000"/>
                </a:solidFill>
              </a:rPr>
              <a:t>Model for an essay in an edited collection</a:t>
            </a:r>
            <a:r>
              <a:rPr lang="en-US" altLang="en-US" sz="1800" dirty="0" smtClean="0">
                <a:solidFill>
                  <a:srgbClr val="FFC000"/>
                </a:solidFill>
              </a:rPr>
              <a:t>:</a:t>
            </a:r>
          </a:p>
          <a:p>
            <a:pPr eaLnBrk="1" hangingPunct="1">
              <a:lnSpc>
                <a:spcPct val="80000"/>
              </a:lnSpc>
              <a:buFont typeface="Arial" charset="0"/>
              <a:buNone/>
            </a:pPr>
            <a:r>
              <a:rPr lang="en-US" altLang="en-US" sz="2000" dirty="0" smtClean="0">
                <a:solidFill>
                  <a:srgbClr val="FFFF00"/>
                </a:solidFill>
              </a:rPr>
              <a:t>Author, A. A., &amp; Author, B. B. (Date of publication). Title of article. In A.A. </a:t>
            </a:r>
          </a:p>
          <a:p>
            <a:pPr eaLnBrk="1" hangingPunct="1">
              <a:lnSpc>
                <a:spcPct val="80000"/>
              </a:lnSpc>
              <a:buFont typeface="Arial" charset="0"/>
              <a:buNone/>
            </a:pPr>
            <a:endParaRPr lang="en-US" altLang="en-US" sz="2000" dirty="0" smtClean="0">
              <a:solidFill>
                <a:srgbClr val="FFFF00"/>
              </a:solidFill>
            </a:endParaRPr>
          </a:p>
          <a:p>
            <a:pPr eaLnBrk="1" hangingPunct="1">
              <a:lnSpc>
                <a:spcPct val="80000"/>
              </a:lnSpc>
              <a:buFont typeface="Arial" charset="0"/>
              <a:buNone/>
            </a:pPr>
            <a:r>
              <a:rPr lang="en-US" altLang="en-US" sz="2000" dirty="0" smtClean="0">
                <a:solidFill>
                  <a:srgbClr val="FFFF00"/>
                </a:solidFill>
              </a:rPr>
              <a:t>	Editor (Ed.), </a:t>
            </a:r>
            <a:r>
              <a:rPr lang="en-US" altLang="en-US" sz="2000" i="1" dirty="0" smtClean="0">
                <a:solidFill>
                  <a:srgbClr val="FFFF00"/>
                </a:solidFill>
              </a:rPr>
              <a:t>Title of book </a:t>
            </a:r>
            <a:r>
              <a:rPr lang="en-US" altLang="en-US" sz="2000" dirty="0" smtClean="0">
                <a:solidFill>
                  <a:srgbClr val="FFFF00"/>
                </a:solidFill>
              </a:rPr>
              <a:t>(pp. ##-##). City, State: Publisher.</a:t>
            </a:r>
          </a:p>
          <a:p>
            <a:pPr eaLnBrk="1" hangingPunct="1">
              <a:lnSpc>
                <a:spcPct val="80000"/>
              </a:lnSpc>
              <a:buFont typeface="Arial" charset="0"/>
              <a:buNone/>
            </a:pPr>
            <a:endParaRPr lang="en-US" altLang="en-US" sz="1800" b="1" dirty="0" smtClean="0"/>
          </a:p>
          <a:p>
            <a:pPr eaLnBrk="1" hangingPunct="1">
              <a:lnSpc>
                <a:spcPct val="80000"/>
              </a:lnSpc>
              <a:buFont typeface="Arial" charset="0"/>
              <a:buNone/>
            </a:pPr>
            <a:r>
              <a:rPr lang="en-US" altLang="en-US" sz="1800" b="1" dirty="0" smtClean="0">
                <a:solidFill>
                  <a:srgbClr val="FFC000"/>
                </a:solidFill>
              </a:rPr>
              <a:t>Sample</a:t>
            </a:r>
            <a:r>
              <a:rPr lang="en-US" altLang="en-US" sz="2800" b="1" dirty="0" smtClean="0">
                <a:solidFill>
                  <a:srgbClr val="FFC000"/>
                </a:solidFill>
              </a:rPr>
              <a:t>:</a:t>
            </a:r>
          </a:p>
          <a:p>
            <a:pPr eaLnBrk="1" hangingPunct="1">
              <a:lnSpc>
                <a:spcPct val="80000"/>
              </a:lnSpc>
              <a:buFont typeface="Arial" charset="0"/>
              <a:buNone/>
            </a:pPr>
            <a:r>
              <a:rPr lang="en-US" altLang="en-US" sz="1800" dirty="0" smtClean="0">
                <a:solidFill>
                  <a:srgbClr val="FFFF00"/>
                </a:solidFill>
              </a:rPr>
              <a:t>McCabe, S. (2005). Psychopharmacology and other biologic treatments. In M. A. </a:t>
            </a:r>
          </a:p>
          <a:p>
            <a:pPr eaLnBrk="1" hangingPunct="1">
              <a:lnSpc>
                <a:spcPct val="80000"/>
              </a:lnSpc>
              <a:buFont typeface="Arial" charset="0"/>
              <a:buNone/>
            </a:pPr>
            <a:endParaRPr lang="en-US" altLang="en-US" sz="1800" dirty="0" smtClean="0">
              <a:solidFill>
                <a:srgbClr val="FFFF00"/>
              </a:solidFill>
            </a:endParaRPr>
          </a:p>
          <a:p>
            <a:pPr eaLnBrk="1" hangingPunct="1">
              <a:lnSpc>
                <a:spcPct val="80000"/>
              </a:lnSpc>
              <a:buFont typeface="Arial" charset="0"/>
              <a:buNone/>
            </a:pPr>
            <a:r>
              <a:rPr lang="en-US" altLang="en-US" sz="1800" dirty="0" smtClean="0">
                <a:solidFill>
                  <a:srgbClr val="FFFF00"/>
                </a:solidFill>
              </a:rPr>
              <a:t>	Boyd (Ed.), </a:t>
            </a:r>
            <a:r>
              <a:rPr lang="en-US" altLang="en-US" sz="1800" i="1" dirty="0" smtClean="0">
                <a:solidFill>
                  <a:srgbClr val="FFFF00"/>
                </a:solidFill>
              </a:rPr>
              <a:t>Psychiatric nursing: Contemporary practice</a:t>
            </a:r>
            <a:r>
              <a:rPr lang="en-US" altLang="en-US" sz="1800" dirty="0" smtClean="0">
                <a:solidFill>
                  <a:srgbClr val="FFFF00"/>
                </a:solidFill>
              </a:rPr>
              <a:t> (pp.124-138). </a:t>
            </a:r>
          </a:p>
          <a:p>
            <a:pPr eaLnBrk="1" hangingPunct="1">
              <a:lnSpc>
                <a:spcPct val="80000"/>
              </a:lnSpc>
              <a:buFont typeface="Arial" charset="0"/>
              <a:buNone/>
            </a:pPr>
            <a:endParaRPr lang="en-US" altLang="en-US" sz="1800" dirty="0" smtClean="0">
              <a:solidFill>
                <a:srgbClr val="FFFF00"/>
              </a:solidFill>
            </a:endParaRPr>
          </a:p>
          <a:p>
            <a:pPr eaLnBrk="1" hangingPunct="1">
              <a:lnSpc>
                <a:spcPct val="80000"/>
              </a:lnSpc>
              <a:buFont typeface="Arial" charset="0"/>
              <a:buNone/>
            </a:pPr>
            <a:r>
              <a:rPr lang="en-US" altLang="en-US" sz="1800" dirty="0" smtClean="0">
                <a:solidFill>
                  <a:srgbClr val="FFFF00"/>
                </a:solidFill>
              </a:rPr>
              <a:t>	Philadelphia, PA: Lippincott-Williams and Wilkins.</a:t>
            </a:r>
          </a:p>
          <a:p>
            <a:pPr eaLnBrk="1" hangingPunct="1">
              <a:lnSpc>
                <a:spcPct val="80000"/>
              </a:lnSpc>
              <a:buFont typeface="Arial" charset="0"/>
              <a:buNone/>
            </a:pPr>
            <a:endParaRPr lang="en-US" altLang="en-US" sz="1800" dirty="0">
              <a:solidFill>
                <a:srgbClr val="FFFF00"/>
              </a:solidFill>
            </a:endParaRPr>
          </a:p>
          <a:p>
            <a:pPr eaLnBrk="1" hangingPunct="1">
              <a:lnSpc>
                <a:spcPct val="80000"/>
              </a:lnSpc>
              <a:buFont typeface="Arial" charset="0"/>
              <a:buNone/>
            </a:pPr>
            <a:r>
              <a:rPr lang="en-US" altLang="en-US" sz="1800" dirty="0" smtClean="0">
                <a:solidFill>
                  <a:srgbClr val="92D050"/>
                </a:solidFill>
              </a:rPr>
              <a:t>In-text </a:t>
            </a:r>
            <a:r>
              <a:rPr lang="en-US" altLang="en-US" sz="1800" dirty="0" smtClean="0">
                <a:solidFill>
                  <a:srgbClr val="92D050"/>
                </a:solidFill>
              </a:rPr>
              <a:t>ci</a:t>
            </a:r>
            <a:r>
              <a:rPr lang="en-US" altLang="en-US" sz="1800" dirty="0" smtClean="0">
                <a:solidFill>
                  <a:srgbClr val="92D050"/>
                </a:solidFill>
              </a:rPr>
              <a:t>tation</a:t>
            </a:r>
            <a:r>
              <a:rPr lang="en-US" altLang="en-US" sz="1800" dirty="0" smtClean="0">
                <a:solidFill>
                  <a:srgbClr val="92D050"/>
                </a:solidFill>
              </a:rPr>
              <a:t>: (McCabe, 2005, p. 125)</a:t>
            </a:r>
          </a:p>
        </p:txBody>
      </p:sp>
      <p:sp>
        <p:nvSpPr>
          <p:cNvPr id="5" name="TextBox 4"/>
          <p:cNvSpPr txBox="1"/>
          <p:nvPr/>
        </p:nvSpPr>
        <p:spPr>
          <a:xfrm>
            <a:off x="373063" y="6016625"/>
            <a:ext cx="4646612" cy="414338"/>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a:p>
            <a:pPr fontAlgn="auto">
              <a:spcBef>
                <a:spcPts val="0"/>
              </a:spcBef>
              <a:spcAft>
                <a:spcPts val="0"/>
              </a:spcAft>
              <a:defRPr/>
            </a:pPr>
            <a:r>
              <a:rPr lang="en-US" sz="1050" dirty="0">
                <a:effectLst>
                  <a:outerShdw blurRad="38100" dist="38100" dir="2700000" algn="tl">
                    <a:srgbClr val="000000"/>
                  </a:outerShdw>
                </a:effectLst>
                <a:latin typeface="+mn-lt"/>
                <a:cs typeface="+mn-cs"/>
              </a:rPr>
              <a:t>Perrin, </a:t>
            </a:r>
            <a:r>
              <a:rPr lang="en-US" sz="1050" dirty="0">
                <a:latin typeface="+mn-lt"/>
                <a:cs typeface="+mn-cs"/>
              </a:rPr>
              <a:t>R. (2007). </a:t>
            </a:r>
            <a:r>
              <a:rPr lang="en-US" sz="1050" i="1" dirty="0">
                <a:latin typeface="+mn-lt"/>
                <a:cs typeface="+mn-cs"/>
              </a:rPr>
              <a:t>Pocket guide to APA style</a:t>
            </a:r>
            <a:r>
              <a:rPr lang="en-US" sz="1050" dirty="0">
                <a:latin typeface="+mn-lt"/>
                <a:cs typeface="+mn-cs"/>
              </a:rPr>
              <a:t> (2</a:t>
            </a:r>
            <a:r>
              <a:rPr lang="en-US" sz="1050" baseline="30000" dirty="0">
                <a:latin typeface="+mn-lt"/>
                <a:cs typeface="+mn-cs"/>
              </a:rPr>
              <a:t>nd</a:t>
            </a:r>
            <a:r>
              <a:rPr lang="en-US" sz="1050" dirty="0">
                <a:latin typeface="+mn-lt"/>
                <a:cs typeface="+mn-cs"/>
              </a:rPr>
              <a:t> ed.).  Boston: Houghton Mifflin.</a:t>
            </a:r>
            <a:endParaRPr lang="en-US" dirty="0">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Documenting E-Books Continued</a:t>
            </a:r>
          </a:p>
        </p:txBody>
      </p:sp>
      <p:sp>
        <p:nvSpPr>
          <p:cNvPr id="3" name="Content Placeholder 2"/>
          <p:cNvSpPr>
            <a:spLocks noGrp="1"/>
          </p:cNvSpPr>
          <p:nvPr>
            <p:ph idx="1"/>
          </p:nvPr>
        </p:nvSpPr>
        <p:spPr>
          <a:xfrm>
            <a:off x="533400" y="1600200"/>
            <a:ext cx="8229600" cy="4983163"/>
          </a:xfrm>
        </p:spPr>
        <p:txBody>
          <a:bodyPr/>
          <a:lstStyle/>
          <a:p>
            <a:pPr>
              <a:defRPr/>
            </a:pPr>
            <a:r>
              <a:rPr lang="en-US" sz="2800" dirty="0" smtClean="0">
                <a:solidFill>
                  <a:srgbClr val="FFC000"/>
                </a:solidFill>
              </a:rPr>
              <a:t>Electronic version of book chapter in a volume in a series</a:t>
            </a:r>
          </a:p>
          <a:p>
            <a:pPr marL="0" indent="0">
              <a:lnSpc>
                <a:spcPct val="150000"/>
              </a:lnSpc>
              <a:buFont typeface="Arial" charset="0"/>
              <a:buNone/>
              <a:defRPr/>
            </a:pPr>
            <a:r>
              <a:rPr lang="en-US" dirty="0" smtClean="0">
                <a:solidFill>
                  <a:srgbClr val="FFC000"/>
                </a:solidFill>
              </a:rPr>
              <a:t>    </a:t>
            </a:r>
            <a:r>
              <a:rPr lang="en-US" sz="2800" dirty="0" smtClean="0">
                <a:solidFill>
                  <a:srgbClr val="FFFF00"/>
                </a:solidFill>
              </a:rPr>
              <a:t>Strong, E. K., Jr., &amp; </a:t>
            </a:r>
            <a:r>
              <a:rPr lang="en-US" sz="2800" dirty="0" err="1" smtClean="0">
                <a:solidFill>
                  <a:srgbClr val="FFFF00"/>
                </a:solidFill>
              </a:rPr>
              <a:t>Uhbrock</a:t>
            </a:r>
            <a:r>
              <a:rPr lang="en-US" sz="2800" dirty="0" smtClean="0">
                <a:solidFill>
                  <a:srgbClr val="FFFF00"/>
                </a:solidFill>
              </a:rPr>
              <a:t>, R. S. (1923). 	Bibliography on job analysis. In L. </a:t>
            </a:r>
            <a:r>
              <a:rPr lang="en-US" sz="2800" dirty="0" err="1" smtClean="0">
                <a:solidFill>
                  <a:srgbClr val="FFFF00"/>
                </a:solidFill>
              </a:rPr>
              <a:t>Outhwaite</a:t>
            </a:r>
            <a:r>
              <a:rPr lang="en-US" sz="2800" dirty="0" smtClean="0">
                <a:solidFill>
                  <a:srgbClr val="FFFF00"/>
                </a:solidFill>
              </a:rPr>
              <a:t> 	(Series Ed.), </a:t>
            </a:r>
            <a:r>
              <a:rPr lang="en-US" sz="2800" i="1" dirty="0" smtClean="0">
                <a:solidFill>
                  <a:srgbClr val="FFFF00"/>
                </a:solidFill>
              </a:rPr>
              <a:t>Personnel Research Series: Vol. 1. 	Job analysis and the curriculum </a:t>
            </a:r>
            <a:r>
              <a:rPr lang="en-US" sz="2800" dirty="0" smtClean="0">
                <a:solidFill>
                  <a:srgbClr val="FFFF00"/>
                </a:solidFill>
              </a:rPr>
              <a:t>(pp. 140-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146). </a:t>
            </a:r>
            <a:r>
              <a:rPr lang="en-US" sz="2800" dirty="0" err="1">
                <a:solidFill>
                  <a:srgbClr val="FFFF00"/>
                </a:solidFill>
              </a:rPr>
              <a:t>d</a:t>
            </a:r>
            <a:r>
              <a:rPr lang="en-US" sz="2800" dirty="0" err="1" smtClean="0">
                <a:solidFill>
                  <a:srgbClr val="FFFF00"/>
                </a:solidFill>
              </a:rPr>
              <a:t>oi</a:t>
            </a:r>
            <a:r>
              <a:rPr lang="en-US" sz="2800" dirty="0" smtClean="0">
                <a:solidFill>
                  <a:srgbClr val="FFFF00"/>
                </a:solidFill>
              </a:rPr>
              <a:t>: 10.1037.10762-000 </a:t>
            </a:r>
          </a:p>
          <a:p>
            <a:pPr marL="0" indent="0">
              <a:lnSpc>
                <a:spcPct val="150000"/>
              </a:lnSpc>
              <a:buFont typeface="Arial" charset="0"/>
              <a:buNone/>
              <a:defRPr/>
            </a:pPr>
            <a:r>
              <a:rPr lang="en-US" sz="1800" dirty="0" smtClean="0"/>
              <a:t>p. 204 APA 6 e</a:t>
            </a:r>
            <a:endParaRPr lang="en-US"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Documenting Online Referenced Works</a:t>
            </a:r>
          </a:p>
        </p:txBody>
      </p:sp>
      <p:sp>
        <p:nvSpPr>
          <p:cNvPr id="3" name="Content Placeholder 2"/>
          <p:cNvSpPr>
            <a:spLocks noGrp="1"/>
          </p:cNvSpPr>
          <p:nvPr>
            <p:ph idx="1"/>
          </p:nvPr>
        </p:nvSpPr>
        <p:spPr/>
        <p:txBody>
          <a:bodyPr/>
          <a:lstStyle/>
          <a:p>
            <a:pPr>
              <a:defRPr/>
            </a:pPr>
            <a:r>
              <a:rPr lang="en-US" sz="2800" dirty="0" smtClean="0">
                <a:solidFill>
                  <a:srgbClr val="FFC000"/>
                </a:solidFill>
              </a:rPr>
              <a:t>Entry in an online referenced work</a:t>
            </a:r>
          </a:p>
          <a:p>
            <a:pPr marL="0" indent="0">
              <a:lnSpc>
                <a:spcPct val="150000"/>
              </a:lnSpc>
              <a:buFont typeface="Arial" charset="0"/>
              <a:buNone/>
              <a:defRPr/>
            </a:pPr>
            <a:r>
              <a:rPr lang="en-US" sz="2800" dirty="0">
                <a:solidFill>
                  <a:srgbClr val="FFC000"/>
                </a:solidFill>
              </a:rPr>
              <a:t> </a:t>
            </a:r>
            <a:r>
              <a:rPr lang="en-US" sz="2800" dirty="0" smtClean="0">
                <a:solidFill>
                  <a:srgbClr val="FFC000"/>
                </a:solidFill>
              </a:rPr>
              <a:t>    </a:t>
            </a:r>
            <a:r>
              <a:rPr lang="en-US" sz="2800" dirty="0" smtClean="0">
                <a:solidFill>
                  <a:srgbClr val="FFFF00"/>
                </a:solidFill>
              </a:rPr>
              <a:t>Graham, G. (2005). Behaviorism. In E. N. </a:t>
            </a:r>
            <a:r>
              <a:rPr lang="en-US" sz="2800" dirty="0" err="1" smtClean="0">
                <a:solidFill>
                  <a:srgbClr val="FFFF00"/>
                </a:solidFill>
              </a:rPr>
              <a:t>Zalta</a:t>
            </a:r>
            <a:r>
              <a:rPr lang="en-US" sz="2800" dirty="0" smtClean="0">
                <a:solidFill>
                  <a:srgbClr val="FFFF00"/>
                </a:solidFill>
              </a:rPr>
              <a:t>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 (Ed.), </a:t>
            </a:r>
            <a:r>
              <a:rPr lang="en-US" sz="2800" i="1" dirty="0" smtClean="0">
                <a:solidFill>
                  <a:srgbClr val="FFFF00"/>
                </a:solidFill>
              </a:rPr>
              <a:t>The Stanford encyclopedia of 	philosophy 	</a:t>
            </a:r>
            <a:r>
              <a:rPr lang="en-US" sz="2800" dirty="0" smtClean="0">
                <a:solidFill>
                  <a:srgbClr val="FFFF00"/>
                </a:solidFill>
              </a:rPr>
              <a:t>(Fall 2007 ed.). Retrieved from </a:t>
            </a:r>
          </a:p>
          <a:p>
            <a:pPr marL="0" indent="0">
              <a:lnSpc>
                <a:spcPct val="150000"/>
              </a:lnSpc>
              <a:buFont typeface="Arial" charset="0"/>
              <a:buNone/>
              <a:defRPr/>
            </a:pPr>
            <a:r>
              <a:rPr lang="en-US" sz="2800" dirty="0" smtClean="0">
                <a:solidFill>
                  <a:srgbClr val="FFFF00"/>
                </a:solidFill>
              </a:rPr>
              <a:t>	http://plato.stanford.edu/entries/ 	behaviorism/</a:t>
            </a:r>
          </a:p>
          <a:p>
            <a:pPr marL="0" indent="0">
              <a:lnSpc>
                <a:spcPct val="150000"/>
              </a:lnSpc>
              <a:buFont typeface="Arial" charset="0"/>
              <a:buNone/>
              <a:defRPr/>
            </a:pPr>
            <a:r>
              <a:rPr lang="en-US" sz="1800" dirty="0" smtClean="0"/>
              <a:t>p. 205 APA 6e</a:t>
            </a: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83" name="Title 2"/>
          <p:cNvSpPr>
            <a:spLocks noGrp="1"/>
          </p:cNvSpPr>
          <p:nvPr>
            <p:ph type="title"/>
          </p:nvPr>
        </p:nvSpPr>
        <p:spPr>
          <a:xfrm>
            <a:off x="457200" y="274638"/>
            <a:ext cx="8229600" cy="441325"/>
          </a:xfrm>
        </p:spPr>
        <p:txBody>
          <a:bodyPr/>
          <a:lstStyle/>
          <a:p>
            <a:pPr eaLnBrk="1" hangingPunct="1"/>
            <a:r>
              <a:rPr lang="en-US" altLang="en-US" sz="3600" dirty="0" smtClean="0"/>
              <a:t>Documenting Journals</a:t>
            </a:r>
          </a:p>
        </p:txBody>
      </p:sp>
      <p:sp>
        <p:nvSpPr>
          <p:cNvPr id="20484" name="Content Placeholder 3"/>
          <p:cNvSpPr>
            <a:spLocks noGrp="1"/>
          </p:cNvSpPr>
          <p:nvPr>
            <p:ph idx="1"/>
          </p:nvPr>
        </p:nvSpPr>
        <p:spPr>
          <a:xfrm>
            <a:off x="457200" y="762002"/>
            <a:ext cx="8229600" cy="5364162"/>
          </a:xfrm>
        </p:spPr>
        <p:txBody>
          <a:bodyPr/>
          <a:lstStyle/>
          <a:p>
            <a:pPr eaLnBrk="1" hangingPunct="1">
              <a:lnSpc>
                <a:spcPct val="80000"/>
              </a:lnSpc>
              <a:buFont typeface="Arial" charset="0"/>
              <a:buNone/>
            </a:pPr>
            <a:r>
              <a:rPr lang="en-US" altLang="en-US" sz="2400" dirty="0" smtClean="0">
                <a:solidFill>
                  <a:srgbClr val="FFC000"/>
                </a:solidFill>
              </a:rPr>
              <a:t>Model:</a:t>
            </a:r>
          </a:p>
          <a:p>
            <a:pPr eaLnBrk="1" hangingPunct="1">
              <a:lnSpc>
                <a:spcPct val="80000"/>
              </a:lnSpc>
              <a:buFont typeface="Arial" charset="0"/>
              <a:buNone/>
            </a:pPr>
            <a:r>
              <a:rPr lang="en-US" altLang="en-US" sz="2400" dirty="0" smtClean="0"/>
              <a:t>Author, A. A., &amp; Author, B. B. (Date of publication). Title of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article. </a:t>
            </a:r>
            <a:r>
              <a:rPr lang="en-US" altLang="en-US" sz="2400" i="1" dirty="0" smtClean="0"/>
              <a:t>Title of Periodical, volume number</a:t>
            </a:r>
            <a:r>
              <a:rPr lang="en-US" altLang="en-US" sz="2400" dirty="0" smtClean="0"/>
              <a:t>(issue number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if available), page numbers.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solidFill>
                  <a:srgbClr val="FFC000"/>
                </a:solidFill>
              </a:rPr>
              <a:t>Sample:</a:t>
            </a:r>
            <a:endParaRPr lang="en-US" altLang="en-US" sz="800" dirty="0" smtClean="0">
              <a:solidFill>
                <a:srgbClr val="FFC000"/>
              </a:solidFill>
            </a:endParaRPr>
          </a:p>
          <a:p>
            <a:pPr eaLnBrk="1" hangingPunct="1">
              <a:lnSpc>
                <a:spcPct val="80000"/>
              </a:lnSpc>
              <a:buFont typeface="Arial" charset="0"/>
              <a:buNone/>
            </a:pPr>
            <a:r>
              <a:rPr lang="en-US" altLang="en-US" sz="2400" dirty="0" smtClean="0">
                <a:solidFill>
                  <a:srgbClr val="FFFF00"/>
                </a:solidFill>
              </a:rPr>
              <a:t>Koch Jr., R. T. (2006).  Building connections through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reflective writing. </a:t>
            </a:r>
            <a:r>
              <a:rPr lang="en-US" altLang="en-US" sz="2400" i="1" dirty="0" smtClean="0">
                <a:solidFill>
                  <a:srgbClr val="FFFF00"/>
                </a:solidFill>
              </a:rPr>
              <a:t>Academic Exchange Quarterly, 10</a:t>
            </a:r>
            <a:r>
              <a:rPr lang="en-US" altLang="en-US" sz="2400" dirty="0" smtClean="0">
                <a:solidFill>
                  <a:srgbClr val="FFFF00"/>
                </a:solidFill>
              </a:rPr>
              <a:t>(3),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208-213.</a:t>
            </a:r>
          </a:p>
          <a:p>
            <a:pPr eaLnBrk="1" hangingPunct="1">
              <a:lnSpc>
                <a:spcPct val="80000"/>
              </a:lnSpc>
              <a:buFont typeface="Arial" charset="0"/>
              <a:buNone/>
            </a:pPr>
            <a:r>
              <a:rPr lang="en-US" altLang="en-US" sz="2400" dirty="0" smtClean="0">
                <a:solidFill>
                  <a:srgbClr val="FFFF00"/>
                </a:solidFill>
              </a:rPr>
              <a:t>			</a:t>
            </a:r>
            <a:r>
              <a:rPr lang="en-US" altLang="en-US" sz="2400" dirty="0" smtClean="0">
                <a:solidFill>
                  <a:srgbClr val="92D050"/>
                </a:solidFill>
              </a:rPr>
              <a:t>In-text </a:t>
            </a:r>
            <a:r>
              <a:rPr lang="en-US" altLang="en-US" sz="2400" dirty="0" smtClean="0">
                <a:solidFill>
                  <a:srgbClr val="92D050"/>
                </a:solidFill>
              </a:rPr>
              <a:t>ci</a:t>
            </a:r>
            <a:r>
              <a:rPr lang="en-US" altLang="en-US" sz="2400" dirty="0" smtClean="0">
                <a:solidFill>
                  <a:srgbClr val="92D050"/>
                </a:solidFill>
              </a:rPr>
              <a:t>tation</a:t>
            </a:r>
            <a:r>
              <a:rPr lang="en-US" altLang="en-US" sz="2400" dirty="0" smtClean="0">
                <a:solidFill>
                  <a:srgbClr val="92D050"/>
                </a:solidFill>
              </a:rPr>
              <a:t>: (Koch Jr., 2006, p. 209)</a:t>
            </a:r>
            <a:endParaRPr lang="en-US" altLang="en-US" sz="800" dirty="0" smtClean="0">
              <a:solidFill>
                <a:srgbClr val="FFFF00"/>
              </a:solidFill>
            </a:endParaRPr>
          </a:p>
          <a:p>
            <a:pPr eaLnBrk="1" hangingPunct="1"/>
            <a:endParaRPr lang="en-US" altLang="en-US" dirty="0" smtClean="0"/>
          </a:p>
        </p:txBody>
      </p:sp>
      <p:sp>
        <p:nvSpPr>
          <p:cNvPr id="5" name="TextBox 4"/>
          <p:cNvSpPr txBox="1"/>
          <p:nvPr/>
        </p:nvSpPr>
        <p:spPr>
          <a:xfrm>
            <a:off x="276225" y="5943600"/>
            <a:ext cx="8382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198 - 199 APA 6e</a:t>
            </a:r>
          </a:p>
          <a:p>
            <a:pPr fontAlgn="auto">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5" name="Title 2"/>
          <p:cNvSpPr>
            <a:spLocks noGrp="1"/>
          </p:cNvSpPr>
          <p:nvPr>
            <p:ph type="title"/>
          </p:nvPr>
        </p:nvSpPr>
        <p:spPr/>
        <p:txBody>
          <a:bodyPr/>
          <a:lstStyle/>
          <a:p>
            <a:pPr eaLnBrk="1" hangingPunct="1"/>
            <a:r>
              <a:rPr lang="en-US" altLang="en-US" smtClean="0"/>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600" dirty="0"/>
              <a:t>Learn what APA style is and why it is important</a:t>
            </a:r>
          </a:p>
          <a:p>
            <a:pPr eaLnBrk="1" fontAlgn="auto" hangingPunct="1">
              <a:spcAft>
                <a:spcPts val="0"/>
              </a:spcAft>
              <a:buClr>
                <a:schemeClr val="accent3"/>
              </a:buClr>
              <a:buSzPct val="70000"/>
              <a:buFont typeface="Wingdings" pitchFamily="2" charset="2"/>
              <a:buChar char="§"/>
              <a:defRPr/>
            </a:pPr>
            <a:r>
              <a:rPr lang="en-US" sz="2600" dirty="0"/>
              <a:t>Learn about the standard APA title page format</a:t>
            </a:r>
          </a:p>
          <a:p>
            <a:pPr eaLnBrk="1" fontAlgn="auto" hangingPunct="1">
              <a:spcAft>
                <a:spcPts val="0"/>
              </a:spcAft>
              <a:buClr>
                <a:schemeClr val="accent3"/>
              </a:buClr>
              <a:buSzPct val="70000"/>
              <a:buFont typeface="Wingdings" pitchFamily="2" charset="2"/>
              <a:buChar char="§"/>
              <a:defRPr/>
            </a:pPr>
            <a:r>
              <a:rPr lang="en-US" sz="2600" dirty="0"/>
              <a:t>Learn basic documentation for books, journals, and websites</a:t>
            </a:r>
          </a:p>
          <a:p>
            <a:pPr eaLnBrk="1" fontAlgn="auto" hangingPunct="1">
              <a:spcAft>
                <a:spcPts val="0"/>
              </a:spcAft>
              <a:buClr>
                <a:schemeClr val="accent3"/>
              </a:buClr>
              <a:buSzPct val="70000"/>
              <a:buFont typeface="Wingdings" pitchFamily="2" charset="2"/>
              <a:buChar char="§"/>
              <a:defRPr/>
            </a:pPr>
            <a:r>
              <a:rPr lang="en-US" sz="2600" dirty="0"/>
              <a:t>Learn the differences between methods of source integration: summarizing, paraphrasing, and quoting</a:t>
            </a:r>
          </a:p>
          <a:p>
            <a:pPr eaLnBrk="1" fontAlgn="auto" hangingPunct="1">
              <a:spcAft>
                <a:spcPts val="0"/>
              </a:spcAft>
              <a:buClr>
                <a:schemeClr val="accent3"/>
              </a:buClr>
              <a:buSzPct val="70000"/>
              <a:buFont typeface="Wingdings" pitchFamily="2" charset="2"/>
              <a:buChar char="§"/>
              <a:defRPr/>
            </a:pPr>
            <a:r>
              <a:rPr lang="en-US" sz="26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07" name="Title 2"/>
          <p:cNvSpPr>
            <a:spLocks noGrp="1"/>
          </p:cNvSpPr>
          <p:nvPr>
            <p:ph type="title"/>
          </p:nvPr>
        </p:nvSpPr>
        <p:spPr/>
        <p:txBody>
          <a:bodyPr/>
          <a:lstStyle/>
          <a:p>
            <a:pPr eaLnBrk="1" hangingPunct="1"/>
            <a:r>
              <a:rPr lang="en-US" altLang="en-US" smtClean="0"/>
              <a:t>Documenting Online Journals</a:t>
            </a:r>
          </a:p>
        </p:txBody>
      </p:sp>
      <p:sp>
        <p:nvSpPr>
          <p:cNvPr id="4" name="Content Placeholder 3"/>
          <p:cNvSpPr>
            <a:spLocks noGrp="1"/>
          </p:cNvSpPr>
          <p:nvPr>
            <p:ph idx="1"/>
          </p:nvPr>
        </p:nvSpPr>
        <p:spPr>
          <a:xfrm>
            <a:off x="228600" y="1143000"/>
            <a:ext cx="8915400" cy="5715000"/>
          </a:xfrm>
        </p:spPr>
        <p:txBody>
          <a:bodyPr rtlCol="0">
            <a:normAutofit fontScale="55000" lnSpcReduction="20000"/>
          </a:bodyPr>
          <a:lstStyle/>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Journals listed on databases no longer require a retrieval date or a </a:t>
            </a:r>
            <a:r>
              <a:rPr lang="en-US" sz="3300" dirty="0" smtClean="0"/>
              <a:t>URL </a:t>
            </a:r>
            <a:r>
              <a:rPr lang="en-US" sz="3300" dirty="0"/>
              <a:t>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Wingdings" pitchFamily="2" charset="2"/>
              <a:buChar char="§"/>
              <a:defRPr/>
            </a:pPr>
            <a:endParaRPr lang="en-US" dirty="0"/>
          </a:p>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Strictly online journals will  require either a </a:t>
            </a:r>
            <a:r>
              <a:rPr lang="en-US" sz="3300" dirty="0" smtClean="0"/>
              <a:t>URL or </a:t>
            </a:r>
            <a:r>
              <a:rPr lang="en-US" sz="3300" dirty="0"/>
              <a:t>(more favorable) a DOI</a:t>
            </a:r>
            <a:r>
              <a:rPr lang="en-US" sz="3300" dirty="0" smtClean="0"/>
              <a:t>.</a:t>
            </a:r>
          </a:p>
          <a:p>
            <a:pPr marL="0" indent="0" eaLnBrk="1" fontAlgn="auto" hangingPunct="1">
              <a:lnSpc>
                <a:spcPct val="120000"/>
              </a:lnSpc>
              <a:spcBef>
                <a:spcPts val="0"/>
              </a:spcBef>
              <a:spcAft>
                <a:spcPts val="0"/>
              </a:spcAft>
              <a:buFont typeface="Arial" charset="0"/>
              <a:buNone/>
              <a:defRPr/>
            </a:pPr>
            <a:endParaRPr lang="en-US" sz="3600" dirty="0"/>
          </a:p>
          <a:p>
            <a:pPr marL="0" indent="0" eaLnBrk="1" fontAlgn="auto" hangingPunct="1">
              <a:lnSpc>
                <a:spcPct val="120000"/>
              </a:lnSpc>
              <a:spcBef>
                <a:spcPts val="0"/>
              </a:spcBef>
              <a:spcAft>
                <a:spcPts val="0"/>
              </a:spcAft>
              <a:buFont typeface="Arial" charset="0"/>
              <a:buNone/>
              <a:defRPr/>
            </a:pPr>
            <a:r>
              <a:rPr lang="en-US" sz="3600" b="1" dirty="0"/>
              <a:t>DOI Sample:</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Kenneth, I. A. (2000). A Buddhist response to the nature of human rights. </a:t>
            </a:r>
            <a:r>
              <a:rPr lang="en-US" i="1" dirty="0" smtClean="0">
                <a:solidFill>
                  <a:srgbClr val="FFFF00"/>
                </a:solidFill>
              </a:rPr>
              <a:t>Journal of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endParaRPr lang="en-US" i="1" dirty="0" smtClean="0">
              <a:solidFill>
                <a:srgbClr val="FFFF00"/>
              </a:solidFill>
            </a:endParaRP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Buddhist Ethics</a:t>
            </a:r>
            <a:r>
              <a:rPr lang="en-US" i="1" dirty="0">
                <a:solidFill>
                  <a:srgbClr val="FFFF00"/>
                </a:solidFill>
              </a:rPr>
              <a:t>, </a:t>
            </a:r>
            <a:r>
              <a:rPr lang="en-US" i="1" dirty="0" smtClean="0">
                <a:solidFill>
                  <a:srgbClr val="FFFF00"/>
                </a:solidFill>
              </a:rPr>
              <a:t>8, </a:t>
            </a:r>
            <a:r>
              <a:rPr lang="en-US" dirty="0" smtClean="0">
                <a:solidFill>
                  <a:srgbClr val="FFFF00"/>
                </a:solidFill>
              </a:rPr>
              <a:t>126-129. </a:t>
            </a:r>
            <a:r>
              <a:rPr lang="en-US" dirty="0">
                <a:solidFill>
                  <a:srgbClr val="FFFF00"/>
                </a:solidFill>
              </a:rPr>
              <a:t>doi:0000000/000000000000</a:t>
            </a:r>
          </a:p>
          <a:p>
            <a:pPr marL="0" indent="0" eaLnBrk="1" fontAlgn="auto" hangingPunct="1">
              <a:lnSpc>
                <a:spcPct val="120000"/>
              </a:lnSpc>
              <a:spcBef>
                <a:spcPts val="0"/>
              </a:spcBef>
              <a:spcAft>
                <a:spcPts val="0"/>
              </a:spcAft>
              <a:buFont typeface="Arial" charset="0"/>
              <a:buNone/>
              <a:defRPr/>
            </a:pPr>
            <a:endParaRPr lang="en-US" dirty="0"/>
          </a:p>
          <a:p>
            <a:pPr marL="0" indent="0" eaLnBrk="1" fontAlgn="auto" hangingPunct="1">
              <a:lnSpc>
                <a:spcPct val="120000"/>
              </a:lnSpc>
              <a:spcBef>
                <a:spcPts val="0"/>
              </a:spcBef>
              <a:spcAft>
                <a:spcPts val="0"/>
              </a:spcAft>
              <a:buFont typeface="Arial" charset="0"/>
              <a:buNone/>
              <a:defRPr/>
            </a:pPr>
            <a:r>
              <a:rPr lang="en-US" sz="3600" b="1" dirty="0"/>
              <a:t>URL Sample:</a:t>
            </a:r>
          </a:p>
          <a:p>
            <a:pPr marL="0" indent="0" eaLnBrk="1" fontAlgn="auto" hangingPunct="1">
              <a:lnSpc>
                <a:spcPct val="120000"/>
              </a:lnSpc>
              <a:spcBef>
                <a:spcPts val="0"/>
              </a:spcBef>
              <a:spcAft>
                <a:spcPts val="0"/>
              </a:spcAft>
              <a:buFont typeface="Arial" charset="0"/>
              <a:buNone/>
              <a:defRPr/>
            </a:pPr>
            <a:r>
              <a:rPr lang="en-US" dirty="0" err="1">
                <a:solidFill>
                  <a:srgbClr val="FFFF00"/>
                </a:solidFill>
              </a:rPr>
              <a:t>Whitmeyer</a:t>
            </a:r>
            <a:r>
              <a:rPr lang="en-US" dirty="0">
                <a:solidFill>
                  <a:srgbClr val="FFFF00"/>
                </a:solidFill>
              </a:rPr>
              <a:t>, J</a:t>
            </a:r>
            <a:r>
              <a:rPr lang="en-US" dirty="0" smtClean="0">
                <a:solidFill>
                  <a:srgbClr val="FFFF00"/>
                </a:solidFill>
              </a:rPr>
              <a:t>. M</a:t>
            </a:r>
            <a:r>
              <a:rPr lang="en-US" dirty="0">
                <a:solidFill>
                  <a:srgbClr val="FFFF00"/>
                </a:solidFill>
              </a:rPr>
              <a:t>. (2000). Power through appointment [Electronic version]. </a:t>
            </a:r>
            <a:r>
              <a:rPr lang="en-US" i="1" dirty="0" smtClean="0">
                <a:solidFill>
                  <a:srgbClr val="FFFF00"/>
                </a:solidFill>
              </a:rPr>
              <a:t>Social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Science Research</a:t>
            </a:r>
            <a:r>
              <a:rPr lang="en-US" i="1" dirty="0">
                <a:solidFill>
                  <a:srgbClr val="FFFF00"/>
                </a:solidFill>
              </a:rPr>
              <a:t>, 29</a:t>
            </a:r>
            <a:r>
              <a:rPr lang="en-US" dirty="0">
                <a:solidFill>
                  <a:srgbClr val="FFFF00"/>
                </a:solidFill>
              </a:rPr>
              <a:t>, 535-555. Retrieved </a:t>
            </a:r>
            <a:r>
              <a:rPr lang="en-US" dirty="0" smtClean="0">
                <a:solidFill>
                  <a:srgbClr val="FFFF00"/>
                </a:solidFill>
              </a:rPr>
              <a:t>from http</a:t>
            </a:r>
            <a:r>
              <a:rPr lang="en-US" dirty="0">
                <a:solidFill>
                  <a:srgbClr val="FFFF00"/>
                </a:solidFill>
              </a:rPr>
              <a:t>://</a:t>
            </a:r>
            <a:r>
              <a:rPr lang="en-US" dirty="0" smtClean="0">
                <a:solidFill>
                  <a:srgbClr val="FFFF00"/>
                </a:solidFill>
              </a:rPr>
              <a:t>www.address.com/</a:t>
            </a:r>
          </a:p>
          <a:p>
            <a:pPr marL="0" indent="0" eaLnBrk="1" fontAlgn="auto" hangingPunct="1">
              <a:lnSpc>
                <a:spcPct val="120000"/>
              </a:lnSpc>
              <a:spcBef>
                <a:spcPts val="0"/>
              </a:spcBef>
              <a:spcAft>
                <a:spcPts val="0"/>
              </a:spcAft>
              <a:buFont typeface="Arial" charset="0"/>
              <a:buNone/>
              <a:defRPr/>
            </a:pPr>
            <a:r>
              <a:rPr lang="en-US" dirty="0" smtClean="0">
                <a:solidFill>
                  <a:srgbClr val="FFFF00"/>
                </a:solidFill>
              </a:rPr>
              <a:t>	</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	</a:t>
            </a:r>
            <a:r>
              <a:rPr lang="en-US" dirty="0" smtClean="0">
                <a:solidFill>
                  <a:srgbClr val="FFFF00"/>
                </a:solidFill>
              </a:rPr>
              <a:t>entire/address</a:t>
            </a:r>
            <a:endParaRPr lang="en-US" dirty="0">
              <a:solidFill>
                <a:srgbClr val="FFFF00"/>
              </a:solidFill>
            </a:endParaRPr>
          </a:p>
        </p:txBody>
      </p:sp>
      <p:sp>
        <p:nvSpPr>
          <p:cNvPr id="5" name="TextBox 4"/>
          <p:cNvSpPr txBox="1"/>
          <p:nvPr/>
        </p:nvSpPr>
        <p:spPr>
          <a:xfrm>
            <a:off x="349250" y="6135688"/>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latin typeface="+mn-lt"/>
                <a:cs typeface="+mn-cs"/>
              </a:rPr>
              <a:t>p. 198 - 199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In-text Citations for Websites </a:t>
            </a:r>
            <a:endParaRPr lang="en-US" dirty="0"/>
          </a:p>
        </p:txBody>
      </p:sp>
      <p:sp>
        <p:nvSpPr>
          <p:cNvPr id="3" name="Content Placeholder 2"/>
          <p:cNvSpPr>
            <a:spLocks noGrp="1"/>
          </p:cNvSpPr>
          <p:nvPr>
            <p:ph idx="1"/>
          </p:nvPr>
        </p:nvSpPr>
        <p:spPr>
          <a:xfrm>
            <a:off x="457200" y="1219200"/>
            <a:ext cx="8229600" cy="5410200"/>
          </a:xfrm>
        </p:spPr>
        <p:txBody>
          <a:bodyPr/>
          <a:lstStyle/>
          <a:p>
            <a:r>
              <a:rPr lang="en-US" sz="2000" dirty="0" smtClean="0"/>
              <a:t>Many web pages do not provide page numbers. Therefore, giving a paragraph number is an option. </a:t>
            </a:r>
          </a:p>
          <a:p>
            <a:pPr marL="0" indent="0">
              <a:buNone/>
            </a:pPr>
            <a:endParaRPr lang="en-US" sz="2000" dirty="0" smtClean="0"/>
          </a:p>
          <a:p>
            <a:r>
              <a:rPr lang="en-US" sz="2000" dirty="0" smtClean="0">
                <a:solidFill>
                  <a:srgbClr val="92D050"/>
                </a:solidFill>
              </a:rPr>
              <a:t>For articles with paragraph numbers, such as HTML publications, cite the paragraph numbers as follows: (para. 4)</a:t>
            </a:r>
          </a:p>
          <a:p>
            <a:pPr marL="0" indent="0">
              <a:buNone/>
            </a:pPr>
            <a:endParaRPr lang="en-US" sz="2000" dirty="0" smtClean="0">
              <a:solidFill>
                <a:srgbClr val="92D050"/>
              </a:solidFill>
            </a:endParaRPr>
          </a:p>
          <a:p>
            <a:r>
              <a:rPr lang="en-US" sz="2000" dirty="0" smtClean="0">
                <a:solidFill>
                  <a:srgbClr val="92D050"/>
                </a:solidFill>
              </a:rPr>
              <a:t>For web pages that have an article title only and no sections, cite as follows: ( “Men Who Prefer Dogs,” 2017, para. 4)</a:t>
            </a:r>
          </a:p>
          <a:p>
            <a:pPr marL="0" indent="0">
              <a:buNone/>
            </a:pPr>
            <a:endParaRPr lang="en-US" sz="2000" dirty="0" smtClean="0">
              <a:solidFill>
                <a:srgbClr val="92D050"/>
              </a:solidFill>
            </a:endParaRPr>
          </a:p>
          <a:p>
            <a:r>
              <a:rPr lang="en-US" sz="2000" dirty="0" smtClean="0">
                <a:solidFill>
                  <a:srgbClr val="92D050"/>
                </a:solidFill>
              </a:rPr>
              <a:t>For web pages that have an article title and sections, cite as follows:</a:t>
            </a:r>
          </a:p>
          <a:p>
            <a:pPr marL="0" indent="0">
              <a:buNone/>
            </a:pPr>
            <a:r>
              <a:rPr lang="en-US" sz="2000" dirty="0" smtClean="0">
                <a:solidFill>
                  <a:srgbClr val="92D050"/>
                </a:solidFill>
              </a:rPr>
              <a:t>       (“Smoking Too Often,” 2018, Fast Facts section, para. 4)</a:t>
            </a:r>
          </a:p>
          <a:p>
            <a:pPr marL="0" indent="0">
              <a:buNone/>
            </a:pPr>
            <a:endParaRPr lang="en-US" sz="2000" dirty="0">
              <a:solidFill>
                <a:srgbClr val="92D050"/>
              </a:solidFill>
            </a:endParaRPr>
          </a:p>
          <a:p>
            <a:pPr marL="0" indent="0">
              <a:buNone/>
            </a:pPr>
            <a:r>
              <a:rPr lang="en-US" sz="2000" dirty="0" smtClean="0">
                <a:solidFill>
                  <a:srgbClr val="92D050"/>
                </a:solidFill>
              </a:rPr>
              <a:t>				</a:t>
            </a:r>
            <a:endParaRPr lang="en-US" sz="2000" dirty="0">
              <a:solidFill>
                <a:srgbClr val="92D050"/>
              </a:solidFill>
            </a:endParaRPr>
          </a:p>
        </p:txBody>
      </p:sp>
    </p:spTree>
    <p:extLst>
      <p:ext uri="{BB962C8B-B14F-4D97-AF65-F5344CB8AC3E}">
        <p14:creationId xmlns:p14="http://schemas.microsoft.com/office/powerpoint/2010/main" val="31350031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1" name="Title 2"/>
          <p:cNvSpPr>
            <a:spLocks noGrp="1"/>
          </p:cNvSpPr>
          <p:nvPr>
            <p:ph type="title"/>
          </p:nvPr>
        </p:nvSpPr>
        <p:spPr>
          <a:xfrm>
            <a:off x="457200" y="274638"/>
            <a:ext cx="8229600" cy="487362"/>
          </a:xfrm>
        </p:spPr>
        <p:txBody>
          <a:bodyPr/>
          <a:lstStyle/>
          <a:p>
            <a:pPr eaLnBrk="1" hangingPunct="1"/>
            <a:r>
              <a:rPr lang="en-US" altLang="en-US" sz="3600" dirty="0" smtClean="0"/>
              <a:t>Documenting Websites</a:t>
            </a:r>
          </a:p>
        </p:txBody>
      </p:sp>
      <p:sp>
        <p:nvSpPr>
          <p:cNvPr id="22532" name="Content Placeholder 3"/>
          <p:cNvSpPr>
            <a:spLocks noGrp="1"/>
          </p:cNvSpPr>
          <p:nvPr>
            <p:ph idx="1"/>
          </p:nvPr>
        </p:nvSpPr>
        <p:spPr>
          <a:xfrm>
            <a:off x="457200" y="762000"/>
            <a:ext cx="8229600" cy="5562600"/>
          </a:xfrm>
        </p:spPr>
        <p:txBody>
          <a:bodyPr/>
          <a:lstStyle/>
          <a:p>
            <a:pPr eaLnBrk="1" hangingPunct="1">
              <a:lnSpc>
                <a:spcPct val="120000"/>
              </a:lnSpc>
              <a:spcBef>
                <a:spcPct val="0"/>
              </a:spcBef>
              <a:buFont typeface="Arial" charset="0"/>
              <a:buNone/>
            </a:pPr>
            <a:r>
              <a:rPr lang="en-US" altLang="en-US" sz="1600" b="1" dirty="0" smtClean="0">
                <a:solidFill>
                  <a:srgbClr val="FFC000"/>
                </a:solidFill>
              </a:rPr>
              <a:t>Model for an authored document that is a whole site:</a:t>
            </a:r>
          </a:p>
          <a:p>
            <a:pPr eaLnBrk="1" hangingPunct="1">
              <a:spcBef>
                <a:spcPct val="0"/>
              </a:spcBef>
              <a:buFont typeface="Arial" charset="0"/>
              <a:buNone/>
            </a:pPr>
            <a:r>
              <a:rPr lang="en-US" altLang="en-US" sz="1600" dirty="0" smtClean="0"/>
              <a:t>Author, A. A., &amp; Author, B. B. (Date of publication). Title of article/document.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dirty="0" smtClean="0"/>
              <a:t>	Retrieved from http://Web address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b="1" dirty="0" smtClean="0">
                <a:solidFill>
                  <a:srgbClr val="FFC000"/>
                </a:solidFill>
              </a:rPr>
              <a:t>Model for an authored page/article from a site:</a:t>
            </a:r>
          </a:p>
          <a:p>
            <a:pPr eaLnBrk="1" hangingPunct="1">
              <a:spcBef>
                <a:spcPct val="0"/>
              </a:spcBef>
              <a:buFont typeface="Arial" charset="0"/>
              <a:buNone/>
            </a:pPr>
            <a:r>
              <a:rPr lang="en-US" altLang="en-US" sz="1600" dirty="0" smtClean="0"/>
              <a:t>Author, A. A., &amp; Author, B. B. (Date of publication). Title of article/document.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dirty="0" smtClean="0"/>
              <a:t>	Retrieved from http://www.someaddress.com/full/url/</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b="1" dirty="0" smtClean="0">
                <a:solidFill>
                  <a:srgbClr val="FFC000"/>
                </a:solidFill>
              </a:rPr>
              <a:t>Sample (no author, article found on resource website):</a:t>
            </a:r>
          </a:p>
          <a:p>
            <a:pPr eaLnBrk="1" hangingPunct="1">
              <a:spcBef>
                <a:spcPct val="0"/>
              </a:spcBef>
              <a:buFont typeface="Arial" charset="0"/>
              <a:buNone/>
            </a:pPr>
            <a:r>
              <a:rPr lang="en-US" altLang="en-US" sz="1600" dirty="0" smtClean="0">
                <a:solidFill>
                  <a:srgbClr val="FFFF00"/>
                </a:solidFill>
              </a:rPr>
              <a:t>Nebraska school nurse honored during 100</a:t>
            </a:r>
            <a:r>
              <a:rPr lang="en-US" altLang="en-US" sz="1600" baseline="30000" dirty="0" smtClean="0">
                <a:solidFill>
                  <a:srgbClr val="FFFF00"/>
                </a:solidFill>
              </a:rPr>
              <a:t>th</a:t>
            </a:r>
            <a:r>
              <a:rPr lang="en-US" altLang="en-US" sz="1600" dirty="0" smtClean="0">
                <a:solidFill>
                  <a:srgbClr val="FFFF00"/>
                </a:solidFill>
              </a:rPr>
              <a:t> Anniversary Celebration.  (2007).  </a:t>
            </a:r>
          </a:p>
          <a:p>
            <a:pPr eaLnBrk="1" hangingPunct="1">
              <a:spcBef>
                <a:spcPct val="0"/>
              </a:spcBef>
              <a:buFont typeface="Arial" charset="0"/>
              <a:buNone/>
            </a:pPr>
            <a:endParaRPr lang="en-US" altLang="en-US" sz="1600" dirty="0" smtClean="0">
              <a:solidFill>
                <a:srgbClr val="FFFF00"/>
              </a:solidFill>
            </a:endParaRPr>
          </a:p>
          <a:p>
            <a:pPr eaLnBrk="1" hangingPunct="1">
              <a:spcBef>
                <a:spcPct val="0"/>
              </a:spcBef>
              <a:buFont typeface="Arial" charset="0"/>
              <a:buNone/>
            </a:pPr>
            <a:r>
              <a:rPr lang="en-US" altLang="en-US" sz="1600" dirty="0" smtClean="0">
                <a:solidFill>
                  <a:srgbClr val="FFFF00"/>
                </a:solidFill>
              </a:rPr>
              <a:t>	Answers4Families.  Retrieved from http://nncf.unl.edu/nurses/info/ </a:t>
            </a:r>
          </a:p>
          <a:p>
            <a:pPr eaLnBrk="1" hangingPunct="1">
              <a:spcBef>
                <a:spcPct val="0"/>
              </a:spcBef>
              <a:buFont typeface="Arial" charset="0"/>
              <a:buNone/>
            </a:pPr>
            <a:endParaRPr lang="en-US" altLang="en-US" sz="1600" dirty="0" smtClean="0">
              <a:solidFill>
                <a:srgbClr val="FFFF00"/>
              </a:solidFill>
            </a:endParaRPr>
          </a:p>
          <a:p>
            <a:pPr eaLnBrk="1" hangingPunct="1">
              <a:spcBef>
                <a:spcPct val="0"/>
              </a:spcBef>
              <a:buFont typeface="Arial" charset="0"/>
              <a:buNone/>
            </a:pPr>
            <a:r>
              <a:rPr lang="en-US" altLang="en-US" sz="1600" dirty="0" smtClean="0">
                <a:solidFill>
                  <a:srgbClr val="FFFF00"/>
                </a:solidFill>
              </a:rPr>
              <a:t>	anniversary.html       </a:t>
            </a:r>
            <a:endParaRPr lang="en-US" altLang="en-US" sz="1600" dirty="0" smtClean="0">
              <a:solidFill>
                <a:srgbClr val="92D050"/>
              </a:solidFill>
            </a:endParaRPr>
          </a:p>
          <a:p>
            <a:pPr eaLnBrk="1" hangingPunct="1">
              <a:spcBef>
                <a:spcPct val="0"/>
              </a:spcBef>
              <a:buFont typeface="Arial" charset="0"/>
              <a:buNone/>
            </a:pPr>
            <a:endParaRPr lang="en-US" altLang="en-US" sz="1600" dirty="0">
              <a:solidFill>
                <a:srgbClr val="92D050"/>
              </a:solidFill>
            </a:endParaRPr>
          </a:p>
          <a:p>
            <a:pPr eaLnBrk="1" hangingPunct="1">
              <a:spcBef>
                <a:spcPct val="0"/>
              </a:spcBef>
              <a:buFont typeface="Arial" charset="0"/>
              <a:buNone/>
            </a:pPr>
            <a:r>
              <a:rPr lang="en-US" altLang="en-US" sz="1600" dirty="0" smtClean="0">
                <a:solidFill>
                  <a:srgbClr val="92D050"/>
                </a:solidFill>
              </a:rPr>
              <a:t>In-text </a:t>
            </a:r>
            <a:r>
              <a:rPr lang="en-US" altLang="en-US" sz="1600" dirty="0" smtClean="0">
                <a:solidFill>
                  <a:srgbClr val="92D050"/>
                </a:solidFill>
              </a:rPr>
              <a:t>ci</a:t>
            </a:r>
            <a:r>
              <a:rPr lang="en-US" altLang="en-US" sz="1600" dirty="0" smtClean="0">
                <a:solidFill>
                  <a:srgbClr val="92D050"/>
                </a:solidFill>
              </a:rPr>
              <a:t>tation</a:t>
            </a:r>
            <a:r>
              <a:rPr lang="en-US" altLang="en-US" sz="1600" dirty="0" smtClean="0">
                <a:solidFill>
                  <a:srgbClr val="92D050"/>
                </a:solidFill>
              </a:rPr>
              <a:t>: (“Nebraska,” 2007, para. 3)</a:t>
            </a:r>
          </a:p>
          <a:p>
            <a:pPr eaLnBrk="1" hangingPunct="1">
              <a:spcBef>
                <a:spcPct val="0"/>
              </a:spcBef>
              <a:buFont typeface="Arial" charset="0"/>
              <a:buNone/>
            </a:pPr>
            <a:endParaRPr lang="en-US" altLang="en-US" sz="1600" dirty="0" smtClean="0"/>
          </a:p>
          <a:p>
            <a:pPr eaLnBrk="1" hangingPunct="1">
              <a:lnSpc>
                <a:spcPct val="120000"/>
              </a:lnSpc>
              <a:spcBef>
                <a:spcPct val="0"/>
              </a:spcBef>
              <a:buFont typeface="Arial" charset="0"/>
              <a:buNone/>
            </a:pPr>
            <a:r>
              <a:rPr lang="en-US" altLang="en-US" sz="1600" b="1" dirty="0" smtClean="0">
                <a:solidFill>
                  <a:srgbClr val="002060"/>
                </a:solidFill>
              </a:rPr>
              <a:t>No Author?  </a:t>
            </a:r>
            <a:r>
              <a:rPr lang="en-US" altLang="en-US" sz="1600" dirty="0" smtClean="0">
                <a:solidFill>
                  <a:srgbClr val="002060"/>
                </a:solidFill>
              </a:rPr>
              <a:t>List page title or article title first.  No page title?  List site title. No Date? Use (</a:t>
            </a:r>
            <a:r>
              <a:rPr lang="en-US" altLang="en-US" sz="1600" dirty="0" err="1" smtClean="0">
                <a:solidFill>
                  <a:srgbClr val="002060"/>
                </a:solidFill>
              </a:rPr>
              <a:t>n.d.</a:t>
            </a:r>
            <a:r>
              <a:rPr lang="en-US" altLang="en-US" sz="1600" dirty="0" smtClean="0">
                <a:solidFill>
                  <a:srgbClr val="002060"/>
                </a:solidFill>
              </a:rPr>
              <a:t>)</a:t>
            </a:r>
          </a:p>
        </p:txBody>
      </p:sp>
      <p:sp>
        <p:nvSpPr>
          <p:cNvPr id="5" name="TextBox 4"/>
          <p:cNvSpPr txBox="1"/>
          <p:nvPr/>
        </p:nvSpPr>
        <p:spPr>
          <a:xfrm>
            <a:off x="263525" y="600075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Site on Web</a:t>
            </a:r>
            <a:endParaRPr lang="en-US" dirty="0"/>
          </a:p>
        </p:txBody>
      </p:sp>
      <p:sp>
        <p:nvSpPr>
          <p:cNvPr id="3" name="Content Placeholder 2"/>
          <p:cNvSpPr>
            <a:spLocks noGrp="1"/>
          </p:cNvSpPr>
          <p:nvPr>
            <p:ph idx="1"/>
          </p:nvPr>
        </p:nvSpPr>
        <p:spPr>
          <a:xfrm>
            <a:off x="457200" y="1143000"/>
            <a:ext cx="8229600" cy="5638800"/>
          </a:xfrm>
        </p:spPr>
        <p:txBody>
          <a:bodyPr/>
          <a:lstStyle/>
          <a:p>
            <a:r>
              <a:rPr lang="en-US" sz="2000" dirty="0" smtClean="0">
                <a:solidFill>
                  <a:schemeClr val="accent6">
                    <a:lumMod val="75000"/>
                  </a:schemeClr>
                </a:solidFill>
              </a:rPr>
              <a:t>Model for a news article on website with no author: </a:t>
            </a:r>
          </a:p>
          <a:p>
            <a:pPr marL="0" indent="0">
              <a:buNone/>
            </a:pPr>
            <a:r>
              <a:rPr lang="en-US" sz="2000" dirty="0" smtClean="0"/>
              <a:t>Title of article. (year, month day). Retrieved from http://www.webaddress</a:t>
            </a:r>
          </a:p>
          <a:p>
            <a:pPr marL="0" indent="0">
              <a:buNone/>
            </a:pPr>
            <a:endParaRPr lang="en-US" sz="2000" dirty="0" smtClean="0"/>
          </a:p>
          <a:p>
            <a:r>
              <a:rPr lang="en-US" sz="2000" dirty="0" smtClean="0">
                <a:solidFill>
                  <a:schemeClr val="accent6">
                    <a:lumMod val="75000"/>
                  </a:schemeClr>
                </a:solidFill>
              </a:rPr>
              <a:t>Example (no author, </a:t>
            </a:r>
            <a:r>
              <a:rPr lang="en-US" sz="2000" dirty="0">
                <a:solidFill>
                  <a:schemeClr val="accent6">
                    <a:lumMod val="75000"/>
                  </a:schemeClr>
                </a:solidFill>
              </a:rPr>
              <a:t>a</a:t>
            </a:r>
            <a:r>
              <a:rPr lang="en-US" sz="2000" dirty="0" smtClean="0">
                <a:solidFill>
                  <a:schemeClr val="accent6">
                    <a:lumMod val="75000"/>
                  </a:schemeClr>
                </a:solidFill>
              </a:rPr>
              <a:t>rticle found on news website)</a:t>
            </a:r>
            <a:endParaRPr lang="en-US" sz="2000" dirty="0">
              <a:solidFill>
                <a:schemeClr val="accent6">
                  <a:lumMod val="75000"/>
                </a:schemeClr>
              </a:solidFill>
            </a:endParaRPr>
          </a:p>
          <a:p>
            <a:pPr marL="0" indent="0">
              <a:buNone/>
            </a:pPr>
            <a:r>
              <a:rPr lang="en-US" sz="2000" dirty="0" smtClean="0">
                <a:solidFill>
                  <a:srgbClr val="FFFF00"/>
                </a:solidFill>
              </a:rPr>
              <a:t>All 33 Chile miners freed in flawless rescue. (2010, October 13). Retrieved </a:t>
            </a:r>
          </a:p>
          <a:p>
            <a:pPr marL="0" indent="0">
              <a:buNone/>
            </a:pPr>
            <a:endParaRPr lang="en-US" sz="2000" dirty="0">
              <a:solidFill>
                <a:srgbClr val="FFFF00"/>
              </a:solidFill>
            </a:endParaRPr>
          </a:p>
          <a:p>
            <a:pPr marL="0" indent="0">
              <a:buNone/>
            </a:pPr>
            <a:r>
              <a:rPr lang="en-US" sz="2000" dirty="0" smtClean="0">
                <a:solidFill>
                  <a:srgbClr val="FFFF00"/>
                </a:solidFill>
              </a:rPr>
              <a:t>	from http://msnbc.msn.com/id/39625809/ns/world_news-</a:t>
            </a:r>
          </a:p>
          <a:p>
            <a:pPr marL="0" indent="0">
              <a:buNone/>
            </a:pPr>
            <a:endParaRPr lang="en-US" sz="2000" dirty="0">
              <a:solidFill>
                <a:srgbClr val="FFFF00"/>
              </a:solidFill>
            </a:endParaRPr>
          </a:p>
          <a:p>
            <a:pPr marL="0" indent="0">
              <a:buNone/>
            </a:pPr>
            <a:r>
              <a:rPr lang="en-US" sz="2000" dirty="0" smtClean="0">
                <a:solidFill>
                  <a:srgbClr val="FFFF00"/>
                </a:solidFill>
              </a:rPr>
              <a:t>	</a:t>
            </a:r>
            <a:r>
              <a:rPr lang="en-US" sz="2000" dirty="0" err="1" smtClean="0">
                <a:solidFill>
                  <a:srgbClr val="FFFF00"/>
                </a:solidFill>
              </a:rPr>
              <a:t>americas</a:t>
            </a:r>
            <a:r>
              <a:rPr lang="en-US" sz="2000" dirty="0" smtClean="0">
                <a:solidFill>
                  <a:srgbClr val="FFFF00"/>
                </a:solidFill>
              </a:rPr>
              <a:t>/</a:t>
            </a:r>
          </a:p>
          <a:p>
            <a:pPr marL="0" indent="0">
              <a:buNone/>
            </a:pPr>
            <a:endParaRPr lang="en-US" sz="2000" dirty="0"/>
          </a:p>
          <a:p>
            <a:pPr marL="0" indent="0">
              <a:buNone/>
            </a:pPr>
            <a:r>
              <a:rPr lang="en-US" sz="2000" dirty="0" smtClean="0">
                <a:solidFill>
                  <a:srgbClr val="92D050"/>
                </a:solidFill>
              </a:rPr>
              <a:t>In-text </a:t>
            </a:r>
            <a:r>
              <a:rPr lang="en-US" sz="2000" dirty="0" smtClean="0">
                <a:solidFill>
                  <a:srgbClr val="92D050"/>
                </a:solidFill>
              </a:rPr>
              <a:t>ci</a:t>
            </a:r>
            <a:r>
              <a:rPr lang="en-US" sz="2000" dirty="0" smtClean="0">
                <a:solidFill>
                  <a:srgbClr val="92D050"/>
                </a:solidFill>
              </a:rPr>
              <a:t>tation </a:t>
            </a:r>
            <a:r>
              <a:rPr lang="en-US" sz="2000" dirty="0" smtClean="0">
                <a:solidFill>
                  <a:srgbClr val="92D050"/>
                </a:solidFill>
              </a:rPr>
              <a:t>(“All 33 Chile,” 2010) </a:t>
            </a:r>
          </a:p>
          <a:p>
            <a:pPr marL="0" indent="0">
              <a:buNone/>
            </a:pPr>
            <a:r>
              <a:rPr lang="en-US" sz="2000" dirty="0" smtClean="0">
                <a:solidFill>
                  <a:srgbClr val="92D050"/>
                </a:solidFill>
              </a:rPr>
              <a:t>or (“All 33 Chile,” 2010, para. 4)</a:t>
            </a:r>
          </a:p>
          <a:p>
            <a:pPr marL="0" indent="0">
              <a:buNone/>
            </a:pPr>
            <a:endParaRPr lang="en-US" sz="2000" dirty="0">
              <a:solidFill>
                <a:srgbClr val="00B050"/>
              </a:solidFill>
            </a:endParaRPr>
          </a:p>
        </p:txBody>
      </p:sp>
    </p:spTree>
    <p:extLst>
      <p:ext uri="{BB962C8B-B14F-4D97-AF65-F5344CB8AC3E}">
        <p14:creationId xmlns:p14="http://schemas.microsoft.com/office/powerpoint/2010/main" val="11628682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Documenting Conference/Paper Presentations in ERIC Database</a:t>
            </a:r>
            <a:endParaRPr lang="en-US" sz="3200" dirty="0"/>
          </a:p>
        </p:txBody>
      </p:sp>
      <p:sp>
        <p:nvSpPr>
          <p:cNvPr id="3" name="Content Placeholder 2"/>
          <p:cNvSpPr>
            <a:spLocks noGrp="1"/>
          </p:cNvSpPr>
          <p:nvPr>
            <p:ph idx="1"/>
          </p:nvPr>
        </p:nvSpPr>
        <p:spPr>
          <a:xfrm>
            <a:off x="457200" y="1600200"/>
            <a:ext cx="8534400" cy="5029200"/>
          </a:xfrm>
        </p:spPr>
        <p:txBody>
          <a:bodyPr/>
          <a:lstStyle/>
          <a:p>
            <a:r>
              <a:rPr lang="en-US" dirty="0" smtClean="0">
                <a:solidFill>
                  <a:srgbClr val="FFC000"/>
                </a:solidFill>
              </a:rPr>
              <a:t>Example:</a:t>
            </a:r>
          </a:p>
          <a:p>
            <a:pPr marL="0" indent="0">
              <a:buNone/>
            </a:pPr>
            <a:r>
              <a:rPr lang="en-US" dirty="0" err="1" smtClean="0"/>
              <a:t>Luecht</a:t>
            </a:r>
            <a:r>
              <a:rPr lang="en-US" dirty="0"/>
              <a:t>, R. M. (2003, April). Applications of </a:t>
            </a:r>
            <a:endParaRPr lang="en-US" dirty="0" smtClean="0"/>
          </a:p>
          <a:p>
            <a:pPr marL="0" indent="0">
              <a:buNone/>
            </a:pPr>
            <a:r>
              <a:rPr lang="en-US" dirty="0"/>
              <a:t>	</a:t>
            </a:r>
            <a:r>
              <a:rPr lang="en-US" dirty="0" smtClean="0"/>
              <a:t>multidimensional </a:t>
            </a:r>
            <a:r>
              <a:rPr lang="en-US" dirty="0"/>
              <a:t>diagnostic scoring </a:t>
            </a:r>
            <a:endParaRPr lang="en-US" dirty="0" smtClean="0"/>
          </a:p>
          <a:p>
            <a:pPr marL="0" indent="0">
              <a:buNone/>
            </a:pPr>
            <a:r>
              <a:rPr lang="en-US" dirty="0"/>
              <a:t>	</a:t>
            </a:r>
            <a:r>
              <a:rPr lang="en-US" dirty="0" smtClean="0"/>
              <a:t>for</a:t>
            </a:r>
            <a:r>
              <a:rPr lang="en-US" dirty="0"/>
              <a:t> certification and </a:t>
            </a:r>
            <a:r>
              <a:rPr lang="en-US" dirty="0" smtClean="0"/>
              <a:t>licensure </a:t>
            </a:r>
            <a:r>
              <a:rPr lang="en-US" dirty="0"/>
              <a:t>tests. </a:t>
            </a:r>
            <a:endParaRPr lang="en-US" dirty="0" smtClean="0"/>
          </a:p>
          <a:p>
            <a:pPr marL="0" indent="0">
              <a:buNone/>
            </a:pPr>
            <a:r>
              <a:rPr lang="en-US" dirty="0"/>
              <a:t>	</a:t>
            </a:r>
            <a:r>
              <a:rPr lang="en-US" dirty="0" smtClean="0"/>
              <a:t>Paper</a:t>
            </a:r>
            <a:r>
              <a:rPr lang="en-US" dirty="0"/>
              <a:t> presented at the Annual Meeting </a:t>
            </a:r>
            <a:endParaRPr lang="en-US" dirty="0" smtClean="0"/>
          </a:p>
          <a:p>
            <a:pPr marL="0" indent="0">
              <a:buNone/>
            </a:pPr>
            <a:r>
              <a:rPr lang="en-US" dirty="0"/>
              <a:t>	</a:t>
            </a:r>
            <a:r>
              <a:rPr lang="en-US" dirty="0" smtClean="0"/>
              <a:t>of </a:t>
            </a:r>
            <a:r>
              <a:rPr lang="en-US" dirty="0"/>
              <a:t>the National Council on Measurement </a:t>
            </a:r>
          </a:p>
          <a:p>
            <a:pPr marL="0" indent="0">
              <a:buNone/>
            </a:pPr>
            <a:r>
              <a:rPr lang="en-US" dirty="0"/>
              <a:t>	in Education. Chicago</a:t>
            </a:r>
            <a:r>
              <a:rPr lang="en-US"/>
              <a:t>, </a:t>
            </a:r>
            <a:r>
              <a:rPr lang="en-US" smtClean="0"/>
              <a:t>IL. </a:t>
            </a:r>
            <a:r>
              <a:rPr lang="en-US" dirty="0"/>
              <a:t>Retrieved </a:t>
            </a:r>
            <a:endParaRPr lang="en-US" dirty="0" smtClean="0"/>
          </a:p>
          <a:p>
            <a:pPr marL="0" indent="0">
              <a:buNone/>
            </a:pPr>
            <a:r>
              <a:rPr lang="en-US" dirty="0"/>
              <a:t>	</a:t>
            </a:r>
            <a:r>
              <a:rPr lang="en-US" dirty="0" smtClean="0"/>
              <a:t>from</a:t>
            </a:r>
            <a:r>
              <a:rPr lang="en-US" dirty="0"/>
              <a:t> http://www.eric.ed.gov </a:t>
            </a:r>
          </a:p>
          <a:p>
            <a:pPr marL="0" indent="0">
              <a:buNone/>
            </a:pPr>
            <a:endParaRPr lang="en-US" dirty="0">
              <a:solidFill>
                <a:srgbClr val="FFC000"/>
              </a:solidFill>
            </a:endParaRPr>
          </a:p>
        </p:txBody>
      </p:sp>
    </p:spTree>
    <p:extLst>
      <p:ext uri="{BB962C8B-B14F-4D97-AF65-F5344CB8AC3E}">
        <p14:creationId xmlns:p14="http://schemas.microsoft.com/office/powerpoint/2010/main" val="1458861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en-US" sz="3200" dirty="0" smtClean="0"/>
              <a:t>Documenting Online Government Publications</a:t>
            </a:r>
            <a:endParaRPr lang="en-US" sz="3200" dirty="0"/>
          </a:p>
        </p:txBody>
      </p:sp>
      <p:sp>
        <p:nvSpPr>
          <p:cNvPr id="3" name="Content Placeholder 2"/>
          <p:cNvSpPr>
            <a:spLocks noGrp="1"/>
          </p:cNvSpPr>
          <p:nvPr>
            <p:ph idx="1"/>
          </p:nvPr>
        </p:nvSpPr>
        <p:spPr>
          <a:xfrm>
            <a:off x="609600" y="762000"/>
            <a:ext cx="8382000" cy="6096000"/>
          </a:xfrm>
        </p:spPr>
        <p:txBody>
          <a:bodyPr/>
          <a:lstStyle/>
          <a:p>
            <a:r>
              <a:rPr lang="en-US" sz="2800" b="1" dirty="0" smtClean="0">
                <a:solidFill>
                  <a:srgbClr val="FFC000"/>
                </a:solidFill>
              </a:rPr>
              <a:t>Example:</a:t>
            </a:r>
          </a:p>
          <a:p>
            <a:pPr>
              <a:spcBef>
                <a:spcPts val="600"/>
              </a:spcBef>
            </a:pPr>
            <a:r>
              <a:rPr lang="en-US" sz="2400" dirty="0" smtClean="0"/>
              <a:t>U.S</a:t>
            </a:r>
            <a:r>
              <a:rPr lang="en-US" sz="2400" dirty="0"/>
              <a:t>. Department of Health and Human </a:t>
            </a:r>
            <a:r>
              <a:rPr lang="en-US" sz="2400" dirty="0" smtClean="0"/>
              <a:t>Services</a:t>
            </a:r>
            <a:r>
              <a:rPr lang="en-US" sz="2400" dirty="0"/>
              <a:t>, National </a:t>
            </a:r>
            <a:r>
              <a:rPr lang="en-US" sz="2400" dirty="0" smtClean="0"/>
              <a:t>	</a:t>
            </a:r>
          </a:p>
          <a:p>
            <a:pPr marL="0" indent="0">
              <a:spcBef>
                <a:spcPts val="600"/>
              </a:spcBef>
              <a:buNone/>
            </a:pPr>
            <a:r>
              <a:rPr lang="en-US" sz="2400" dirty="0" smtClean="0"/>
              <a:t>	Institutes </a:t>
            </a:r>
            <a:r>
              <a:rPr lang="en-US" sz="2400" dirty="0"/>
              <a:t>of Health. </a:t>
            </a:r>
            <a:r>
              <a:rPr lang="en-US" sz="2400" dirty="0" smtClean="0"/>
              <a:t>	National </a:t>
            </a:r>
            <a:r>
              <a:rPr lang="en-US" sz="2400" dirty="0"/>
              <a:t>Heart, Lung, and Blood </a:t>
            </a:r>
            <a:r>
              <a:rPr lang="en-US" sz="2400" dirty="0" smtClean="0"/>
              <a:t>	</a:t>
            </a:r>
          </a:p>
          <a:p>
            <a:pPr marL="0" indent="0">
              <a:spcBef>
                <a:spcPts val="600"/>
              </a:spcBef>
              <a:buNone/>
            </a:pPr>
            <a:r>
              <a:rPr lang="en-US" sz="2400" dirty="0"/>
              <a:t>	</a:t>
            </a:r>
            <a:r>
              <a:rPr lang="en-US" sz="2400" dirty="0" smtClean="0"/>
              <a:t>Institute</a:t>
            </a:r>
            <a:r>
              <a:rPr lang="en-US" sz="2400" dirty="0"/>
              <a:t>. (2003). </a:t>
            </a:r>
            <a:r>
              <a:rPr lang="en-US" sz="2400" i="1" dirty="0"/>
              <a:t>Managing asthma: A </a:t>
            </a:r>
            <a:r>
              <a:rPr lang="en-US" sz="2400" i="1" dirty="0" smtClean="0"/>
              <a:t>guide </a:t>
            </a:r>
            <a:r>
              <a:rPr lang="en-US" sz="2400" i="1" dirty="0"/>
              <a:t>for schools</a:t>
            </a:r>
            <a:r>
              <a:rPr lang="en-US" sz="2400" dirty="0"/>
              <a:t> </a:t>
            </a:r>
            <a:endParaRPr lang="en-US" sz="2400" dirty="0" smtClean="0"/>
          </a:p>
          <a:p>
            <a:pPr marL="0" indent="0">
              <a:spcBef>
                <a:spcPts val="600"/>
              </a:spcBef>
              <a:buNone/>
            </a:pPr>
            <a:r>
              <a:rPr lang="en-US" sz="2400" dirty="0"/>
              <a:t>	</a:t>
            </a:r>
            <a:endParaRPr lang="en-US" sz="2400" dirty="0" smtClean="0"/>
          </a:p>
          <a:p>
            <a:pPr marL="0" indent="0">
              <a:spcBef>
                <a:spcPts val="600"/>
              </a:spcBef>
              <a:buNone/>
            </a:pPr>
            <a:r>
              <a:rPr lang="en-US" sz="2400" dirty="0"/>
              <a:t>	</a:t>
            </a:r>
            <a:r>
              <a:rPr lang="en-US" sz="2400" dirty="0" smtClean="0"/>
              <a:t>(</a:t>
            </a:r>
            <a:r>
              <a:rPr lang="en-US" sz="2400" dirty="0"/>
              <a:t>NIH Publication No. </a:t>
            </a:r>
            <a:r>
              <a:rPr lang="en-US" sz="2400" dirty="0" smtClean="0"/>
              <a:t>	02-2650</a:t>
            </a:r>
            <a:r>
              <a:rPr lang="en-US" sz="2400" dirty="0"/>
              <a:t>). Retrieved from </a:t>
            </a:r>
            <a:r>
              <a:rPr lang="en-US" sz="2400" dirty="0" smtClean="0"/>
              <a:t>	</a:t>
            </a:r>
          </a:p>
          <a:p>
            <a:pPr marL="0" indent="0">
              <a:spcBef>
                <a:spcPts val="600"/>
              </a:spcBef>
              <a:buNone/>
            </a:pPr>
            <a:endParaRPr lang="en-US" sz="2400" dirty="0"/>
          </a:p>
          <a:p>
            <a:pPr marL="0" indent="0">
              <a:spcBef>
                <a:spcPts val="600"/>
              </a:spcBef>
              <a:buNone/>
            </a:pPr>
            <a:r>
              <a:rPr lang="en-US" sz="2400" dirty="0" smtClean="0"/>
              <a:t>	http</a:t>
            </a:r>
            <a:r>
              <a:rPr lang="en-US" sz="2400" dirty="0"/>
              <a:t>://</a:t>
            </a:r>
            <a:r>
              <a:rPr lang="en-US" sz="2400" dirty="0" smtClean="0"/>
              <a:t>www.nhlbi </a:t>
            </a:r>
            <a:r>
              <a:rPr lang="en-US" sz="2400" dirty="0"/>
              <a:t>.</a:t>
            </a:r>
            <a:r>
              <a:rPr lang="en-US" sz="2400" dirty="0" smtClean="0"/>
              <a:t>nih.gov/health/prof/lung/asthma/ </a:t>
            </a:r>
          </a:p>
          <a:p>
            <a:pPr marL="0" indent="0">
              <a:spcBef>
                <a:spcPts val="600"/>
              </a:spcBef>
              <a:buNone/>
            </a:pPr>
            <a:endParaRPr lang="en-US" sz="2400" dirty="0"/>
          </a:p>
          <a:p>
            <a:pPr marL="0" indent="0">
              <a:spcBef>
                <a:spcPts val="600"/>
              </a:spcBef>
              <a:buNone/>
            </a:pPr>
            <a:r>
              <a:rPr lang="en-US" sz="2400" dirty="0" smtClean="0"/>
              <a:t>	asth_sch.pdf</a:t>
            </a:r>
          </a:p>
          <a:p>
            <a:pPr marL="0" indent="0">
              <a:spcBef>
                <a:spcPts val="600"/>
              </a:spcBef>
              <a:buNone/>
            </a:pPr>
            <a:r>
              <a:rPr lang="en-US" sz="2400" dirty="0" smtClean="0">
                <a:solidFill>
                  <a:srgbClr val="92D050"/>
                </a:solidFill>
              </a:rPr>
              <a:t>In-text documentation: </a:t>
            </a:r>
          </a:p>
          <a:p>
            <a:pPr marL="0" indent="0">
              <a:spcBef>
                <a:spcPts val="600"/>
              </a:spcBef>
              <a:buNone/>
            </a:pPr>
            <a:r>
              <a:rPr lang="en-US" sz="2000" dirty="0" smtClean="0">
                <a:solidFill>
                  <a:srgbClr val="92D050"/>
                </a:solidFill>
              </a:rPr>
              <a:t>(U.S. Department, 2003, Teenagers with Asthma section, para. 1)</a:t>
            </a:r>
            <a:endParaRPr lang="en-US" sz="2000" dirty="0">
              <a:solidFill>
                <a:srgbClr val="92D050"/>
              </a:solidFill>
            </a:endParaRPr>
          </a:p>
          <a:p>
            <a:endParaRPr lang="en-US" sz="2000" dirty="0"/>
          </a:p>
        </p:txBody>
      </p:sp>
    </p:spTree>
    <p:extLst>
      <p:ext uri="{BB962C8B-B14F-4D97-AF65-F5344CB8AC3E}">
        <p14:creationId xmlns:p14="http://schemas.microsoft.com/office/powerpoint/2010/main" val="1201752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Documenting Company Websites</a:t>
            </a:r>
          </a:p>
        </p:txBody>
      </p:sp>
      <p:sp>
        <p:nvSpPr>
          <p:cNvPr id="3" name="Content Placeholder 2"/>
          <p:cNvSpPr>
            <a:spLocks noGrp="1"/>
          </p:cNvSpPr>
          <p:nvPr>
            <p:ph idx="1"/>
          </p:nvPr>
        </p:nvSpPr>
        <p:spPr/>
        <p:txBody>
          <a:bodyPr/>
          <a:lstStyle/>
          <a:p>
            <a:pPr>
              <a:defRPr/>
            </a:pPr>
            <a:r>
              <a:rPr lang="en-US" sz="2400" dirty="0" smtClean="0"/>
              <a:t>T-Mobile USA, Inc. (2013). Cell phone services. 	</a:t>
            </a:r>
          </a:p>
          <a:p>
            <a:pPr marL="0" indent="0">
              <a:buFont typeface="Arial" charset="0"/>
              <a:buNone/>
              <a:defRPr/>
            </a:pPr>
            <a:r>
              <a:rPr lang="en-US" sz="2400" dirty="0"/>
              <a:t>	</a:t>
            </a:r>
            <a:endParaRPr lang="en-US" sz="2400" dirty="0" smtClean="0"/>
          </a:p>
          <a:p>
            <a:pPr marL="0" indent="0">
              <a:buFont typeface="Arial" charset="0"/>
              <a:buNone/>
              <a:defRPr/>
            </a:pPr>
            <a:r>
              <a:rPr lang="en-US" sz="2400" dirty="0"/>
              <a:t>	</a:t>
            </a:r>
            <a:r>
              <a:rPr lang="en-US" sz="2400" dirty="0" smtClean="0"/>
              <a:t>Retrieved from http://www.t-mobile.com/</a:t>
            </a:r>
            <a:br>
              <a:rPr lang="en-US" sz="2400" dirty="0" smtClean="0"/>
            </a:br>
            <a:r>
              <a:rPr lang="en-US" sz="2400" dirty="0" smtClean="0"/>
              <a:t>	</a:t>
            </a:r>
          </a:p>
          <a:p>
            <a:pPr marL="0" indent="0">
              <a:buFont typeface="Arial" charset="0"/>
              <a:buNone/>
              <a:defRPr/>
            </a:pPr>
            <a:r>
              <a:rPr lang="en-US" sz="2400" dirty="0"/>
              <a:t>	</a:t>
            </a:r>
            <a:r>
              <a:rPr lang="en-US" sz="2400" dirty="0" smtClean="0"/>
              <a:t>cell-phone-services</a:t>
            </a: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rgbClr val="FFFF00"/>
                </a:solidFill>
              </a:rPr>
              <a:t>(</a:t>
            </a:r>
            <a:r>
              <a:rPr lang="en-US" sz="2000" dirty="0" smtClean="0">
                <a:solidFill>
                  <a:srgbClr val="FFFF00"/>
                </a:solidFill>
              </a:rPr>
              <a:t>Note, websites rarely have authors, so look at the top for the company name and/or at the bottom of the webpage where the copyright information is located.)</a:t>
            </a:r>
          </a:p>
          <a:p>
            <a:pPr marL="0" indent="0">
              <a:buFont typeface="Arial" charset="0"/>
              <a:buNone/>
              <a:defRPr/>
            </a:pPr>
            <a:endParaRPr lang="en-US" sz="2400" dirty="0">
              <a:solidFill>
                <a:srgbClr val="FFFF00"/>
              </a:solidFill>
            </a:endParaRPr>
          </a:p>
          <a:p>
            <a:pPr marL="0" indent="0">
              <a:buFont typeface="Arial" charset="0"/>
              <a:buNone/>
              <a:defRPr/>
            </a:pPr>
            <a:r>
              <a:rPr lang="en-US" sz="2400" dirty="0" smtClean="0">
                <a:solidFill>
                  <a:srgbClr val="92D050"/>
                </a:solidFill>
              </a:rPr>
              <a:t>In-text </a:t>
            </a:r>
            <a:r>
              <a:rPr lang="en-US" sz="2400" dirty="0" smtClean="0">
                <a:solidFill>
                  <a:srgbClr val="92D050"/>
                </a:solidFill>
              </a:rPr>
              <a:t>ci</a:t>
            </a:r>
            <a:r>
              <a:rPr lang="en-US" sz="2400" dirty="0" smtClean="0">
                <a:solidFill>
                  <a:srgbClr val="92D050"/>
                </a:solidFill>
              </a:rPr>
              <a:t>tation</a:t>
            </a:r>
            <a:r>
              <a:rPr lang="en-US" sz="2400" dirty="0" smtClean="0">
                <a:solidFill>
                  <a:srgbClr val="92D050"/>
                </a:solidFill>
              </a:rPr>
              <a:t>: (T-Mobile, 2013)</a:t>
            </a:r>
          </a:p>
          <a:p>
            <a:pPr marL="0" indent="0">
              <a:buFont typeface="Arial" charset="0"/>
              <a:buNone/>
              <a:defRPr/>
            </a:pPr>
            <a:endParaRPr lang="en-US"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1625" y="228600"/>
            <a:ext cx="8540750" cy="519113"/>
          </a:xfrm>
        </p:spPr>
        <p:txBody>
          <a:bodyPr/>
          <a:lstStyle/>
          <a:p>
            <a:r>
              <a:rPr lang="en-US" altLang="en-US" sz="3600" smtClean="0"/>
              <a:t>Documenting Online Communities</a:t>
            </a:r>
          </a:p>
        </p:txBody>
      </p:sp>
      <p:sp>
        <p:nvSpPr>
          <p:cNvPr id="3" name="Content Placeholder 2"/>
          <p:cNvSpPr>
            <a:spLocks noGrp="1"/>
          </p:cNvSpPr>
          <p:nvPr>
            <p:ph idx="1"/>
          </p:nvPr>
        </p:nvSpPr>
        <p:spPr>
          <a:xfrm>
            <a:off x="301625" y="762000"/>
            <a:ext cx="8540750" cy="6019800"/>
          </a:xfrm>
        </p:spPr>
        <p:txBody>
          <a:bodyPr/>
          <a:lstStyle/>
          <a:p>
            <a:pPr>
              <a:defRPr/>
            </a:pPr>
            <a:r>
              <a:rPr lang="en-US" sz="2400" dirty="0" smtClean="0">
                <a:solidFill>
                  <a:srgbClr val="FFFF00"/>
                </a:solidFill>
              </a:rPr>
              <a:t>Message posted to a newsgroup, online forum, or discussion group</a:t>
            </a: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chemeClr val="tx2">
                    <a:lumMod val="50000"/>
                  </a:schemeClr>
                </a:solidFill>
              </a:rPr>
              <a:t>    </a:t>
            </a:r>
            <a:r>
              <a:rPr lang="en-US" sz="2400" dirty="0" err="1" smtClean="0"/>
              <a:t>Rampersand</a:t>
            </a:r>
            <a:r>
              <a:rPr lang="en-US" sz="2400" dirty="0" smtClean="0"/>
              <a:t>, T. (2005, June 8). Re: Traditional 	</a:t>
            </a:r>
          </a:p>
          <a:p>
            <a:pPr marL="0" indent="0">
              <a:lnSpc>
                <a:spcPct val="150000"/>
              </a:lnSpc>
              <a:buFont typeface="Arial" charset="0"/>
              <a:buNone/>
              <a:defRPr/>
            </a:pPr>
            <a:r>
              <a:rPr lang="en-US" sz="2400" dirty="0"/>
              <a:t>	</a:t>
            </a:r>
            <a:r>
              <a:rPr lang="en-US" sz="2400" dirty="0" smtClean="0"/>
              <a:t>knowledge and traditional cultural expressions 	</a:t>
            </a:r>
          </a:p>
          <a:p>
            <a:pPr marL="0" indent="0">
              <a:lnSpc>
                <a:spcPct val="150000"/>
              </a:lnSpc>
              <a:buFont typeface="Arial" charset="0"/>
              <a:buNone/>
              <a:defRPr/>
            </a:pPr>
            <a:r>
              <a:rPr lang="en-US" sz="2400" dirty="0"/>
              <a:t>	</a:t>
            </a:r>
            <a:r>
              <a:rPr lang="en-US" sz="2400" dirty="0" smtClean="0"/>
              <a:t>[Online forum comment]. Retrieved from http:// 	www.wipo.int/roller/comments/ipisforum/	</a:t>
            </a:r>
          </a:p>
          <a:p>
            <a:pPr marL="0" indent="0">
              <a:lnSpc>
                <a:spcPct val="150000"/>
              </a:lnSpc>
              <a:buFont typeface="Arial" charset="0"/>
              <a:buNone/>
              <a:defRPr/>
            </a:pPr>
            <a:r>
              <a:rPr lang="en-US" sz="2400" dirty="0"/>
              <a:t>	</a:t>
            </a:r>
            <a:r>
              <a:rPr lang="en-US" sz="2400" dirty="0" smtClean="0"/>
              <a:t>weblog/</a:t>
            </a:r>
            <a:r>
              <a:rPr lang="en-US" sz="2400" dirty="0" err="1" smtClean="0"/>
              <a:t>theme_eight_how_can_cultural#comments</a:t>
            </a:r>
            <a:r>
              <a:rPr lang="en-US" sz="2400" dirty="0" smtClean="0"/>
              <a:t> </a:t>
            </a:r>
          </a:p>
          <a:p>
            <a:pPr marL="0" indent="0">
              <a:buFont typeface="Arial" charset="0"/>
              <a:buNone/>
              <a:defRPr/>
            </a:pPr>
            <a:endParaRPr lang="en-US" sz="2400" dirty="0" smtClean="0">
              <a:solidFill>
                <a:srgbClr val="FFFF00"/>
              </a:solidFill>
            </a:endParaRP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rgbClr val="FFFF00"/>
                </a:solidFill>
              </a:rPr>
              <a:t>(If needed, break URL at appropriate points, generally after a “// ” or “/ ”  or before other punctuation.)</a:t>
            </a:r>
            <a:r>
              <a:rPr lang="en-US" sz="2400" dirty="0" smtClean="0"/>
              <a:t>        </a:t>
            </a:r>
            <a:r>
              <a:rPr lang="en-US" sz="1600" dirty="0" smtClean="0"/>
              <a:t>p</a:t>
            </a:r>
            <a:r>
              <a:rPr lang="en-US" sz="1600" dirty="0"/>
              <a:t>. 215 APA 6</a:t>
            </a:r>
          </a:p>
          <a:p>
            <a:pPr marL="0" indent="0">
              <a:buFont typeface="Arial" charset="0"/>
              <a:buNone/>
              <a:defRPr/>
            </a:pPr>
            <a:endParaRPr lang="en-US" sz="2400" dirty="0">
              <a:solidFill>
                <a:srgbClr val="FFFF00"/>
              </a:solidFill>
            </a:endParaRPr>
          </a:p>
          <a:p>
            <a:pPr marL="0" indent="0">
              <a:buFont typeface="Arial" charset="0"/>
              <a:buNone/>
              <a:defRPr/>
            </a:pPr>
            <a:r>
              <a:rPr lang="en-US" sz="2400" dirty="0" smtClean="0"/>
              <a:t>						</a:t>
            </a:r>
            <a:endParaRPr lang="en-US" sz="24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More Online Communities</a:t>
            </a:r>
          </a:p>
        </p:txBody>
      </p:sp>
      <p:sp>
        <p:nvSpPr>
          <p:cNvPr id="3" name="Content Placeholder 2"/>
          <p:cNvSpPr>
            <a:spLocks noGrp="1"/>
          </p:cNvSpPr>
          <p:nvPr>
            <p:ph idx="1"/>
          </p:nvPr>
        </p:nvSpPr>
        <p:spPr>
          <a:xfrm>
            <a:off x="457200" y="1219200"/>
            <a:ext cx="8229600" cy="5486400"/>
          </a:xfrm>
        </p:spPr>
        <p:txBody>
          <a:bodyPr/>
          <a:lstStyle/>
          <a:p>
            <a:pPr>
              <a:defRPr/>
            </a:pPr>
            <a:r>
              <a:rPr lang="en-US" dirty="0">
                <a:solidFill>
                  <a:srgbClr val="FFFF00"/>
                </a:solidFill>
              </a:rPr>
              <a:t>Blog post   </a:t>
            </a:r>
          </a:p>
          <a:p>
            <a:pPr marL="0" indent="0">
              <a:buFont typeface="Arial" charset="0"/>
              <a:buNone/>
              <a:defRPr/>
            </a:pPr>
            <a:r>
              <a:rPr lang="en-US" dirty="0"/>
              <a:t>    </a:t>
            </a:r>
            <a:r>
              <a:rPr lang="en-US" sz="2800" dirty="0"/>
              <a:t>PZ Myers. (2007, January 22). The </a:t>
            </a:r>
            <a:r>
              <a:rPr lang="en-US" sz="2800" dirty="0" smtClean="0"/>
              <a:t>unfortunate </a:t>
            </a:r>
          </a:p>
          <a:p>
            <a:pPr marL="0" indent="0">
              <a:lnSpc>
                <a:spcPct val="150000"/>
              </a:lnSpc>
              <a:buFont typeface="Arial" charset="0"/>
              <a:buNone/>
              <a:defRPr/>
            </a:pPr>
            <a:r>
              <a:rPr lang="en-US" sz="2800" dirty="0" smtClean="0"/>
              <a:t>	prerequisites </a:t>
            </a:r>
            <a:r>
              <a:rPr lang="en-US" sz="2800" dirty="0"/>
              <a:t>and </a:t>
            </a:r>
            <a:r>
              <a:rPr lang="en-US" sz="2800" dirty="0" smtClean="0"/>
              <a:t>consequences </a:t>
            </a:r>
            <a:r>
              <a:rPr lang="en-US" sz="2800" dirty="0"/>
              <a:t>of </a:t>
            </a:r>
            <a:r>
              <a:rPr lang="en-US" sz="2800" dirty="0" smtClean="0"/>
              <a:t>	partitioning </a:t>
            </a:r>
            <a:r>
              <a:rPr lang="en-US" sz="2800" dirty="0"/>
              <a:t>your </a:t>
            </a:r>
            <a:r>
              <a:rPr lang="en-US" sz="2800" dirty="0" smtClean="0"/>
              <a:t>mind </a:t>
            </a:r>
            <a:r>
              <a:rPr lang="en-US" sz="2800" dirty="0"/>
              <a:t>[Web log post]. </a:t>
            </a:r>
            <a:r>
              <a:rPr lang="en-US" sz="2800" dirty="0" smtClean="0"/>
              <a:t>	Retrieved </a:t>
            </a:r>
            <a:r>
              <a:rPr lang="en-US" sz="2800" dirty="0"/>
              <a:t>from </a:t>
            </a:r>
            <a:r>
              <a:rPr lang="en-US" sz="2800" dirty="0" smtClean="0"/>
              <a:t>http://scienceblogs.com/ 	</a:t>
            </a:r>
            <a:r>
              <a:rPr lang="en-US" sz="2800" dirty="0" err="1" smtClean="0"/>
              <a:t>pharyngula</a:t>
            </a:r>
            <a:r>
              <a:rPr lang="en-US" sz="2800" dirty="0" smtClean="0"/>
              <a:t>/2007/01/</a:t>
            </a:r>
            <a:r>
              <a:rPr lang="en-US" sz="2800" dirty="0" err="1" smtClean="0"/>
              <a:t>the_unfortunate</a:t>
            </a:r>
            <a:r>
              <a:rPr lang="en-US" sz="2800" dirty="0" smtClean="0"/>
              <a:t>_</a:t>
            </a:r>
          </a:p>
          <a:p>
            <a:pPr marL="0" indent="0">
              <a:lnSpc>
                <a:spcPct val="150000"/>
              </a:lnSpc>
              <a:buFont typeface="Arial" charset="0"/>
              <a:buNone/>
              <a:defRPr/>
            </a:pPr>
            <a:r>
              <a:rPr lang="en-US" sz="2800" dirty="0"/>
              <a:t>	</a:t>
            </a:r>
            <a:r>
              <a:rPr lang="en-US" sz="2800" dirty="0" err="1" smtClean="0"/>
              <a:t>prerequisites.php</a:t>
            </a:r>
            <a:r>
              <a:rPr lang="en-US" sz="2800" dirty="0" smtClean="0"/>
              <a:t> </a:t>
            </a:r>
          </a:p>
          <a:p>
            <a:pPr marL="0" indent="0">
              <a:lnSpc>
                <a:spcPct val="150000"/>
              </a:lnSpc>
              <a:buFont typeface="Arial" charset="0"/>
              <a:buNone/>
              <a:defRPr/>
            </a:pPr>
            <a:r>
              <a:rPr lang="en-US" sz="2800" dirty="0" smtClean="0">
                <a:solidFill>
                  <a:srgbClr val="92D050"/>
                </a:solidFill>
              </a:rPr>
              <a:t>In-text </a:t>
            </a:r>
            <a:r>
              <a:rPr lang="en-US" sz="2800" dirty="0" smtClean="0">
                <a:solidFill>
                  <a:srgbClr val="92D050"/>
                </a:solidFill>
              </a:rPr>
              <a:t>ci</a:t>
            </a:r>
            <a:r>
              <a:rPr lang="en-US" sz="2800" dirty="0" smtClean="0">
                <a:solidFill>
                  <a:srgbClr val="92D050"/>
                </a:solidFill>
              </a:rPr>
              <a:t>tation</a:t>
            </a:r>
            <a:r>
              <a:rPr lang="en-US" sz="2800" dirty="0" smtClean="0">
                <a:solidFill>
                  <a:srgbClr val="92D050"/>
                </a:solidFill>
              </a:rPr>
              <a:t>: (PZ Myers, 2007)</a:t>
            </a:r>
            <a:endParaRPr lang="en-US" sz="2800" dirty="0">
              <a:solidFill>
                <a:srgbClr val="92D050"/>
              </a:solidFill>
            </a:endParaRPr>
          </a:p>
          <a:p>
            <a:pPr>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Blog Post</a:t>
            </a:r>
            <a:endParaRPr lang="en-US" dirty="0"/>
          </a:p>
        </p:txBody>
      </p:sp>
      <p:sp>
        <p:nvSpPr>
          <p:cNvPr id="3" name="Content Placeholder 2"/>
          <p:cNvSpPr>
            <a:spLocks noGrp="1"/>
          </p:cNvSpPr>
          <p:nvPr>
            <p:ph idx="1"/>
          </p:nvPr>
        </p:nvSpPr>
        <p:spPr>
          <a:xfrm>
            <a:off x="0" y="1600200"/>
            <a:ext cx="9067800" cy="4525963"/>
          </a:xfrm>
        </p:spPr>
        <p:txBody>
          <a:bodyPr/>
          <a:lstStyle/>
          <a:p>
            <a:r>
              <a:rPr lang="en-US" sz="2400" dirty="0" smtClean="0"/>
              <a:t>Norton, R. (2006, November 4). How to train a cat to operate a </a:t>
            </a:r>
          </a:p>
          <a:p>
            <a:pPr marL="0" indent="0">
              <a:buNone/>
            </a:pPr>
            <a:r>
              <a:rPr lang="en-US" sz="2400" dirty="0"/>
              <a:t>	</a:t>
            </a:r>
            <a:endParaRPr lang="en-US" sz="2400" dirty="0" smtClean="0"/>
          </a:p>
          <a:p>
            <a:pPr marL="0" indent="0">
              <a:buNone/>
            </a:pPr>
            <a:r>
              <a:rPr lang="en-US" sz="2400" dirty="0"/>
              <a:t>	</a:t>
            </a:r>
            <a:r>
              <a:rPr lang="en-US" sz="2400" dirty="0" smtClean="0"/>
              <a:t>light switch [Video file]. Retrieved from http://www.youtube. </a:t>
            </a:r>
          </a:p>
          <a:p>
            <a:pPr marL="0" indent="0">
              <a:buNone/>
            </a:pPr>
            <a:r>
              <a:rPr lang="en-US" sz="2400" dirty="0" smtClean="0"/>
              <a:t>	</a:t>
            </a:r>
          </a:p>
          <a:p>
            <a:pPr marL="0" indent="0">
              <a:buNone/>
            </a:pPr>
            <a:r>
              <a:rPr lang="en-US" sz="2400" dirty="0"/>
              <a:t>	</a:t>
            </a:r>
            <a:r>
              <a:rPr lang="en-US" sz="2400" dirty="0" smtClean="0"/>
              <a:t>com/</a:t>
            </a:r>
            <a:r>
              <a:rPr lang="en-US" sz="2400" dirty="0" err="1" smtClean="0"/>
              <a:t>watch?v</a:t>
            </a:r>
            <a:r>
              <a:rPr lang="en-US" sz="2400" dirty="0" smtClean="0"/>
              <a:t>=Vja83KLQXZs</a:t>
            </a:r>
          </a:p>
          <a:p>
            <a:pPr marL="0" indent="0">
              <a:buNone/>
            </a:pPr>
            <a:r>
              <a:rPr lang="en-US" sz="2400" dirty="0"/>
              <a:t> </a:t>
            </a:r>
            <a:endParaRPr lang="en-US" sz="2400" dirty="0" smtClean="0">
              <a:solidFill>
                <a:srgbClr val="92D050"/>
              </a:solidFill>
            </a:endParaRPr>
          </a:p>
          <a:p>
            <a:pPr marL="0" indent="0">
              <a:buNone/>
            </a:pPr>
            <a:r>
              <a:rPr lang="en-US" sz="2400" dirty="0">
                <a:solidFill>
                  <a:srgbClr val="92D050"/>
                </a:solidFill>
              </a:rPr>
              <a:t>	</a:t>
            </a:r>
            <a:r>
              <a:rPr lang="en-US" sz="2400" dirty="0" smtClean="0">
                <a:solidFill>
                  <a:srgbClr val="92D050"/>
                </a:solidFill>
              </a:rPr>
              <a:t>In-text </a:t>
            </a:r>
            <a:r>
              <a:rPr lang="en-US" sz="2400" dirty="0" smtClean="0">
                <a:solidFill>
                  <a:srgbClr val="92D050"/>
                </a:solidFill>
              </a:rPr>
              <a:t>ci</a:t>
            </a:r>
            <a:r>
              <a:rPr lang="en-US" sz="2400" dirty="0" smtClean="0">
                <a:solidFill>
                  <a:srgbClr val="92D050"/>
                </a:solidFill>
              </a:rPr>
              <a:t>tation</a:t>
            </a:r>
            <a:r>
              <a:rPr lang="en-US" sz="2400" dirty="0" smtClean="0">
                <a:solidFill>
                  <a:srgbClr val="92D050"/>
                </a:solidFill>
              </a:rPr>
              <a:t>: (Norton, 2006)</a:t>
            </a:r>
            <a:endParaRPr lang="en-US" sz="2400" dirty="0"/>
          </a:p>
        </p:txBody>
      </p:sp>
    </p:spTree>
    <p:extLst>
      <p:ext uri="{BB962C8B-B14F-4D97-AF65-F5344CB8AC3E}">
        <p14:creationId xmlns:p14="http://schemas.microsoft.com/office/powerpoint/2010/main" val="3697597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99" name="Title 2"/>
          <p:cNvSpPr>
            <a:spLocks noGrp="1"/>
          </p:cNvSpPr>
          <p:nvPr>
            <p:ph type="title"/>
          </p:nvPr>
        </p:nvSpPr>
        <p:spPr/>
        <p:txBody>
          <a:bodyPr/>
          <a:lstStyle/>
          <a:p>
            <a:pPr eaLnBrk="1" hangingPunct="1"/>
            <a:r>
              <a:rPr lang="en-US" altLang="en-US" smtClean="0"/>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American Psychological Association</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established in 1928 by Social Science professionals</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provides guidelines for publication in Social Science Journals (such as Psychology, Sociology, Education, and </a:t>
            </a:r>
            <a:r>
              <a:rPr lang="en-US" sz="2400" dirty="0" smtClean="0"/>
              <a:t>Nursing) </a:t>
            </a:r>
          </a:p>
          <a:p>
            <a:pPr eaLnBrk="1" fontAlgn="auto" hangingPunct="1">
              <a:lnSpc>
                <a:spcPct val="90000"/>
              </a:lnSpc>
              <a:spcAft>
                <a:spcPts val="0"/>
              </a:spcAft>
              <a:buClr>
                <a:schemeClr val="accent3"/>
              </a:buClr>
              <a:buSzPct val="70000"/>
              <a:buFont typeface="Wingdings" pitchFamily="2" charset="2"/>
              <a:buChar char="§"/>
              <a:defRPr/>
            </a:pPr>
            <a:r>
              <a:rPr lang="en-US" sz="2400" dirty="0" smtClean="0"/>
              <a:t>Style </a:t>
            </a:r>
            <a:r>
              <a:rPr lang="en-US" sz="2400" dirty="0"/>
              <a:t>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186488"/>
            <a:ext cx="8534400" cy="431800"/>
          </a:xfrm>
          <a:prstGeom prst="rect">
            <a:avLst/>
          </a:prstGeom>
          <a:noFill/>
        </p:spPr>
        <p:txBody>
          <a:bodyPr>
            <a:spAutoFit/>
          </a:bodyPr>
          <a:lstStyle/>
          <a:p>
            <a:pPr fontAlgn="auto">
              <a:spcBef>
                <a:spcPts val="0"/>
              </a:spcBef>
              <a:spcAft>
                <a:spcPts val="0"/>
              </a:spcAft>
              <a:defRPr/>
            </a:pPr>
            <a:r>
              <a:rPr lang="en-US" sz="1050" dirty="0">
                <a:latin typeface="+mn-lt"/>
                <a:cs typeface="+mn-cs"/>
              </a:rPr>
              <a:t>American Psychological Association. (2001). </a:t>
            </a:r>
            <a:r>
              <a:rPr lang="en-US" sz="1050" i="1" dirty="0">
                <a:latin typeface="+mn-lt"/>
                <a:cs typeface="+mn-cs"/>
              </a:rPr>
              <a:t>Publication manual of the American Psychological Association </a:t>
            </a:r>
            <a:r>
              <a:rPr lang="en-US" sz="1050" dirty="0">
                <a:latin typeface="+mn-lt"/>
                <a:cs typeface="+mn-cs"/>
              </a:rPr>
              <a:t>(5</a:t>
            </a:r>
            <a:r>
              <a:rPr lang="en-US" sz="1050" baseline="30000" dirty="0">
                <a:latin typeface="+mn-lt"/>
                <a:cs typeface="+mn-cs"/>
              </a:rPr>
              <a:t>th</a:t>
            </a:r>
            <a:r>
              <a:rPr lang="en-US" sz="1050" dirty="0">
                <a:latin typeface="+mn-lt"/>
                <a:cs typeface="+mn-cs"/>
              </a:rPr>
              <a:t> ed.). Washington D.C.: American Psychological Association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1625" y="304800"/>
            <a:ext cx="8540750" cy="457200"/>
          </a:xfrm>
        </p:spPr>
        <p:txBody>
          <a:bodyPr/>
          <a:lstStyle/>
          <a:p>
            <a:r>
              <a:rPr lang="en-US" altLang="en-US" smtClean="0"/>
              <a:t>More Online Documentation</a:t>
            </a:r>
          </a:p>
        </p:txBody>
      </p:sp>
      <p:sp>
        <p:nvSpPr>
          <p:cNvPr id="3" name="Content Placeholder 2"/>
          <p:cNvSpPr>
            <a:spLocks noGrp="1"/>
          </p:cNvSpPr>
          <p:nvPr>
            <p:ph idx="1"/>
          </p:nvPr>
        </p:nvSpPr>
        <p:spPr>
          <a:xfrm>
            <a:off x="301625" y="762000"/>
            <a:ext cx="8540750" cy="6019800"/>
          </a:xfrm>
        </p:spPr>
        <p:txBody>
          <a:bodyPr/>
          <a:lstStyle/>
          <a:p>
            <a:pPr>
              <a:defRPr/>
            </a:pPr>
            <a:r>
              <a:rPr lang="en-US" sz="2800" dirty="0" smtClean="0">
                <a:solidFill>
                  <a:srgbClr val="FFFF00"/>
                </a:solidFill>
              </a:rPr>
              <a:t>Online Magazine Article</a:t>
            </a:r>
          </a:p>
          <a:p>
            <a:pPr marL="0" indent="0">
              <a:buFont typeface="Arial" charset="0"/>
              <a:buNone/>
              <a:defRPr/>
            </a:pPr>
            <a:endParaRPr lang="en-US" sz="1800" b="1" dirty="0" smtClean="0"/>
          </a:p>
          <a:p>
            <a:pPr marL="0" indent="0">
              <a:buFont typeface="Arial" charset="0"/>
              <a:buNone/>
              <a:defRPr/>
            </a:pPr>
            <a:r>
              <a:rPr lang="en-US" sz="1800" b="1" dirty="0" smtClean="0"/>
              <a:t>Model:</a:t>
            </a:r>
            <a:r>
              <a:rPr lang="en-US" sz="1800" dirty="0" smtClean="0">
                <a:solidFill>
                  <a:schemeClr val="tx2">
                    <a:lumMod val="50000"/>
                  </a:schemeClr>
                </a:solidFill>
              </a:rPr>
              <a:t>    </a:t>
            </a:r>
          </a:p>
          <a:p>
            <a:pPr marL="0" indent="0">
              <a:buFont typeface="Arial" charset="0"/>
              <a:buNone/>
              <a:defRPr/>
            </a:pPr>
            <a:r>
              <a:rPr lang="en-US" sz="1800" dirty="0" smtClean="0"/>
              <a:t>Author, A. (Year, Month). Title of article. </a:t>
            </a:r>
            <a:r>
              <a:rPr lang="en-US" sz="1800" i="1" dirty="0" smtClean="0"/>
              <a:t>Title of Magazine, </a:t>
            </a:r>
            <a:r>
              <a:rPr lang="en-US" sz="1800" i="1" dirty="0" err="1" smtClean="0"/>
              <a:t>Vol</a:t>
            </a:r>
            <a:r>
              <a:rPr lang="en-US" sz="1800" i="1" dirty="0" smtClean="0"/>
              <a:t> Number </a:t>
            </a:r>
            <a:r>
              <a:rPr lang="en-US" sz="1800" dirty="0" smtClean="0"/>
              <a:t>(Issue). 	</a:t>
            </a:r>
          </a:p>
          <a:p>
            <a:pPr marL="0" indent="0">
              <a:buFont typeface="Arial" charset="0"/>
              <a:buNone/>
              <a:defRPr/>
            </a:pPr>
            <a:endParaRPr lang="en-US" sz="1800" dirty="0"/>
          </a:p>
          <a:p>
            <a:pPr marL="0" indent="0">
              <a:buFont typeface="Arial" charset="0"/>
              <a:buNone/>
              <a:defRPr/>
            </a:pPr>
            <a:r>
              <a:rPr lang="en-US" sz="1800" dirty="0" smtClean="0"/>
              <a:t>	Retrieved from URL.</a:t>
            </a:r>
          </a:p>
          <a:p>
            <a:pPr marL="0" indent="0">
              <a:buFont typeface="Arial" charset="0"/>
              <a:buNone/>
              <a:defRPr/>
            </a:pPr>
            <a:endParaRPr lang="en-US" sz="1800" b="1" dirty="0" smtClean="0"/>
          </a:p>
          <a:p>
            <a:pPr marL="0" indent="0">
              <a:buFont typeface="Arial" charset="0"/>
              <a:buNone/>
              <a:defRPr/>
            </a:pPr>
            <a:r>
              <a:rPr lang="en-US" sz="1800" b="1" dirty="0" smtClean="0"/>
              <a:t>Sample:    </a:t>
            </a:r>
          </a:p>
          <a:p>
            <a:pPr marL="0" indent="0">
              <a:buFont typeface="Arial" charset="0"/>
              <a:buNone/>
              <a:defRPr/>
            </a:pPr>
            <a:r>
              <a:rPr lang="en-US" sz="1800" dirty="0" smtClean="0">
                <a:solidFill>
                  <a:srgbClr val="FFFF00"/>
                </a:solidFill>
              </a:rPr>
              <a:t>Clay, R. (2008, June). Science vs. ideology: Psychologists fight back about the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misuse of research. </a:t>
            </a:r>
            <a:r>
              <a:rPr lang="en-US" sz="1800" i="1" dirty="0" smtClean="0">
                <a:solidFill>
                  <a:srgbClr val="FFFF00"/>
                </a:solidFill>
              </a:rPr>
              <a:t>Monitor on Psychology, 39</a:t>
            </a:r>
            <a:r>
              <a:rPr lang="en-US" sz="1800" dirty="0" smtClean="0">
                <a:solidFill>
                  <a:srgbClr val="FFFF00"/>
                </a:solidFill>
              </a:rPr>
              <a:t>(6). Retrieved from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http://www.apa.org/monitor/ </a:t>
            </a:r>
          </a:p>
          <a:p>
            <a:pPr marL="0" indent="0">
              <a:buNone/>
              <a:defRPr/>
            </a:pPr>
            <a:endParaRPr lang="en-US" sz="2000" dirty="0" smtClean="0">
              <a:solidFill>
                <a:srgbClr val="92D050"/>
              </a:solidFill>
            </a:endParaRPr>
          </a:p>
          <a:p>
            <a:pPr marL="0" indent="0">
              <a:buNone/>
              <a:defRPr/>
            </a:pPr>
            <a:r>
              <a:rPr lang="en-US" sz="2000" dirty="0" smtClean="0">
                <a:solidFill>
                  <a:srgbClr val="92D050"/>
                </a:solidFill>
              </a:rPr>
              <a:t>In-text citation (Clay, 2008, para. 5)</a:t>
            </a:r>
          </a:p>
          <a:p>
            <a:pPr marL="0" indent="0">
              <a:buNone/>
              <a:defRPr/>
            </a:pPr>
            <a:r>
              <a:rPr lang="en-US" sz="2400" dirty="0" smtClean="0"/>
              <a:t>							p. 200 APA 6</a:t>
            </a:r>
          </a:p>
          <a:p>
            <a:pPr>
              <a:defRPr/>
            </a:pPr>
            <a:endParaRPr lang="en-US" sz="2400" dirty="0" smtClean="0">
              <a:solidFill>
                <a:schemeClr val="tx2">
                  <a:lumMod val="50000"/>
                </a:schemeClr>
              </a:solidFill>
            </a:endParaRP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274638"/>
            <a:ext cx="8229600" cy="944562"/>
          </a:xfrm>
        </p:spPr>
        <p:txBody>
          <a:bodyPr/>
          <a:lstStyle/>
          <a:p>
            <a:r>
              <a:rPr lang="en-US" altLang="en-US" smtClean="0"/>
              <a:t>More Online Documentation</a:t>
            </a:r>
          </a:p>
        </p:txBody>
      </p:sp>
      <p:sp>
        <p:nvSpPr>
          <p:cNvPr id="27651" name="Content Placeholder 2"/>
          <p:cNvSpPr>
            <a:spLocks noGrp="1"/>
          </p:cNvSpPr>
          <p:nvPr>
            <p:ph idx="1"/>
          </p:nvPr>
        </p:nvSpPr>
        <p:spPr>
          <a:xfrm>
            <a:off x="495300" y="1219200"/>
            <a:ext cx="8229600" cy="5516563"/>
          </a:xfrm>
        </p:spPr>
        <p:txBody>
          <a:bodyPr/>
          <a:lstStyle/>
          <a:p>
            <a:r>
              <a:rPr lang="en-US" altLang="en-US" dirty="0" smtClean="0">
                <a:solidFill>
                  <a:srgbClr val="FFFF00"/>
                </a:solidFill>
              </a:rPr>
              <a:t>Online Newspaper Article</a:t>
            </a:r>
          </a:p>
        </p:txBody>
      </p:sp>
      <p:sp>
        <p:nvSpPr>
          <p:cNvPr id="27652" name="Rectangle 3"/>
          <p:cNvSpPr>
            <a:spLocks noChangeArrowheads="1"/>
          </p:cNvSpPr>
          <p:nvPr/>
        </p:nvSpPr>
        <p:spPr bwMode="auto">
          <a:xfrm>
            <a:off x="457200" y="1905000"/>
            <a:ext cx="8305800" cy="476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dirty="0">
                <a:solidFill>
                  <a:srgbClr val="FFFFFF"/>
                </a:solidFill>
              </a:rPr>
              <a:t>Model</a:t>
            </a:r>
            <a:r>
              <a:rPr lang="en-US" altLang="en-US" sz="1800" dirty="0">
                <a:solidFill>
                  <a:srgbClr val="FFFFFF"/>
                </a:solidFill>
              </a:rPr>
              <a:t>:</a:t>
            </a:r>
          </a:p>
          <a:p>
            <a:pPr>
              <a:buFontTx/>
              <a:buNone/>
            </a:pPr>
            <a:r>
              <a:rPr lang="en-US" altLang="en-US" sz="1800" dirty="0">
                <a:solidFill>
                  <a:srgbClr val="FFFFFF"/>
                </a:solidFill>
              </a:rPr>
              <a:t>Author, A. (Year, Month Day). Title of article. </a:t>
            </a:r>
            <a:r>
              <a:rPr lang="en-US" altLang="en-US" sz="1800" i="1" dirty="0">
                <a:solidFill>
                  <a:srgbClr val="FFFFFF"/>
                </a:solidFill>
              </a:rPr>
              <a:t>Title of Newspaper.</a:t>
            </a:r>
            <a:r>
              <a:rPr lang="en-US" altLang="en-US" sz="1800" dirty="0">
                <a:solidFill>
                  <a:srgbClr val="FFFFFF"/>
                </a:solidFill>
              </a:rPr>
              <a:t> Retrieved </a:t>
            </a:r>
          </a:p>
          <a:p>
            <a:pPr>
              <a:buFontTx/>
              <a:buNone/>
            </a:pPr>
            <a:endParaRPr lang="en-US" altLang="en-US" sz="1800" dirty="0">
              <a:solidFill>
                <a:srgbClr val="FFFFFF"/>
              </a:solidFill>
            </a:endParaRPr>
          </a:p>
          <a:p>
            <a:pPr>
              <a:buFontTx/>
              <a:buNone/>
            </a:pPr>
            <a:r>
              <a:rPr lang="en-US" altLang="en-US" sz="1800" dirty="0">
                <a:solidFill>
                  <a:srgbClr val="FFFFFF"/>
                </a:solidFill>
              </a:rPr>
              <a:t>	from URL.</a:t>
            </a:r>
          </a:p>
          <a:p>
            <a:pPr>
              <a:buFontTx/>
              <a:buNone/>
            </a:pPr>
            <a:r>
              <a:rPr lang="en-US" altLang="en-US" sz="1800" dirty="0">
                <a:solidFill>
                  <a:srgbClr val="FFFFFF"/>
                </a:solidFill>
              </a:rPr>
              <a:t>     </a:t>
            </a:r>
          </a:p>
          <a:p>
            <a:pPr>
              <a:buFontTx/>
              <a:buNone/>
            </a:pPr>
            <a:r>
              <a:rPr lang="en-US" altLang="en-US" sz="1800" b="1" dirty="0">
                <a:solidFill>
                  <a:srgbClr val="FFFFFF"/>
                </a:solidFill>
              </a:rPr>
              <a:t>Sample:</a:t>
            </a:r>
          </a:p>
          <a:p>
            <a:pPr>
              <a:buFontTx/>
              <a:buNone/>
            </a:pPr>
            <a:r>
              <a:rPr lang="en-US" altLang="en-US" sz="1800" dirty="0">
                <a:solidFill>
                  <a:srgbClr val="FFFF00"/>
                </a:solidFill>
              </a:rPr>
              <a:t>Brody, J. (2007, December 4). Mental reserves keep brain agile. </a:t>
            </a:r>
            <a:r>
              <a:rPr lang="en-US" altLang="en-US" sz="1800" i="1" dirty="0">
                <a:solidFill>
                  <a:srgbClr val="FFFF00"/>
                </a:solidFill>
              </a:rPr>
              <a:t>The New York </a:t>
            </a:r>
          </a:p>
          <a:p>
            <a:pPr>
              <a:buFontTx/>
              <a:buNone/>
            </a:pPr>
            <a:endParaRPr lang="en-US" altLang="en-US" sz="1800" i="1" dirty="0">
              <a:solidFill>
                <a:srgbClr val="FFFF00"/>
              </a:solidFill>
            </a:endParaRPr>
          </a:p>
          <a:p>
            <a:pPr>
              <a:buFontTx/>
              <a:buNone/>
            </a:pPr>
            <a:r>
              <a:rPr lang="en-US" altLang="en-US" sz="1800" i="1" dirty="0">
                <a:solidFill>
                  <a:srgbClr val="FFFF00"/>
                </a:solidFill>
              </a:rPr>
              <a:t>	Times.</a:t>
            </a:r>
            <a:r>
              <a:rPr lang="en-US" altLang="en-US" sz="1800" dirty="0">
                <a:solidFill>
                  <a:srgbClr val="FFFF00"/>
                </a:solidFill>
              </a:rPr>
              <a:t> Retrieved from http://</a:t>
            </a:r>
            <a:r>
              <a:rPr lang="en-US" altLang="en-US" sz="1800" dirty="0" smtClean="0">
                <a:solidFill>
                  <a:srgbClr val="FFFF00"/>
                </a:solidFill>
              </a:rPr>
              <a:t>www.nytimes.com</a:t>
            </a:r>
          </a:p>
          <a:p>
            <a:pPr>
              <a:buFontTx/>
              <a:buNone/>
            </a:pPr>
            <a:endParaRPr lang="en-US" altLang="en-US" sz="1800" dirty="0">
              <a:solidFill>
                <a:srgbClr val="FFFF00"/>
              </a:solidFill>
            </a:endParaRPr>
          </a:p>
          <a:p>
            <a:pPr>
              <a:buFontTx/>
              <a:buNone/>
            </a:pPr>
            <a:endParaRPr lang="en-US" altLang="en-US" sz="1800" dirty="0">
              <a:solidFill>
                <a:srgbClr val="FFFF00"/>
              </a:solidFill>
            </a:endParaRPr>
          </a:p>
          <a:p>
            <a:pPr>
              <a:buFontTx/>
              <a:buNone/>
            </a:pPr>
            <a:r>
              <a:rPr lang="en-US" altLang="en-US" sz="2000" dirty="0" smtClean="0">
                <a:solidFill>
                  <a:srgbClr val="92D050"/>
                </a:solidFill>
              </a:rPr>
              <a:t>In-text citation  (Brody, 2007, para. 7)</a:t>
            </a:r>
            <a:endParaRPr lang="en-US" altLang="en-US" sz="2000" dirty="0">
              <a:solidFill>
                <a:srgbClr val="92D050"/>
              </a:solidFill>
            </a:endParaRPr>
          </a:p>
          <a:p>
            <a:pPr>
              <a:buFontTx/>
              <a:buNone/>
            </a:pPr>
            <a:r>
              <a:rPr lang="en-US" altLang="en-US" sz="1800" dirty="0" smtClean="0"/>
              <a:t>							p</a:t>
            </a:r>
            <a:r>
              <a:rPr lang="en-US" altLang="en-US" sz="1800" dirty="0"/>
              <a:t>. 200 APA 6</a:t>
            </a:r>
            <a:r>
              <a:rPr lang="en-US" altLang="en-US" sz="2400" dirty="0"/>
              <a:t>	</a:t>
            </a:r>
            <a:endParaRPr lang="en-US" altLang="en-US" sz="1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en-US" sz="3200" dirty="0" smtClean="0"/>
              <a:t>In-Text Documentation Examples</a:t>
            </a:r>
            <a:endParaRPr lang="en-US" sz="3200" dirty="0"/>
          </a:p>
        </p:txBody>
      </p:sp>
      <p:sp>
        <p:nvSpPr>
          <p:cNvPr id="3" name="Content Placeholder 2"/>
          <p:cNvSpPr>
            <a:spLocks noGrp="1"/>
          </p:cNvSpPr>
          <p:nvPr>
            <p:ph idx="1"/>
          </p:nvPr>
        </p:nvSpPr>
        <p:spPr>
          <a:xfrm>
            <a:off x="457200" y="762000"/>
            <a:ext cx="8229600" cy="5364163"/>
          </a:xfrm>
        </p:spPr>
        <p:txBody>
          <a:bodyPr/>
          <a:lstStyle/>
          <a:p>
            <a:pPr marL="0" indent="0">
              <a:buNone/>
            </a:pPr>
            <a:r>
              <a:rPr lang="en-US" sz="2400" dirty="0" smtClean="0"/>
              <a:t> Summary with Author(s) -  (last name, year</a:t>
            </a:r>
            <a:r>
              <a:rPr lang="en-US" dirty="0" smtClean="0"/>
              <a:t>)</a:t>
            </a:r>
          </a:p>
          <a:p>
            <a:pPr marL="0" indent="0">
              <a:buNone/>
            </a:pPr>
            <a:r>
              <a:rPr lang="en-US" dirty="0" smtClean="0"/>
              <a:t>	</a:t>
            </a:r>
            <a:r>
              <a:rPr lang="en-US" sz="2000" dirty="0" smtClean="0">
                <a:solidFill>
                  <a:srgbClr val="FFFF00"/>
                </a:solidFill>
              </a:rPr>
              <a:t>One author: (Smith, 2014)</a:t>
            </a:r>
          </a:p>
          <a:p>
            <a:pPr marL="0" indent="0">
              <a:buNone/>
            </a:pPr>
            <a:r>
              <a:rPr lang="en-US" sz="2000" dirty="0">
                <a:solidFill>
                  <a:srgbClr val="FFFF00"/>
                </a:solidFill>
              </a:rPr>
              <a:t>	</a:t>
            </a:r>
            <a:r>
              <a:rPr lang="en-US" sz="2000" dirty="0" smtClean="0">
                <a:solidFill>
                  <a:srgbClr val="FFFF00"/>
                </a:solidFill>
              </a:rPr>
              <a:t>Two authors:  (Smith &amp; Rickard, 2014)</a:t>
            </a:r>
          </a:p>
          <a:p>
            <a:pPr marL="0" indent="0">
              <a:buNone/>
            </a:pPr>
            <a:r>
              <a:rPr lang="en-US" sz="2000" dirty="0">
                <a:solidFill>
                  <a:srgbClr val="FFFF00"/>
                </a:solidFill>
              </a:rPr>
              <a:t>	</a:t>
            </a:r>
            <a:r>
              <a:rPr lang="en-US" sz="2000" dirty="0" smtClean="0">
                <a:solidFill>
                  <a:srgbClr val="FFFF00"/>
                </a:solidFill>
              </a:rPr>
              <a:t>Three/Four/Five authors: </a:t>
            </a:r>
          </a:p>
          <a:p>
            <a:pPr marL="0" indent="0">
              <a:buNone/>
            </a:pPr>
            <a:r>
              <a:rPr lang="en-US" sz="2000" dirty="0">
                <a:solidFill>
                  <a:srgbClr val="FFFF00"/>
                </a:solidFill>
              </a:rPr>
              <a:t>		</a:t>
            </a:r>
            <a:r>
              <a:rPr lang="en-US" sz="2000" dirty="0" smtClean="0">
                <a:solidFill>
                  <a:srgbClr val="FFFF00"/>
                </a:solidFill>
              </a:rPr>
              <a:t>*first time (Smith, Rickard, &amp; Jones, 2014)</a:t>
            </a:r>
          </a:p>
          <a:p>
            <a:pPr marL="0" indent="0">
              <a:buNone/>
            </a:pPr>
            <a:r>
              <a:rPr lang="en-US" sz="2000" dirty="0">
                <a:solidFill>
                  <a:srgbClr val="FFFF00"/>
                </a:solidFill>
              </a:rPr>
              <a:t>	</a:t>
            </a:r>
            <a:r>
              <a:rPr lang="en-US" sz="2000" dirty="0" smtClean="0">
                <a:solidFill>
                  <a:srgbClr val="FFFF00"/>
                </a:solidFill>
              </a:rPr>
              <a:t>        	*subsequent citations: (Smith et al., 2014)</a:t>
            </a:r>
          </a:p>
          <a:p>
            <a:pPr marL="0" indent="0">
              <a:buNone/>
            </a:pPr>
            <a:r>
              <a:rPr lang="en-US" sz="2400" dirty="0">
                <a:solidFill>
                  <a:srgbClr val="FFFF00"/>
                </a:solidFill>
              </a:rPr>
              <a:t>	</a:t>
            </a:r>
            <a:r>
              <a:rPr lang="en-US" sz="2000" dirty="0" smtClean="0">
                <a:solidFill>
                  <a:srgbClr val="FFFF00"/>
                </a:solidFill>
              </a:rPr>
              <a:t>Six or more: (Smith et al., 2014)</a:t>
            </a:r>
            <a:endParaRPr lang="en-US" sz="2000" dirty="0" smtClean="0"/>
          </a:p>
          <a:p>
            <a:r>
              <a:rPr lang="en-US" sz="2400" dirty="0" smtClean="0"/>
              <a:t>Paraphrase or Quotation with Author(s)  - </a:t>
            </a:r>
          </a:p>
          <a:p>
            <a:pPr marL="0" indent="0">
              <a:buNone/>
            </a:pPr>
            <a:r>
              <a:rPr lang="en-US" sz="2400" dirty="0"/>
              <a:t> </a:t>
            </a:r>
            <a:r>
              <a:rPr lang="en-US" sz="2400" dirty="0" smtClean="0"/>
              <a:t>       	</a:t>
            </a:r>
            <a:r>
              <a:rPr lang="en-US" sz="2400" dirty="0" smtClean="0">
                <a:solidFill>
                  <a:srgbClr val="FFFF00"/>
                </a:solidFill>
              </a:rPr>
              <a:t>*same order as above, just add page number</a:t>
            </a:r>
          </a:p>
          <a:p>
            <a:pPr marL="0" indent="0">
              <a:buNone/>
            </a:pPr>
            <a:r>
              <a:rPr lang="en-US" sz="2400" dirty="0" smtClean="0">
                <a:solidFill>
                  <a:srgbClr val="FFFF00"/>
                </a:solidFill>
              </a:rPr>
              <a:t>               </a:t>
            </a:r>
            <a:r>
              <a:rPr lang="en-US" sz="2000" dirty="0" smtClean="0">
                <a:solidFill>
                  <a:srgbClr val="92D050"/>
                </a:solidFill>
              </a:rPr>
              <a:t>Document source</a:t>
            </a:r>
            <a:r>
              <a:rPr lang="en-US" sz="2400" dirty="0" smtClean="0">
                <a:solidFill>
                  <a:srgbClr val="FFFF00"/>
                </a:solidFill>
              </a:rPr>
              <a:t>:</a:t>
            </a:r>
            <a:r>
              <a:rPr lang="en-US" sz="2000" dirty="0" smtClean="0">
                <a:solidFill>
                  <a:srgbClr val="FFFF00"/>
                </a:solidFill>
              </a:rPr>
              <a:t>(Smith, Rickard, &amp; Jones, 2014, p. 4)</a:t>
            </a:r>
          </a:p>
          <a:p>
            <a:pPr marL="0" indent="0">
              <a:buNone/>
            </a:pPr>
            <a:r>
              <a:rPr lang="en-US" sz="2000" dirty="0" smtClean="0">
                <a:solidFill>
                  <a:srgbClr val="FFFF00"/>
                </a:solidFill>
              </a:rPr>
              <a:t>                  </a:t>
            </a:r>
            <a:r>
              <a:rPr lang="en-US" sz="2000" dirty="0" smtClean="0">
                <a:solidFill>
                  <a:srgbClr val="92D050"/>
                </a:solidFill>
              </a:rPr>
              <a:t>Web sources</a:t>
            </a:r>
            <a:r>
              <a:rPr lang="en-US" sz="2000" dirty="0" smtClean="0">
                <a:solidFill>
                  <a:srgbClr val="FFFF00"/>
                </a:solidFill>
              </a:rPr>
              <a:t>: (Smith &amp; Rickard, 2014, para. 1)</a:t>
            </a:r>
          </a:p>
          <a:p>
            <a:pPr marL="0" indent="0">
              <a:buNone/>
            </a:pPr>
            <a:r>
              <a:rPr lang="en-US" sz="2000" dirty="0">
                <a:solidFill>
                  <a:srgbClr val="FFFF00"/>
                </a:solidFill>
              </a:rPr>
              <a:t>	</a:t>
            </a:r>
            <a:r>
              <a:rPr lang="en-US" sz="2000" dirty="0" smtClean="0">
                <a:solidFill>
                  <a:srgbClr val="FFFF00"/>
                </a:solidFill>
              </a:rPr>
              <a:t>                         (Smith, 2014, First Time Homebuyer section, para. </a:t>
            </a:r>
            <a:r>
              <a:rPr lang="en-US" sz="2000" dirty="0">
                <a:solidFill>
                  <a:srgbClr val="FFFF00"/>
                </a:solidFill>
              </a:rPr>
              <a:t>2</a:t>
            </a:r>
            <a:r>
              <a:rPr lang="en-US" sz="2000" dirty="0" smtClean="0">
                <a:solidFill>
                  <a:srgbClr val="FFFF00"/>
                </a:solidFill>
              </a:rPr>
              <a:t>)</a:t>
            </a:r>
            <a:endParaRPr lang="en-US" sz="2000" dirty="0"/>
          </a:p>
        </p:txBody>
      </p:sp>
    </p:spTree>
    <p:extLst>
      <p:ext uri="{BB962C8B-B14F-4D97-AF65-F5344CB8AC3E}">
        <p14:creationId xmlns:p14="http://schemas.microsoft.com/office/powerpoint/2010/main" val="26582829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762000"/>
            <a:ext cx="8229600" cy="457200"/>
          </a:xfrm>
        </p:spPr>
        <p:txBody>
          <a:bodyPr/>
          <a:lstStyle/>
          <a:p>
            <a:r>
              <a:rPr lang="en-US" altLang="en-US" sz="3200" smtClean="0"/>
              <a:t>Elements of Good Research and Writing</a:t>
            </a:r>
            <a:r>
              <a:rPr lang="en-US" altLang="en-US" b="1" smtClean="0"/>
              <a:t/>
            </a:r>
            <a:br>
              <a:rPr lang="en-US" altLang="en-US" b="1" smtClean="0"/>
            </a:br>
            <a:endParaRPr lang="en-US" altLang="en-US" smtClean="0"/>
          </a:p>
        </p:txBody>
      </p:sp>
      <p:sp>
        <p:nvSpPr>
          <p:cNvPr id="3" name="Content Placeholder 2"/>
          <p:cNvSpPr>
            <a:spLocks noGrp="1"/>
          </p:cNvSpPr>
          <p:nvPr>
            <p:ph idx="1"/>
          </p:nvPr>
        </p:nvSpPr>
        <p:spPr>
          <a:xfrm>
            <a:off x="457200" y="990600"/>
            <a:ext cx="8229600" cy="5135563"/>
          </a:xfrm>
        </p:spPr>
        <p:txBody>
          <a:bodyPr/>
          <a:lstStyle/>
          <a:p>
            <a:pPr>
              <a:defRPr/>
            </a:pPr>
            <a:r>
              <a:rPr lang="en-US" sz="1800" dirty="0" smtClean="0"/>
              <a:t>Each </a:t>
            </a:r>
            <a:r>
              <a:rPr lang="en-US" sz="1800" dirty="0"/>
              <a:t>paragraph or section of a research </a:t>
            </a:r>
            <a:r>
              <a:rPr lang="en-US" sz="1800" dirty="0" smtClean="0"/>
              <a:t>paper needs </a:t>
            </a:r>
            <a:r>
              <a:rPr lang="en-US" sz="1800" dirty="0"/>
              <a:t>to have three distinct parts: </a:t>
            </a:r>
            <a:r>
              <a:rPr lang="en-US" sz="1800" b="1" dirty="0"/>
              <a:t>claim</a:t>
            </a:r>
            <a:r>
              <a:rPr lang="en-US" sz="1800" dirty="0" smtClean="0"/>
              <a:t>, </a:t>
            </a:r>
            <a:r>
              <a:rPr lang="en-US" sz="1800" b="1" dirty="0" smtClean="0"/>
              <a:t>evidence</a:t>
            </a:r>
            <a:r>
              <a:rPr lang="en-US" sz="1800" dirty="0"/>
              <a:t>, and </a:t>
            </a:r>
            <a:r>
              <a:rPr lang="en-US" sz="1800" b="1" dirty="0"/>
              <a:t>discussion</a:t>
            </a:r>
            <a:r>
              <a:rPr lang="en-US" sz="1800" dirty="0"/>
              <a:t>. </a:t>
            </a:r>
            <a:endParaRPr lang="en-US" sz="1800" dirty="0" smtClean="0"/>
          </a:p>
          <a:p>
            <a:pPr marL="0" indent="0">
              <a:buFont typeface="Arial" charset="0"/>
              <a:buNone/>
              <a:defRPr/>
            </a:pPr>
            <a:endParaRPr lang="en-US" sz="1800" dirty="0" smtClean="0"/>
          </a:p>
          <a:p>
            <a:pPr>
              <a:defRPr/>
            </a:pPr>
            <a:r>
              <a:rPr lang="en-US" sz="1800" dirty="0" smtClean="0"/>
              <a:t>The </a:t>
            </a:r>
            <a:r>
              <a:rPr lang="en-US" sz="1800" b="1" dirty="0" smtClean="0"/>
              <a:t>CLAIM</a:t>
            </a:r>
            <a:r>
              <a:rPr lang="en-US" sz="1800" dirty="0" smtClean="0"/>
              <a:t> is the paragraph’s </a:t>
            </a:r>
            <a:r>
              <a:rPr lang="en-US" sz="1800" dirty="0"/>
              <a:t>or section’s main idea, and it </a:t>
            </a:r>
            <a:r>
              <a:rPr lang="en-US" sz="1800" dirty="0" smtClean="0"/>
              <a:t>refers back </a:t>
            </a:r>
            <a:r>
              <a:rPr lang="en-US" sz="1800" dirty="0"/>
              <a:t>to the thesis (the main idea of your paper</a:t>
            </a:r>
            <a:r>
              <a:rPr lang="en-US" sz="1800" dirty="0" smtClean="0"/>
              <a:t>). </a:t>
            </a:r>
          </a:p>
          <a:p>
            <a:pPr>
              <a:defRPr/>
            </a:pPr>
            <a:endParaRPr lang="en-US" sz="1800" dirty="0" smtClean="0"/>
          </a:p>
          <a:p>
            <a:pPr>
              <a:defRPr/>
            </a:pPr>
            <a:r>
              <a:rPr lang="en-US" sz="1800" b="1" dirty="0" smtClean="0"/>
              <a:t>EVIDENCE</a:t>
            </a:r>
            <a:r>
              <a:rPr lang="en-US" sz="1800" dirty="0" smtClean="0"/>
              <a:t> </a:t>
            </a:r>
            <a:r>
              <a:rPr lang="en-US" sz="1800" dirty="0"/>
              <a:t>is the information you find in </a:t>
            </a:r>
            <a:r>
              <a:rPr lang="en-US" sz="1800" dirty="0" smtClean="0"/>
              <a:t>your research </a:t>
            </a:r>
            <a:r>
              <a:rPr lang="en-US" sz="1800" dirty="0"/>
              <a:t>that supports your claim. </a:t>
            </a:r>
            <a:endParaRPr lang="en-US" sz="1800" dirty="0" smtClean="0"/>
          </a:p>
          <a:p>
            <a:pPr>
              <a:defRPr/>
            </a:pPr>
            <a:endParaRPr lang="en-US" sz="1800" dirty="0" smtClean="0"/>
          </a:p>
          <a:p>
            <a:pPr>
              <a:defRPr/>
            </a:pPr>
            <a:r>
              <a:rPr lang="en-US" sz="1800" dirty="0" smtClean="0"/>
              <a:t>Last</a:t>
            </a:r>
            <a:r>
              <a:rPr lang="en-US" sz="1800" dirty="0"/>
              <a:t>, </a:t>
            </a:r>
            <a:r>
              <a:rPr lang="en-US" sz="1800" dirty="0" smtClean="0"/>
              <a:t>the </a:t>
            </a:r>
            <a:r>
              <a:rPr lang="en-US" sz="1800" b="1" dirty="0" smtClean="0"/>
              <a:t>DISCUSSION</a:t>
            </a:r>
            <a:r>
              <a:rPr lang="en-US" sz="1800" dirty="0" smtClean="0"/>
              <a:t> explains </a:t>
            </a:r>
            <a:r>
              <a:rPr lang="en-US" sz="1800" dirty="0"/>
              <a:t>how the evidence given </a:t>
            </a:r>
            <a:r>
              <a:rPr lang="en-US" sz="1800" dirty="0" smtClean="0"/>
              <a:t>is relevant </a:t>
            </a:r>
            <a:r>
              <a:rPr lang="en-US" sz="1800" dirty="0"/>
              <a:t>to the claim</a:t>
            </a:r>
            <a:r>
              <a:rPr lang="en-US" sz="1800" dirty="0" smtClean="0"/>
              <a:t>. Simply </a:t>
            </a:r>
            <a:r>
              <a:rPr lang="en-US" sz="1800" dirty="0"/>
              <a:t>presenting the evidence is </a:t>
            </a:r>
            <a:r>
              <a:rPr lang="en-US" sz="1800" i="1" dirty="0"/>
              <a:t>never</a:t>
            </a:r>
            <a:r>
              <a:rPr lang="en-US" sz="1800" dirty="0"/>
              <a:t> enough</a:t>
            </a:r>
            <a:r>
              <a:rPr lang="en-US" sz="1800" dirty="0" smtClean="0"/>
              <a:t>.</a:t>
            </a:r>
          </a:p>
          <a:p>
            <a:pPr marL="0" indent="0">
              <a:buFont typeface="Arial" charset="0"/>
              <a:buNone/>
              <a:defRPr/>
            </a:pPr>
            <a:endParaRPr lang="en-US" sz="1800" dirty="0"/>
          </a:p>
          <a:p>
            <a:pPr>
              <a:defRPr/>
            </a:pPr>
            <a:r>
              <a:rPr lang="en-US" sz="1800" dirty="0"/>
              <a:t>Always explain how the source can be used </a:t>
            </a:r>
            <a:r>
              <a:rPr lang="en-US" sz="1800" dirty="0" smtClean="0"/>
              <a:t>to support </a:t>
            </a:r>
            <a:r>
              <a:rPr lang="en-US" sz="1800" dirty="0"/>
              <a:t>the claim as well as how it helps </a:t>
            </a:r>
            <a:r>
              <a:rPr lang="en-US" sz="1800" dirty="0" smtClean="0"/>
              <a:t>develop the </a:t>
            </a:r>
            <a:r>
              <a:rPr lang="en-US" sz="1800" dirty="0"/>
              <a:t>overall purpose of the paper. It is better </a:t>
            </a:r>
            <a:r>
              <a:rPr lang="en-US" sz="1800" dirty="0" smtClean="0"/>
              <a:t>to have </a:t>
            </a:r>
            <a:r>
              <a:rPr lang="en-US" sz="1800" dirty="0"/>
              <a:t>one or two sources that are </a:t>
            </a:r>
            <a:r>
              <a:rPr lang="en-US" sz="1800" dirty="0" smtClean="0"/>
              <a:t>thoroughly explained </a:t>
            </a:r>
            <a:r>
              <a:rPr lang="en-US" sz="1800" dirty="0"/>
              <a:t>than to have three or </a:t>
            </a:r>
            <a:r>
              <a:rPr lang="en-US" sz="1800" dirty="0" smtClean="0"/>
              <a:t>four sources which have no content or explanation. </a:t>
            </a:r>
            <a:endParaRPr lang="en-US" sz="18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699" name="Title 2"/>
          <p:cNvSpPr>
            <a:spLocks noGrp="1"/>
          </p:cNvSpPr>
          <p:nvPr>
            <p:ph type="title"/>
          </p:nvPr>
        </p:nvSpPr>
        <p:spPr/>
        <p:txBody>
          <a:bodyPr/>
          <a:lstStyle/>
          <a:p>
            <a:pPr eaLnBrk="1" hangingPunct="1"/>
            <a:r>
              <a:rPr lang="en-US" altLang="en-US" smtClean="0"/>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Quotations, paraphrases, and summaries</a:t>
            </a:r>
          </a:p>
          <a:p>
            <a:pPr lvl="1" eaLnBrk="1" fontAlgn="auto" hangingPunct="1">
              <a:lnSpc>
                <a:spcPct val="90000"/>
              </a:lnSpc>
              <a:spcAft>
                <a:spcPts val="0"/>
              </a:spcAft>
              <a:buClr>
                <a:schemeClr val="accent3"/>
              </a:buClr>
              <a:buFont typeface="Arial"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itchFamily="34" charset="0"/>
              <a:buChar char="–"/>
              <a:defRPr/>
            </a:pPr>
            <a:r>
              <a:rPr lang="en-US" sz="2000" dirty="0"/>
              <a:t>expand the breadth or depth of your writing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37250"/>
            <a:ext cx="8001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169-171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23" name="Title 2"/>
          <p:cNvSpPr>
            <a:spLocks noGrp="1"/>
          </p:cNvSpPr>
          <p:nvPr>
            <p:ph type="title"/>
          </p:nvPr>
        </p:nvSpPr>
        <p:spPr/>
        <p:txBody>
          <a:bodyPr/>
          <a:lstStyle/>
          <a:p>
            <a:pPr eaLnBrk="1" hangingPunct="1"/>
            <a:r>
              <a:rPr lang="en-US" altLang="en-US" smtClean="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Font typeface="Arial" charset="0"/>
              <a:buAutoNum type="arabicPeriod"/>
              <a:defRPr/>
            </a:pPr>
            <a:r>
              <a:rPr lang="en-US" sz="2800" dirty="0"/>
              <a:t>Read the entire text, noting the key points and main ideas. </a:t>
            </a:r>
          </a:p>
          <a:p>
            <a:pPr marL="533400" indent="-533400" eaLnBrk="1" fontAlgn="auto" hangingPunct="1">
              <a:lnSpc>
                <a:spcPct val="90000"/>
              </a:lnSpc>
              <a:spcAft>
                <a:spcPts val="0"/>
              </a:spcAft>
              <a:buFont typeface="Arial" charset="0"/>
              <a:buAutoNum type="arabicPeriod"/>
              <a:defRPr/>
            </a:pPr>
            <a:r>
              <a:rPr lang="en-US" sz="2800" dirty="0"/>
              <a:t>Summarize in your own words what the single main idea of the essay is. </a:t>
            </a:r>
          </a:p>
          <a:p>
            <a:pPr marL="533400" indent="-533400" eaLnBrk="1" fontAlgn="auto" hangingPunct="1">
              <a:lnSpc>
                <a:spcPct val="90000"/>
              </a:lnSpc>
              <a:spcAft>
                <a:spcPts val="0"/>
              </a:spcAft>
              <a:buFont typeface="Arial" charset="0"/>
              <a:buAutoNum type="arabicPeriod"/>
              <a:defRPr/>
            </a:pPr>
            <a:r>
              <a:rPr lang="en-US" sz="2800" dirty="0"/>
              <a:t>Paraphrase important supporting points that come up in the essay. </a:t>
            </a:r>
          </a:p>
          <a:p>
            <a:pPr marL="533400" indent="-533400" eaLnBrk="1" fontAlgn="auto" hangingPunct="1">
              <a:lnSpc>
                <a:spcPct val="90000"/>
              </a:lnSpc>
              <a:spcAft>
                <a:spcPts val="0"/>
              </a:spcAft>
              <a:buFont typeface="Arial" charset="0"/>
              <a:buAutoNum type="arabicPeriod"/>
              <a:defRPr/>
            </a:pPr>
            <a:r>
              <a:rPr lang="en-US" sz="2800" dirty="0"/>
              <a:t>Consider any words, phrases, or brief passages that you believe should be quoted </a:t>
            </a:r>
            <a:r>
              <a:rPr lang="en-US" sz="2800" dirty="0" smtClean="0"/>
              <a:t>directly, </a:t>
            </a:r>
            <a:r>
              <a:rPr lang="en-US" sz="2800" i="1" dirty="0" smtClean="0">
                <a:solidFill>
                  <a:srgbClr val="FFFF00"/>
                </a:solidFill>
              </a:rPr>
              <a:t>particularly when using numbers, statistics, percentages, etc</a:t>
            </a:r>
            <a:r>
              <a:rPr lang="en-US" sz="2800" dirty="0" smtClean="0">
                <a:solidFill>
                  <a:srgbClr val="FFFF00"/>
                </a:solidFill>
              </a:rPr>
              <a:t>. </a:t>
            </a:r>
            <a:endParaRPr lang="en-US" dirty="0">
              <a:solidFill>
                <a:srgbClr val="FFFF0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5915025"/>
            <a:ext cx="10977563" cy="528638"/>
          </a:xfrm>
          <a:prstGeom prst="rect">
            <a:avLst/>
          </a:prstGeom>
          <a:noFill/>
        </p:spPr>
        <p:txBody>
          <a:bodyPr>
            <a:spAutoFit/>
          </a:bodyPr>
          <a:lstStyle/>
          <a:p>
            <a:pPr marL="533400" indent="-533400" fontAlgn="auto">
              <a:lnSpc>
                <a:spcPct val="90000"/>
              </a:lnSpc>
              <a:spcBef>
                <a:spcPts val="0"/>
              </a:spcBef>
              <a:spcAft>
                <a:spcPts val="0"/>
              </a:spcAft>
              <a:defRPr/>
            </a:pPr>
            <a:r>
              <a:rPr lang="en-US" sz="1050" dirty="0">
                <a:latin typeface="+mn-lt"/>
                <a:cs typeface="+mn-cs"/>
              </a:rPr>
              <a:t>p. 169-172 APA 6e</a:t>
            </a:r>
          </a:p>
          <a:p>
            <a:pPr marL="533400" indent="-533400" fontAlgn="auto">
              <a:lnSpc>
                <a:spcPct val="90000"/>
              </a:lnSpc>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747" name="Title 2"/>
          <p:cNvSpPr>
            <a:spLocks noGrp="1"/>
          </p:cNvSpPr>
          <p:nvPr>
            <p:ph type="title"/>
          </p:nvPr>
        </p:nvSpPr>
        <p:spPr/>
        <p:txBody>
          <a:bodyPr/>
          <a:lstStyle/>
          <a:p>
            <a:pPr eaLnBrk="1" hangingPunct="1"/>
            <a:r>
              <a:rPr lang="en-US" altLang="en-US" smtClean="0"/>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800" dirty="0"/>
              <a:t>When you</a:t>
            </a:r>
            <a:r>
              <a:rPr lang="en-US" sz="2800" b="1" dirty="0"/>
              <a:t> summarize, </a:t>
            </a:r>
            <a:r>
              <a:rPr lang="en-US" sz="2800" dirty="0"/>
              <a:t>you put the main idea(s) into your own words, including only the main point(s). </a:t>
            </a:r>
          </a:p>
          <a:p>
            <a:pPr lvl="1" eaLnBrk="1" fontAlgn="auto" hangingPunct="1">
              <a:lnSpc>
                <a:spcPct val="90000"/>
              </a:lnSpc>
              <a:spcAft>
                <a:spcPts val="0"/>
              </a:spcAft>
              <a:buClr>
                <a:schemeClr val="accent3"/>
              </a:buClr>
              <a:buFont typeface="Arial" pitchFamily="34" charset="0"/>
              <a:buChar char="–"/>
              <a:defRPr/>
            </a:pPr>
            <a:r>
              <a:rPr lang="en-US" sz="2400" dirty="0"/>
              <a:t>Summarized ideas must be attributed to the original source. </a:t>
            </a:r>
          </a:p>
          <a:p>
            <a:pPr lvl="1" eaLnBrk="1" fontAlgn="auto" hangingPunct="1">
              <a:lnSpc>
                <a:spcPct val="90000"/>
              </a:lnSpc>
              <a:spcAft>
                <a:spcPts val="0"/>
              </a:spcAft>
              <a:buClr>
                <a:schemeClr val="accent3"/>
              </a:buClr>
              <a:buFont typeface="Arial" pitchFamily="34" charset="0"/>
              <a:buChar char="–"/>
              <a:defRPr/>
            </a:pPr>
            <a:r>
              <a:rPr lang="en-US" sz="2400" dirty="0"/>
              <a:t>Summaries are significantly shorter than the original.</a:t>
            </a:r>
          </a:p>
          <a:p>
            <a:pPr lvl="1" eaLnBrk="1" fontAlgn="auto" hangingPunct="1">
              <a:lnSpc>
                <a:spcPct val="90000"/>
              </a:lnSpc>
              <a:spcAft>
                <a:spcPts val="0"/>
              </a:spcAft>
              <a:buClr>
                <a:schemeClr val="accent3"/>
              </a:buClr>
              <a:buFont typeface="Arial" pitchFamily="34" charset="0"/>
              <a:buChar char="–"/>
              <a:defRPr/>
            </a:pPr>
            <a:r>
              <a:rPr lang="en-US" sz="2400" dirty="0"/>
              <a:t>Summaries take a broad overview of source material.</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81000" y="5975350"/>
            <a:ext cx="8382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28600"/>
            <a:ext cx="8229600" cy="838200"/>
          </a:xfrm>
        </p:spPr>
        <p:txBody>
          <a:bodyPr/>
          <a:lstStyle/>
          <a:p>
            <a:r>
              <a:rPr lang="en-US" altLang="en-US" smtClean="0"/>
              <a:t>Summarizing</a:t>
            </a:r>
          </a:p>
        </p:txBody>
      </p:sp>
      <p:sp>
        <p:nvSpPr>
          <p:cNvPr id="3" name="Content Placeholder 2"/>
          <p:cNvSpPr>
            <a:spLocks noGrp="1"/>
          </p:cNvSpPr>
          <p:nvPr>
            <p:ph idx="1"/>
          </p:nvPr>
        </p:nvSpPr>
        <p:spPr>
          <a:xfrm>
            <a:off x="457200" y="914400"/>
            <a:ext cx="8229600" cy="5715000"/>
          </a:xfrm>
        </p:spPr>
        <p:txBody>
          <a:bodyPr/>
          <a:lstStyle/>
          <a:p>
            <a:pPr marL="0" indent="0">
              <a:buFont typeface="Arial" charset="0"/>
              <a:buNone/>
              <a:defRPr/>
            </a:pPr>
            <a:r>
              <a:rPr lang="en-US" sz="2400" b="1" i="1" dirty="0"/>
              <a:t>Summarize </a:t>
            </a:r>
            <a:r>
              <a:rPr lang="en-US" sz="2400" dirty="0"/>
              <a:t>any ideas or text that you believe are important. Proper summarization should condense </a:t>
            </a:r>
            <a:r>
              <a:rPr lang="en-US" sz="2400" dirty="0" smtClean="0"/>
              <a:t>the main </a:t>
            </a:r>
            <a:r>
              <a:rPr lang="en-US" sz="2400" dirty="0"/>
              <a:t>idea or text of several pages (or even the entire source!) into a brief overview. By </a:t>
            </a:r>
            <a:r>
              <a:rPr lang="en-US" sz="2400" dirty="0" smtClean="0"/>
              <a:t>summarizing </a:t>
            </a:r>
            <a:r>
              <a:rPr lang="en-US" sz="2400" dirty="0"/>
              <a:t>you</a:t>
            </a:r>
          </a:p>
          <a:p>
            <a:pPr marL="0" indent="0">
              <a:buFont typeface="Arial" charset="0"/>
              <a:buNone/>
              <a:defRPr/>
            </a:pPr>
            <a:r>
              <a:rPr lang="en-US" sz="2400" dirty="0"/>
              <a:t>save many paragraphs or pages of unnecessary text. When using in-text citations for summaries, </a:t>
            </a:r>
            <a:r>
              <a:rPr lang="en-US" sz="2400" dirty="0" smtClean="0"/>
              <a:t>you must </a:t>
            </a:r>
            <a:r>
              <a:rPr lang="en-US" sz="2400" dirty="0"/>
              <a:t>always cite the </a:t>
            </a:r>
            <a:r>
              <a:rPr lang="en-US" sz="2400" dirty="0" smtClean="0"/>
              <a:t>author and publication year. </a:t>
            </a:r>
            <a:r>
              <a:rPr lang="en-US" sz="2400" dirty="0"/>
              <a:t>If there is no author listed, cite the article </a:t>
            </a:r>
            <a:r>
              <a:rPr lang="en-US" sz="2400" dirty="0" smtClean="0"/>
              <a:t>name using the main words of the title and placing quotation marks “  “ around them. </a:t>
            </a:r>
            <a:r>
              <a:rPr lang="en-US" sz="2400" dirty="0"/>
              <a:t>Summaries do not </a:t>
            </a:r>
            <a:r>
              <a:rPr lang="en-US" sz="2400" dirty="0" smtClean="0"/>
              <a:t>require page </a:t>
            </a:r>
            <a:r>
              <a:rPr lang="en-US" sz="2400" dirty="0"/>
              <a:t>numbers; this is because the text summarized will usually cover several pages of text.</a:t>
            </a:r>
          </a:p>
          <a:p>
            <a:pPr>
              <a:defRPr/>
            </a:pPr>
            <a:r>
              <a:rPr lang="en-US" sz="2400" dirty="0" smtClean="0">
                <a:solidFill>
                  <a:schemeClr val="accent5">
                    <a:lumMod val="60000"/>
                    <a:lumOff val="40000"/>
                  </a:schemeClr>
                </a:solidFill>
              </a:rPr>
              <a:t>EX:  Studies show that throughout colleges </a:t>
            </a:r>
            <a:r>
              <a:rPr lang="en-US" sz="2400" dirty="0">
                <a:solidFill>
                  <a:schemeClr val="accent5">
                    <a:lumMod val="60000"/>
                    <a:lumOff val="40000"/>
                  </a:schemeClr>
                </a:solidFill>
              </a:rPr>
              <a:t>and </a:t>
            </a:r>
            <a:r>
              <a:rPr lang="en-US" sz="2400" dirty="0" smtClean="0">
                <a:solidFill>
                  <a:schemeClr val="accent5">
                    <a:lumMod val="60000"/>
                    <a:lumOff val="40000"/>
                  </a:schemeClr>
                </a:solidFill>
              </a:rPr>
              <a:t>universities </a:t>
            </a:r>
            <a:r>
              <a:rPr lang="en-US" sz="2400" dirty="0">
                <a:solidFill>
                  <a:schemeClr val="accent5">
                    <a:lumMod val="60000"/>
                    <a:lumOff val="40000"/>
                  </a:schemeClr>
                </a:solidFill>
              </a:rPr>
              <a:t>teachers are </a:t>
            </a:r>
            <a:r>
              <a:rPr lang="en-US" sz="2400" dirty="0" smtClean="0">
                <a:solidFill>
                  <a:schemeClr val="accent5">
                    <a:lumMod val="60000"/>
                    <a:lumOff val="40000"/>
                  </a:schemeClr>
                </a:solidFill>
              </a:rPr>
              <a:t>often hired from </a:t>
            </a:r>
            <a:r>
              <a:rPr lang="en-US" sz="2400" dirty="0">
                <a:solidFill>
                  <a:schemeClr val="accent5">
                    <a:lumMod val="60000"/>
                    <a:lumOff val="40000"/>
                  </a:schemeClr>
                </a:solidFill>
              </a:rPr>
              <a:t>one area of study to </a:t>
            </a:r>
            <a:r>
              <a:rPr lang="en-US" sz="2400" dirty="0" smtClean="0">
                <a:solidFill>
                  <a:schemeClr val="accent5">
                    <a:lumMod val="60000"/>
                    <a:lumOff val="40000"/>
                  </a:schemeClr>
                </a:solidFill>
              </a:rPr>
              <a:t>teach a different </a:t>
            </a:r>
            <a:r>
              <a:rPr lang="en-US" sz="2400" dirty="0">
                <a:solidFill>
                  <a:schemeClr val="accent5">
                    <a:lumMod val="60000"/>
                    <a:lumOff val="40000"/>
                  </a:schemeClr>
                </a:solidFill>
              </a:rPr>
              <a:t>area of </a:t>
            </a:r>
            <a:r>
              <a:rPr lang="en-US" sz="2400" dirty="0" smtClean="0">
                <a:solidFill>
                  <a:schemeClr val="accent5">
                    <a:lumMod val="60000"/>
                    <a:lumOff val="40000"/>
                  </a:schemeClr>
                </a:solidFill>
              </a:rPr>
              <a:t>study </a:t>
            </a:r>
            <a:r>
              <a:rPr lang="en-US" sz="2400" dirty="0">
                <a:solidFill>
                  <a:schemeClr val="accent5">
                    <a:lumMod val="60000"/>
                    <a:lumOff val="40000"/>
                  </a:schemeClr>
                </a:solidFill>
              </a:rPr>
              <a:t>(</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
        <p:nvSpPr>
          <p:cNvPr id="5" name="Rectangle 4"/>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795" name="Title 2"/>
          <p:cNvSpPr>
            <a:spLocks noGrp="1"/>
          </p:cNvSpPr>
          <p:nvPr>
            <p:ph type="title"/>
          </p:nvPr>
        </p:nvSpPr>
        <p:spPr>
          <a:xfrm>
            <a:off x="457200" y="274638"/>
            <a:ext cx="8229600" cy="868362"/>
          </a:xfrm>
        </p:spPr>
        <p:txBody>
          <a:bodyPr/>
          <a:lstStyle/>
          <a:p>
            <a:pPr eaLnBrk="1" hangingPunct="1"/>
            <a:r>
              <a:rPr lang="en-US" altLang="en-US" smtClean="0"/>
              <a:t>Paraphrasing</a:t>
            </a:r>
          </a:p>
        </p:txBody>
      </p:sp>
      <p:sp>
        <p:nvSpPr>
          <p:cNvPr id="4" name="Content Placeholder 3"/>
          <p:cNvSpPr>
            <a:spLocks noGrp="1"/>
          </p:cNvSpPr>
          <p:nvPr>
            <p:ph idx="1"/>
          </p:nvPr>
        </p:nvSpPr>
        <p:spPr>
          <a:xfrm>
            <a:off x="457200" y="1143000"/>
            <a:ext cx="8229600" cy="49530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sz="2800" b="1" dirty="0"/>
              <a:t>Paraphrasing</a:t>
            </a:r>
            <a:r>
              <a:rPr lang="en-US" sz="2800" dirty="0"/>
              <a:t> involves putting a passage from source material into your own words. </a:t>
            </a:r>
            <a:endParaRPr lang="en-US" sz="2800" dirty="0" smtClean="0"/>
          </a:p>
          <a:p>
            <a:pPr eaLnBrk="1" fontAlgn="auto" hangingPunct="1">
              <a:spcAft>
                <a:spcPts val="0"/>
              </a:spcAft>
              <a:buClr>
                <a:schemeClr val="accent3"/>
              </a:buClr>
              <a:buSzPct val="70000"/>
              <a:buFont typeface="Wingdings" pitchFamily="2" charset="2"/>
              <a:buChar char="§"/>
              <a:defRPr/>
            </a:pPr>
            <a:endParaRPr lang="en-US" sz="2800" dirty="0"/>
          </a:p>
          <a:p>
            <a:pPr lvl="1" eaLnBrk="1" fontAlgn="auto" hangingPunct="1">
              <a:spcAft>
                <a:spcPts val="0"/>
              </a:spcAft>
              <a:buClr>
                <a:schemeClr val="accent3"/>
              </a:buClr>
              <a:buFont typeface="Arial" pitchFamily="34" charset="0"/>
              <a:buChar char="–"/>
              <a:defRPr/>
            </a:pPr>
            <a:r>
              <a:rPr lang="en-US" sz="2400" dirty="0"/>
              <a:t>Attribute paraphrases to their original sources.</a:t>
            </a:r>
          </a:p>
          <a:p>
            <a:pPr lvl="1" eaLnBrk="1" fontAlgn="auto" hangingPunct="1">
              <a:spcAft>
                <a:spcPts val="0"/>
              </a:spcAft>
              <a:buClr>
                <a:schemeClr val="accent3"/>
              </a:buClr>
              <a:buFont typeface="Arial" pitchFamily="34" charset="0"/>
              <a:buChar char="–"/>
              <a:defRPr/>
            </a:pPr>
            <a:r>
              <a:rPr lang="en-US" sz="2400" dirty="0"/>
              <a:t>Paraphrases are usually shorter than, but may be the same length as the original passage. </a:t>
            </a:r>
          </a:p>
          <a:p>
            <a:pPr lvl="1" eaLnBrk="1" fontAlgn="auto" hangingPunct="1">
              <a:spcAft>
                <a:spcPts val="0"/>
              </a:spcAft>
              <a:buClr>
                <a:schemeClr val="accent3"/>
              </a:buClr>
              <a:buFont typeface="Arial" pitchFamily="34" charset="0"/>
              <a:buChar char="–"/>
              <a:defRPr/>
            </a:pPr>
            <a:r>
              <a:rPr lang="en-US" sz="2400" dirty="0"/>
              <a:t>Paraphrases take a more focused segment of the source and condense it slightly. </a:t>
            </a:r>
            <a:endParaRPr lang="en-US" sz="2400" dirty="0" smtClean="0"/>
          </a:p>
          <a:p>
            <a:pPr marL="457200" lvl="1" indent="0" eaLnBrk="1" fontAlgn="auto" hangingPunct="1">
              <a:spcAft>
                <a:spcPts val="0"/>
              </a:spcAft>
              <a:buClr>
                <a:schemeClr val="accent3"/>
              </a:buClr>
              <a:buFont typeface="Arial" charset="0"/>
              <a:buNone/>
              <a:defRPr/>
            </a:pPr>
            <a:endParaRPr lang="en-US" sz="2400" dirty="0"/>
          </a:p>
          <a:p>
            <a:pPr>
              <a:defRPr/>
            </a:pPr>
            <a:r>
              <a:rPr lang="en-US" sz="2400" dirty="0" smtClean="0">
                <a:solidFill>
                  <a:schemeClr val="accent5">
                    <a:lumMod val="60000"/>
                    <a:lumOff val="40000"/>
                  </a:schemeClr>
                </a:solidFill>
              </a:rPr>
              <a:t>EX</a:t>
            </a:r>
            <a:r>
              <a:rPr lang="en-US" sz="2300" dirty="0" smtClean="0">
                <a:solidFill>
                  <a:schemeClr val="accent5">
                    <a:lumMod val="60000"/>
                    <a:lumOff val="40000"/>
                  </a:schemeClr>
                </a:solidFill>
              </a:rPr>
              <a:t>: </a:t>
            </a:r>
            <a:r>
              <a:rPr lang="en-US" sz="2300" dirty="0" err="1" smtClean="0">
                <a:solidFill>
                  <a:schemeClr val="accent5">
                    <a:lumMod val="60000"/>
                    <a:lumOff val="40000"/>
                  </a:schemeClr>
                </a:solidFill>
              </a:rPr>
              <a:t>Lortie’s</a:t>
            </a:r>
            <a:r>
              <a:rPr lang="en-US" sz="2300" dirty="0" smtClean="0">
                <a:solidFill>
                  <a:schemeClr val="accent5">
                    <a:lumMod val="60000"/>
                    <a:lumOff val="40000"/>
                  </a:schemeClr>
                </a:solidFill>
              </a:rPr>
              <a:t> (1975) research reveals that classroom experiences as well as interactions among peers and colleagues contribute to teacher learning (p. 79).</a:t>
            </a:r>
            <a:endParaRPr lang="en-US" dirty="0"/>
          </a:p>
        </p:txBody>
      </p:sp>
      <p:sp>
        <p:nvSpPr>
          <p:cNvPr id="5" name="TextBox 4"/>
          <p:cNvSpPr txBox="1"/>
          <p:nvPr/>
        </p:nvSpPr>
        <p:spPr>
          <a:xfrm>
            <a:off x="304800" y="5943600"/>
            <a:ext cx="8610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170 - 174 APA 6</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819" name="Title 2"/>
          <p:cNvSpPr>
            <a:spLocks noGrp="1"/>
          </p:cNvSpPr>
          <p:nvPr>
            <p:ph type="title"/>
          </p:nvPr>
        </p:nvSpPr>
        <p:spPr>
          <a:xfrm>
            <a:off x="457200" y="274638"/>
            <a:ext cx="8229600" cy="944562"/>
          </a:xfrm>
        </p:spPr>
        <p:txBody>
          <a:bodyPr/>
          <a:lstStyle/>
          <a:p>
            <a:pPr eaLnBrk="1" hangingPunct="1"/>
            <a:r>
              <a:rPr lang="en-US" altLang="en-US" smtClean="0"/>
              <a:t>Quoting</a:t>
            </a:r>
          </a:p>
        </p:txBody>
      </p:sp>
      <p:sp>
        <p:nvSpPr>
          <p:cNvPr id="4" name="Content Placeholder 3"/>
          <p:cNvSpPr>
            <a:spLocks noGrp="1"/>
          </p:cNvSpPr>
          <p:nvPr>
            <p:ph idx="1"/>
          </p:nvPr>
        </p:nvSpPr>
        <p:spPr>
          <a:xfrm>
            <a:off x="457200" y="1371600"/>
            <a:ext cx="8229600" cy="4754563"/>
          </a:xfrm>
        </p:spPr>
        <p:txBody>
          <a:bodyPr rtlCol="0">
            <a:normAutofit/>
          </a:bodyPr>
          <a:lstStyle/>
          <a:p>
            <a:pPr eaLnBrk="1" fontAlgn="auto" hangingPunct="1">
              <a:lnSpc>
                <a:spcPct val="80000"/>
              </a:lnSpc>
              <a:spcAft>
                <a:spcPts val="0"/>
              </a:spcAft>
              <a:buClr>
                <a:schemeClr val="accent3"/>
              </a:buClr>
              <a:buSzPct val="70000"/>
              <a:buFont typeface="Wingdings" pitchFamily="2" charset="2"/>
              <a:buChar char="§"/>
              <a:defRPr/>
            </a:pPr>
            <a:r>
              <a:rPr lang="en-US" b="1" dirty="0"/>
              <a:t>Quotations</a:t>
            </a:r>
            <a:r>
              <a:rPr lang="en-US" dirty="0"/>
              <a:t> must be identical to the original.</a:t>
            </a:r>
          </a:p>
          <a:p>
            <a:pPr lvl="1" eaLnBrk="1" fontAlgn="auto" hangingPunct="1">
              <a:lnSpc>
                <a:spcPct val="80000"/>
              </a:lnSpc>
              <a:spcAft>
                <a:spcPts val="0"/>
              </a:spcAft>
              <a:buClr>
                <a:schemeClr val="accent3"/>
              </a:buClr>
              <a:buFont typeface="Arial" pitchFamily="34" charset="0"/>
              <a:buChar char="–"/>
              <a:defRPr/>
            </a:pPr>
            <a:r>
              <a:rPr lang="en-US" sz="2400" dirty="0"/>
              <a:t>Quotations use a narrow segment of the source. </a:t>
            </a:r>
          </a:p>
          <a:p>
            <a:pPr lvl="1" eaLnBrk="1" fontAlgn="auto" hangingPunct="1">
              <a:lnSpc>
                <a:spcPct val="80000"/>
              </a:lnSpc>
              <a:spcAft>
                <a:spcPts val="0"/>
              </a:spcAft>
              <a:buClr>
                <a:schemeClr val="accent3"/>
              </a:buClr>
              <a:buFont typeface="Arial" pitchFamily="34" charset="0"/>
              <a:buChar char="–"/>
              <a:defRPr/>
            </a:pPr>
            <a:r>
              <a:rPr lang="en-US" sz="24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itchFamily="34" charset="0"/>
              <a:buChar char="–"/>
              <a:defRPr/>
            </a:pPr>
            <a:r>
              <a:rPr lang="en-US" sz="24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itchFamily="34" charset="0"/>
              <a:buChar char="–"/>
              <a:defRPr/>
            </a:pPr>
            <a:r>
              <a:rPr lang="en-US" sz="2400" dirty="0"/>
              <a:t>Use quotes when the author’s words are so precisely and accurately stated that they cannot be paraphrased</a:t>
            </a:r>
            <a:r>
              <a:rPr lang="en-US" sz="2400" dirty="0" smtClean="0"/>
              <a:t>.</a:t>
            </a:r>
          </a:p>
          <a:p>
            <a:pPr marL="0" indent="0">
              <a:buFont typeface="Arial" charset="0"/>
              <a:buNone/>
              <a:defRPr/>
            </a:pPr>
            <a:r>
              <a:rPr lang="en-US" sz="2400" dirty="0" smtClean="0"/>
              <a:t>	</a:t>
            </a:r>
            <a:r>
              <a:rPr lang="en-US" sz="2400" dirty="0" smtClean="0">
                <a:solidFill>
                  <a:schemeClr val="accent5">
                    <a:lumMod val="60000"/>
                    <a:lumOff val="40000"/>
                  </a:schemeClr>
                </a:solidFill>
              </a:rPr>
              <a:t>EX: </a:t>
            </a:r>
            <a:r>
              <a:rPr lang="en-US" sz="2600" dirty="0" smtClean="0">
                <a:solidFill>
                  <a:schemeClr val="accent5">
                    <a:lumMod val="60000"/>
                    <a:lumOff val="40000"/>
                  </a:schemeClr>
                </a:solidFill>
              </a:rPr>
              <a:t>Stenberg and </a:t>
            </a:r>
            <a:r>
              <a:rPr lang="en-US" sz="2600" dirty="0">
                <a:solidFill>
                  <a:schemeClr val="accent5">
                    <a:lumMod val="60000"/>
                    <a:lumOff val="40000"/>
                  </a:schemeClr>
                </a:solidFill>
              </a:rPr>
              <a:t>Lee (2002) agree that teacher </a:t>
            </a:r>
            <a:r>
              <a:rPr lang="en-US" sz="2600" dirty="0" smtClean="0">
                <a:solidFill>
                  <a:schemeClr val="accent5">
                    <a:lumMod val="60000"/>
                    <a:lumOff val="40000"/>
                  </a:schemeClr>
                </a:solidFill>
              </a:rPr>
              <a:t>	       learning </a:t>
            </a:r>
            <a:r>
              <a:rPr lang="en-US" sz="2600" dirty="0">
                <a:solidFill>
                  <a:schemeClr val="accent5">
                    <a:lumMod val="60000"/>
                    <a:lumOff val="40000"/>
                  </a:schemeClr>
                </a:solidFill>
              </a:rPr>
              <a:t>is an “intellectual and ongoing </a:t>
            </a:r>
            <a:r>
              <a:rPr lang="en-US" sz="2600" dirty="0" smtClean="0">
                <a:solidFill>
                  <a:schemeClr val="accent5">
                    <a:lumMod val="60000"/>
                    <a:lumOff val="40000"/>
                  </a:schemeClr>
                </a:solidFill>
              </a:rPr>
              <a:t>		       process</a:t>
            </a:r>
            <a:r>
              <a:rPr lang="en-US" sz="2600" dirty="0">
                <a:solidFill>
                  <a:schemeClr val="accent5">
                    <a:lumMod val="60000"/>
                    <a:lumOff val="40000"/>
                  </a:schemeClr>
                </a:solidFill>
              </a:rPr>
              <a:t>” (p. 327</a:t>
            </a:r>
            <a:r>
              <a:rPr lang="en-US" sz="2600" dirty="0" smtClean="0">
                <a:solidFill>
                  <a:schemeClr val="accent5">
                    <a:lumMod val="60000"/>
                    <a:lumOff val="40000"/>
                  </a:schemeClr>
                </a:solidFill>
              </a:rPr>
              <a:t>). </a:t>
            </a:r>
            <a:endParaRPr lang="en-US" sz="2600" dirty="0">
              <a:solidFill>
                <a:schemeClr val="accent5">
                  <a:lumMod val="60000"/>
                  <a:lumOff val="40000"/>
                </a:schemeClr>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263525" y="6005513"/>
            <a:ext cx="81534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3" name="Title 2"/>
          <p:cNvSpPr>
            <a:spLocks noGrp="1"/>
          </p:cNvSpPr>
          <p:nvPr>
            <p:ph type="title"/>
          </p:nvPr>
        </p:nvSpPr>
        <p:spPr/>
        <p:txBody>
          <a:bodyPr/>
          <a:lstStyle/>
          <a:p>
            <a:pPr eaLnBrk="1" hangingPunct="1"/>
            <a:r>
              <a:rPr lang="en-US" altLang="en-US" smtClean="0"/>
              <a:t>An APA 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Wingdings" pitchFamily="2" charset="2"/>
              <a:buChar char="§"/>
              <a:defRPr/>
            </a:pPr>
            <a:r>
              <a:rPr lang="en-US" sz="2400" dirty="0"/>
              <a:t>Header (Upper Left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a:t>The </a:t>
            </a:r>
            <a:r>
              <a:rPr lang="en-US" sz="2000" dirty="0" smtClean="0"/>
              <a:t>words </a:t>
            </a:r>
            <a:r>
              <a:rPr lang="en-US" sz="2000" dirty="0" smtClean="0">
                <a:solidFill>
                  <a:srgbClr val="FFFF00"/>
                </a:solidFill>
              </a:rPr>
              <a:t>Running </a:t>
            </a:r>
            <a:r>
              <a:rPr lang="en-US" sz="2000" dirty="0">
                <a:solidFill>
                  <a:srgbClr val="FFFF00"/>
                </a:solidFill>
              </a:rPr>
              <a:t>head</a:t>
            </a:r>
            <a:r>
              <a:rPr lang="en-US" sz="2000" dirty="0" smtClean="0">
                <a:solidFill>
                  <a:srgbClr val="FFFF00"/>
                </a:solidFill>
              </a:rPr>
              <a:t>: </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One space then </a:t>
            </a:r>
            <a:r>
              <a:rPr lang="en-US" sz="2000" dirty="0" smtClean="0">
                <a:solidFill>
                  <a:srgbClr val="FFFF00"/>
                </a:solidFill>
              </a:rPr>
              <a:t>BRIEF TITLE</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Example: </a:t>
            </a:r>
            <a:r>
              <a:rPr lang="en-US" sz="2000" dirty="0" smtClean="0">
                <a:solidFill>
                  <a:srgbClr val="FFFF00"/>
                </a:solidFill>
              </a:rPr>
              <a:t>Running head: BRIEF TITLE</a:t>
            </a:r>
          </a:p>
          <a:p>
            <a:pPr eaLnBrk="1" fontAlgn="auto" hangingPunct="1">
              <a:lnSpc>
                <a:spcPct val="80000"/>
              </a:lnSpc>
              <a:spcAft>
                <a:spcPts val="0"/>
              </a:spcAft>
              <a:buClr>
                <a:schemeClr val="accent3"/>
              </a:buClr>
              <a:buSzPct val="70000"/>
              <a:buFont typeface="Wingdings" pitchFamily="2" charset="2"/>
              <a:buChar char="§"/>
              <a:defRPr/>
            </a:pPr>
            <a:r>
              <a:rPr lang="en-US" sz="2400" dirty="0" smtClean="0"/>
              <a:t>Header (Upper Right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Page </a:t>
            </a:r>
            <a:r>
              <a:rPr lang="en-US" sz="2000" dirty="0"/>
              <a:t>Number (number only)</a:t>
            </a:r>
          </a:p>
          <a:p>
            <a:pPr eaLnBrk="1" fontAlgn="auto" hangingPunct="1">
              <a:lnSpc>
                <a:spcPct val="80000"/>
              </a:lnSpc>
              <a:spcAft>
                <a:spcPts val="0"/>
              </a:spcAft>
              <a:buClr>
                <a:schemeClr val="accent3"/>
              </a:buClr>
              <a:buSzPct val="70000"/>
              <a:buFont typeface="Wingdings" pitchFamily="2" charset="2"/>
              <a:buChar char="§"/>
              <a:defRPr/>
            </a:pPr>
            <a:r>
              <a:rPr lang="en-US" sz="2400" dirty="0"/>
              <a:t>Title and Identification (Center of Page, Double Spaced)</a:t>
            </a:r>
          </a:p>
          <a:p>
            <a:pPr lvl="1" eaLnBrk="1" fontAlgn="auto" hangingPunct="1">
              <a:lnSpc>
                <a:spcPct val="80000"/>
              </a:lnSpc>
              <a:spcAft>
                <a:spcPts val="0"/>
              </a:spcAft>
              <a:buClr>
                <a:schemeClr val="accent3"/>
              </a:buClr>
              <a:buSzPct val="100000"/>
              <a:buFont typeface="Arial"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itchFamily="34" charset="0"/>
              <a:buChar char="–"/>
              <a:defRPr/>
            </a:pPr>
            <a:r>
              <a:rPr lang="en-US" sz="2000" dirty="0"/>
              <a:t>Date (Month date, year format) – ASK YOUR PROFESSOR</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a:t>
            </a:r>
            <a:endParaRPr lang="en-US" dirty="0"/>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400" dirty="0"/>
              <a:t>Signal phrases introduce someone else’s work – they signal that the words and ideas that are about to be offered belong to someone other than the author of the paper</a:t>
            </a:r>
            <a:r>
              <a:rPr lang="en-US" sz="2400" dirty="0" smtClean="0"/>
              <a:t>. </a:t>
            </a:r>
            <a:r>
              <a:rPr lang="en-US" sz="2400" dirty="0" smtClean="0">
                <a:solidFill>
                  <a:srgbClr val="FFFF00"/>
                </a:solidFill>
              </a:rPr>
              <a:t>*</a:t>
            </a:r>
            <a:r>
              <a:rPr lang="en-US" sz="2400" dirty="0" smtClean="0"/>
              <a:t> </a:t>
            </a:r>
            <a:r>
              <a:rPr lang="en-US" sz="2000" i="1" dirty="0" smtClean="0">
                <a:solidFill>
                  <a:srgbClr val="FFFF00"/>
                </a:solidFill>
              </a:rPr>
              <a:t>According to Jones (2013), research reveals….(p.4).</a:t>
            </a:r>
            <a:endParaRPr lang="en-US" sz="2000" dirty="0"/>
          </a:p>
          <a:p>
            <a:pPr eaLnBrk="1" fontAlgn="auto" hangingPunct="1">
              <a:spcAft>
                <a:spcPts val="0"/>
              </a:spcAft>
              <a:buClr>
                <a:schemeClr val="accent3"/>
              </a:buClr>
              <a:buSzPct val="70000"/>
              <a:buFont typeface="Wingdings" pitchFamily="2" charset="2"/>
              <a:buChar char="§"/>
              <a:defRPr/>
            </a:pPr>
            <a:r>
              <a:rPr lang="en-US" sz="2400" dirty="0"/>
              <a:t>In-text citations are the parenthetical pieces of information that appear usually at the end of a quote, paraphrase, or summary (though they sometimes appear before</a:t>
            </a:r>
            <a:r>
              <a:rPr lang="en-US" sz="2400" dirty="0" smtClean="0"/>
              <a:t>). </a:t>
            </a:r>
            <a:r>
              <a:rPr lang="en-US" sz="2400" dirty="0" smtClean="0">
                <a:solidFill>
                  <a:srgbClr val="FFFF00"/>
                </a:solidFill>
              </a:rPr>
              <a:t>* </a:t>
            </a:r>
            <a:r>
              <a:rPr lang="en-US" sz="2000" dirty="0" smtClean="0">
                <a:solidFill>
                  <a:srgbClr val="FFFF00"/>
                </a:solidFill>
              </a:rPr>
              <a:t>(Jones, 2013, p. 4)</a:t>
            </a:r>
            <a:endParaRPr lang="en-US" sz="2000" dirty="0"/>
          </a:p>
          <a:p>
            <a:pPr eaLnBrk="1" fontAlgn="auto" hangingPunct="1">
              <a:spcAft>
                <a:spcPts val="0"/>
              </a:spcAft>
              <a:buClr>
                <a:schemeClr val="accent3"/>
              </a:buClr>
              <a:buSzPct val="70000"/>
              <a:buFont typeface="Wingdings" pitchFamily="2" charset="2"/>
              <a:buChar char="§"/>
              <a:defRPr/>
            </a:pPr>
            <a:r>
              <a:rPr lang="en-US" sz="2400" dirty="0"/>
              <a:t>A simple rule: </a:t>
            </a:r>
          </a:p>
          <a:p>
            <a:pPr algn="ctr" eaLnBrk="1" fontAlgn="auto" hangingPunct="1">
              <a:spcAft>
                <a:spcPts val="0"/>
              </a:spcAft>
              <a:buFont typeface="Arial" pitchFamily="34" charset="0"/>
              <a:buNone/>
              <a:defRPr/>
            </a:pPr>
            <a:r>
              <a:rPr lang="en-US" sz="2400" i="1" dirty="0">
                <a:solidFill>
                  <a:srgbClr val="FFFF00"/>
                </a:solidFill>
              </a:rPr>
              <a:t>Author</a:t>
            </a:r>
            <a:r>
              <a:rPr lang="en-US" sz="2400" dirty="0">
                <a:solidFill>
                  <a:srgbClr val="FFFF00"/>
                </a:solidFill>
              </a:rPr>
              <a:t> or </a:t>
            </a:r>
            <a:r>
              <a:rPr lang="en-US" sz="2400" i="1" dirty="0">
                <a:solidFill>
                  <a:srgbClr val="FFFF00"/>
                </a:solidFill>
              </a:rPr>
              <a:t>Title</a:t>
            </a:r>
            <a:r>
              <a:rPr lang="en-US" sz="2400" dirty="0">
                <a:solidFill>
                  <a:srgbClr val="FFFF00"/>
                </a:solidFill>
              </a:rPr>
              <a:t>, </a:t>
            </a:r>
            <a:r>
              <a:rPr lang="en-US" sz="2400" i="1" dirty="0">
                <a:solidFill>
                  <a:srgbClr val="FFFF00"/>
                </a:solidFill>
              </a:rPr>
              <a:t>Year,</a:t>
            </a:r>
            <a:r>
              <a:rPr lang="en-US" sz="2400" dirty="0">
                <a:solidFill>
                  <a:srgbClr val="FFFF00"/>
                </a:solidFill>
              </a:rPr>
              <a:t> and </a:t>
            </a:r>
            <a:r>
              <a:rPr lang="en-US" sz="2400" i="1" dirty="0">
                <a:solidFill>
                  <a:srgbClr val="FFFF00"/>
                </a:solidFill>
              </a:rPr>
              <a:t>Page</a:t>
            </a:r>
            <a:r>
              <a:rPr lang="en-US" sz="2400" dirty="0">
                <a:solidFill>
                  <a:srgbClr val="FFFF00"/>
                </a:solidFill>
              </a:rPr>
              <a:t>: what isn’t </a:t>
            </a:r>
            <a:r>
              <a:rPr lang="en-US" sz="2400" i="1" dirty="0">
                <a:solidFill>
                  <a:srgbClr val="FFFF00"/>
                </a:solidFill>
              </a:rPr>
              <a:t>signaled</a:t>
            </a:r>
            <a:r>
              <a:rPr lang="en-US" sz="2400" dirty="0">
                <a:solidFill>
                  <a:srgbClr val="FFFF00"/>
                </a:solidFill>
              </a:rPr>
              <a:t> up front must be </a:t>
            </a:r>
            <a:r>
              <a:rPr lang="en-US" sz="2400" i="1" dirty="0">
                <a:solidFill>
                  <a:srgbClr val="FFFF00"/>
                </a:solidFill>
              </a:rPr>
              <a:t>cited</a:t>
            </a:r>
            <a:r>
              <a:rPr lang="en-US" sz="2400" dirty="0">
                <a:solidFill>
                  <a:srgbClr val="FFFF00"/>
                </a:solidFill>
              </a:rPr>
              <a:t> at the end.</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249988"/>
            <a:ext cx="124777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174 - 179 APA 6</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a:xfrm>
            <a:off x="457200" y="1706563"/>
            <a:ext cx="8229600" cy="4525962"/>
          </a:xfrm>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Limited signal, everything in citation</a:t>
            </a:r>
          </a:p>
          <a:p>
            <a:pPr lvl="1" eaLnBrk="1" fontAlgn="auto" hangingPunct="1">
              <a:lnSpc>
                <a:spcPct val="90000"/>
              </a:lnSpc>
              <a:spcAft>
                <a:spcPts val="0"/>
              </a:spcAft>
              <a:buFont typeface="Arial" pitchFamily="34" charset="0"/>
              <a:buNone/>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r>
              <a:rPr lang="en-US" sz="2000" dirty="0" smtClean="0"/>
              <a:t>……" end </a:t>
            </a:r>
            <a:r>
              <a:rPr lang="en-US" sz="2000" dirty="0"/>
              <a:t>of quoted sentence"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endParaRPr lang="en-US" sz="2000" dirty="0"/>
          </a:p>
          <a:p>
            <a:pPr eaLnBrk="1" fontAlgn="auto" hangingPunct="1">
              <a:lnSpc>
                <a:spcPct val="90000"/>
              </a:lnSpc>
              <a:spcAft>
                <a:spcPts val="0"/>
              </a:spcAft>
              <a:buClr>
                <a:schemeClr val="accent3"/>
              </a:buClr>
              <a:buSzPct val="70000"/>
              <a:buFont typeface="Wingdings" pitchFamily="2" charset="2"/>
              <a:buChar char="§"/>
              <a:defRPr/>
            </a:pPr>
            <a:r>
              <a:rPr lang="en-US" sz="2400" dirty="0"/>
              <a:t>Author and year in signal, page in citation</a:t>
            </a:r>
          </a:p>
          <a:p>
            <a:pPr lvl="1" eaLnBrk="1" fontAlgn="auto" hangingPunct="1">
              <a:lnSpc>
                <a:spcPct val="90000"/>
              </a:lnSpc>
              <a:spcAft>
                <a:spcPts val="0"/>
              </a:spcAft>
              <a:buFont typeface="Arial" pitchFamily="34" charset="0"/>
              <a:buNone/>
              <a:defRPr/>
            </a:pPr>
            <a:endParaRPr lang="en-US" sz="2000" dirty="0"/>
          </a:p>
          <a:p>
            <a:pPr lvl="1" eaLnBrk="1" fontAlgn="auto" hangingPunct="1">
              <a:lnSpc>
                <a:spcPct val="90000"/>
              </a:lnSpc>
              <a:spcAft>
                <a:spcPts val="0"/>
              </a:spcAft>
              <a:buFont typeface="Arial" pitchFamily="34" charset="0"/>
              <a:buNone/>
              <a:defRPr/>
            </a:pPr>
            <a:r>
              <a:rPr lang="en-US" sz="2000" dirty="0" err="1"/>
              <a:t>Krepp</a:t>
            </a:r>
            <a:r>
              <a:rPr lang="en-US" sz="2000" dirty="0"/>
              <a:t> (1985) </a:t>
            </a:r>
            <a:r>
              <a:rPr lang="en-US" sz="2000" dirty="0" smtClean="0"/>
              <a:t>reveals </a:t>
            </a:r>
            <a:r>
              <a:rPr lang="en-US" sz="2000" dirty="0"/>
              <a:t>that . . . (p. 103).</a:t>
            </a:r>
          </a:p>
          <a:p>
            <a:pPr lvl="1" eaLnBrk="1" fontAlgn="auto" hangingPunct="1">
              <a:lnSpc>
                <a:spcPct val="90000"/>
              </a:lnSpc>
              <a:spcAft>
                <a:spcPts val="0"/>
              </a:spcAft>
              <a:buFont typeface="Arial" pitchFamily="34" charset="0"/>
              <a:buNone/>
              <a:defRPr/>
            </a:pPr>
            <a:r>
              <a:rPr lang="en-US" sz="2000" dirty="0"/>
              <a:t>According to </a:t>
            </a:r>
            <a:r>
              <a:rPr lang="en-US" sz="2000" dirty="0" err="1"/>
              <a:t>Krepp</a:t>
            </a:r>
            <a:r>
              <a:rPr lang="en-US" sz="2000" dirty="0"/>
              <a:t> (1985), ". . ." (p. 103).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258763" y="5943600"/>
            <a:ext cx="8229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dirty="0"/>
              <a:t>Multiple Authors signaled (Alphabetical)</a:t>
            </a:r>
          </a:p>
          <a:p>
            <a:pPr lvl="1" eaLnBrk="1" fontAlgn="auto" hangingPunct="1">
              <a:lnSpc>
                <a:spcPct val="90000"/>
              </a:lnSpc>
              <a:spcAft>
                <a:spcPts val="0"/>
              </a:spcAft>
              <a:buFont typeface="Arial" pitchFamily="34" charset="0"/>
              <a:buNone/>
              <a:defRPr/>
            </a:pPr>
            <a:r>
              <a:rPr lang="en-US" sz="2000" dirty="0" smtClean="0">
                <a:solidFill>
                  <a:srgbClr val="FFFF00"/>
                </a:solidFill>
              </a:rPr>
              <a:t>*Studies </a:t>
            </a:r>
            <a:r>
              <a:rPr lang="en-US" sz="2000" dirty="0">
                <a:solidFill>
                  <a:srgbClr val="FFFF00"/>
                </a:solidFill>
              </a:rPr>
              <a:t>(Jones, 1966; </a:t>
            </a:r>
            <a:r>
              <a:rPr lang="en-US" sz="2000" dirty="0" err="1">
                <a:solidFill>
                  <a:srgbClr val="FFFF00"/>
                </a:solidFill>
              </a:rPr>
              <a:t>Krepp</a:t>
            </a:r>
            <a:r>
              <a:rPr lang="en-US" sz="2000" dirty="0">
                <a:solidFill>
                  <a:srgbClr val="FFFF00"/>
                </a:solidFill>
              </a:rPr>
              <a:t>, 1985; Smith, 1973</a:t>
            </a:r>
            <a:r>
              <a:rPr lang="en-US" sz="2000" dirty="0" smtClean="0">
                <a:solidFill>
                  <a:srgbClr val="FFFF00"/>
                </a:solidFill>
              </a:rPr>
              <a:t>) show that…. </a:t>
            </a:r>
            <a:endParaRPr lang="en-US" sz="2000" dirty="0">
              <a:solidFill>
                <a:srgbClr val="FFFF00"/>
              </a:solidFill>
            </a:endParaRPr>
          </a:p>
          <a:p>
            <a:pPr eaLnBrk="1" fontAlgn="auto" hangingPunct="1">
              <a:lnSpc>
                <a:spcPct val="90000"/>
              </a:lnSpc>
              <a:spcAft>
                <a:spcPts val="0"/>
              </a:spcAft>
              <a:buClr>
                <a:schemeClr val="accent3"/>
              </a:buClr>
              <a:buSzPct val="70000"/>
              <a:buFont typeface="Wingdings" pitchFamily="2" charset="2"/>
              <a:buChar char="§"/>
              <a:defRPr/>
            </a:pPr>
            <a:r>
              <a:rPr lang="en-US" dirty="0"/>
              <a:t>No Author</a:t>
            </a:r>
          </a:p>
          <a:p>
            <a:pPr lvl="1" eaLnBrk="1" fontAlgn="auto" hangingPunct="1">
              <a:lnSpc>
                <a:spcPct val="90000"/>
              </a:lnSpc>
              <a:spcAft>
                <a:spcPts val="0"/>
              </a:spcAft>
              <a:buFont typeface="Arial" pitchFamily="34" charset="0"/>
              <a:buNone/>
              <a:defRPr/>
            </a:pPr>
            <a:r>
              <a:rPr lang="en-US" sz="2400" dirty="0"/>
              <a:t>("Stocks Lose Again," 1991, p. B16).</a:t>
            </a:r>
          </a:p>
          <a:p>
            <a:pPr lvl="1" eaLnBrk="1" fontAlgn="auto" hangingPunct="1">
              <a:lnSpc>
                <a:spcPct val="90000"/>
              </a:lnSpc>
              <a:spcAft>
                <a:spcPts val="0"/>
              </a:spcAft>
              <a:buFont typeface="Arial" pitchFamily="34" charset="0"/>
              <a:buNone/>
              <a:defRPr/>
            </a:pPr>
            <a:r>
              <a:rPr lang="en-US" sz="2400" dirty="0" smtClean="0">
                <a:solidFill>
                  <a:srgbClr val="FFFF00"/>
                </a:solidFill>
              </a:rPr>
              <a:t>*</a:t>
            </a:r>
            <a:r>
              <a:rPr lang="en-US" sz="2000" dirty="0" smtClean="0">
                <a:solidFill>
                  <a:srgbClr val="FFFF00"/>
                </a:solidFill>
              </a:rPr>
              <a:t>According </a:t>
            </a:r>
            <a:r>
              <a:rPr lang="en-US" sz="2000" dirty="0">
                <a:solidFill>
                  <a:srgbClr val="FFFF00"/>
                </a:solidFill>
              </a:rPr>
              <a:t>to the news article “Stocks Lose Again” (1991</a:t>
            </a:r>
            <a:r>
              <a:rPr lang="en-US" sz="2000" dirty="0" smtClean="0">
                <a:solidFill>
                  <a:srgbClr val="FFFF00"/>
                </a:solidFill>
              </a:rPr>
              <a:t>), the recent accounts of </a:t>
            </a:r>
            <a:r>
              <a:rPr lang="en-US" sz="2000" dirty="0">
                <a:solidFill>
                  <a:srgbClr val="FFFF00"/>
                </a:solidFill>
              </a:rPr>
              <a:t>… </a:t>
            </a:r>
            <a:r>
              <a:rPr lang="en-US" sz="2000" dirty="0" smtClean="0">
                <a:solidFill>
                  <a:srgbClr val="FFFF00"/>
                </a:solidFill>
              </a:rPr>
              <a:t>(</a:t>
            </a:r>
            <a:r>
              <a:rPr lang="en-US" sz="2000" dirty="0">
                <a:solidFill>
                  <a:srgbClr val="FFFF00"/>
                </a:solidFill>
              </a:rPr>
              <a:t>p. B16).</a:t>
            </a:r>
          </a:p>
          <a:p>
            <a:pPr eaLnBrk="1" fontAlgn="auto" hangingPunct="1">
              <a:lnSpc>
                <a:spcPct val="90000"/>
              </a:lnSpc>
              <a:spcAft>
                <a:spcPts val="0"/>
              </a:spcAft>
              <a:buClr>
                <a:schemeClr val="accent3"/>
              </a:buClr>
              <a:buSzPct val="70000"/>
              <a:buFont typeface="Wingdings" pitchFamily="2" charset="2"/>
              <a:buChar char="§"/>
              <a:defRPr/>
            </a:pPr>
            <a:r>
              <a:rPr lang="en-US" dirty="0"/>
              <a:t>No Page Number</a:t>
            </a:r>
          </a:p>
          <a:p>
            <a:pPr lvl="1" eaLnBrk="1" fontAlgn="auto" hangingPunct="1">
              <a:lnSpc>
                <a:spcPct val="90000"/>
              </a:lnSpc>
              <a:spcAft>
                <a:spcPts val="0"/>
              </a:spcAft>
              <a:buFont typeface="Arial" pitchFamily="34" charset="0"/>
              <a:buNone/>
              <a:defRPr/>
            </a:pPr>
            <a:r>
              <a:rPr lang="en-US" sz="2400" dirty="0"/>
              <a:t>Provide other information in signal </a:t>
            </a:r>
            <a:r>
              <a:rPr lang="en-US" sz="2400" dirty="0" smtClean="0"/>
              <a:t>phrase</a:t>
            </a:r>
          </a:p>
          <a:p>
            <a:pPr lvl="1" fontAlgn="auto">
              <a:lnSpc>
                <a:spcPct val="90000"/>
              </a:lnSpc>
              <a:spcAft>
                <a:spcPts val="0"/>
              </a:spcAft>
              <a:buNone/>
              <a:defRPr/>
            </a:pPr>
            <a:r>
              <a:rPr lang="en-US" sz="2000" dirty="0" smtClean="0">
                <a:solidFill>
                  <a:srgbClr val="FFFF00"/>
                </a:solidFill>
              </a:rPr>
              <a:t>*According to the Centers for Disease Control and Prevention (2014) website,……….</a:t>
            </a:r>
            <a:endParaRPr lang="en-US" sz="2000" dirty="0">
              <a:solidFill>
                <a:srgbClr val="FFFF0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43600"/>
            <a:ext cx="7620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915" name="Title 2"/>
          <p:cNvSpPr>
            <a:spLocks noGrp="1"/>
          </p:cNvSpPr>
          <p:nvPr>
            <p:ph type="title"/>
          </p:nvPr>
        </p:nvSpPr>
        <p:spPr>
          <a:xfrm>
            <a:off x="457200" y="274638"/>
            <a:ext cx="8229600" cy="487362"/>
          </a:xfrm>
        </p:spPr>
        <p:txBody>
          <a:bodyPr/>
          <a:lstStyle/>
          <a:p>
            <a:pPr eaLnBrk="1" hangingPunct="1"/>
            <a:r>
              <a:rPr lang="en-US" altLang="en-US" sz="2400" dirty="0" smtClean="0"/>
              <a:t>References </a:t>
            </a:r>
          </a:p>
        </p:txBody>
      </p:sp>
      <p:sp>
        <p:nvSpPr>
          <p:cNvPr id="4" name="Content Placeholder 3"/>
          <p:cNvSpPr>
            <a:spLocks noGrp="1"/>
          </p:cNvSpPr>
          <p:nvPr>
            <p:ph idx="1"/>
          </p:nvPr>
        </p:nvSpPr>
        <p:spPr>
          <a:xfrm>
            <a:off x="457200" y="838200"/>
            <a:ext cx="8229600" cy="5791200"/>
          </a:xfrm>
        </p:spPr>
        <p:txBody>
          <a:bodyPr rtlCol="0">
            <a:normAutofit fontScale="47500" lnSpcReduction="20000"/>
          </a:bodyPr>
          <a:lstStyle/>
          <a:p>
            <a:pPr eaLnBrk="1" fontAlgn="auto" hangingPunct="1">
              <a:spcAft>
                <a:spcPts val="0"/>
              </a:spcAft>
              <a:buFont typeface="Arial" pitchFamily="34" charset="0"/>
              <a:buNone/>
              <a:defRPr/>
            </a:pPr>
            <a:r>
              <a:rPr lang="en-US" dirty="0"/>
              <a:t>American Psychological Association. (2001). </a:t>
            </a:r>
            <a:r>
              <a:rPr lang="en-US" i="1" dirty="0"/>
              <a:t>Publication manual of the American Psychological </a:t>
            </a:r>
            <a:endParaRPr lang="en-US" i="1" dirty="0" smtClean="0"/>
          </a:p>
          <a:p>
            <a:pPr eaLnBrk="1" fontAlgn="auto" hangingPunct="1">
              <a:spcAft>
                <a:spcPts val="0"/>
              </a:spcAft>
              <a:buFont typeface="Arial" pitchFamily="34" charset="0"/>
              <a:buNone/>
              <a:defRPr/>
            </a:pPr>
            <a:r>
              <a:rPr lang="en-US" i="1" dirty="0" smtClean="0"/>
              <a:t>	</a:t>
            </a:r>
          </a:p>
          <a:p>
            <a:pPr eaLnBrk="1" fontAlgn="auto" hangingPunct="1">
              <a:spcAft>
                <a:spcPts val="0"/>
              </a:spcAft>
              <a:buFont typeface="Arial" pitchFamily="34" charset="0"/>
              <a:buNone/>
              <a:defRPr/>
            </a:pPr>
            <a:r>
              <a:rPr lang="en-US" i="1" dirty="0"/>
              <a:t>	</a:t>
            </a:r>
            <a:r>
              <a:rPr lang="en-US" i="1" dirty="0" smtClean="0"/>
              <a:t>Association </a:t>
            </a:r>
            <a:r>
              <a:rPr lang="en-US" dirty="0"/>
              <a:t>(5</a:t>
            </a:r>
            <a:r>
              <a:rPr lang="en-US" baseline="30000" dirty="0"/>
              <a:t>th</a:t>
            </a:r>
            <a:r>
              <a:rPr lang="en-US" dirty="0"/>
              <a:t> ed.). Washington D.C.: American Psychological Association.</a:t>
            </a:r>
          </a:p>
          <a:p>
            <a:pPr eaLnBrk="1" fontAlgn="auto" hangingPunct="1">
              <a:spcAft>
                <a:spcPts val="0"/>
              </a:spcAft>
              <a:buFont typeface="Arial" pitchFamily="34" charset="0"/>
              <a:buNone/>
              <a:defRPr/>
            </a:pPr>
            <a:endParaRPr lang="en-US" dirty="0"/>
          </a:p>
          <a:p>
            <a:pPr fontAlgn="auto">
              <a:spcAft>
                <a:spcPts val="0"/>
              </a:spcAft>
              <a:buNone/>
              <a:defRPr/>
            </a:pPr>
            <a:r>
              <a:rPr lang="en-US" dirty="0"/>
              <a:t>American Psychological Association. (2007).  Homepage: APA style.  Retrieved from </a:t>
            </a:r>
          </a:p>
          <a:p>
            <a:pPr fontAlgn="auto">
              <a:spcAft>
                <a:spcPts val="0"/>
              </a:spcAft>
              <a:buNone/>
              <a:defRPr/>
            </a:pPr>
            <a:endParaRPr lang="en-US" dirty="0"/>
          </a:p>
          <a:p>
            <a:pPr fontAlgn="auto">
              <a:spcAft>
                <a:spcPts val="0"/>
              </a:spcAft>
              <a:buNone/>
              <a:defRPr/>
            </a:pPr>
            <a:r>
              <a:rPr lang="en-US" dirty="0"/>
              <a:t>	http://apastyle.apa.org. </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smtClean="0"/>
              <a:t>APA </a:t>
            </a:r>
            <a:r>
              <a:rPr lang="en-US" dirty="0"/>
              <a:t>formatting and style guide – The OWL at Purdue. (2007). Purdue University Online Writing </a:t>
            </a:r>
            <a:endParaRPr lang="en-US" dirty="0" smtClean="0"/>
          </a:p>
          <a:p>
            <a:pPr eaLnBrk="1" fontAlgn="auto" hangingPunct="1">
              <a:spcAft>
                <a:spcPts val="0"/>
              </a:spcAft>
              <a:buFont typeface="Arial" pitchFamily="34" charset="0"/>
              <a:buNone/>
              <a:defRPr/>
            </a:pPr>
            <a:r>
              <a:rPr lang="en-US" dirty="0" smtClean="0"/>
              <a:t>	</a:t>
            </a:r>
          </a:p>
          <a:p>
            <a:pPr eaLnBrk="1" fontAlgn="auto" hangingPunct="1">
              <a:spcAft>
                <a:spcPts val="0"/>
              </a:spcAft>
              <a:buFont typeface="Arial" pitchFamily="34" charset="0"/>
              <a:buNone/>
              <a:defRPr/>
            </a:pPr>
            <a:r>
              <a:rPr lang="en-US" dirty="0"/>
              <a:t>	</a:t>
            </a:r>
            <a:r>
              <a:rPr lang="en-US" dirty="0" smtClean="0"/>
              <a:t>Lab</a:t>
            </a:r>
            <a:r>
              <a:rPr lang="en-US" dirty="0"/>
              <a:t>. Retrieved from http://owl.english.purdue.edu/owl/resource/560/01/</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Documenting sources at SNHU: APA style. (</a:t>
            </a:r>
            <a:r>
              <a:rPr lang="en-US" dirty="0" err="1"/>
              <a:t>n.d.</a:t>
            </a:r>
            <a:r>
              <a:rPr lang="en-US" dirty="0"/>
              <a:t>). Southern New Hampshire University.  </a:t>
            </a:r>
            <a:endParaRPr lang="en-US" dirty="0" smtClean="0"/>
          </a:p>
          <a:p>
            <a:pPr eaLnBrk="1" fontAlgn="auto" hangingPunct="1">
              <a:spcAft>
                <a:spcPts val="0"/>
              </a:spcAft>
              <a:buFont typeface="Arial" pitchFamily="34" charset="0"/>
              <a:buNone/>
              <a:defRPr/>
            </a:pPr>
            <a:r>
              <a:rPr lang="en-US" dirty="0"/>
              <a:t>	</a:t>
            </a:r>
            <a:endParaRPr lang="en-US" dirty="0" smtClean="0"/>
          </a:p>
          <a:p>
            <a:pPr eaLnBrk="1" fontAlgn="auto" hangingPunct="1">
              <a:spcAft>
                <a:spcPts val="0"/>
              </a:spcAft>
              <a:buFont typeface="Arial" pitchFamily="34" charset="0"/>
              <a:buNone/>
              <a:defRPr/>
            </a:pPr>
            <a:r>
              <a:rPr lang="en-US" dirty="0"/>
              <a:t>	</a:t>
            </a:r>
            <a:r>
              <a:rPr lang="en-US" dirty="0" smtClean="0"/>
              <a:t>Retrieved </a:t>
            </a:r>
            <a:r>
              <a:rPr lang="en-US" dirty="0"/>
              <a:t>from http://</a:t>
            </a:r>
            <a:r>
              <a:rPr lang="en-US" dirty="0" smtClean="0"/>
              <a:t>acadweb.snhu.edu/documenting_sources/apa.htm#Use %20a%20 </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a:t>	</a:t>
            </a:r>
            <a:r>
              <a:rPr lang="en-US" dirty="0" smtClean="0"/>
              <a:t>citation%20when%20you%20paraphrase.</a:t>
            </a:r>
            <a:endParaRPr lang="en-US" dirty="0"/>
          </a:p>
          <a:p>
            <a:pPr fontAlgn="auto">
              <a:spcAft>
                <a:spcPts val="0"/>
              </a:spcAft>
              <a:buNone/>
              <a:defRPr/>
            </a:pPr>
            <a:endParaRPr lang="en-US" dirty="0" smtClean="0"/>
          </a:p>
          <a:p>
            <a:pPr eaLnBrk="1" fontAlgn="auto" hangingPunct="1">
              <a:spcAft>
                <a:spcPts val="0"/>
              </a:spcAft>
              <a:buFont typeface="Arial" pitchFamily="34" charset="0"/>
              <a:buNone/>
              <a:defRPr/>
            </a:pPr>
            <a:r>
              <a:rPr lang="en-US" dirty="0" smtClean="0"/>
              <a:t>Perrin</a:t>
            </a:r>
            <a:r>
              <a:rPr lang="en-US" dirty="0"/>
              <a:t>, R. (2007). </a:t>
            </a:r>
            <a:r>
              <a:rPr lang="en-US" i="1" dirty="0"/>
              <a:t>Pocket guide to APA style</a:t>
            </a:r>
            <a:r>
              <a:rPr lang="en-US" dirty="0"/>
              <a:t> (2</a:t>
            </a:r>
            <a:r>
              <a:rPr lang="en-US" baseline="30000" dirty="0"/>
              <a:t>nd</a:t>
            </a:r>
            <a:r>
              <a:rPr lang="en-US" dirty="0"/>
              <a:t> ed.).  Boston: Houghton Mifflin.</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Quoting, paraphrasing, and summarizing. (2004). Purdue University Online Writing Lab. Retrieved </a:t>
            </a:r>
            <a:endParaRPr lang="en-US" dirty="0" smtClean="0"/>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smtClean="0"/>
              <a:t>	from </a:t>
            </a:r>
            <a:r>
              <a:rPr lang="en-US" dirty="0"/>
              <a:t>http://</a:t>
            </a:r>
            <a:r>
              <a:rPr lang="en-US" dirty="0" smtClean="0"/>
              <a:t>owl.english.purdue.edu/handouts/research/r_quotprsum.html.</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533400"/>
            <a:ext cx="8229600" cy="1143000"/>
          </a:xfrm>
        </p:spPr>
        <p:txBody>
          <a:bodyPr/>
          <a:lstStyle/>
          <a:p>
            <a:r>
              <a:rPr lang="en-US" altLang="en-US" smtClean="0"/>
              <a:t>Sample Paper</a:t>
            </a:r>
            <a:br>
              <a:rPr lang="en-US" altLang="en-US" smtClean="0"/>
            </a:br>
            <a:r>
              <a:rPr lang="en-US" altLang="en-US" smtClean="0"/>
              <a:t>APA Format</a:t>
            </a:r>
          </a:p>
        </p:txBody>
      </p:sp>
      <p:sp>
        <p:nvSpPr>
          <p:cNvPr id="39939" name="Content Placeholder 2"/>
          <p:cNvSpPr>
            <a:spLocks noGrp="1"/>
          </p:cNvSpPr>
          <p:nvPr>
            <p:ph idx="1"/>
          </p:nvPr>
        </p:nvSpPr>
        <p:spPr/>
        <p:txBody>
          <a:bodyPr/>
          <a:lstStyle/>
          <a:p>
            <a:endParaRPr lang="en-US" altLang="en-US" sz="2000" dirty="0" smtClean="0"/>
          </a:p>
          <a:p>
            <a:r>
              <a:rPr lang="en-US" altLang="en-US" sz="3600" dirty="0" smtClean="0"/>
              <a:t>Purdue - Online Writing Lab (OWL)</a:t>
            </a:r>
          </a:p>
          <a:p>
            <a:endParaRPr lang="en-US" altLang="en-US" sz="2000" dirty="0" smtClean="0"/>
          </a:p>
          <a:p>
            <a:r>
              <a:rPr lang="en-US" altLang="en-US" sz="2000" dirty="0" smtClean="0">
                <a:hlinkClick r:id="rId3"/>
              </a:rPr>
              <a:t>https://docs.google.com/gview?url=http://owl.english.purdue.edu//media/pdf/20090212013008_560.pdf&amp;chrome=true</a:t>
            </a:r>
            <a:endParaRPr lang="en-US" altLang="en-US" sz="2000" dirty="0" smtClean="0"/>
          </a:p>
          <a:p>
            <a:endParaRPr lang="en-US" altLang="en-US" sz="2000" dirty="0" smtClean="0"/>
          </a:p>
          <a:p>
            <a:endParaRPr lang="en-US" altLang="en-US" sz="2000" dirty="0" smtClean="0"/>
          </a:p>
          <a:p>
            <a:endParaRPr lang="en-US" altLang="en-US" sz="2000" dirty="0" smtClean="0"/>
          </a:p>
          <a:p>
            <a:endParaRPr lang="en-US" altLang="en-US" sz="2000" dirty="0" smtClean="0"/>
          </a:p>
          <a:p>
            <a:endParaRPr lang="en-US" altLang="en-US" sz="2000" dirty="0" smtClean="0"/>
          </a:p>
          <a:p>
            <a:endParaRPr lang="en-US" altLang="en-US" sz="2000" dirty="0" smtClean="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47" name="Title 2"/>
          <p:cNvSpPr>
            <a:spLocks noGrp="1"/>
          </p:cNvSpPr>
          <p:nvPr>
            <p:ph type="title"/>
          </p:nvPr>
        </p:nvSpPr>
        <p:spPr/>
        <p:txBody>
          <a:bodyPr/>
          <a:lstStyle/>
          <a:p>
            <a:pPr eaLnBrk="1" hangingPunct="1"/>
            <a:r>
              <a:rPr lang="en-US" altLang="en-US" smtClean="0"/>
              <a:t/>
            </a:r>
            <a:br>
              <a:rPr lang="en-US" altLang="en-US" smtClean="0"/>
            </a:br>
            <a:r>
              <a:rPr lang="en-US" altLang="en-US" smtClean="0"/>
              <a:t/>
            </a:r>
            <a:br>
              <a:rPr lang="en-US" altLang="en-US" smtClean="0"/>
            </a:br>
            <a:endParaRPr lang="en-US" altLang="en-US" smtClean="0"/>
          </a:p>
        </p:txBody>
      </p:sp>
      <p:sp>
        <p:nvSpPr>
          <p:cNvPr id="6148" name="Text Placeholder 3"/>
          <p:cNvSpPr>
            <a:spLocks noGrp="1"/>
          </p:cNvSpPr>
          <p:nvPr>
            <p:ph type="body" sz="half" idx="2"/>
          </p:nvPr>
        </p:nvSpPr>
        <p:spPr/>
        <p:txBody>
          <a:bodyPr/>
          <a:lstStyle/>
          <a:p>
            <a:pPr algn="ctr"/>
            <a:r>
              <a:rPr lang="en-US" altLang="en-US" sz="3200" b="1" smtClean="0"/>
              <a:t>An APA Title Page</a:t>
            </a:r>
          </a:p>
        </p:txBody>
      </p:sp>
      <p:sp>
        <p:nvSpPr>
          <p:cNvPr id="6" name="TextBox 5"/>
          <p:cNvSpPr txBox="1"/>
          <p:nvPr/>
        </p:nvSpPr>
        <p:spPr>
          <a:xfrm>
            <a:off x="381000" y="61864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graphicFrame>
        <p:nvGraphicFramePr>
          <p:cNvPr id="6150" name="Object 9"/>
          <p:cNvGraphicFramePr>
            <a:graphicFrameLocks noChangeAspect="1"/>
          </p:cNvGraphicFramePr>
          <p:nvPr/>
        </p:nvGraphicFramePr>
        <p:xfrm>
          <a:off x="2819400" y="685800"/>
          <a:ext cx="3140075" cy="4572000"/>
        </p:xfrm>
        <a:graphic>
          <a:graphicData uri="http://schemas.openxmlformats.org/presentationml/2006/ole">
            <mc:AlternateContent xmlns:mc="http://schemas.openxmlformats.org/markup-compatibility/2006">
              <mc:Choice xmlns:v="urn:schemas-microsoft-com:vml" Requires="v">
                <p:oleObj spid="_x0000_s6200" name="Acrobat Document" r:id="rId4" imgW="5829199" imgH="7543800" progId="AcroExch.Document.11">
                  <p:embed/>
                </p:oleObj>
              </mc:Choice>
              <mc:Fallback>
                <p:oleObj name="Acrobat Document" r:id="rId4" imgW="5829199" imgH="7543800" progId="AcroExch.Document.11">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685800"/>
                        <a:ext cx="314007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APA Abstract</a:t>
            </a:r>
          </a:p>
        </p:txBody>
      </p:sp>
      <p:sp>
        <p:nvSpPr>
          <p:cNvPr id="7171" name="Content Placeholder 2"/>
          <p:cNvSpPr>
            <a:spLocks noGrp="1"/>
          </p:cNvSpPr>
          <p:nvPr>
            <p:ph idx="1"/>
          </p:nvPr>
        </p:nvSpPr>
        <p:spPr/>
        <p:txBody>
          <a:bodyPr/>
          <a:lstStyle/>
          <a:p>
            <a:r>
              <a:rPr lang="en-US" altLang="en-US" smtClean="0"/>
              <a:t>An ABSTRACT is a brief summary of the entire study (paper) presented at the beginning, directly after the Title Page, (generally located on page 2). </a:t>
            </a:r>
          </a:p>
          <a:p>
            <a:r>
              <a:rPr lang="en-US" altLang="en-US" smtClean="0"/>
              <a:t>An ABSTRACT contains specific information: introduction (purpose), methods, results, and discussion.</a:t>
            </a: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smtClean="0"/>
              <a:t>APA Abstract </a:t>
            </a:r>
          </a:p>
        </p:txBody>
      </p:sp>
      <p:graphicFrame>
        <p:nvGraphicFramePr>
          <p:cNvPr id="8195" name="Object 4"/>
          <p:cNvGraphicFramePr>
            <a:graphicFrameLocks noChangeAspect="1"/>
          </p:cNvGraphicFramePr>
          <p:nvPr>
            <p:extLst>
              <p:ext uri="{D42A27DB-BD31-4B8C-83A1-F6EECF244321}">
                <p14:modId xmlns:p14="http://schemas.microsoft.com/office/powerpoint/2010/main" val="4008847944"/>
              </p:ext>
            </p:extLst>
          </p:nvPr>
        </p:nvGraphicFramePr>
        <p:xfrm>
          <a:off x="2362200" y="685800"/>
          <a:ext cx="4244975" cy="5768975"/>
        </p:xfrm>
        <a:graphic>
          <a:graphicData uri="http://schemas.openxmlformats.org/presentationml/2006/ole">
            <mc:AlternateContent xmlns:mc="http://schemas.openxmlformats.org/markup-compatibility/2006">
              <mc:Choice xmlns:v="urn:schemas-microsoft-com:vml" Requires="v">
                <p:oleObj spid="_x0000_s8245" name="Acrobat Document" r:id="rId4" imgW="5829199" imgH="7543800" progId="Acrobat.Document.DC">
                  <p:embed/>
                </p:oleObj>
              </mc:Choice>
              <mc:Fallback>
                <p:oleObj name="Acrobat Document" r:id="rId4" imgW="5829199" imgH="7543800" progId="Acrobat.Document.DC">
                  <p:embed/>
                  <p:pic>
                    <p:nvPicPr>
                      <p:cNvPr id="0" name="Object 4"/>
                      <p:cNvPicPr>
                        <a:picLocks noChangeAspect="1" noChangeArrowheads="1"/>
                      </p:cNvPicPr>
                      <p:nvPr/>
                    </p:nvPicPr>
                    <p:blipFill>
                      <a:blip r:embed="rId5"/>
                      <a:srcRect/>
                      <a:stretch>
                        <a:fillRect/>
                      </a:stretch>
                    </p:blipFill>
                    <p:spPr bwMode="auto">
                      <a:xfrm>
                        <a:off x="2362200" y="685800"/>
                        <a:ext cx="4244975" cy="576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19" name="Title 2"/>
          <p:cNvSpPr>
            <a:spLocks noGrp="1"/>
          </p:cNvSpPr>
          <p:nvPr>
            <p:ph type="title"/>
          </p:nvPr>
        </p:nvSpPr>
        <p:spPr/>
        <p:txBody>
          <a:bodyPr/>
          <a:lstStyle/>
          <a:p>
            <a:pPr eaLnBrk="1" hangingPunct="1"/>
            <a:r>
              <a:rPr lang="en-US" altLang="en-US" smtClean="0"/>
              <a:t>APA 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4000" dirty="0"/>
              <a:t>Body Pages in APA Style Reflect the Brief Title and Page Numbers in the heading like the Title Page but do not include the words “</a:t>
            </a:r>
            <a:r>
              <a:rPr lang="en-US" sz="4000" dirty="0">
                <a:solidFill>
                  <a:srgbClr val="FFFF00"/>
                </a:solidFill>
              </a:rPr>
              <a:t>Running head</a:t>
            </a:r>
            <a:r>
              <a:rPr lang="en-US" sz="4000" dirty="0" smtClean="0">
                <a:solidFill>
                  <a:srgbClr val="FFFF00"/>
                </a:solidFill>
              </a:rPr>
              <a:t>: </a:t>
            </a:r>
            <a:r>
              <a:rPr lang="en-US" sz="4000" dirty="0" smtClean="0"/>
              <a:t>”</a:t>
            </a:r>
            <a:endParaRPr lang="en-US" sz="4000" dirty="0"/>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69888" y="62372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43" name="Title 2"/>
          <p:cNvSpPr>
            <a:spLocks noGrp="1"/>
          </p:cNvSpPr>
          <p:nvPr>
            <p:ph type="title"/>
          </p:nvPr>
        </p:nvSpPr>
        <p:spPr/>
        <p:txBody>
          <a:bodyPr/>
          <a:lstStyle/>
          <a:p>
            <a:pPr eaLnBrk="1" hangingPunct="1"/>
            <a:r>
              <a:rPr lang="en-US" altLang="en-US" smtClean="0"/>
              <a:t>APA Body Pages</a:t>
            </a:r>
          </a:p>
        </p:txBody>
      </p:sp>
      <p:sp>
        <p:nvSpPr>
          <p:cNvPr id="6" name="TextBox 5"/>
          <p:cNvSpPr txBox="1"/>
          <p:nvPr/>
        </p:nvSpPr>
        <p:spPr>
          <a:xfrm>
            <a:off x="1524000" y="4876800"/>
            <a:ext cx="6096000" cy="1754188"/>
          </a:xfrm>
          <a:prstGeom prst="rect">
            <a:avLst/>
          </a:prstGeom>
          <a:noFill/>
        </p:spPr>
        <p:txBody>
          <a:bodyPr>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r>
              <a:rPr lang="en-US" dirty="0">
                <a:effectLst>
                  <a:outerShdw blurRad="38100" dist="38100" dir="2700000" algn="tl">
                    <a:srgbClr val="000000"/>
                  </a:outerShdw>
                </a:effectLst>
                <a:latin typeface="+mn-lt"/>
                <a:cs typeface="+mn-cs"/>
              </a:rPr>
              <a:t>If your professor does not require an Abstract, then on the second page only, the title of the paper is typed in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369888" y="6303963"/>
            <a:ext cx="936625" cy="254000"/>
          </a:xfrm>
          <a:prstGeom prst="rect">
            <a:avLst/>
          </a:prstGeom>
          <a:noFill/>
        </p:spPr>
        <p:txBody>
          <a:bodyPr wrap="none">
            <a:spAutoFit/>
          </a:bodyPr>
          <a:lstStyle/>
          <a:p>
            <a:pPr fontAlgn="auto">
              <a:spcBef>
                <a:spcPts val="0"/>
              </a:spcBef>
              <a:spcAft>
                <a:spcPts val="0"/>
              </a:spcAft>
              <a:defRPr/>
            </a:pPr>
            <a:r>
              <a:rPr lang="en-US" sz="1050" dirty="0">
                <a:effectLst>
                  <a:outerShdw blurRad="38100" dist="38100" dir="2700000" algn="tl">
                    <a:srgbClr val="000000"/>
                  </a:outerShdw>
                </a:effectLst>
                <a:latin typeface="+mn-lt"/>
                <a:cs typeface="+mn-cs"/>
              </a:rPr>
              <a:t>p. 41 APA 6</a:t>
            </a:r>
            <a:r>
              <a:rPr lang="en-US" sz="1050" dirty="0">
                <a:latin typeface="+mn-lt"/>
                <a:cs typeface="+mn-cs"/>
              </a:rPr>
              <a:t>e</a:t>
            </a:r>
            <a:endParaRPr lang="en-US" sz="1050" dirty="0">
              <a:effectLst>
                <a:outerShdw blurRad="38100" dist="38100" dir="2700000" algn="tl">
                  <a:srgbClr val="000000"/>
                </a:outerShdw>
              </a:effectLst>
              <a:latin typeface="+mn-lt"/>
              <a:cs typeface="+mn-cs"/>
            </a:endParaRPr>
          </a:p>
        </p:txBody>
      </p:sp>
      <p:graphicFrame>
        <p:nvGraphicFramePr>
          <p:cNvPr id="10246" name="Object 4"/>
          <p:cNvGraphicFramePr>
            <a:graphicFrameLocks noChangeAspect="1"/>
          </p:cNvGraphicFramePr>
          <p:nvPr/>
        </p:nvGraphicFramePr>
        <p:xfrm>
          <a:off x="3001963" y="1274763"/>
          <a:ext cx="3140075" cy="4064000"/>
        </p:xfrm>
        <a:graphic>
          <a:graphicData uri="http://schemas.openxmlformats.org/presentationml/2006/ole">
            <mc:AlternateContent xmlns:mc="http://schemas.openxmlformats.org/markup-compatibility/2006">
              <mc:Choice xmlns:v="urn:schemas-microsoft-com:vml" Requires="v">
                <p:oleObj spid="_x0000_s10296" name="Acrobat Document" r:id="rId3" imgW="5829199" imgH="7543800" progId="AcroExch.Document.11">
                  <p:embed/>
                </p:oleObj>
              </mc:Choice>
              <mc:Fallback>
                <p:oleObj name="Acrobat Document" r:id="rId3" imgW="5829199" imgH="7543800" progId="AcroExch.Document.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1963" y="1274763"/>
                        <a:ext cx="3140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APA 6e PPT-1 (2014.2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Candar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APA 6e PPT-1 (2014.2Updated)</Template>
  <TotalTime>393</TotalTime>
  <Words>3559</Words>
  <Application>Microsoft Office PowerPoint</Application>
  <PresentationFormat>On-screen Show (4:3)</PresentationFormat>
  <Paragraphs>662</Paragraphs>
  <Slides>44</Slides>
  <Notes>30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1" baseType="lpstr">
      <vt:lpstr>Arial</vt:lpstr>
      <vt:lpstr>Calibri</vt:lpstr>
      <vt:lpstr>Cambria</vt:lpstr>
      <vt:lpstr>Candara</vt:lpstr>
      <vt:lpstr>Wingdings</vt:lpstr>
      <vt:lpstr>APA 6e PPT-1 (2014.2Updated)</vt:lpstr>
      <vt:lpstr>Acrobat Document</vt:lpstr>
      <vt:lpstr>PowerPoint Presentation</vt:lpstr>
      <vt:lpstr>Today’s Goals</vt:lpstr>
      <vt:lpstr>What is APA style, and why use it?</vt:lpstr>
      <vt:lpstr>An APA Title Page</vt:lpstr>
      <vt:lpstr>  </vt:lpstr>
      <vt:lpstr>APA Abstract</vt:lpstr>
      <vt:lpstr>APA Abstract </vt:lpstr>
      <vt:lpstr>APA Body Pages</vt:lpstr>
      <vt:lpstr>APA Body Pages</vt:lpstr>
      <vt:lpstr>Documentation</vt:lpstr>
      <vt:lpstr>Documenting Authors with In-text Citations </vt:lpstr>
      <vt:lpstr>Documenting Authors Continued</vt:lpstr>
      <vt:lpstr>Documenting Books</vt:lpstr>
      <vt:lpstr>Documenting E-Books</vt:lpstr>
      <vt:lpstr>Documenting  Electronic-only Books</vt:lpstr>
      <vt:lpstr>Documenting Edited Collections</vt:lpstr>
      <vt:lpstr>Documenting E-Books Continued</vt:lpstr>
      <vt:lpstr>Documenting Online Referenced Works</vt:lpstr>
      <vt:lpstr>Documenting Journals</vt:lpstr>
      <vt:lpstr>Documenting Online Journals</vt:lpstr>
      <vt:lpstr>In-text Citations for Websites </vt:lpstr>
      <vt:lpstr>Documenting Websites</vt:lpstr>
      <vt:lpstr>News Site on Web</vt:lpstr>
      <vt:lpstr>Documenting Conference/Paper Presentations in ERIC Database</vt:lpstr>
      <vt:lpstr>Documenting Online Government Publications</vt:lpstr>
      <vt:lpstr>Documenting Company Websites</vt:lpstr>
      <vt:lpstr>Documenting Online Communities</vt:lpstr>
      <vt:lpstr>More Online Communities</vt:lpstr>
      <vt:lpstr>Video Blog Post</vt:lpstr>
      <vt:lpstr>More Online Documentation</vt:lpstr>
      <vt:lpstr>More Online Documentation</vt:lpstr>
      <vt:lpstr>In-Text Documentation Examples</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Richards, Kathleen</cp:lastModifiedBy>
  <cp:revision>44</cp:revision>
  <dcterms:created xsi:type="dcterms:W3CDTF">2015-02-11T18:32:25Z</dcterms:created>
  <dcterms:modified xsi:type="dcterms:W3CDTF">2018-08-29T16:40:17Z</dcterms:modified>
</cp:coreProperties>
</file>