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sldIdLst>
    <p:sldId id="256" r:id="rId2"/>
    <p:sldId id="257" r:id="rId3"/>
    <p:sldId id="258" r:id="rId4"/>
    <p:sldId id="300" r:id="rId5"/>
    <p:sldId id="259" r:id="rId6"/>
    <p:sldId id="260" r:id="rId7"/>
    <p:sldId id="281" r:id="rId8"/>
    <p:sldId id="293" r:id="rId9"/>
    <p:sldId id="261" r:id="rId10"/>
    <p:sldId id="262" r:id="rId11"/>
    <p:sldId id="305" r:id="rId12"/>
    <p:sldId id="306" r:id="rId13"/>
    <p:sldId id="307" r:id="rId14"/>
    <p:sldId id="308" r:id="rId15"/>
    <p:sldId id="302" r:id="rId16"/>
    <p:sldId id="303" r:id="rId17"/>
    <p:sldId id="304" r:id="rId18"/>
    <p:sldId id="309" r:id="rId19"/>
    <p:sldId id="301" r:id="rId20"/>
    <p:sldId id="263" r:id="rId21"/>
    <p:sldId id="264" r:id="rId22"/>
    <p:sldId id="288" r:id="rId23"/>
    <p:sldId id="265" r:id="rId24"/>
    <p:sldId id="289" r:id="rId25"/>
    <p:sldId id="290" r:id="rId26"/>
    <p:sldId id="291" r:id="rId27"/>
    <p:sldId id="266" r:id="rId28"/>
    <p:sldId id="292" r:id="rId29"/>
    <p:sldId id="267" r:id="rId30"/>
    <p:sldId id="268" r:id="rId31"/>
    <p:sldId id="299" r:id="rId32"/>
    <p:sldId id="269" r:id="rId33"/>
    <p:sldId id="298" r:id="rId34"/>
    <p:sldId id="297" r:id="rId35"/>
    <p:sldId id="295" r:id="rId36"/>
    <p:sldId id="284" r:id="rId37"/>
    <p:sldId id="285" r:id="rId38"/>
    <p:sldId id="287" r:id="rId39"/>
    <p:sldId id="296" r:id="rId40"/>
    <p:sldId id="283" r:id="rId41"/>
    <p:sldId id="286" r:id="rId42"/>
    <p:sldId id="294" r:id="rId43"/>
    <p:sldId id="310" r:id="rId44"/>
    <p:sldId id="282" r:id="rId45"/>
    <p:sldId id="270" r:id="rId46"/>
    <p:sldId id="271" r:id="rId47"/>
    <p:sldId id="272" r:id="rId48"/>
    <p:sldId id="280" r:id="rId49"/>
    <p:sldId id="273" r:id="rId50"/>
    <p:sldId id="274" r:id="rId51"/>
    <p:sldId id="275" r:id="rId52"/>
    <p:sldId id="276" r:id="rId53"/>
    <p:sldId id="277" r:id="rId54"/>
    <p:sldId id="278" r:id="rId55"/>
    <p:sldId id="279"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82875" autoAdjust="0"/>
  </p:normalViewPr>
  <p:slideViewPr>
    <p:cSldViewPr>
      <p:cViewPr varScale="1">
        <p:scale>
          <a:sx n="105" d="100"/>
          <a:sy n="105" d="100"/>
        </p:scale>
        <p:origin x="141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DB93A81-C130-4096-8693-4CB2868AE9B1}" type="datetimeFigureOut">
              <a:rPr lang="en-US"/>
              <a:pPr>
                <a:defRPr/>
              </a:pPr>
              <a:t>7/10/2019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D095A8E-A2AA-4F93-A828-163DC797883C}" type="slidenum">
              <a:rPr lang="en-US"/>
              <a:pPr>
                <a:defRPr/>
              </a:pPr>
              <a:t>‹#›</a:t>
            </a:fld>
            <a:endParaRPr lang="en-US"/>
          </a:p>
        </p:txBody>
      </p:sp>
    </p:spTree>
    <p:extLst>
      <p:ext uri="{BB962C8B-B14F-4D97-AF65-F5344CB8AC3E}">
        <p14:creationId xmlns:p14="http://schemas.microsoft.com/office/powerpoint/2010/main" val="19278357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(title) 	There are several goals in this presentation.</a:t>
            </a:r>
          </a:p>
          <a:p>
            <a:pPr eaLnBrk="1" hangingPunct="1">
              <a:spcBef>
                <a:spcPct val="0"/>
              </a:spcBef>
            </a:pPr>
            <a:endParaRPr lang="en-US" altLang="en-US"/>
          </a:p>
          <a:p>
            <a:pPr eaLnBrk="1" hangingPunct="1">
              <a:spcBef>
                <a:spcPct val="0"/>
              </a:spcBef>
            </a:pPr>
            <a:r>
              <a:rPr lang="en-US" altLang="en-US"/>
              <a:t>(show 1) 	First, we will learn a little about APA Style – what it is, and why it is important.</a:t>
            </a:r>
          </a:p>
          <a:p>
            <a:pPr eaLnBrk="1" hangingPunct="1">
              <a:spcBef>
                <a:spcPct val="0"/>
              </a:spcBef>
            </a:pPr>
            <a:endParaRPr lang="en-US" altLang="en-US"/>
          </a:p>
          <a:p>
            <a:pPr eaLnBrk="1" hangingPunct="1">
              <a:spcBef>
                <a:spcPct val="0"/>
              </a:spcBef>
            </a:pPr>
            <a:r>
              <a:rPr lang="en-US" altLang="en-US"/>
              <a:t>(show 2)	Second,  we will examine and discuss a properly formatted APA title page, which many professors require.</a:t>
            </a:r>
          </a:p>
          <a:p>
            <a:pPr eaLnBrk="1" hangingPunct="1">
              <a:spcBef>
                <a:spcPct val="0"/>
              </a:spcBef>
            </a:pPr>
            <a:endParaRPr lang="en-US" altLang="en-US"/>
          </a:p>
          <a:p>
            <a:pPr eaLnBrk="1" hangingPunct="1">
              <a:spcBef>
                <a:spcPct val="0"/>
              </a:spcBef>
            </a:pPr>
            <a:r>
              <a:rPr lang="en-US" altLang="en-US"/>
              <a:t>(show 3)	Third, we will learn about basic documentation for books, journals, and websites.  While we do not cover every type of source, these are the most common types of sources you will need to use.  For additional documentation help, visit the Center for Writing Excellence, consult our website at </a:t>
            </a:r>
            <a:r>
              <a:rPr lang="en-US" altLang="en-US">
                <a:hlinkClick r:id="rId3"/>
              </a:rPr>
              <a:t>www.una.edu/writingcenter</a:t>
            </a:r>
            <a:r>
              <a:rPr lang="en-US" altLang="en-US"/>
              <a:t>, or consult your English handbook or APA Style Manual.</a:t>
            </a:r>
          </a:p>
          <a:p>
            <a:pPr eaLnBrk="1" hangingPunct="1">
              <a:spcBef>
                <a:spcPct val="0"/>
              </a:spcBef>
            </a:pPr>
            <a:endParaRPr lang="en-US" altLang="en-US"/>
          </a:p>
          <a:p>
            <a:pPr eaLnBrk="1" hangingPunct="1">
              <a:spcBef>
                <a:spcPct val="0"/>
              </a:spcBef>
            </a:pPr>
            <a:r>
              <a:rPr lang="en-US" altLang="en-US"/>
              <a:t>(show 4)	Fourth, we will learn about some fundamental differences between summarizing, paraphrasing, and quoting, and we will briefly discuss strategies for doing each.</a:t>
            </a:r>
          </a:p>
          <a:p>
            <a:pPr eaLnBrk="1" hangingPunct="1">
              <a:spcBef>
                <a:spcPct val="0"/>
              </a:spcBef>
            </a:pPr>
            <a:endParaRPr lang="en-US" altLang="en-US"/>
          </a:p>
          <a:p>
            <a:pPr eaLnBrk="1" hangingPunct="1">
              <a:spcBef>
                <a:spcPct val="0"/>
              </a:spcBef>
            </a:pPr>
            <a:r>
              <a:rPr lang="en-US" altLang="en-US"/>
              <a:t>(show 5)	Finally, we will review how to integrate summaries, paraphrases, and quotes using signal phrases and in-text citations.</a:t>
            </a:r>
          </a:p>
        </p:txBody>
      </p:sp>
      <p:sp>
        <p:nvSpPr>
          <p:cNvPr id="266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AB27318-3BE9-4B58-9B0C-8CDDCDF731AC}" type="slidenum">
              <a:rPr lang="en-US" smtClean="0">
                <a:latin typeface="Calibri" pitchFamily="34" charset="0"/>
              </a:rPr>
              <a:pPr fontAlgn="base">
                <a:spcBef>
                  <a:spcPct val="0"/>
                </a:spcBef>
                <a:spcAft>
                  <a:spcPct val="0"/>
                </a:spcAft>
                <a:defRPr/>
              </a:pPr>
              <a:t>2</a:t>
            </a:fld>
            <a:endParaRPr lang="en-US">
              <a:latin typeface="Calibri" pitchFamily="34" charset="0"/>
            </a:endParaRPr>
          </a:p>
        </p:txBody>
      </p:sp>
    </p:spTree>
    <p:extLst>
      <p:ext uri="{BB962C8B-B14F-4D97-AF65-F5344CB8AC3E}">
        <p14:creationId xmlns:p14="http://schemas.microsoft.com/office/powerpoint/2010/main" val="3000238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1)	Note that in this example, author and year are treated as already</a:t>
            </a:r>
            <a:r>
              <a:rPr lang="en-US" altLang="en-US" baseline="0" dirty="0"/>
              <a:t> </a:t>
            </a:r>
            <a:r>
              <a:rPr lang="en-US" altLang="en-US" dirty="0"/>
              <a:t>explained in previous slide.  Titles, however, are not.  There is no underlining in APA style; instead, major works, or works that can contain other works, are italicized.  See also that only the first word of the title is capitalized here.  In titles of books, only the first word, proper nouns, and if a colon is used, the first letter of the first word after the colon, are capitalized.  This is because APA treats titles of works like sentences.  All capitalization rules  for sentences apply to APA book and article titles, the capital letter after the colon being the one exception.</a:t>
            </a:r>
          </a:p>
          <a:p>
            <a:pPr eaLnBrk="1" hangingPunct="1">
              <a:spcBef>
                <a:spcPct val="0"/>
              </a:spcBef>
            </a:pPr>
            <a:endParaRPr lang="en-US" altLang="en-US" dirty="0"/>
          </a:p>
          <a:p>
            <a:pPr eaLnBrk="1" hangingPunct="1">
              <a:spcBef>
                <a:spcPct val="0"/>
              </a:spcBef>
            </a:pPr>
            <a:r>
              <a:rPr lang="en-US" altLang="en-US" dirty="0"/>
              <a:t>(show 2)	In this sample, notice that “Pocket” is capitalized because it’s the first word, and “APA” is capitalized as a proper noun acronym.  Books with later editions – this one is in its second – are treated as you see here – edition in parentheses, with the period after.</a:t>
            </a:r>
          </a:p>
          <a:p>
            <a:pPr eaLnBrk="1" hangingPunct="1">
              <a:spcBef>
                <a:spcPct val="0"/>
              </a:spcBef>
            </a:pPr>
            <a:r>
              <a:rPr lang="en-US" altLang="en-US" dirty="0"/>
              <a:t>	</a:t>
            </a:r>
          </a:p>
          <a:p>
            <a:pPr eaLnBrk="1" hangingPunct="1">
              <a:spcBef>
                <a:spcPct val="0"/>
              </a:spcBef>
            </a:pPr>
            <a:r>
              <a:rPr lang="en-US" altLang="en-US" dirty="0"/>
              <a:t>(show 3)	In the above example, Boston is in Massachusetts.  See also that only the publisher’s name is offered.  Obviously, a publisher is a company, so that information isn’t required.</a:t>
            </a:r>
          </a:p>
        </p:txBody>
      </p:sp>
      <p:sp>
        <p:nvSpPr>
          <p:cNvPr id="327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2EB1D2-690B-4067-9F01-88CC5F5BC78B}" type="slidenum">
              <a:rPr lang="en-US" smtClean="0">
                <a:latin typeface="Calibri" pitchFamily="34" charset="0"/>
              </a:rPr>
              <a:pPr fontAlgn="base">
                <a:spcBef>
                  <a:spcPct val="0"/>
                </a:spcBef>
                <a:spcAft>
                  <a:spcPct val="0"/>
                </a:spcAft>
                <a:defRPr/>
              </a:pPr>
              <a:t>23</a:t>
            </a:fld>
            <a:endParaRPr lang="en-US">
              <a:latin typeface="Calibri" pitchFamily="34" charset="0"/>
            </a:endParaRPr>
          </a:p>
        </p:txBody>
      </p:sp>
    </p:spTree>
    <p:extLst>
      <p:ext uri="{BB962C8B-B14F-4D97-AF65-F5344CB8AC3E}">
        <p14:creationId xmlns:p14="http://schemas.microsoft.com/office/powerpoint/2010/main" val="2937228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89BCA72F-F5A2-481C-90C9-DB93DA9119E1}" type="slidenum">
              <a:rPr lang="en-US" smtClean="0"/>
              <a:pPr>
                <a:defRPr/>
              </a:pPr>
              <a:t>24</a:t>
            </a:fld>
            <a:endParaRPr lang="en-US"/>
          </a:p>
        </p:txBody>
      </p:sp>
    </p:spTree>
    <p:extLst>
      <p:ext uri="{BB962C8B-B14F-4D97-AF65-F5344CB8AC3E}">
        <p14:creationId xmlns:p14="http://schemas.microsoft.com/office/powerpoint/2010/main" val="13850055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defRPr/>
            </a:pPr>
            <a:r>
              <a:rPr lang="en-US" sz="1200" dirty="0"/>
              <a:t>**Note: When placing an entire URL into the documentation of the source, make sure to “break” the URL so that it is formatted correctly.</a:t>
            </a:r>
          </a:p>
          <a:p>
            <a:pPr marL="0" indent="0">
              <a:buFont typeface="Arial" charset="0"/>
              <a:buNone/>
              <a:defRPr/>
            </a:pPr>
            <a:r>
              <a:rPr lang="en-US" sz="1200" dirty="0"/>
              <a:t>*** Break URLS after a forward slash ( / ), a double forward slash ( // ), or before any end punctuation – a period (  .  ), a question mark ( ? ),  and exclamation mark ( ! ), or before an equal sign ( = ). </a:t>
            </a:r>
          </a:p>
          <a:p>
            <a:pPr marL="0" indent="0">
              <a:buFont typeface="Arial" charset="0"/>
              <a:buNone/>
              <a:defRPr/>
            </a:pPr>
            <a:r>
              <a:rPr lang="en-US" sz="1200" dirty="0"/>
              <a:t>**Don’t forget: Always remove the URL hyperlink. In Microsoft Word, place the flashing cursor in the middle of the URL link by clicking the left button on the “mouse,” then right click the mouse, then right click on the words “Remove Hyperlink”</a:t>
            </a:r>
          </a:p>
          <a:p>
            <a:pPr marL="0" indent="0">
              <a:buFont typeface="Arial" charset="0"/>
              <a:buNone/>
              <a:defRPr/>
            </a:pPr>
            <a:endParaRPr lang="en-US" sz="1000" dirty="0"/>
          </a:p>
          <a:p>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25</a:t>
            </a:fld>
            <a:endParaRPr lang="en-US"/>
          </a:p>
        </p:txBody>
      </p:sp>
    </p:spTree>
    <p:extLst>
      <p:ext uri="{BB962C8B-B14F-4D97-AF65-F5344CB8AC3E}">
        <p14:creationId xmlns:p14="http://schemas.microsoft.com/office/powerpoint/2010/main" val="1056276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26</a:t>
            </a:fld>
            <a:endParaRPr lang="en-US"/>
          </a:p>
        </p:txBody>
      </p:sp>
    </p:spTree>
    <p:extLst>
      <p:ext uri="{BB962C8B-B14F-4D97-AF65-F5344CB8AC3E}">
        <p14:creationId xmlns:p14="http://schemas.microsoft.com/office/powerpoint/2010/main" val="962212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Edited collections are books that have been compiled by editors and that include articles published by many different authors.</a:t>
            </a:r>
          </a:p>
          <a:p>
            <a:pPr eaLnBrk="1" hangingPunct="1">
              <a:spcBef>
                <a:spcPct val="0"/>
              </a:spcBef>
            </a:pPr>
            <a:endParaRPr lang="en-US" altLang="en-US"/>
          </a:p>
          <a:p>
            <a:pPr eaLnBrk="1" hangingPunct="1">
              <a:spcBef>
                <a:spcPct val="0"/>
              </a:spcBef>
            </a:pPr>
            <a:r>
              <a:rPr lang="en-US" altLang="en-US"/>
              <a:t>(show 1)	Look at this model for how to document the entire book.  The only difference is the use of Eds., or if singular, Ed. To abbreviate the word editors or editor.  The abbreviation is always capitalized, always put in parentheses, and here, always gets two periods – the first, in the parentheses, shows that the word is abbreviated.  The second, outside the parentheses, marks the end of the editor information.</a:t>
            </a:r>
          </a:p>
          <a:p>
            <a:pPr eaLnBrk="1" hangingPunct="1">
              <a:spcBef>
                <a:spcPct val="0"/>
              </a:spcBef>
            </a:pPr>
            <a:endParaRPr lang="en-US" altLang="en-US"/>
          </a:p>
          <a:p>
            <a:pPr eaLnBrk="1" hangingPunct="1">
              <a:spcBef>
                <a:spcPct val="0"/>
              </a:spcBef>
            </a:pPr>
            <a:r>
              <a:rPr lang="en-US" altLang="en-US"/>
              <a:t>(show 2)	Now look at this model for an article or chapter within the edited collection. Here, the first piece of information required is the author of the article or chapter you wish to use, not the editor of the book.  After the article author comes the date of publication and then the article title.  In other styles, you may have seen article titles in quotation marks, but in APA documentation, that is not the case.  Note that capitalization rules follow those used for book titles.  Next comes an “In” statement, to indicate that the article is contained in another source.  In these situations, the editor’s initials come before the last name, a comma appears after the Editor abbreviation, and the page numbers on which the article appears are provided in exactly the format shown, using parentheses, the abbreviation pp., and the final period to show that who (editor), what (title), and where (pages) are considered one idea.</a:t>
            </a:r>
          </a:p>
          <a:p>
            <a:pPr eaLnBrk="1" hangingPunct="1">
              <a:spcBef>
                <a:spcPct val="0"/>
              </a:spcBef>
            </a:pPr>
            <a:endParaRPr lang="en-US" altLang="en-US"/>
          </a:p>
          <a:p>
            <a:pPr eaLnBrk="1" hangingPunct="1">
              <a:spcBef>
                <a:spcPct val="0"/>
              </a:spcBef>
            </a:pPr>
            <a:r>
              <a:rPr lang="en-US" altLang="en-US"/>
              <a:t>(show 3)	Here is an example.</a:t>
            </a:r>
          </a:p>
        </p:txBody>
      </p:sp>
      <p:sp>
        <p:nvSpPr>
          <p:cNvPr id="337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149E2C62-1BFB-4A60-9DBF-312A1B2A1073}" type="slidenum">
              <a:rPr lang="en-US" smtClean="0">
                <a:latin typeface="Calibri" pitchFamily="34" charset="0"/>
              </a:rPr>
              <a:pPr fontAlgn="base">
                <a:spcBef>
                  <a:spcPct val="0"/>
                </a:spcBef>
                <a:spcAft>
                  <a:spcPct val="0"/>
                </a:spcAft>
                <a:defRPr/>
              </a:pPr>
              <a:t>27</a:t>
            </a:fld>
            <a:endParaRPr lang="en-US">
              <a:latin typeface="Calibri" pitchFamily="34" charset="0"/>
            </a:endParaRPr>
          </a:p>
        </p:txBody>
      </p:sp>
    </p:spTree>
    <p:extLst>
      <p:ext uri="{BB962C8B-B14F-4D97-AF65-F5344CB8AC3E}">
        <p14:creationId xmlns:p14="http://schemas.microsoft.com/office/powerpoint/2010/main" val="2798309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Journals will be the next most often used source.  Be careful with these, because they break from some of the earlier rules.</a:t>
            </a:r>
          </a:p>
          <a:p>
            <a:pPr eaLnBrk="1" hangingPunct="1">
              <a:spcBef>
                <a:spcPct val="0"/>
              </a:spcBef>
            </a:pPr>
            <a:endParaRPr lang="en-US" altLang="en-US"/>
          </a:p>
          <a:p>
            <a:pPr eaLnBrk="1" hangingPunct="1">
              <a:spcBef>
                <a:spcPct val="0"/>
              </a:spcBef>
            </a:pPr>
            <a:r>
              <a:rPr lang="en-US" altLang="en-US"/>
              <a:t>(show 1)	Notice that author, year, and article title are treated just the same as we discussed.  However, the Journal title cannot possibly be treated as a sentence, so it receives proper noun capitalization and it is italicized, since it contains smaller works – in this case, articles.  Notice the comma after the title, indicating that more information related to location is forthcoming.  In this case, the volume number is required, also in italics, since it distinguishes which volume of the journal is required.  The issue number is contained within the volume, so it is not part of the title, and therefore gets no italics.  However, it works with the volume number to help identify location, so it goes right up against the volume number, with no space between them.  Finally, notice that another comma is shown, followed by page numbers.  No abbreviation for pages is used.</a:t>
            </a:r>
          </a:p>
          <a:p>
            <a:pPr eaLnBrk="1" hangingPunct="1">
              <a:spcBef>
                <a:spcPct val="0"/>
              </a:spcBef>
            </a:pPr>
            <a:endParaRPr lang="en-US" altLang="en-US"/>
          </a:p>
          <a:p>
            <a:pPr eaLnBrk="1" hangingPunct="1">
              <a:spcBef>
                <a:spcPct val="0"/>
              </a:spcBef>
            </a:pPr>
            <a:r>
              <a:rPr lang="en-US" altLang="en-US"/>
              <a:t>(show 2)	Here is an example.  See how the capitalization is different for journals, and how close volume 10 and issue 3 are situated?  Remember, like book entries, end your documentation with a period.</a:t>
            </a:r>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2027034B-AA66-4930-8FC2-EDCFDD67CFB0}" type="slidenum">
              <a:rPr lang="en-US" smtClean="0">
                <a:latin typeface="Calibri" pitchFamily="34" charset="0"/>
              </a:rPr>
              <a:pPr fontAlgn="base">
                <a:spcBef>
                  <a:spcPct val="0"/>
                </a:spcBef>
                <a:spcAft>
                  <a:spcPct val="0"/>
                </a:spcAft>
                <a:defRPr/>
              </a:pPr>
              <a:t>29</a:t>
            </a:fld>
            <a:endParaRPr lang="en-US">
              <a:latin typeface="Calibri" pitchFamily="34" charset="0"/>
            </a:endParaRPr>
          </a:p>
        </p:txBody>
      </p:sp>
    </p:spTree>
    <p:extLst>
      <p:ext uri="{BB962C8B-B14F-4D97-AF65-F5344CB8AC3E}">
        <p14:creationId xmlns:p14="http://schemas.microsoft.com/office/powerpoint/2010/main" val="4147130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a:t>(show title)  There are two types of online journals: those that are found exclusively on the web, and those that are available in both print and electronic form.  You are more likely to encounter the first situation.</a:t>
            </a:r>
          </a:p>
          <a:p>
            <a:pPr eaLnBrk="1" hangingPunct="1">
              <a:lnSpc>
                <a:spcPct val="90000"/>
              </a:lnSpc>
              <a:spcBef>
                <a:spcPct val="0"/>
              </a:spcBef>
            </a:pPr>
            <a:endParaRPr lang="en-US" altLang="en-US"/>
          </a:p>
          <a:p>
            <a:pPr eaLnBrk="1" hangingPunct="1">
              <a:lnSpc>
                <a:spcPct val="90000"/>
              </a:lnSpc>
              <a:spcBef>
                <a:spcPct val="0"/>
              </a:spcBef>
            </a:pPr>
            <a:r>
              <a:rPr lang="en-US" altLang="en-US"/>
              <a:t>(show 1)	Look at this model.  Everything up to the volume number occurs exactly the same as if you were citing a journal article.  However, since the article is online, a “retrieval statement” is required.  Retrieval statements always begin with the word retrieved, offer the full name of the month, date, and year, with commas after the date and after the year, followed by “from” and the url.  Notice how the url is neither underlined nor blue.  In APA documentation and in text citation, underlines are not used.  To get rid of a hyperlink in MS Word, place your cursor after the last word in the url and hit the backspace key.  This should remove the hyperlink without deleting words.  If a url is long and needs to be divided between two lines, you can break it after a slash or before a period.  Finally, notice that no period appears at the end of an online entry that concludes with a url.  This is so that the wrong address is not accidentally entered into the web browser.</a:t>
            </a:r>
          </a:p>
          <a:p>
            <a:pPr eaLnBrk="1" hangingPunct="1">
              <a:lnSpc>
                <a:spcPct val="90000"/>
              </a:lnSpc>
              <a:spcBef>
                <a:spcPct val="0"/>
              </a:spcBef>
            </a:pPr>
            <a:endParaRPr lang="en-US" altLang="en-US"/>
          </a:p>
          <a:p>
            <a:pPr eaLnBrk="1" hangingPunct="1">
              <a:lnSpc>
                <a:spcPct val="90000"/>
              </a:lnSpc>
              <a:spcBef>
                <a:spcPct val="0"/>
              </a:spcBef>
            </a:pPr>
            <a:r>
              <a:rPr lang="en-US" altLang="en-US"/>
              <a:t>(show 2)	Take a look at this example.</a:t>
            </a:r>
          </a:p>
          <a:p>
            <a:pPr eaLnBrk="1" hangingPunct="1">
              <a:lnSpc>
                <a:spcPct val="90000"/>
              </a:lnSpc>
              <a:spcBef>
                <a:spcPct val="0"/>
              </a:spcBef>
            </a:pPr>
            <a:endParaRPr lang="en-US" altLang="en-US"/>
          </a:p>
          <a:p>
            <a:pPr eaLnBrk="1" hangingPunct="1">
              <a:lnSpc>
                <a:spcPct val="90000"/>
              </a:lnSpc>
              <a:spcBef>
                <a:spcPct val="0"/>
              </a:spcBef>
            </a:pPr>
            <a:r>
              <a:rPr lang="en-US" altLang="en-US"/>
              <a:t>(show 3)	Now, a quick look at the form for journals online and in print.  In these situations, you would treat the article as you would for a journal article, except  you would include the words “electronic version” in brackets, to indicate that you read and used the electronic form instead of the hardcopy.</a:t>
            </a:r>
          </a:p>
        </p:txBody>
      </p:sp>
      <p:sp>
        <p:nvSpPr>
          <p:cNvPr id="358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1875D93-0B3D-4DE1-BEF6-F41347601DF5}" type="slidenum">
              <a:rPr lang="en-US" smtClean="0">
                <a:latin typeface="Calibri" pitchFamily="34" charset="0"/>
              </a:rPr>
              <a:pPr fontAlgn="base">
                <a:spcBef>
                  <a:spcPct val="0"/>
                </a:spcBef>
                <a:spcAft>
                  <a:spcPct val="0"/>
                </a:spcAft>
                <a:defRPr/>
              </a:pPr>
              <a:t>30</a:t>
            </a:fld>
            <a:endParaRPr lang="en-US">
              <a:latin typeface="Calibri" pitchFamily="34" charset="0"/>
            </a:endParaRPr>
          </a:p>
        </p:txBody>
      </p:sp>
    </p:spTree>
    <p:extLst>
      <p:ext uri="{BB962C8B-B14F-4D97-AF65-F5344CB8AC3E}">
        <p14:creationId xmlns:p14="http://schemas.microsoft.com/office/powerpoint/2010/main" val="14176132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We’ll conclude documentation coverage by looking at how to document websites.</a:t>
            </a:r>
          </a:p>
          <a:p>
            <a:pPr eaLnBrk="1" hangingPunct="1">
              <a:spcBef>
                <a:spcPct val="0"/>
              </a:spcBef>
            </a:pPr>
            <a:endParaRPr lang="en-US" altLang="en-US"/>
          </a:p>
          <a:p>
            <a:pPr eaLnBrk="1" hangingPunct="1">
              <a:spcBef>
                <a:spcPct val="0"/>
              </a:spcBef>
            </a:pPr>
            <a:r>
              <a:rPr lang="en-US" altLang="en-US"/>
              <a:t>(show 1)	Notice that the model for a document that is a whole site uses the same patterns for author, year, and article or document title.  Instead of offering a journal title or book title, however, you simply add the retrieval statement.</a:t>
            </a:r>
          </a:p>
          <a:p>
            <a:pPr eaLnBrk="1" hangingPunct="1">
              <a:spcBef>
                <a:spcPct val="0"/>
              </a:spcBef>
            </a:pPr>
            <a:endParaRPr lang="en-US" altLang="en-US"/>
          </a:p>
          <a:p>
            <a:pPr eaLnBrk="1" hangingPunct="1">
              <a:spcBef>
                <a:spcPct val="0"/>
              </a:spcBef>
            </a:pPr>
            <a:r>
              <a:rPr lang="en-US" altLang="en-US"/>
              <a:t>(show 2)	More often, you will find a page as part of a larger site.  In these cases, you treat the website title as you would a journal title, using proper noun capitalization, but you do not use italics.  Everything else remains the same.</a:t>
            </a:r>
          </a:p>
          <a:p>
            <a:pPr eaLnBrk="1" hangingPunct="1">
              <a:spcBef>
                <a:spcPct val="0"/>
              </a:spcBef>
            </a:pPr>
            <a:endParaRPr lang="en-US" altLang="en-US"/>
          </a:p>
          <a:p>
            <a:pPr eaLnBrk="1" hangingPunct="1">
              <a:spcBef>
                <a:spcPct val="0"/>
              </a:spcBef>
            </a:pPr>
            <a:r>
              <a:rPr lang="en-US" altLang="en-US"/>
              <a:t>(show 3)	Here is an example without an author.  What do you notice is done differently when there is no author? </a:t>
            </a:r>
          </a:p>
          <a:p>
            <a:pPr eaLnBrk="1" hangingPunct="1">
              <a:spcBef>
                <a:spcPct val="0"/>
              </a:spcBef>
            </a:pPr>
            <a:endParaRPr lang="en-US" altLang="en-US"/>
          </a:p>
          <a:p>
            <a:pPr eaLnBrk="1" hangingPunct="1">
              <a:spcBef>
                <a:spcPct val="0"/>
              </a:spcBef>
            </a:pPr>
            <a:r>
              <a:rPr lang="en-US" altLang="en-US"/>
              <a:t>(show 4)	When there is no author, the article or document title is used to list the document in the references.  If there is no page title, you could list it by site, but a source without author or page title probably isn’t a very credible or reliable source, so you may want to rethink using it.</a:t>
            </a:r>
          </a:p>
        </p:txBody>
      </p:sp>
      <p:sp>
        <p:nvSpPr>
          <p:cNvPr id="368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CC270CE-7678-44ED-9034-05B8FD530D95}" type="slidenum">
              <a:rPr lang="en-US" smtClean="0">
                <a:latin typeface="Calibri" pitchFamily="34" charset="0"/>
              </a:rPr>
              <a:pPr fontAlgn="base">
                <a:spcBef>
                  <a:spcPct val="0"/>
                </a:spcBef>
                <a:spcAft>
                  <a:spcPct val="0"/>
                </a:spcAft>
                <a:defRPr/>
              </a:pPr>
              <a:t>32</a:t>
            </a:fld>
            <a:endParaRPr lang="en-US">
              <a:latin typeface="Calibri" pitchFamily="34" charset="0"/>
            </a:endParaRPr>
          </a:p>
        </p:txBody>
      </p:sp>
    </p:spTree>
    <p:extLst>
      <p:ext uri="{BB962C8B-B14F-4D97-AF65-F5344CB8AC3E}">
        <p14:creationId xmlns:p14="http://schemas.microsoft.com/office/powerpoint/2010/main" val="15305368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in this slide that the company name is in place of the author’s name, followed by the copyright date, the title of the article or information provided, then the URL. Again, before every URL you must place the words “Retrieved from” before copying and pasting the URL.</a:t>
            </a:r>
          </a:p>
        </p:txBody>
      </p:sp>
      <p:sp>
        <p:nvSpPr>
          <p:cNvPr id="4" name="Slide Number Placeholder 3"/>
          <p:cNvSpPr>
            <a:spLocks noGrp="1"/>
          </p:cNvSpPr>
          <p:nvPr>
            <p:ph type="sldNum" sz="quarter" idx="5"/>
          </p:nvPr>
        </p:nvSpPr>
        <p:spPr/>
        <p:txBody>
          <a:bodyPr/>
          <a:lstStyle/>
          <a:p>
            <a:pPr>
              <a:defRPr/>
            </a:pPr>
            <a:fld id="{CAAAA5B8-FAF4-4A19-A23F-01B0A7EF5768}" type="slidenum">
              <a:rPr lang="en-US" smtClean="0"/>
              <a:pPr>
                <a:defRPr/>
              </a:pPr>
              <a:t>36</a:t>
            </a:fld>
            <a:endParaRPr lang="en-US"/>
          </a:p>
        </p:txBody>
      </p:sp>
    </p:spTree>
    <p:extLst>
      <p:ext uri="{BB962C8B-B14F-4D97-AF65-F5344CB8AC3E}">
        <p14:creationId xmlns:p14="http://schemas.microsoft.com/office/powerpoint/2010/main" val="9817241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the specific information needed to cite online communities. Note that the date is more specific than previous dates; there is a year, month and day. Also note that the “title” is now the “subject line” of the communication noted by “Re:” but typed exactly like any other title of an article. Make sure to place the words “Online forum comment” in brackets immediately after the title, before placing a period. Then, only the URL is needed, but do not forget the words “Retrieved from” before copying and pasting the URL. Also remember that URLs will be broken at appropriate points in order to maintain documentation formatting.  Preferable breaks happen after forward slash (/) or dash (_) or hyphen (-). </a:t>
            </a:r>
          </a:p>
        </p:txBody>
      </p:sp>
      <p:sp>
        <p:nvSpPr>
          <p:cNvPr id="4" name="Slide Number Placeholder 3"/>
          <p:cNvSpPr>
            <a:spLocks noGrp="1"/>
          </p:cNvSpPr>
          <p:nvPr>
            <p:ph type="sldNum" sz="quarter" idx="5"/>
          </p:nvPr>
        </p:nvSpPr>
        <p:spPr/>
        <p:txBody>
          <a:bodyPr/>
          <a:lstStyle/>
          <a:p>
            <a:pPr>
              <a:defRPr/>
            </a:pPr>
            <a:fld id="{69266E45-B438-48D1-873B-9074187FB7F9}" type="slidenum">
              <a:rPr lang="en-US" smtClean="0"/>
              <a:pPr>
                <a:defRPr/>
              </a:pPr>
              <a:t>37</a:t>
            </a:fld>
            <a:endParaRPr lang="en-US"/>
          </a:p>
        </p:txBody>
      </p:sp>
    </p:spTree>
    <p:extLst>
      <p:ext uri="{BB962C8B-B14F-4D97-AF65-F5344CB8AC3E}">
        <p14:creationId xmlns:p14="http://schemas.microsoft.com/office/powerpoint/2010/main" val="976639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What is APA Style, and why use it?</a:t>
            </a:r>
          </a:p>
          <a:p>
            <a:pPr eaLnBrk="1" hangingPunct="1">
              <a:spcBef>
                <a:spcPct val="0"/>
              </a:spcBef>
            </a:pPr>
            <a:endParaRPr lang="en-US" altLang="en-US"/>
          </a:p>
          <a:p>
            <a:pPr eaLnBrk="1" hangingPunct="1">
              <a:spcBef>
                <a:spcPct val="0"/>
              </a:spcBef>
            </a:pPr>
            <a:r>
              <a:rPr lang="en-US" altLang="en-US"/>
              <a:t>(show 1)	APA stands for American Psychological Association.  This is a professional organization, one of many that rely on constantly up-to-date research, presented mostly in journals and at conferences.</a:t>
            </a:r>
          </a:p>
          <a:p>
            <a:pPr eaLnBrk="1" hangingPunct="1">
              <a:spcBef>
                <a:spcPct val="0"/>
              </a:spcBef>
            </a:pPr>
            <a:endParaRPr lang="en-US" altLang="en-US"/>
          </a:p>
          <a:p>
            <a:pPr eaLnBrk="1" hangingPunct="1">
              <a:spcBef>
                <a:spcPct val="0"/>
              </a:spcBef>
            </a:pPr>
            <a:r>
              <a:rPr lang="en-US" altLang="en-US"/>
              <a:t>(show 2)	In 1928, psychologists and anthropologists developed the APA style to resolve academic disputes that occurred not because of different ideas, but because of different ways to present  the same knowledge.</a:t>
            </a:r>
          </a:p>
          <a:p>
            <a:pPr eaLnBrk="1" hangingPunct="1">
              <a:spcBef>
                <a:spcPct val="0"/>
              </a:spcBef>
            </a:pPr>
            <a:r>
              <a:rPr lang="en-US" altLang="en-US"/>
              <a:t> </a:t>
            </a:r>
          </a:p>
          <a:p>
            <a:pPr eaLnBrk="1" hangingPunct="1">
              <a:spcBef>
                <a:spcPct val="0"/>
              </a:spcBef>
            </a:pPr>
            <a:r>
              <a:rPr lang="en-US" altLang="en-US"/>
              <a:t>(show 3)	The style they developed has been applied to many journals and newsletters as well as books, in a variety of disciplines: Psychology, Sociology, Education, and Nursing, but also Geography, Composition, and Business – any field where the newest information is most essential.</a:t>
            </a:r>
          </a:p>
          <a:p>
            <a:pPr eaLnBrk="1" hangingPunct="1">
              <a:spcBef>
                <a:spcPct val="0"/>
              </a:spcBef>
            </a:pPr>
            <a:endParaRPr lang="en-US" altLang="en-US"/>
          </a:p>
          <a:p>
            <a:pPr eaLnBrk="1" hangingPunct="1">
              <a:spcBef>
                <a:spcPct val="0"/>
              </a:spcBef>
            </a:pPr>
            <a:r>
              <a:rPr lang="en-US" altLang="en-US"/>
              <a:t>(show 4)	Using APA style, many disciplines have made their journals easier to read and understand.  The most important reason why you are being required to use this style is because your professor wants you to learn and to be able to participate in your field, by properly preparing your research for publication, just as you will do later in your academic and professional lives.</a:t>
            </a:r>
          </a:p>
        </p:txBody>
      </p:sp>
      <p:sp>
        <p:nvSpPr>
          <p:cNvPr id="27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557AAF9-8BDE-4379-B1D7-A81E1C34003F}" type="slidenum">
              <a:rPr lang="en-US" smtClean="0">
                <a:latin typeface="Calibri" pitchFamily="34" charset="0"/>
              </a:rPr>
              <a:pPr fontAlgn="base">
                <a:spcBef>
                  <a:spcPct val="0"/>
                </a:spcBef>
                <a:spcAft>
                  <a:spcPct val="0"/>
                </a:spcAft>
                <a:defRPr/>
              </a:pPr>
              <a:t>3</a:t>
            </a:fld>
            <a:endParaRPr lang="en-US">
              <a:latin typeface="Calibri" pitchFamily="34" charset="0"/>
            </a:endParaRPr>
          </a:p>
        </p:txBody>
      </p:sp>
    </p:spTree>
    <p:extLst>
      <p:ext uri="{BB962C8B-B14F-4D97-AF65-F5344CB8AC3E}">
        <p14:creationId xmlns:p14="http://schemas.microsoft.com/office/powerpoint/2010/main" val="34236576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that the author of this blog post (or comment) uses a username “PZ Myers.” Also note that the date of the post includes the year, month and day. Also notice that immediately following the subject title are brackets [ ] with the words “Web log post” placed inside and a period placed outside the brackets. After this information, simply copy and paste the URL. </a:t>
            </a:r>
          </a:p>
          <a:p>
            <a:endParaRPr lang="en-US" altLang="en-US"/>
          </a:p>
          <a:p>
            <a:r>
              <a:rPr lang="en-US" altLang="en-US"/>
              <a:t>*REMEMBER, when copying and pasting the URL, do not place a period at the end of the documentation. This is not needed.</a:t>
            </a:r>
          </a:p>
        </p:txBody>
      </p:sp>
      <p:sp>
        <p:nvSpPr>
          <p:cNvPr id="4" name="Slide Number Placeholder 3"/>
          <p:cNvSpPr>
            <a:spLocks noGrp="1"/>
          </p:cNvSpPr>
          <p:nvPr>
            <p:ph type="sldNum" sz="quarter" idx="5"/>
          </p:nvPr>
        </p:nvSpPr>
        <p:spPr/>
        <p:txBody>
          <a:bodyPr/>
          <a:lstStyle/>
          <a:p>
            <a:pPr>
              <a:defRPr/>
            </a:pPr>
            <a:fld id="{665980EC-21CC-4411-A320-CEA87BA26568}" type="slidenum">
              <a:rPr lang="en-US" smtClean="0"/>
              <a:pPr>
                <a:defRPr/>
              </a:pPr>
              <a:t>38</a:t>
            </a:fld>
            <a:endParaRPr lang="en-US"/>
          </a:p>
        </p:txBody>
      </p:sp>
    </p:spTree>
    <p:extLst>
      <p:ext uri="{BB962C8B-B14F-4D97-AF65-F5344CB8AC3E}">
        <p14:creationId xmlns:p14="http://schemas.microsoft.com/office/powerpoint/2010/main" val="22969338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Documenting online magazines looks familiar to  the print version, only a URL is added at the end. Note that the date for documenting magazines includes the year and the month separated by a comma.</a:t>
            </a:r>
          </a:p>
          <a:p>
            <a:endParaRPr lang="en-US" altLang="en-US"/>
          </a:p>
          <a:p>
            <a:r>
              <a:rPr lang="en-US" altLang="en-US"/>
              <a:t>*Remember, the word that follows a colon (:) is always capitalized.</a:t>
            </a:r>
          </a:p>
        </p:txBody>
      </p:sp>
      <p:sp>
        <p:nvSpPr>
          <p:cNvPr id="4" name="Slide Number Placeholder 3"/>
          <p:cNvSpPr>
            <a:spLocks noGrp="1"/>
          </p:cNvSpPr>
          <p:nvPr>
            <p:ph type="sldNum" sz="quarter" idx="5"/>
          </p:nvPr>
        </p:nvSpPr>
        <p:spPr/>
        <p:txBody>
          <a:bodyPr/>
          <a:lstStyle/>
          <a:p>
            <a:pPr>
              <a:defRPr/>
            </a:pPr>
            <a:fld id="{17582562-8F89-4231-941E-80BE1173D22D}" type="slidenum">
              <a:rPr lang="en-US" smtClean="0"/>
              <a:pPr>
                <a:defRPr/>
              </a:pPr>
              <a:t>40</a:t>
            </a:fld>
            <a:endParaRPr lang="en-US"/>
          </a:p>
        </p:txBody>
      </p:sp>
    </p:spTree>
    <p:extLst>
      <p:ext uri="{BB962C8B-B14F-4D97-AF65-F5344CB8AC3E}">
        <p14:creationId xmlns:p14="http://schemas.microsoft.com/office/powerpoint/2010/main" val="2275622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Online newspaper articles are documented the same as a print version except that a URL is added at the end. Note the date for an online newspaper includes the year, month and day. There is no comma between the month and the day; there is only a comma between the year and the month.</a:t>
            </a:r>
          </a:p>
        </p:txBody>
      </p:sp>
      <p:sp>
        <p:nvSpPr>
          <p:cNvPr id="4" name="Slide Number Placeholder 3"/>
          <p:cNvSpPr>
            <a:spLocks noGrp="1"/>
          </p:cNvSpPr>
          <p:nvPr>
            <p:ph type="sldNum" sz="quarter" idx="5"/>
          </p:nvPr>
        </p:nvSpPr>
        <p:spPr/>
        <p:txBody>
          <a:bodyPr/>
          <a:lstStyle/>
          <a:p>
            <a:pPr>
              <a:defRPr/>
            </a:pPr>
            <a:fld id="{CDE1CD38-37E9-4BD7-B550-2C5E5281C00D}" type="slidenum">
              <a:rPr lang="en-US" smtClean="0"/>
              <a:pPr>
                <a:defRPr/>
              </a:pPr>
              <a:t>41</a:t>
            </a:fld>
            <a:endParaRPr lang="en-US"/>
          </a:p>
        </p:txBody>
      </p:sp>
    </p:spTree>
    <p:extLst>
      <p:ext uri="{BB962C8B-B14F-4D97-AF65-F5344CB8AC3E}">
        <p14:creationId xmlns:p14="http://schemas.microsoft.com/office/powerpoint/2010/main" val="21388035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42</a:t>
            </a:fld>
            <a:endParaRPr lang="en-US"/>
          </a:p>
        </p:txBody>
      </p:sp>
    </p:spTree>
    <p:extLst>
      <p:ext uri="{BB962C8B-B14F-4D97-AF65-F5344CB8AC3E}">
        <p14:creationId xmlns:p14="http://schemas.microsoft.com/office/powerpoint/2010/main" val="33728015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“Picture” this information (claim, evidence, discussion) as a “sandwich.” The claim and the discussion are your words and thoughts (the slices of bread on the outside),while the evidence (source material, expert testimony) is placed in the middle (peanut butter and jelly).</a:t>
            </a:r>
          </a:p>
          <a:p>
            <a:r>
              <a:rPr lang="en-US" altLang="en-US"/>
              <a:t>Here is something else to remember: If in-text documentation is the last thing you type at the end of the paragraph, you have not finished. In other words, you have not completed your “sandwich.” You have stated your claim, inserted the evidence, now you must discuss the significance of the evidence (how the evidence supports or contradicts the claim). Only when all this information is included is your paragraph finished.</a:t>
            </a:r>
          </a:p>
        </p:txBody>
      </p:sp>
      <p:sp>
        <p:nvSpPr>
          <p:cNvPr id="4" name="Slide Number Placeholder 3"/>
          <p:cNvSpPr>
            <a:spLocks noGrp="1"/>
          </p:cNvSpPr>
          <p:nvPr>
            <p:ph type="sldNum" sz="quarter" idx="5"/>
          </p:nvPr>
        </p:nvSpPr>
        <p:spPr/>
        <p:txBody>
          <a:bodyPr/>
          <a:lstStyle/>
          <a:p>
            <a:pPr>
              <a:defRPr/>
            </a:pPr>
            <a:fld id="{82DC02D5-70F2-496E-AD5F-C837B10692BF}" type="slidenum">
              <a:rPr lang="en-US" smtClean="0"/>
              <a:pPr>
                <a:defRPr/>
              </a:pPr>
              <a:t>44</a:t>
            </a:fld>
            <a:endParaRPr lang="en-US"/>
          </a:p>
        </p:txBody>
      </p:sp>
    </p:spTree>
    <p:extLst>
      <p:ext uri="{BB962C8B-B14F-4D97-AF65-F5344CB8AC3E}">
        <p14:creationId xmlns:p14="http://schemas.microsoft.com/office/powerpoint/2010/main" val="22335876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Now we’ll begin looking at how sources are integrated into the body of your text.  There are three ways in which we use sources to provide evidence for our arguments.  They are quotations, paraphrases, and summaries.</a:t>
            </a:r>
          </a:p>
          <a:p>
            <a:pPr eaLnBrk="1" hangingPunct="1">
              <a:spcBef>
                <a:spcPct val="0"/>
              </a:spcBef>
            </a:pPr>
            <a:endParaRPr lang="en-US" altLang="en-US"/>
          </a:p>
          <a:p>
            <a:pPr eaLnBrk="1" hangingPunct="1">
              <a:spcBef>
                <a:spcPct val="0"/>
              </a:spcBef>
            </a:pPr>
            <a:r>
              <a:rPr lang="en-US" altLang="en-US"/>
              <a:t>(show 1)	(read each  as they appear)</a:t>
            </a:r>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09F043F-B18F-4763-9F44-726C6BAF15E7}" type="slidenum">
              <a:rPr lang="en-US" smtClean="0">
                <a:latin typeface="Calibri" pitchFamily="34" charset="0"/>
              </a:rPr>
              <a:pPr fontAlgn="base">
                <a:spcBef>
                  <a:spcPct val="0"/>
                </a:spcBef>
                <a:spcAft>
                  <a:spcPct val="0"/>
                </a:spcAft>
                <a:defRPr/>
              </a:pPr>
              <a:t>45</a:t>
            </a:fld>
            <a:endParaRPr lang="en-US">
              <a:latin typeface="Calibri" pitchFamily="34" charset="0"/>
            </a:endParaRPr>
          </a:p>
        </p:txBody>
      </p:sp>
    </p:spTree>
    <p:extLst>
      <p:ext uri="{BB962C8B-B14F-4D97-AF65-F5344CB8AC3E}">
        <p14:creationId xmlns:p14="http://schemas.microsoft.com/office/powerpoint/2010/main" val="23156050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a:t>(show title)	There is an easy 4-step process you can use to learn to summarize, paraphrase, and quote.  Here it is…</a:t>
            </a:r>
          </a:p>
          <a:p>
            <a:pPr eaLnBrk="1" hangingPunct="1">
              <a:lnSpc>
                <a:spcPct val="90000"/>
              </a:lnSpc>
              <a:spcBef>
                <a:spcPct val="0"/>
              </a:spcBef>
            </a:pPr>
            <a:endParaRPr lang="en-US" altLang="en-US"/>
          </a:p>
          <a:p>
            <a:pPr eaLnBrk="1" hangingPunct="1">
              <a:lnSpc>
                <a:spcPct val="90000"/>
              </a:lnSpc>
              <a:spcBef>
                <a:spcPct val="0"/>
              </a:spcBef>
            </a:pPr>
            <a:r>
              <a:rPr lang="en-US" altLang="en-US"/>
              <a:t>(show 1)	First, get familiar with the text.  As you read it, mark the thesis of the chapter, and identify any main points.  Main points are usually found in topic or summarizing sentences (generally one in each paragraph), or in sentences that answer questions posed by any headings in the text.</a:t>
            </a:r>
          </a:p>
          <a:p>
            <a:pPr eaLnBrk="1" hangingPunct="1">
              <a:lnSpc>
                <a:spcPct val="90000"/>
              </a:lnSpc>
              <a:spcBef>
                <a:spcPct val="0"/>
              </a:spcBef>
            </a:pPr>
            <a:endParaRPr lang="en-US" altLang="en-US"/>
          </a:p>
          <a:p>
            <a:pPr eaLnBrk="1" hangingPunct="1">
              <a:lnSpc>
                <a:spcPct val="90000"/>
              </a:lnSpc>
              <a:spcBef>
                <a:spcPct val="0"/>
              </a:spcBef>
            </a:pPr>
            <a:r>
              <a:rPr lang="en-US" altLang="en-US"/>
              <a:t>(show 2)	After you have read to get an understanding of the text, close the book or set the article aside.  Now, in your own words, write a single sentence that summarizes the argument or purpose of the piece.  Once you have this main idea, write a sentence to summarize each of the major ideas of the piece.  Once you have done this, review the article to see that what you wrote is really the author’s point.</a:t>
            </a:r>
          </a:p>
          <a:p>
            <a:pPr eaLnBrk="1" hangingPunct="1">
              <a:lnSpc>
                <a:spcPct val="90000"/>
              </a:lnSpc>
              <a:spcBef>
                <a:spcPct val="0"/>
              </a:spcBef>
            </a:pPr>
            <a:endParaRPr lang="en-US" altLang="en-US"/>
          </a:p>
          <a:p>
            <a:pPr eaLnBrk="1" hangingPunct="1">
              <a:lnSpc>
                <a:spcPct val="90000"/>
              </a:lnSpc>
              <a:spcBef>
                <a:spcPct val="0"/>
              </a:spcBef>
            </a:pPr>
            <a:r>
              <a:rPr lang="en-US" altLang="en-US"/>
              <a:t>(show 3)	Now find any important points – sentences or single paragraphs in particular – that are important to your argument in your own research.  After you read the passage and understand what you read, set the text aside and write what the major points were in your own words.  Once you have done this, review to see that you captured the spirit of the author’s idea without using his or her words.</a:t>
            </a:r>
          </a:p>
          <a:p>
            <a:pPr eaLnBrk="1" hangingPunct="1">
              <a:lnSpc>
                <a:spcPct val="90000"/>
              </a:lnSpc>
              <a:spcBef>
                <a:spcPct val="0"/>
              </a:spcBef>
            </a:pPr>
            <a:endParaRPr lang="en-US" altLang="en-US"/>
          </a:p>
          <a:p>
            <a:pPr eaLnBrk="1" hangingPunct="1">
              <a:lnSpc>
                <a:spcPct val="90000"/>
              </a:lnSpc>
              <a:spcBef>
                <a:spcPct val="0"/>
              </a:spcBef>
            </a:pPr>
            <a:r>
              <a:rPr lang="en-US" altLang="en-US"/>
              <a:t>(show 4)	Finally, if you find something so important that the exact wording has to be discussed or examined in the paper, or when you find something that is so well written that you couldn’t say it any better, go ahead and mark these as passages to quote.  For example, any discussion of the ideas espoused in the Declaration of Independence nearly always requires the quote “all men are endowed with certain unalienable rights – and among these are life, liberty, and the pursuit of happiness.”</a:t>
            </a:r>
          </a:p>
        </p:txBody>
      </p:sp>
      <p:sp>
        <p:nvSpPr>
          <p:cNvPr id="38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54CB2CC7-A53E-4B5B-A989-EEBD1A2D0362}" type="slidenum">
              <a:rPr lang="en-US" smtClean="0">
                <a:latin typeface="Calibri" pitchFamily="34" charset="0"/>
              </a:rPr>
              <a:pPr fontAlgn="base">
                <a:spcBef>
                  <a:spcPct val="0"/>
                </a:spcBef>
                <a:spcAft>
                  <a:spcPct val="0"/>
                </a:spcAft>
                <a:defRPr/>
              </a:pPr>
              <a:t>46</a:t>
            </a:fld>
            <a:endParaRPr lang="en-US">
              <a:latin typeface="Calibri" pitchFamily="34" charset="0"/>
            </a:endParaRPr>
          </a:p>
        </p:txBody>
      </p:sp>
    </p:spTree>
    <p:extLst>
      <p:ext uri="{BB962C8B-B14F-4D97-AF65-F5344CB8AC3E}">
        <p14:creationId xmlns:p14="http://schemas.microsoft.com/office/powerpoint/2010/main" val="34419851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Here is what you do when you summarize</a:t>
            </a:r>
          </a:p>
          <a:p>
            <a:pPr eaLnBrk="1" hangingPunct="1">
              <a:spcBef>
                <a:spcPct val="0"/>
              </a:spcBef>
            </a:pPr>
            <a:endParaRPr lang="en-US" altLang="en-US"/>
          </a:p>
          <a:p>
            <a:pPr eaLnBrk="1" hangingPunct="1">
              <a:spcBef>
                <a:spcPct val="0"/>
              </a:spcBef>
            </a:pPr>
            <a:r>
              <a:rPr lang="en-US" altLang="en-US"/>
              <a:t>(read arrow 1)</a:t>
            </a:r>
          </a:p>
          <a:p>
            <a:pPr eaLnBrk="1" hangingPunct="1">
              <a:spcBef>
                <a:spcPct val="0"/>
              </a:spcBef>
            </a:pPr>
            <a:endParaRPr lang="en-US" altLang="en-US"/>
          </a:p>
          <a:p>
            <a:pPr eaLnBrk="1" hangingPunct="1">
              <a:spcBef>
                <a:spcPct val="0"/>
              </a:spcBef>
            </a:pPr>
            <a:r>
              <a:rPr lang="en-US" altLang="en-US"/>
              <a:t>Now here are some summary characteristics</a:t>
            </a:r>
          </a:p>
          <a:p>
            <a:pPr eaLnBrk="1" hangingPunct="1">
              <a:spcBef>
                <a:spcPct val="0"/>
              </a:spcBef>
            </a:pPr>
            <a:endParaRPr lang="en-US" altLang="en-US"/>
          </a:p>
          <a:p>
            <a:pPr eaLnBrk="1" hangingPunct="1">
              <a:spcBef>
                <a:spcPct val="0"/>
              </a:spcBef>
            </a:pPr>
            <a:r>
              <a:rPr lang="en-US" altLang="en-US"/>
              <a:t>(show and read each bullet)</a:t>
            </a:r>
          </a:p>
          <a:p>
            <a:pPr eaLnBrk="1" hangingPunct="1">
              <a:spcBef>
                <a:spcPct val="0"/>
              </a:spcBef>
            </a:pPr>
            <a:endParaRPr lang="en-US" altLang="en-US"/>
          </a:p>
          <a:p>
            <a:pPr eaLnBrk="1" hangingPunct="1">
              <a:spcBef>
                <a:spcPct val="0"/>
              </a:spcBef>
            </a:pPr>
            <a:r>
              <a:rPr lang="en-US" altLang="en-US"/>
              <a:t>Note that when you attribute to an original source, you must refer to at least the author and year in the signal phrase, which we will discuss shortly.  </a:t>
            </a:r>
          </a:p>
          <a:p>
            <a:pPr eaLnBrk="1" hangingPunct="1">
              <a:spcBef>
                <a:spcPct val="0"/>
              </a:spcBef>
            </a:pPr>
            <a:endParaRPr lang="en-US" altLang="en-US"/>
          </a:p>
          <a:p>
            <a:pPr eaLnBrk="1" hangingPunct="1">
              <a:spcBef>
                <a:spcPct val="0"/>
              </a:spcBef>
            </a:pPr>
            <a:r>
              <a:rPr lang="en-US" altLang="en-US"/>
              <a:t>In a summary, you are condensing multiple paragraphs or pages down to just a few sentences, or maybe a single paragraph. </a:t>
            </a:r>
          </a:p>
          <a:p>
            <a:pPr eaLnBrk="1" hangingPunct="1">
              <a:spcBef>
                <a:spcPct val="0"/>
              </a:spcBef>
            </a:pPr>
            <a:endParaRPr lang="en-US" altLang="en-US"/>
          </a:p>
        </p:txBody>
      </p:sp>
      <p:sp>
        <p:nvSpPr>
          <p:cNvPr id="399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DA8D4D8D-4E12-4A33-8DB7-6F5208B68C7E}" type="slidenum">
              <a:rPr lang="en-US" smtClean="0">
                <a:latin typeface="Calibri" pitchFamily="34" charset="0"/>
              </a:rPr>
              <a:pPr fontAlgn="base">
                <a:spcBef>
                  <a:spcPct val="0"/>
                </a:spcBef>
                <a:spcAft>
                  <a:spcPct val="0"/>
                </a:spcAft>
                <a:defRPr/>
              </a:pPr>
              <a:t>47</a:t>
            </a:fld>
            <a:endParaRPr lang="en-US">
              <a:latin typeface="Calibri" pitchFamily="34" charset="0"/>
            </a:endParaRPr>
          </a:p>
        </p:txBody>
      </p:sp>
    </p:spTree>
    <p:extLst>
      <p:ext uri="{BB962C8B-B14F-4D97-AF65-F5344CB8AC3E}">
        <p14:creationId xmlns:p14="http://schemas.microsoft.com/office/powerpoint/2010/main" val="19291339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Here is what you do when you paraphrase</a:t>
            </a:r>
          </a:p>
          <a:p>
            <a:pPr eaLnBrk="1" hangingPunct="1">
              <a:spcBef>
                <a:spcPct val="0"/>
              </a:spcBef>
            </a:pPr>
            <a:endParaRPr lang="en-US" altLang="en-US"/>
          </a:p>
          <a:p>
            <a:pPr eaLnBrk="1" hangingPunct="1">
              <a:spcBef>
                <a:spcPct val="0"/>
              </a:spcBef>
            </a:pPr>
            <a:r>
              <a:rPr lang="en-US" altLang="en-US"/>
              <a:t>(read arrow 1)</a:t>
            </a:r>
          </a:p>
          <a:p>
            <a:pPr eaLnBrk="1" hangingPunct="1">
              <a:spcBef>
                <a:spcPct val="0"/>
              </a:spcBef>
            </a:pPr>
            <a:endParaRPr lang="en-US" altLang="en-US"/>
          </a:p>
          <a:p>
            <a:pPr eaLnBrk="1" hangingPunct="1">
              <a:spcBef>
                <a:spcPct val="0"/>
              </a:spcBef>
            </a:pPr>
            <a:r>
              <a:rPr lang="en-US" altLang="en-US"/>
              <a:t>Now here are some paraphrase characteristics</a:t>
            </a:r>
          </a:p>
          <a:p>
            <a:pPr eaLnBrk="1" hangingPunct="1">
              <a:spcBef>
                <a:spcPct val="0"/>
              </a:spcBef>
            </a:pPr>
            <a:endParaRPr lang="en-US" altLang="en-US"/>
          </a:p>
          <a:p>
            <a:pPr eaLnBrk="1" hangingPunct="1">
              <a:spcBef>
                <a:spcPct val="0"/>
              </a:spcBef>
            </a:pPr>
            <a:r>
              <a:rPr lang="en-US" altLang="en-US"/>
              <a:t>(show and read each bullet)</a:t>
            </a:r>
          </a:p>
          <a:p>
            <a:pPr eaLnBrk="1" hangingPunct="1">
              <a:spcBef>
                <a:spcPct val="0"/>
              </a:spcBef>
            </a:pPr>
            <a:endParaRPr lang="en-US" altLang="en-US"/>
          </a:p>
          <a:p>
            <a:pPr eaLnBrk="1" hangingPunct="1">
              <a:spcBef>
                <a:spcPct val="0"/>
              </a:spcBef>
            </a:pPr>
            <a:r>
              <a:rPr lang="en-US" altLang="en-US"/>
              <a:t>In the summary, you took much larger segments of text that explained main concepts and core ideas and reduced them to a few sentences or a paragraph.  In a paraphrase, you take any segment of the text, usually a single, more focused idea, and put it entirely into your own words.  It is not uncommon for a paraphrase to remain about the same length as the original idea, although again, the expression of the idea must be entirely in your own words.</a:t>
            </a:r>
          </a:p>
          <a:p>
            <a:pPr eaLnBrk="1" hangingPunct="1">
              <a:spcBef>
                <a:spcPct val="0"/>
              </a:spcBef>
            </a:pPr>
            <a:endParaRPr lang="en-US" altLang="en-US"/>
          </a:p>
          <a:p>
            <a:pPr eaLnBrk="1" hangingPunct="1">
              <a:spcBef>
                <a:spcPct val="0"/>
              </a:spcBef>
            </a:pPr>
            <a:r>
              <a:rPr lang="en-US" altLang="en-US"/>
              <a:t>Remember, if you shrink a paraphrase too much, then you’ll be summarizing.</a:t>
            </a:r>
          </a:p>
          <a:p>
            <a:pPr eaLnBrk="1" hangingPunct="1">
              <a:spcBef>
                <a:spcPct val="0"/>
              </a:spcBef>
            </a:pPr>
            <a:endParaRPr lang="en-US" altLang="en-US"/>
          </a:p>
          <a:p>
            <a:pPr eaLnBrk="1" hangingPunct="1">
              <a:spcBef>
                <a:spcPct val="0"/>
              </a:spcBef>
            </a:pPr>
            <a:r>
              <a:rPr lang="en-US" altLang="en-US"/>
              <a:t>If you use the author’s words, you’ll actually be quoting.</a:t>
            </a:r>
          </a:p>
        </p:txBody>
      </p:sp>
      <p:sp>
        <p:nvSpPr>
          <p:cNvPr id="409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3E02B18B-F8EC-4833-82DA-147B8CC97B14}" type="slidenum">
              <a:rPr lang="en-US" smtClean="0">
                <a:latin typeface="Calibri" pitchFamily="34" charset="0"/>
              </a:rPr>
              <a:pPr fontAlgn="base">
                <a:spcBef>
                  <a:spcPct val="0"/>
                </a:spcBef>
                <a:spcAft>
                  <a:spcPct val="0"/>
                </a:spcAft>
                <a:defRPr/>
              </a:pPr>
              <a:t>49</a:t>
            </a:fld>
            <a:endParaRPr lang="en-US">
              <a:latin typeface="Calibri" pitchFamily="34" charset="0"/>
            </a:endParaRPr>
          </a:p>
        </p:txBody>
      </p:sp>
    </p:spTree>
    <p:extLst>
      <p:ext uri="{BB962C8B-B14F-4D97-AF65-F5344CB8AC3E}">
        <p14:creationId xmlns:p14="http://schemas.microsoft.com/office/powerpoint/2010/main" val="14212772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Here is what you do when you quote a text</a:t>
            </a:r>
          </a:p>
          <a:p>
            <a:pPr eaLnBrk="1" hangingPunct="1">
              <a:spcBef>
                <a:spcPct val="0"/>
              </a:spcBef>
            </a:pPr>
            <a:endParaRPr lang="en-US" altLang="en-US"/>
          </a:p>
          <a:p>
            <a:pPr eaLnBrk="1" hangingPunct="1">
              <a:spcBef>
                <a:spcPct val="0"/>
              </a:spcBef>
            </a:pPr>
            <a:r>
              <a:rPr lang="en-US" altLang="en-US"/>
              <a:t>(read arrow 1)</a:t>
            </a:r>
          </a:p>
          <a:p>
            <a:pPr eaLnBrk="1" hangingPunct="1">
              <a:spcBef>
                <a:spcPct val="0"/>
              </a:spcBef>
            </a:pPr>
            <a:endParaRPr lang="en-US" altLang="en-US"/>
          </a:p>
          <a:p>
            <a:pPr eaLnBrk="1" hangingPunct="1">
              <a:spcBef>
                <a:spcPct val="0"/>
              </a:spcBef>
            </a:pPr>
            <a:r>
              <a:rPr lang="en-US" altLang="en-US"/>
              <a:t>You are not allowed to change anything in the quote without some identifying mark, usually brackets.  Changing even a few letters is considered a form of plagiarism by many people.</a:t>
            </a:r>
          </a:p>
          <a:p>
            <a:pPr eaLnBrk="1" hangingPunct="1">
              <a:spcBef>
                <a:spcPct val="0"/>
              </a:spcBef>
            </a:pPr>
            <a:endParaRPr lang="en-US" altLang="en-US"/>
          </a:p>
          <a:p>
            <a:pPr eaLnBrk="1" hangingPunct="1">
              <a:spcBef>
                <a:spcPct val="0"/>
              </a:spcBef>
            </a:pPr>
            <a:r>
              <a:rPr lang="en-US" altLang="en-US"/>
              <a:t>(show and read each bullet)</a:t>
            </a:r>
          </a:p>
          <a:p>
            <a:pPr eaLnBrk="1" hangingPunct="1">
              <a:spcBef>
                <a:spcPct val="0"/>
              </a:spcBef>
            </a:pPr>
            <a:endParaRPr lang="en-US" altLang="en-US"/>
          </a:p>
          <a:p>
            <a:pPr eaLnBrk="1" hangingPunct="1">
              <a:spcBef>
                <a:spcPct val="0"/>
              </a:spcBef>
            </a:pPr>
            <a:r>
              <a:rPr lang="en-US" altLang="en-US"/>
              <a:t>Remember that you do not simply add in a quote (or a paraphrase or summary, for that matter) without creating a transition for your reader.  You need to use a signal phrase to show readers that you are moving from your own ideas into someone else’s.  Signal phrases also give you the opportunity to discuss how your argument is connected to the source you are integrating.  Since signal phrases are so important, let’s turn to them next.  </a:t>
            </a:r>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C9D09941-DB7B-47EA-9DC5-C53BD89B38B8}" type="slidenum">
              <a:rPr lang="en-US" smtClean="0">
                <a:latin typeface="Calibri" pitchFamily="34" charset="0"/>
              </a:rPr>
              <a:pPr fontAlgn="base">
                <a:spcBef>
                  <a:spcPct val="0"/>
                </a:spcBef>
                <a:spcAft>
                  <a:spcPct val="0"/>
                </a:spcAft>
                <a:defRPr/>
              </a:pPr>
              <a:t>50</a:t>
            </a:fld>
            <a:endParaRPr lang="en-US">
              <a:latin typeface="Calibri" pitchFamily="34" charset="0"/>
            </a:endParaRPr>
          </a:p>
        </p:txBody>
      </p:sp>
    </p:spTree>
    <p:extLst>
      <p:ext uri="{BB962C8B-B14F-4D97-AF65-F5344CB8AC3E}">
        <p14:creationId xmlns:p14="http://schemas.microsoft.com/office/powerpoint/2010/main" val="1516863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a:t>(show title)	To begin, let’s look at an APA Style cover page.  There are three components.</a:t>
            </a:r>
          </a:p>
          <a:p>
            <a:pPr eaLnBrk="1" hangingPunct="1">
              <a:lnSpc>
                <a:spcPct val="90000"/>
              </a:lnSpc>
              <a:spcBef>
                <a:spcPct val="0"/>
              </a:spcBef>
            </a:pPr>
            <a:endParaRPr lang="en-US" altLang="en-US"/>
          </a:p>
          <a:p>
            <a:pPr eaLnBrk="1" hangingPunct="1">
              <a:lnSpc>
                <a:spcPct val="90000"/>
              </a:lnSpc>
              <a:spcBef>
                <a:spcPct val="0"/>
              </a:spcBef>
            </a:pPr>
            <a:r>
              <a:rPr lang="en-US" altLang="en-US"/>
              <a:t>(show 1)	First, the header must be inserted into the upper margin – not on the top line of the body.  If you are using MS Word, insert the page number in the upper right corner.   Then,  place your cursor in front of the page number.  Now add a brief version of your essay title, selecting only the first phrase or the key phrase of the title – two or three words at most that let your reader know exactly what your paper discusses.  Now follow it with 5 spaces.  Remember, your title page is page one of your paper.</a:t>
            </a:r>
          </a:p>
          <a:p>
            <a:pPr eaLnBrk="1" hangingPunct="1">
              <a:lnSpc>
                <a:spcPct val="90000"/>
              </a:lnSpc>
              <a:spcBef>
                <a:spcPct val="0"/>
              </a:spcBef>
            </a:pPr>
            <a:endParaRPr lang="en-US" altLang="en-US"/>
          </a:p>
          <a:p>
            <a:pPr eaLnBrk="1" hangingPunct="1">
              <a:lnSpc>
                <a:spcPct val="90000"/>
              </a:lnSpc>
              <a:spcBef>
                <a:spcPct val="0"/>
              </a:spcBef>
            </a:pPr>
            <a:r>
              <a:rPr lang="en-US" altLang="en-US"/>
              <a:t>(show 2)	The running head is used by editors to quickly find where articles begin.  In MS Word, place your cursor on the top line of the page, and type Running head just as you see it in the first bullet.  Follow immediately with a colon, then skip a space.  Set your Caps Lock key, and type in the abbreviated title of your paper, just as you did in the header.  Remember to take off your Caps Lock when you are finished.</a:t>
            </a:r>
          </a:p>
          <a:p>
            <a:pPr eaLnBrk="1" hangingPunct="1">
              <a:lnSpc>
                <a:spcPct val="90000"/>
              </a:lnSpc>
              <a:spcBef>
                <a:spcPct val="0"/>
              </a:spcBef>
            </a:pPr>
            <a:endParaRPr lang="en-US" altLang="en-US"/>
          </a:p>
          <a:p>
            <a:pPr eaLnBrk="1" hangingPunct="1">
              <a:lnSpc>
                <a:spcPct val="90000"/>
              </a:lnSpc>
              <a:spcBef>
                <a:spcPct val="0"/>
              </a:spcBef>
            </a:pPr>
            <a:r>
              <a:rPr lang="en-US" altLang="en-US"/>
              <a:t>(show 3)	When inserting the title and identification, remember that you want the whole body of information centered on the page.  Use center justification in MS Word to center your information horizontally.  Turn on the ruler (under the MS Word view tab), and center your work on the 4.5” mark, visible on the left-hand ruler.  This will center the work vertically.  Remember that in APA, everything is double-spaced. </a:t>
            </a:r>
          </a:p>
          <a:p>
            <a:pPr eaLnBrk="1" hangingPunct="1">
              <a:lnSpc>
                <a:spcPct val="90000"/>
              </a:lnSpc>
              <a:spcBef>
                <a:spcPct val="0"/>
              </a:spcBef>
            </a:pPr>
            <a:endParaRPr lang="en-US" altLang="en-US"/>
          </a:p>
          <a:p>
            <a:pPr eaLnBrk="1" hangingPunct="1">
              <a:lnSpc>
                <a:spcPct val="90000"/>
              </a:lnSpc>
              <a:spcBef>
                <a:spcPct val="0"/>
              </a:spcBef>
            </a:pPr>
            <a:r>
              <a:rPr lang="en-US" altLang="en-US"/>
              <a:t>(Discuss the title and author – names alphabetically, by contribution, or your choice)  When inserting your affiliation and date, you may need to consult your professor.  Although the University name is standard, some professors want course number in place of or in addition to the university.  If the professor wants the date included, use the format described here – full month, date a comma, then the year.  Now let’s look at a completed title page.</a:t>
            </a:r>
          </a:p>
          <a:p>
            <a:pPr eaLnBrk="1" hangingPunct="1">
              <a:spcBef>
                <a:spcPct val="0"/>
              </a:spcBef>
            </a:pPr>
            <a:endParaRPr lang="en-US" altLang="en-US"/>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EF7D063A-3C03-4300-9A5A-1EC4DB32686E}" type="slidenum">
              <a:rPr lang="en-US" smtClean="0">
                <a:latin typeface="Calibri" pitchFamily="34" charset="0"/>
              </a:rPr>
              <a:pPr fontAlgn="base">
                <a:spcBef>
                  <a:spcPct val="0"/>
                </a:spcBef>
                <a:spcAft>
                  <a:spcPct val="0"/>
                </a:spcAft>
                <a:defRPr/>
              </a:pPr>
              <a:t>5</a:t>
            </a:fld>
            <a:endParaRPr lang="en-US">
              <a:latin typeface="Calibri" pitchFamily="34" charset="0"/>
            </a:endParaRPr>
          </a:p>
        </p:txBody>
      </p:sp>
    </p:spTree>
    <p:extLst>
      <p:ext uri="{BB962C8B-B14F-4D97-AF65-F5344CB8AC3E}">
        <p14:creationId xmlns:p14="http://schemas.microsoft.com/office/powerpoint/2010/main" val="26875987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Finally, we’ll take a look at the role signal phrases and in-text citation play in APA style.</a:t>
            </a:r>
          </a:p>
          <a:p>
            <a:pPr eaLnBrk="1" hangingPunct="1">
              <a:spcBef>
                <a:spcPct val="0"/>
              </a:spcBef>
            </a:pPr>
            <a:endParaRPr lang="en-US" altLang="en-US"/>
          </a:p>
          <a:p>
            <a:pPr eaLnBrk="1" hangingPunct="1">
              <a:spcBef>
                <a:spcPct val="0"/>
              </a:spcBef>
            </a:pPr>
            <a:r>
              <a:rPr lang="en-US" altLang="en-US"/>
              <a:t>(show 1-2, reading each)</a:t>
            </a:r>
          </a:p>
          <a:p>
            <a:pPr eaLnBrk="1" hangingPunct="1">
              <a:spcBef>
                <a:spcPct val="0"/>
              </a:spcBef>
            </a:pPr>
            <a:endParaRPr lang="en-US" altLang="en-US"/>
          </a:p>
          <a:p>
            <a:pPr eaLnBrk="1" hangingPunct="1">
              <a:spcBef>
                <a:spcPct val="0"/>
              </a:spcBef>
            </a:pPr>
            <a:r>
              <a:rPr lang="en-US" altLang="en-US"/>
              <a:t>Remember, it’s your responsibility to cue the reader as to what is your knowledge and what are your ideas as opposed to someone else’s.</a:t>
            </a:r>
          </a:p>
          <a:p>
            <a:pPr eaLnBrk="1" hangingPunct="1">
              <a:spcBef>
                <a:spcPct val="0"/>
              </a:spcBef>
            </a:pPr>
            <a:endParaRPr lang="en-US" altLang="en-US"/>
          </a:p>
          <a:p>
            <a:pPr eaLnBrk="1" hangingPunct="1">
              <a:spcBef>
                <a:spcPct val="0"/>
              </a:spcBef>
            </a:pPr>
            <a:r>
              <a:rPr lang="en-US" altLang="en-US"/>
              <a:t>(show 3)</a:t>
            </a:r>
          </a:p>
          <a:p>
            <a:pPr eaLnBrk="1" hangingPunct="1">
              <a:spcBef>
                <a:spcPct val="0"/>
              </a:spcBef>
            </a:pPr>
            <a:endParaRPr lang="en-US" altLang="en-US"/>
          </a:p>
          <a:p>
            <a:pPr eaLnBrk="1" hangingPunct="1">
              <a:spcBef>
                <a:spcPct val="0"/>
              </a:spcBef>
            </a:pPr>
            <a:r>
              <a:rPr lang="en-US" altLang="en-US"/>
              <a:t>Here’s a simple rule to follow: (read)</a:t>
            </a:r>
          </a:p>
          <a:p>
            <a:pPr eaLnBrk="1" hangingPunct="1">
              <a:spcBef>
                <a:spcPct val="0"/>
              </a:spcBef>
            </a:pPr>
            <a:endParaRPr lang="en-US" altLang="en-US"/>
          </a:p>
          <a:p>
            <a:pPr eaLnBrk="1" hangingPunct="1">
              <a:spcBef>
                <a:spcPct val="0"/>
              </a:spcBef>
            </a:pPr>
            <a:r>
              <a:rPr lang="en-US" altLang="en-US"/>
              <a:t>(repeat the rule w/underline)</a:t>
            </a:r>
          </a:p>
          <a:p>
            <a:pPr eaLnBrk="1" hangingPunct="1">
              <a:spcBef>
                <a:spcPct val="0"/>
              </a:spcBef>
            </a:pPr>
            <a:endParaRPr lang="en-US" altLang="en-US"/>
          </a:p>
          <a:p>
            <a:pPr eaLnBrk="1" hangingPunct="1">
              <a:spcBef>
                <a:spcPct val="0"/>
              </a:spcBef>
            </a:pPr>
            <a:r>
              <a:rPr lang="en-US" altLang="en-US"/>
              <a:t>Now let’s see how this works.</a:t>
            </a:r>
          </a:p>
          <a:p>
            <a:pPr eaLnBrk="1" hangingPunct="1">
              <a:spcBef>
                <a:spcPct val="0"/>
              </a:spcBef>
            </a:pPr>
            <a:endParaRPr lang="en-US" altLang="en-US"/>
          </a:p>
        </p:txBody>
      </p:sp>
      <p:sp>
        <p:nvSpPr>
          <p:cNvPr id="430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77B629E1-2D1B-4D1B-B068-C49DBAB3C65A}" type="slidenum">
              <a:rPr lang="en-US" smtClean="0">
                <a:latin typeface="Calibri" pitchFamily="34" charset="0"/>
              </a:rPr>
              <a:pPr fontAlgn="base">
                <a:spcBef>
                  <a:spcPct val="0"/>
                </a:spcBef>
                <a:spcAft>
                  <a:spcPct val="0"/>
                </a:spcAft>
                <a:defRPr/>
              </a:pPr>
              <a:t>51</a:t>
            </a:fld>
            <a:endParaRPr lang="en-US">
              <a:latin typeface="Calibri" pitchFamily="34" charset="0"/>
            </a:endParaRPr>
          </a:p>
        </p:txBody>
      </p:sp>
    </p:spTree>
    <p:extLst>
      <p:ext uri="{BB962C8B-B14F-4D97-AF65-F5344CB8AC3E}">
        <p14:creationId xmlns:p14="http://schemas.microsoft.com/office/powerpoint/2010/main" val="11493582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a:t>
            </a:r>
          </a:p>
          <a:p>
            <a:pPr eaLnBrk="1" hangingPunct="1">
              <a:spcBef>
                <a:spcPct val="0"/>
              </a:spcBef>
            </a:pPr>
            <a:endParaRPr lang="en-US" altLang="en-US"/>
          </a:p>
          <a:p>
            <a:pPr eaLnBrk="1" hangingPunct="1">
              <a:spcBef>
                <a:spcPct val="0"/>
              </a:spcBef>
            </a:pPr>
            <a:r>
              <a:rPr lang="en-US" altLang="en-US"/>
              <a:t>(show 1)	In this example, author, year, and page appear in the in-text, or parenthetical citation that comes after the paraphrase or quote.  Notice that in parenthetical citations, each item is separated by a comma, and p. is used to indicate page.  Notice also that when using parenthetical citations with a quote, the quotation mark closes the quote before the parentheses, since the in-text citation is not part of the actual words.  The period, however, goes at the end of everything, since it completes the thought: what was written, who wrote it, when was it written, and where is it written? </a:t>
            </a:r>
          </a:p>
          <a:p>
            <a:pPr eaLnBrk="1" hangingPunct="1">
              <a:spcBef>
                <a:spcPct val="0"/>
              </a:spcBef>
            </a:pPr>
            <a:endParaRPr lang="en-US" altLang="en-US"/>
          </a:p>
          <a:p>
            <a:pPr eaLnBrk="1" hangingPunct="1">
              <a:spcBef>
                <a:spcPct val="0"/>
              </a:spcBef>
            </a:pPr>
            <a:r>
              <a:rPr lang="en-US" altLang="en-US"/>
              <a:t>(show 2)	In this example, author and year are provided in the signal phrase, while the page number is provided in the in-text citation.  Remember that when the year is not part of the natural grammatical sentence structure, it must be put in parentheses.  Also, remember that the quote ends before the in-text citation, but the sentence always gets end punctuation after the in-text citation.</a:t>
            </a:r>
          </a:p>
        </p:txBody>
      </p:sp>
      <p:sp>
        <p:nvSpPr>
          <p:cNvPr id="440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25782F0-DC37-4BC8-B394-74BEDB4982D8}" type="slidenum">
              <a:rPr lang="en-US" smtClean="0">
                <a:latin typeface="Calibri" pitchFamily="34" charset="0"/>
              </a:rPr>
              <a:pPr fontAlgn="base">
                <a:spcBef>
                  <a:spcPct val="0"/>
                </a:spcBef>
                <a:spcAft>
                  <a:spcPct val="0"/>
                </a:spcAft>
                <a:defRPr/>
              </a:pPr>
              <a:t>52</a:t>
            </a:fld>
            <a:endParaRPr lang="en-US">
              <a:latin typeface="Calibri" pitchFamily="34" charset="0"/>
            </a:endParaRPr>
          </a:p>
        </p:txBody>
      </p:sp>
    </p:spTree>
    <p:extLst>
      <p:ext uri="{BB962C8B-B14F-4D97-AF65-F5344CB8AC3E}">
        <p14:creationId xmlns:p14="http://schemas.microsoft.com/office/powerpoint/2010/main" val="17600486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a:t>
            </a:r>
          </a:p>
          <a:p>
            <a:pPr eaLnBrk="1" hangingPunct="1">
              <a:spcBef>
                <a:spcPct val="0"/>
              </a:spcBef>
            </a:pPr>
            <a:endParaRPr lang="en-US" altLang="en-US"/>
          </a:p>
          <a:p>
            <a:pPr eaLnBrk="1" hangingPunct="1">
              <a:spcBef>
                <a:spcPct val="0"/>
              </a:spcBef>
            </a:pPr>
            <a:r>
              <a:rPr lang="en-US" altLang="en-US"/>
              <a:t>(show 1)	This example is used when you are summarizing one or more texts.  Remember that a summary cannot mark specific pages, since it covers several pages or whole sections.  In these cases, use only the author or title and year.  If you are synthesizing sources (or bringing them together) by summarizing them, list all sources in alphabetical order.  Separate each source with a semicolon.</a:t>
            </a:r>
          </a:p>
          <a:p>
            <a:pPr eaLnBrk="1" hangingPunct="1">
              <a:spcBef>
                <a:spcPct val="0"/>
              </a:spcBef>
            </a:pPr>
            <a:endParaRPr lang="en-US" altLang="en-US"/>
          </a:p>
          <a:p>
            <a:pPr eaLnBrk="1" hangingPunct="1">
              <a:spcBef>
                <a:spcPct val="0"/>
              </a:spcBef>
            </a:pPr>
            <a:r>
              <a:rPr lang="en-US" altLang="en-US"/>
              <a:t>(show 2)	If there is no author, use the article or document title in quotes, or, if you are using the book title, make sure it is in italics.</a:t>
            </a:r>
          </a:p>
          <a:p>
            <a:pPr eaLnBrk="1" hangingPunct="1">
              <a:spcBef>
                <a:spcPct val="0"/>
              </a:spcBef>
            </a:pPr>
            <a:endParaRPr lang="en-US" altLang="en-US"/>
          </a:p>
          <a:p>
            <a:pPr eaLnBrk="1" hangingPunct="1">
              <a:spcBef>
                <a:spcPct val="0"/>
              </a:spcBef>
            </a:pPr>
            <a:r>
              <a:rPr lang="en-US" altLang="en-US"/>
              <a:t>(show 3)	Finally, for websites and other sources that lack page numbers, provide the author or title and year in the signal phrase.  Websites do not have page numbers, even if they are printed out.</a:t>
            </a:r>
          </a:p>
        </p:txBody>
      </p:sp>
      <p:sp>
        <p:nvSpPr>
          <p:cNvPr id="450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BB82930-FBCB-41D2-BECD-89B35C06459F}" type="slidenum">
              <a:rPr lang="en-US" smtClean="0">
                <a:latin typeface="Calibri" pitchFamily="34" charset="0"/>
              </a:rPr>
              <a:pPr fontAlgn="base">
                <a:spcBef>
                  <a:spcPct val="0"/>
                </a:spcBef>
                <a:spcAft>
                  <a:spcPct val="0"/>
                </a:spcAft>
                <a:defRPr/>
              </a:pPr>
              <a:t>53</a:t>
            </a:fld>
            <a:endParaRPr lang="en-US">
              <a:latin typeface="Calibri" pitchFamily="34" charset="0"/>
            </a:endParaRPr>
          </a:p>
        </p:txBody>
      </p:sp>
    </p:spTree>
    <p:extLst>
      <p:ext uri="{BB962C8B-B14F-4D97-AF65-F5344CB8AC3E}">
        <p14:creationId xmlns:p14="http://schemas.microsoft.com/office/powerpoint/2010/main" val="13591380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all)</a:t>
            </a:r>
          </a:p>
          <a:p>
            <a:pPr eaLnBrk="1" hangingPunct="1">
              <a:spcBef>
                <a:spcPct val="0"/>
              </a:spcBef>
            </a:pPr>
            <a:r>
              <a:rPr lang="en-US" altLang="en-US"/>
              <a:t>Here are some sources for further use as you learn about APA Style.  There are many online resources available from Writing Centers across the country, and copies of the </a:t>
            </a:r>
            <a:r>
              <a:rPr lang="en-US" altLang="en-US" i="1"/>
              <a:t>APA Style Manual </a:t>
            </a:r>
            <a:r>
              <a:rPr lang="en-US" altLang="en-US"/>
              <a:t>and </a:t>
            </a:r>
            <a:r>
              <a:rPr lang="en-US" altLang="en-US" i="1"/>
              <a:t>Pocket Guide to APA Style </a:t>
            </a:r>
            <a:r>
              <a:rPr lang="en-US" altLang="en-US"/>
              <a:t>are available for use in the University Writing Center.  For more information or to schedule a writing consultation, please visit our website at </a:t>
            </a:r>
            <a:r>
              <a:rPr lang="en-US" altLang="en-US">
                <a:hlinkClick r:id="rId3"/>
              </a:rPr>
              <a:t>www.una.edu/writingcenter</a:t>
            </a:r>
            <a:r>
              <a:rPr lang="en-US" altLang="en-US"/>
              <a:t>.  This concludes the presentation.</a:t>
            </a:r>
          </a:p>
          <a:p>
            <a:pPr eaLnBrk="1" hangingPunct="1">
              <a:spcBef>
                <a:spcPct val="0"/>
              </a:spcBef>
            </a:pPr>
            <a:endParaRPr lang="en-US" altLang="en-US"/>
          </a:p>
        </p:txBody>
      </p:sp>
      <p:sp>
        <p:nvSpPr>
          <p:cNvPr id="46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1DC91AF-7EAA-4901-AB38-CD59B5008A00}" type="slidenum">
              <a:rPr lang="en-US" smtClean="0">
                <a:latin typeface="Calibri" pitchFamily="34" charset="0"/>
              </a:rPr>
              <a:pPr fontAlgn="base">
                <a:spcBef>
                  <a:spcPct val="0"/>
                </a:spcBef>
                <a:spcAft>
                  <a:spcPct val="0"/>
                </a:spcAft>
                <a:defRPr/>
              </a:pPr>
              <a:t>54</a:t>
            </a:fld>
            <a:endParaRPr lang="en-US">
              <a:latin typeface="Calibri" pitchFamily="34" charset="0"/>
            </a:endParaRPr>
          </a:p>
        </p:txBody>
      </p:sp>
    </p:spTree>
    <p:extLst>
      <p:ext uri="{BB962C8B-B14F-4D97-AF65-F5344CB8AC3E}">
        <p14:creationId xmlns:p14="http://schemas.microsoft.com/office/powerpoint/2010/main" val="9240890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This sample paper is a good source to review.</a:t>
            </a:r>
          </a:p>
        </p:txBody>
      </p:sp>
      <p:sp>
        <p:nvSpPr>
          <p:cNvPr id="4" name="Slide Number Placeholder 3"/>
          <p:cNvSpPr>
            <a:spLocks noGrp="1"/>
          </p:cNvSpPr>
          <p:nvPr>
            <p:ph type="sldNum" sz="quarter" idx="5"/>
          </p:nvPr>
        </p:nvSpPr>
        <p:spPr/>
        <p:txBody>
          <a:bodyPr/>
          <a:lstStyle/>
          <a:p>
            <a:pPr>
              <a:defRPr/>
            </a:pPr>
            <a:fld id="{9F55DD15-6379-4F51-BB43-2D63F54FFFD2}" type="slidenum">
              <a:rPr lang="en-US" smtClean="0"/>
              <a:pPr>
                <a:defRPr/>
              </a:pPr>
              <a:t>55</a:t>
            </a:fld>
            <a:endParaRPr lang="en-US"/>
          </a:p>
        </p:txBody>
      </p:sp>
    </p:spTree>
    <p:extLst>
      <p:ext uri="{BB962C8B-B14F-4D97-AF65-F5344CB8AC3E}">
        <p14:creationId xmlns:p14="http://schemas.microsoft.com/office/powerpoint/2010/main" val="1391330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all)	Here is a completed title page done for a</a:t>
            </a:r>
            <a:r>
              <a:rPr lang="en-US" altLang="en-US" i="1" dirty="0"/>
              <a:t> professional </a:t>
            </a:r>
            <a:r>
              <a:rPr lang="en-US" altLang="en-US" dirty="0"/>
              <a:t>publication.  Notice that the “Author Note” is required information for </a:t>
            </a:r>
            <a:r>
              <a:rPr lang="en-US" altLang="en-US" i="1" dirty="0"/>
              <a:t>published articles only.</a:t>
            </a:r>
            <a:r>
              <a:rPr lang="en-US" altLang="en-US" dirty="0"/>
              <a:t> Your professors may not require this information. Therefore, you should check with your professors to confirm what information is needed for your title page. </a:t>
            </a:r>
          </a:p>
          <a:p>
            <a:pPr eaLnBrk="1" hangingPunct="1">
              <a:spcBef>
                <a:spcPct val="0"/>
              </a:spcBef>
            </a:pPr>
            <a:endParaRPr lang="en-US" altLang="en-US" dirty="0"/>
          </a:p>
          <a:p>
            <a:pPr eaLnBrk="1" hangingPunct="1">
              <a:spcBef>
                <a:spcPct val="0"/>
              </a:spcBef>
            </a:pPr>
            <a:r>
              <a:rPr lang="en-US" altLang="en-US" dirty="0"/>
              <a:t>Unless you hear otherwise from your professor, the standard font size to use in academic writing is Times New Roman 12 point font. </a:t>
            </a:r>
          </a:p>
          <a:p>
            <a:pPr eaLnBrk="1" hangingPunct="1">
              <a:spcBef>
                <a:spcPct val="0"/>
              </a:spcBef>
            </a:pPr>
            <a:endParaRPr lang="en-US" altLang="en-US" dirty="0"/>
          </a:p>
          <a:p>
            <a:pPr eaLnBrk="1" hangingPunct="1">
              <a:spcBef>
                <a:spcPct val="0"/>
              </a:spcBef>
            </a:pPr>
            <a:r>
              <a:rPr lang="en-US" altLang="en-US" dirty="0"/>
              <a:t>Notice how all the information is double spaced.  The title is short enough to fit on one line.  If there were other authors, they would be listed one per line as well.  A single page handout explaining APA title pages and including a clear example is available on the UNA Center for Writing Excellence website at </a:t>
            </a:r>
            <a:r>
              <a:rPr lang="en-US" altLang="en-US" dirty="0">
                <a:hlinkClick r:id="rId3"/>
              </a:rPr>
              <a:t>www.una.edu/writingcenter</a:t>
            </a:r>
            <a:r>
              <a:rPr lang="en-US" altLang="en-US" dirty="0"/>
              <a:t>, as well as in the Center itself.</a:t>
            </a:r>
          </a:p>
          <a:p>
            <a:pPr eaLnBrk="1" hangingPunct="1">
              <a:spcBef>
                <a:spcPct val="0"/>
              </a:spcBef>
            </a:pPr>
            <a:r>
              <a:rPr lang="en-US" altLang="en-US" dirty="0"/>
              <a:t>The “Author Note” is generally used</a:t>
            </a:r>
            <a:r>
              <a:rPr lang="en-US" altLang="en-US" baseline="0" dirty="0"/>
              <a:t> for graduate research </a:t>
            </a:r>
            <a:r>
              <a:rPr lang="en-US" altLang="en-US" dirty="0"/>
              <a:t>papers</a:t>
            </a:r>
            <a:r>
              <a:rPr lang="en-US" altLang="en-US" baseline="0" dirty="0"/>
              <a:t> and is generally not needed or used for an undergraduate college paper. However, it is always better to ask your professor if it is required. </a:t>
            </a:r>
            <a:endParaRPr lang="en-US" altLang="en-US" dirty="0"/>
          </a:p>
          <a:p>
            <a:pPr eaLnBrk="1" hangingPunct="1">
              <a:spcBef>
                <a:spcPct val="0"/>
              </a:spcBef>
            </a:pPr>
            <a:endParaRPr lang="en-US" altLang="en-US" dirty="0"/>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91F67D0-A4EC-43F5-B3FE-0FC5EC47B5AD}" type="slidenum">
              <a:rPr lang="en-US" smtClean="0">
                <a:latin typeface="Calibri" pitchFamily="34" charset="0"/>
              </a:rPr>
              <a:pPr fontAlgn="base">
                <a:spcBef>
                  <a:spcPct val="0"/>
                </a:spcBef>
                <a:spcAft>
                  <a:spcPct val="0"/>
                </a:spcAft>
                <a:defRPr/>
              </a:pPr>
              <a:t>6</a:t>
            </a:fld>
            <a:endParaRPr lang="en-US">
              <a:latin typeface="Calibri" pitchFamily="34" charset="0"/>
            </a:endParaRPr>
          </a:p>
        </p:txBody>
      </p:sp>
    </p:spTree>
    <p:extLst>
      <p:ext uri="{BB962C8B-B14F-4D97-AF65-F5344CB8AC3E}">
        <p14:creationId xmlns:p14="http://schemas.microsoft.com/office/powerpoint/2010/main" val="831544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 Abstract of</a:t>
            </a:r>
            <a:r>
              <a:rPr lang="en-US" baseline="0" dirty="0"/>
              <a:t> a paper will be written last, but placed as the second page of your paper. </a:t>
            </a:r>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7</a:t>
            </a:fld>
            <a:endParaRPr lang="en-US"/>
          </a:p>
        </p:txBody>
      </p:sp>
    </p:spTree>
    <p:extLst>
      <p:ext uri="{BB962C8B-B14F-4D97-AF65-F5344CB8AC3E}">
        <p14:creationId xmlns:p14="http://schemas.microsoft.com/office/powerpoint/2010/main" val="729040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Your professor may </a:t>
            </a:r>
            <a:r>
              <a:rPr lang="en-US" altLang="en-US" i="1"/>
              <a:t>not require</a:t>
            </a:r>
            <a:r>
              <a:rPr lang="en-US" altLang="en-US"/>
              <a:t> an Abstract. Always check with your professor to see if an Abstract is required. If so, remember, the Abstract will be written as the very last step before turning in your paper but it will be the second page of your entire paper (page 2).</a:t>
            </a:r>
          </a:p>
        </p:txBody>
      </p:sp>
      <p:sp>
        <p:nvSpPr>
          <p:cNvPr id="4" name="Slide Number Placeholder 3"/>
          <p:cNvSpPr>
            <a:spLocks noGrp="1"/>
          </p:cNvSpPr>
          <p:nvPr>
            <p:ph type="sldNum" sz="quarter" idx="5"/>
          </p:nvPr>
        </p:nvSpPr>
        <p:spPr/>
        <p:txBody>
          <a:bodyPr/>
          <a:lstStyle/>
          <a:p>
            <a:pPr>
              <a:defRPr/>
            </a:pPr>
            <a:fld id="{FAE6454E-E78A-404F-8260-60B0F3E5C18A}" type="slidenum">
              <a:rPr lang="en-US" smtClean="0"/>
              <a:pPr>
                <a:defRPr/>
              </a:pPr>
              <a:t>8</a:t>
            </a:fld>
            <a:endParaRPr lang="en-US"/>
          </a:p>
        </p:txBody>
      </p:sp>
    </p:spTree>
    <p:extLst>
      <p:ext uri="{BB962C8B-B14F-4D97-AF65-F5344CB8AC3E}">
        <p14:creationId xmlns:p14="http://schemas.microsoft.com/office/powerpoint/2010/main" val="817072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quote is</a:t>
            </a:r>
            <a:r>
              <a:rPr lang="en-US" baseline="0" dirty="0"/>
              <a:t> inserted into the paper is longer than two lines (3 or more), then a block quote will be inserted. *** However, most APA formatted journals and research papers will not have block quotes inserted. Most APA papers are written by paraphrasing information from a page into the paper. Always check with the professor to see if block quotes are acceptable to use in the assignment  </a:t>
            </a:r>
            <a:endParaRPr lang="en-US" dirty="0"/>
          </a:p>
        </p:txBody>
      </p:sp>
      <p:sp>
        <p:nvSpPr>
          <p:cNvPr id="4" name="Slide Number Placeholder 3"/>
          <p:cNvSpPr>
            <a:spLocks noGrp="1"/>
          </p:cNvSpPr>
          <p:nvPr>
            <p:ph type="sldNum" sz="quarter" idx="5"/>
          </p:nvPr>
        </p:nvSpPr>
        <p:spPr/>
        <p:txBody>
          <a:bodyPr/>
          <a:lstStyle/>
          <a:p>
            <a:pPr>
              <a:defRPr/>
            </a:pPr>
            <a:fld id="{3D095A8E-A2AA-4F93-A828-163DC797883C}" type="slidenum">
              <a:rPr lang="en-US" smtClean="0"/>
              <a:pPr>
                <a:defRPr/>
              </a:pPr>
              <a:t>18</a:t>
            </a:fld>
            <a:endParaRPr lang="en-US"/>
          </a:p>
        </p:txBody>
      </p:sp>
    </p:spTree>
    <p:extLst>
      <p:ext uri="{BB962C8B-B14F-4D97-AF65-F5344CB8AC3E}">
        <p14:creationId xmlns:p14="http://schemas.microsoft.com/office/powerpoint/2010/main" val="3659417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title)	Now we’re going to jump from the start of the paper to the end of the paper.  Although this seems awkward, there’s a very specific reason why we do this.  When you research, one of the first steps is to find sources – to find out what other people have to say about a topic.  Since you are getting these sources first, it’s a good idea to get their documentation information right away.  A second reason why we do this is because if you have the documentation incorrect, you are likely to get the in-text citation wrong as well, so doing this first will help you when you integrate sources into your text.</a:t>
            </a:r>
          </a:p>
          <a:p>
            <a:pPr eaLnBrk="1" hangingPunct="1">
              <a:spcBef>
                <a:spcPct val="0"/>
              </a:spcBef>
            </a:pPr>
            <a:endParaRPr lang="en-US" altLang="en-US" dirty="0"/>
          </a:p>
          <a:p>
            <a:pPr eaLnBrk="1" hangingPunct="1">
              <a:spcBef>
                <a:spcPct val="0"/>
              </a:spcBef>
            </a:pPr>
            <a:r>
              <a:rPr lang="en-US" altLang="en-US" dirty="0"/>
              <a:t>(show 1)	As I just said, Documentation refers to the References list at the end of the paper.  In MLA, they call this a Works Cited; in </a:t>
            </a:r>
            <a:r>
              <a:rPr lang="en-US" altLang="en-US" dirty="0" err="1"/>
              <a:t>Turabian</a:t>
            </a:r>
            <a:r>
              <a:rPr lang="en-US" altLang="en-US" dirty="0"/>
              <a:t> or Chicago, it’s called the Bibliography.  But here, it’s called References.  </a:t>
            </a:r>
          </a:p>
          <a:p>
            <a:pPr eaLnBrk="1" hangingPunct="1">
              <a:spcBef>
                <a:spcPct val="0"/>
              </a:spcBef>
            </a:pPr>
            <a:endParaRPr lang="en-US" altLang="en-US" dirty="0"/>
          </a:p>
          <a:p>
            <a:pPr eaLnBrk="1" hangingPunct="1">
              <a:spcBef>
                <a:spcPct val="0"/>
              </a:spcBef>
            </a:pPr>
            <a:r>
              <a:rPr lang="en-US" altLang="en-US" dirty="0"/>
              <a:t>(show 2)	Here are the important characteristics to remember about your references list… (discuss each)</a:t>
            </a:r>
          </a:p>
        </p:txBody>
      </p:sp>
      <p:sp>
        <p:nvSpPr>
          <p:cNvPr id="307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5407B19-0E43-4ACD-BB19-ABA0244F0A72}" type="slidenum">
              <a:rPr lang="en-US" smtClean="0">
                <a:latin typeface="Calibri" pitchFamily="34" charset="0"/>
              </a:rPr>
              <a:pPr fontAlgn="base">
                <a:spcBef>
                  <a:spcPct val="0"/>
                </a:spcBef>
                <a:spcAft>
                  <a:spcPct val="0"/>
                </a:spcAft>
                <a:defRPr/>
              </a:pPr>
              <a:t>20</a:t>
            </a:fld>
            <a:endParaRPr lang="en-US">
              <a:latin typeface="Calibri" pitchFamily="34" charset="0"/>
            </a:endParaRPr>
          </a:p>
        </p:txBody>
      </p:sp>
    </p:spTree>
    <p:extLst>
      <p:ext uri="{BB962C8B-B14F-4D97-AF65-F5344CB8AC3E}">
        <p14:creationId xmlns:p14="http://schemas.microsoft.com/office/powerpoint/2010/main" val="3866310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title)	As with every other style, you need to be able to document authors first.</a:t>
            </a:r>
          </a:p>
          <a:p>
            <a:pPr eaLnBrk="1" hangingPunct="1">
              <a:spcBef>
                <a:spcPct val="0"/>
              </a:spcBef>
            </a:pPr>
            <a:endParaRPr lang="en-US" altLang="en-US" dirty="0"/>
          </a:p>
          <a:p>
            <a:pPr eaLnBrk="1" hangingPunct="1">
              <a:spcBef>
                <a:spcPct val="0"/>
              </a:spcBef>
            </a:pPr>
            <a:r>
              <a:rPr lang="en-US" altLang="en-US" dirty="0"/>
              <a:t>(show 1)	See here that a single author is listed by the full last name, a comma, a space, the first initial, a period, a space, the middle initial, and a period, then a space, followed by the year in parenthesis, and ending with a period.  </a:t>
            </a:r>
            <a:r>
              <a:rPr lang="en-US" altLang="en-US"/>
              <a:t>This shows </a:t>
            </a:r>
            <a:r>
              <a:rPr lang="en-US" altLang="en-US" dirty="0"/>
              <a:t>who and when – a complete thought.  Notice that the year will always be the second piece of information given – remember what I said earlier about APA emphasizing NEW information?</a:t>
            </a:r>
          </a:p>
          <a:p>
            <a:pPr eaLnBrk="1" hangingPunct="1">
              <a:spcBef>
                <a:spcPct val="0"/>
              </a:spcBef>
            </a:pPr>
            <a:endParaRPr lang="en-US" altLang="en-US" dirty="0"/>
          </a:p>
          <a:p>
            <a:pPr eaLnBrk="1" hangingPunct="1">
              <a:spcBef>
                <a:spcPct val="0"/>
              </a:spcBef>
            </a:pPr>
            <a:r>
              <a:rPr lang="en-US" altLang="en-US" dirty="0"/>
              <a:t>(show 2)	In this example, two authors are separated by a comma, a space, the ampersand (shift 7), and another space.  The ampersand stands for the word “and.”</a:t>
            </a:r>
          </a:p>
          <a:p>
            <a:pPr eaLnBrk="1" hangingPunct="1">
              <a:spcBef>
                <a:spcPct val="0"/>
              </a:spcBef>
            </a:pPr>
            <a:endParaRPr lang="en-US" altLang="en-US" dirty="0"/>
          </a:p>
          <a:p>
            <a:pPr eaLnBrk="1" hangingPunct="1">
              <a:spcBef>
                <a:spcPct val="0"/>
              </a:spcBef>
            </a:pPr>
            <a:r>
              <a:rPr lang="en-US" altLang="en-US" dirty="0"/>
              <a:t>(show 3)	The same pattern used with two authors continues up to six authors.</a:t>
            </a:r>
          </a:p>
          <a:p>
            <a:pPr eaLnBrk="1" hangingPunct="1">
              <a:spcBef>
                <a:spcPct val="0"/>
              </a:spcBef>
            </a:pPr>
            <a:endParaRPr lang="en-US" altLang="en-US" dirty="0"/>
          </a:p>
          <a:p>
            <a:pPr eaLnBrk="1" hangingPunct="1">
              <a:spcBef>
                <a:spcPct val="0"/>
              </a:spcBef>
            </a:pPr>
            <a:r>
              <a:rPr lang="en-US" altLang="en-US" dirty="0"/>
              <a:t>(show 4)	After the sixth author, use a comma followed by et al, which is Latin for and others. </a:t>
            </a:r>
          </a:p>
          <a:p>
            <a:pPr eaLnBrk="1" hangingPunct="1">
              <a:spcBef>
                <a:spcPct val="0"/>
              </a:spcBef>
            </a:pPr>
            <a:endParaRPr lang="en-US" altLang="en-US" dirty="0"/>
          </a:p>
          <a:p>
            <a:pPr eaLnBrk="1" hangingPunct="1">
              <a:spcBef>
                <a:spcPct val="0"/>
              </a:spcBef>
            </a:pPr>
            <a:r>
              <a:rPr lang="en-US" altLang="en-US" dirty="0"/>
              <a:t>(show 5)	If you are using multiple publications by the same author, list them according to year – oldest to newest.  If an author has more than one publication in a year, alphabetize entries by the first major word in the title, and insert a lowercase letter after each year to correspond with that entry.</a:t>
            </a:r>
          </a:p>
        </p:txBody>
      </p:sp>
      <p:sp>
        <p:nvSpPr>
          <p:cNvPr id="31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B78F06-F9E1-4395-A057-8C6E43A9F5AE}" type="slidenum">
              <a:rPr lang="en-US" smtClean="0">
                <a:latin typeface="Calibri" pitchFamily="34" charset="0"/>
              </a:rPr>
              <a:pPr fontAlgn="base">
                <a:spcBef>
                  <a:spcPct val="0"/>
                </a:spcBef>
                <a:spcAft>
                  <a:spcPct val="0"/>
                </a:spcAft>
                <a:defRPr/>
              </a:pPr>
              <a:t>21</a:t>
            </a:fld>
            <a:endParaRPr lang="en-US">
              <a:latin typeface="Calibri" pitchFamily="34" charset="0"/>
            </a:endParaRPr>
          </a:p>
        </p:txBody>
      </p:sp>
    </p:spTree>
    <p:extLst>
      <p:ext uri="{BB962C8B-B14F-4D97-AF65-F5344CB8AC3E}">
        <p14:creationId xmlns:p14="http://schemas.microsoft.com/office/powerpoint/2010/main" val="270010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DF3DC0B-E5B3-4E3D-95E9-7B63F82CD076}" type="datetimeFigureOut">
              <a:rPr lang="en-US" smtClean="0"/>
              <a:pPr>
                <a:defRPr/>
              </a:pPr>
              <a:t>7/10/2019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88DF1BF-69E2-4CAF-8C2F-77DB45B3CAB0}" type="slidenum">
              <a:rPr lang="en-US" smtClean="0"/>
              <a:pPr>
                <a:defRPr/>
              </a:pPr>
              <a:t>‹#›</a:t>
            </a:fld>
            <a:endParaRPr lang="en-US"/>
          </a:p>
        </p:txBody>
      </p:sp>
    </p:spTree>
    <p:extLst>
      <p:ext uri="{BB962C8B-B14F-4D97-AF65-F5344CB8AC3E}">
        <p14:creationId xmlns:p14="http://schemas.microsoft.com/office/powerpoint/2010/main" val="1361741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A62AE8D4-D664-47A1-B2C5-B0677F8F808A}" type="datetimeFigureOut">
              <a:rPr lang="en-US" smtClean="0"/>
              <a:pPr>
                <a:defRPr/>
              </a:pPr>
              <a:t>7/10/2019</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F1CD731-E85D-4209-8A72-69D72E9AAB03}" type="slidenum">
              <a:rPr lang="en-US" smtClean="0"/>
              <a:pPr>
                <a:defRPr/>
              </a:pPr>
              <a:t>‹#›</a:t>
            </a:fld>
            <a:endParaRPr lang="en-US"/>
          </a:p>
        </p:txBody>
      </p:sp>
    </p:spTree>
    <p:extLst>
      <p:ext uri="{BB962C8B-B14F-4D97-AF65-F5344CB8AC3E}">
        <p14:creationId xmlns:p14="http://schemas.microsoft.com/office/powerpoint/2010/main" val="1393600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7AD7824E-F0BF-4C56-BC74-3FFDC0322CBA}" type="datetimeFigureOut">
              <a:rPr lang="en-US" smtClean="0"/>
              <a:pPr>
                <a:defRPr/>
              </a:pPr>
              <a:t>7/10/2019</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B3ABBDF-56DD-4FD6-900C-0E30430B80FA}" type="slidenum">
              <a:rPr lang="en-US" smtClean="0"/>
              <a:pPr>
                <a:defRPr/>
              </a:pPr>
              <a:t>‹#›</a:t>
            </a:fld>
            <a:endParaRPr lang="en-US"/>
          </a:p>
        </p:txBody>
      </p:sp>
    </p:spTree>
    <p:extLst>
      <p:ext uri="{BB962C8B-B14F-4D97-AF65-F5344CB8AC3E}">
        <p14:creationId xmlns:p14="http://schemas.microsoft.com/office/powerpoint/2010/main" val="2131903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7D022C10-1416-4C6A-9A4C-A5BB3D34199B}" type="datetimeFigureOut">
              <a:rPr lang="en-US" smtClean="0"/>
              <a:pPr>
                <a:defRPr/>
              </a:pPr>
              <a:t>7/10/2019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D02ACB-4AFE-42CE-926A-882D59F14284}" type="slidenum">
              <a:rPr lang="en-US" smtClean="0"/>
              <a:pPr>
                <a:defRPr/>
              </a:pPr>
              <a:t>‹#›</a:t>
            </a:fld>
            <a:endParaRPr lang="en-US"/>
          </a:p>
        </p:txBody>
      </p:sp>
    </p:spTree>
    <p:extLst>
      <p:ext uri="{BB962C8B-B14F-4D97-AF65-F5344CB8AC3E}">
        <p14:creationId xmlns:p14="http://schemas.microsoft.com/office/powerpoint/2010/main" val="624293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EAEEBBC-71AA-41E7-9477-99FE01C33375}" type="datetimeFigureOut">
              <a:rPr lang="en-US" smtClean="0"/>
              <a:pPr>
                <a:defRPr/>
              </a:pPr>
              <a:t>7/10/2019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9FC984D-E887-44EF-8ED6-529230340C26}" type="slidenum">
              <a:rPr lang="en-US" smtClean="0"/>
              <a:pPr>
                <a:defRPr/>
              </a:pPr>
              <a:t>‹#›</a:t>
            </a:fld>
            <a:endParaRPr lang="en-US"/>
          </a:p>
        </p:txBody>
      </p:sp>
    </p:spTree>
    <p:extLst>
      <p:ext uri="{BB962C8B-B14F-4D97-AF65-F5344CB8AC3E}">
        <p14:creationId xmlns:p14="http://schemas.microsoft.com/office/powerpoint/2010/main" val="2231228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pPr>
              <a:defRPr/>
            </a:pPr>
            <a:fld id="{F095B8F6-0F9B-4698-8792-5AF9700ACF45}" type="datetimeFigureOut">
              <a:rPr lang="en-US" smtClean="0"/>
              <a:pPr>
                <a:defRPr/>
              </a:pPr>
              <a:t>7/10/2019</a:t>
            </a:fld>
            <a:endParaRPr lang="en-US"/>
          </a:p>
        </p:txBody>
      </p:sp>
      <p:sp>
        <p:nvSpPr>
          <p:cNvPr id="9" name="Footer Placeholder 8"/>
          <p:cNvSpPr>
            <a:spLocks noGrp="1"/>
          </p:cNvSpPr>
          <p:nvPr>
            <p:ph type="ftr" sz="quarter" idx="11"/>
          </p:nvPr>
        </p:nvSpPr>
        <p:spPr/>
        <p:txBody>
          <a:bodyPr/>
          <a:lstStyle/>
          <a:p>
            <a:pPr>
              <a:defRPr/>
            </a:pPr>
            <a:endParaRPr lang="en-US"/>
          </a:p>
        </p:txBody>
      </p:sp>
      <p:sp>
        <p:nvSpPr>
          <p:cNvPr id="10" name="Slide Number Placeholder 9"/>
          <p:cNvSpPr>
            <a:spLocks noGrp="1"/>
          </p:cNvSpPr>
          <p:nvPr>
            <p:ph type="sldNum" sz="quarter" idx="12"/>
          </p:nvPr>
        </p:nvSpPr>
        <p:spPr/>
        <p:txBody>
          <a:bodyPr/>
          <a:lstStyle/>
          <a:p>
            <a:pPr>
              <a:defRPr/>
            </a:pPr>
            <a:fld id="{28B2190C-45E9-44CE-9FF2-3EF977B7C1D6}" type="slidenum">
              <a:rPr lang="en-US" smtClean="0"/>
              <a:pPr>
                <a:defRPr/>
              </a:pPr>
              <a:t>‹#›</a:t>
            </a:fld>
            <a:endParaRPr lang="en-US"/>
          </a:p>
        </p:txBody>
      </p:sp>
    </p:spTree>
    <p:extLst>
      <p:ext uri="{BB962C8B-B14F-4D97-AF65-F5344CB8AC3E}">
        <p14:creationId xmlns:p14="http://schemas.microsoft.com/office/powerpoint/2010/main" val="3589780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pPr>
              <a:defRPr/>
            </a:pPr>
            <a:fld id="{D9216F25-C015-4553-A49E-57A39D56F523}" type="datetimeFigureOut">
              <a:rPr lang="en-US" smtClean="0"/>
              <a:pPr>
                <a:defRPr/>
              </a:pPr>
              <a:t>7/10/2019</a:t>
            </a:fld>
            <a:endParaRPr lang="en-US"/>
          </a:p>
        </p:txBody>
      </p:sp>
      <p:sp>
        <p:nvSpPr>
          <p:cNvPr id="11" name="Footer Placeholder 10"/>
          <p:cNvSpPr>
            <a:spLocks noGrp="1"/>
          </p:cNvSpPr>
          <p:nvPr>
            <p:ph type="ftr" sz="quarter" idx="11"/>
          </p:nvPr>
        </p:nvSpPr>
        <p:spPr/>
        <p:txBody>
          <a:bodyPr/>
          <a:lstStyle/>
          <a:p>
            <a:pPr>
              <a:defRPr/>
            </a:pPr>
            <a:endParaRPr lang="en-US"/>
          </a:p>
        </p:txBody>
      </p:sp>
      <p:sp>
        <p:nvSpPr>
          <p:cNvPr id="12" name="Slide Number Placeholder 11"/>
          <p:cNvSpPr>
            <a:spLocks noGrp="1"/>
          </p:cNvSpPr>
          <p:nvPr>
            <p:ph type="sldNum" sz="quarter" idx="12"/>
          </p:nvPr>
        </p:nvSpPr>
        <p:spPr/>
        <p:txBody>
          <a:bodyPr/>
          <a:lstStyle/>
          <a:p>
            <a:pPr>
              <a:defRPr/>
            </a:pPr>
            <a:fld id="{DE40BBC4-D6A9-4172-B38E-1184AB231807}" type="slidenum">
              <a:rPr lang="en-US" smtClean="0"/>
              <a:pPr>
                <a:defRPr/>
              </a:pPr>
              <a:t>‹#›</a:t>
            </a:fld>
            <a:endParaRPr lang="en-US"/>
          </a:p>
        </p:txBody>
      </p:sp>
    </p:spTree>
    <p:extLst>
      <p:ext uri="{BB962C8B-B14F-4D97-AF65-F5344CB8AC3E}">
        <p14:creationId xmlns:p14="http://schemas.microsoft.com/office/powerpoint/2010/main" val="2036384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pPr>
              <a:defRPr/>
            </a:pPr>
            <a:fld id="{221B1C2B-C7D4-4673-A5A1-138D144F38A2}" type="datetimeFigureOut">
              <a:rPr lang="en-US" smtClean="0"/>
              <a:pPr>
                <a:defRPr/>
              </a:pPr>
              <a:t>7/10/2019</a:t>
            </a:fld>
            <a:endParaRPr lang="en-US"/>
          </a:p>
        </p:txBody>
      </p:sp>
      <p:sp>
        <p:nvSpPr>
          <p:cNvPr id="7" name="Footer Placeholder 6"/>
          <p:cNvSpPr>
            <a:spLocks noGrp="1"/>
          </p:cNvSpPr>
          <p:nvPr>
            <p:ph type="ftr" sz="quarter" idx="11"/>
          </p:nvPr>
        </p:nvSpPr>
        <p:spPr/>
        <p:txBody>
          <a:bodyPr/>
          <a:lstStyle/>
          <a:p>
            <a:pPr>
              <a:defRPr/>
            </a:pPr>
            <a:endParaRPr lang="en-US"/>
          </a:p>
        </p:txBody>
      </p:sp>
      <p:sp>
        <p:nvSpPr>
          <p:cNvPr id="8" name="Slide Number Placeholder 7"/>
          <p:cNvSpPr>
            <a:spLocks noGrp="1"/>
          </p:cNvSpPr>
          <p:nvPr>
            <p:ph type="sldNum" sz="quarter" idx="12"/>
          </p:nvPr>
        </p:nvSpPr>
        <p:spPr/>
        <p:txBody>
          <a:bodyPr/>
          <a:lstStyle/>
          <a:p>
            <a:pPr>
              <a:defRPr/>
            </a:pPr>
            <a:fld id="{669D08C5-2D44-46A0-B170-9902037BBE88}" type="slidenum">
              <a:rPr lang="en-US" smtClean="0"/>
              <a:pPr>
                <a:defRPr/>
              </a:pPr>
              <a:t>‹#›</a:t>
            </a:fld>
            <a:endParaRPr lang="en-US"/>
          </a:p>
        </p:txBody>
      </p:sp>
    </p:spTree>
    <p:extLst>
      <p:ext uri="{BB962C8B-B14F-4D97-AF65-F5344CB8AC3E}">
        <p14:creationId xmlns:p14="http://schemas.microsoft.com/office/powerpoint/2010/main" val="815847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fld id="{02810D31-8895-4D7B-9C09-D0BD3129F9B8}" type="datetimeFigureOut">
              <a:rPr lang="en-US" smtClean="0"/>
              <a:pPr>
                <a:defRPr/>
              </a:pPr>
              <a:t>7/10/2019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7D490AA-5006-4678-A408-0E6A284253F5}" type="slidenum">
              <a:rPr lang="en-US" smtClean="0"/>
              <a:pPr>
                <a:defRPr/>
              </a:pPr>
              <a:t>‹#›</a:t>
            </a:fld>
            <a:endParaRPr lang="en-US"/>
          </a:p>
        </p:txBody>
      </p:sp>
    </p:spTree>
    <p:extLst>
      <p:ext uri="{BB962C8B-B14F-4D97-AF65-F5344CB8AC3E}">
        <p14:creationId xmlns:p14="http://schemas.microsoft.com/office/powerpoint/2010/main" val="3730174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a:defRPr/>
            </a:pPr>
            <a:fld id="{086C14B7-8733-4FD0-9301-36F1626D704F}" type="datetimeFigureOut">
              <a:rPr lang="en-US" smtClean="0"/>
              <a:pPr>
                <a:defRPr/>
              </a:pPr>
              <a:t>7/10/2019</a:t>
            </a:fld>
            <a:endParaRPr lang="en-US"/>
          </a:p>
        </p:txBody>
      </p:sp>
      <p:sp>
        <p:nvSpPr>
          <p:cNvPr id="9" name="Footer Placeholder 8"/>
          <p:cNvSpPr>
            <a:spLocks noGrp="1"/>
          </p:cNvSpPr>
          <p:nvPr>
            <p:ph type="ftr" sz="quarter" idx="11"/>
          </p:nvPr>
        </p:nvSpPr>
        <p:spPr/>
        <p:txBody>
          <a:bodyPr/>
          <a:lstStyle/>
          <a:p>
            <a:pPr>
              <a:defRPr/>
            </a:pPr>
            <a:endParaRPr lang="en-US"/>
          </a:p>
        </p:txBody>
      </p:sp>
      <p:sp>
        <p:nvSpPr>
          <p:cNvPr id="10" name="Slide Number Placeholder 9"/>
          <p:cNvSpPr>
            <a:spLocks noGrp="1"/>
          </p:cNvSpPr>
          <p:nvPr>
            <p:ph type="sldNum" sz="quarter" idx="12"/>
          </p:nvPr>
        </p:nvSpPr>
        <p:spPr/>
        <p:txBody>
          <a:bodyPr/>
          <a:lstStyle/>
          <a:p>
            <a:pPr>
              <a:defRPr/>
            </a:pPr>
            <a:fld id="{1525BC05-FFE9-4A53-AB19-7FE1274E1345}" type="slidenum">
              <a:rPr lang="en-US" smtClean="0"/>
              <a:pPr>
                <a:defRPr/>
              </a:pPr>
              <a:t>‹#›</a:t>
            </a:fld>
            <a:endParaRPr lang="en-US"/>
          </a:p>
        </p:txBody>
      </p:sp>
    </p:spTree>
    <p:extLst>
      <p:ext uri="{BB962C8B-B14F-4D97-AF65-F5344CB8AC3E}">
        <p14:creationId xmlns:p14="http://schemas.microsoft.com/office/powerpoint/2010/main" val="1217898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a:defRPr/>
            </a:pPr>
            <a:fld id="{40434E56-8B3C-4F04-B0B3-EAD80D1BB24C}" type="datetimeFigureOut">
              <a:rPr lang="en-US" smtClean="0"/>
              <a:pPr>
                <a:defRPr/>
              </a:pPr>
              <a:t>7/10/2019</a:t>
            </a:fld>
            <a:endParaRPr lang="en-US"/>
          </a:p>
        </p:txBody>
      </p:sp>
      <p:sp>
        <p:nvSpPr>
          <p:cNvPr id="9" name="Footer Placeholder 8"/>
          <p:cNvSpPr>
            <a:spLocks noGrp="1"/>
          </p:cNvSpPr>
          <p:nvPr>
            <p:ph type="ftr" sz="quarter" idx="11"/>
          </p:nvPr>
        </p:nvSpPr>
        <p:spPr>
          <a:xfrm>
            <a:off x="2624326" y="6356351"/>
            <a:ext cx="4433638" cy="365125"/>
          </a:xfrm>
        </p:spPr>
        <p:txBody>
          <a:bodyPr/>
          <a:lstStyle/>
          <a:p>
            <a:pPr>
              <a:defRPr/>
            </a:pPr>
            <a:endParaRPr lang="en-US"/>
          </a:p>
        </p:txBody>
      </p:sp>
      <p:sp>
        <p:nvSpPr>
          <p:cNvPr id="10" name="Slide Number Placeholder 9"/>
          <p:cNvSpPr>
            <a:spLocks noGrp="1"/>
          </p:cNvSpPr>
          <p:nvPr>
            <p:ph type="sldNum" sz="quarter" idx="12"/>
          </p:nvPr>
        </p:nvSpPr>
        <p:spPr/>
        <p:txBody>
          <a:bodyPr/>
          <a:lstStyle/>
          <a:p>
            <a:pPr>
              <a:defRPr/>
            </a:pPr>
            <a:fld id="{54A21B7F-61D9-47A8-82B6-CECA35199398}" type="slidenum">
              <a:rPr lang="en-US" smtClean="0"/>
              <a:pPr>
                <a:defRPr/>
              </a:pPr>
              <a:t>‹#›</a:t>
            </a:fld>
            <a:endParaRPr lang="en-US"/>
          </a:p>
        </p:txBody>
      </p:sp>
    </p:spTree>
    <p:extLst>
      <p:ext uri="{BB962C8B-B14F-4D97-AF65-F5344CB8AC3E}">
        <p14:creationId xmlns:p14="http://schemas.microsoft.com/office/powerpoint/2010/main" val="590042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pPr>
              <a:defRPr/>
            </a:pPr>
            <a:fld id="{4D6A7E41-5D08-4B54-867E-D33C1AF84DA8}" type="datetimeFigureOut">
              <a:rPr lang="en-US" smtClean="0"/>
              <a:pPr>
                <a:defRPr/>
              </a:pPr>
              <a:t>7/10/2019</a:t>
            </a:fld>
            <a:endParaRPr lang="en-US"/>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pPr>
              <a:defRPr/>
            </a:pPr>
            <a:endParaRPr lang="en-US"/>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pPr>
              <a:defRPr/>
            </a:pPr>
            <a:fld id="{A4C99965-8EFF-49BF-A548-253FC5F2E85B}" type="slidenum">
              <a:rPr lang="en-US" smtClean="0"/>
              <a:pPr>
                <a:defRPr/>
              </a:pPr>
              <a:t>‹#›</a:t>
            </a:fld>
            <a:endParaRPr lang="en-US"/>
          </a:p>
        </p:txBody>
      </p:sp>
    </p:spTree>
    <p:extLst>
      <p:ext uri="{BB962C8B-B14F-4D97-AF65-F5344CB8AC3E}">
        <p14:creationId xmlns:p14="http://schemas.microsoft.com/office/powerpoint/2010/main" val="2251116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Box 6"/>
          <p:cNvSpPr txBox="1">
            <a:spLocks noChangeArrowheads="1"/>
          </p:cNvSpPr>
          <p:nvPr/>
        </p:nvSpPr>
        <p:spPr bwMode="auto">
          <a:xfrm>
            <a:off x="304800" y="4659868"/>
            <a:ext cx="2667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Dr. Kat Richards</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Center for Writing Excellence</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University of North Alabama</a:t>
            </a:r>
          </a:p>
        </p:txBody>
      </p:sp>
      <p:sp>
        <p:nvSpPr>
          <p:cNvPr id="6" name="Title 1">
            <a:extLst>
              <a:ext uri="{FF2B5EF4-FFF2-40B4-BE49-F238E27FC236}">
                <a16:creationId xmlns:a16="http://schemas.microsoft.com/office/drawing/2014/main" id="{A019F990-024A-4F7E-B18F-DE881E9FDDB4}"/>
              </a:ext>
            </a:extLst>
          </p:cNvPr>
          <p:cNvSpPr>
            <a:spLocks noGrp="1"/>
          </p:cNvSpPr>
          <p:nvPr>
            <p:ph type="ctrTitle"/>
          </p:nvPr>
        </p:nvSpPr>
        <p:spPr>
          <a:xfrm>
            <a:off x="309563" y="1447800"/>
            <a:ext cx="7315200" cy="2420112"/>
          </a:xfrm>
        </p:spPr>
        <p:txBody>
          <a:bodyPr/>
          <a:lstStyle/>
          <a:p>
            <a:r>
              <a:rPr lang="en-US" dirty="0"/>
              <a:t>APA Style</a:t>
            </a:r>
            <a:br>
              <a:rPr lang="en-US" dirty="0"/>
            </a:br>
            <a:r>
              <a:rPr lang="en-US" sz="3200" dirty="0"/>
              <a:t>6</a:t>
            </a:r>
            <a:r>
              <a:rPr lang="en-US" sz="3200" baseline="30000" dirty="0"/>
              <a:t>th</a:t>
            </a:r>
            <a:r>
              <a:rPr lang="en-US" sz="3200" dirty="0"/>
              <a:t> Edition</a:t>
            </a:r>
            <a:r>
              <a:rPr lang="en-US" dirty="0"/>
              <a:t/>
            </a:r>
            <a:br>
              <a:rPr lang="en-US" dirty="0"/>
            </a:br>
            <a:r>
              <a:rPr lang="en-US" sz="5400" dirty="0"/>
              <a:t>The Basics</a:t>
            </a:r>
          </a:p>
        </p:txBody>
      </p:sp>
      <p:pic>
        <p:nvPicPr>
          <p:cNvPr id="2" name="Picture 1">
            <a:extLst>
              <a:ext uri="{FF2B5EF4-FFF2-40B4-BE49-F238E27FC236}">
                <a16:creationId xmlns:a16="http://schemas.microsoft.com/office/drawing/2014/main" id="{988FF57C-86D7-490E-96B5-5BA20A2BF35D}"/>
              </a:ext>
            </a:extLst>
          </p:cNvPr>
          <p:cNvPicPr>
            <a:picLocks noChangeAspect="1"/>
          </p:cNvPicPr>
          <p:nvPr/>
        </p:nvPicPr>
        <p:blipFill>
          <a:blip r:embed="rId2"/>
          <a:stretch>
            <a:fillRect/>
          </a:stretch>
        </p:blipFill>
        <p:spPr>
          <a:xfrm>
            <a:off x="5791200" y="5029200"/>
            <a:ext cx="944962" cy="926672"/>
          </a:xfrm>
          <a:prstGeom prst="rect">
            <a:avLst/>
          </a:prstGeom>
        </p:spPr>
      </p:pic>
      <p:sp>
        <p:nvSpPr>
          <p:cNvPr id="5" name="Subtitle 2">
            <a:extLst>
              <a:ext uri="{FF2B5EF4-FFF2-40B4-BE49-F238E27FC236}">
                <a16:creationId xmlns:a16="http://schemas.microsoft.com/office/drawing/2014/main" id="{150563E9-7B23-47AF-B83C-5FA43F55C6D5}"/>
              </a:ext>
            </a:extLst>
          </p:cNvPr>
          <p:cNvSpPr>
            <a:spLocks noGrp="1"/>
          </p:cNvSpPr>
          <p:nvPr>
            <p:ph type="subTitle" idx="1"/>
          </p:nvPr>
        </p:nvSpPr>
        <p:spPr>
          <a:xfrm>
            <a:off x="304800" y="3867912"/>
            <a:ext cx="5486400" cy="914400"/>
          </a:xfrm>
        </p:spPr>
        <p:txBody>
          <a:bodyPr/>
          <a:lstStyle/>
          <a:p>
            <a:r>
              <a:rPr lang="en-US" dirty="0"/>
              <a:t>University of North Alabama</a:t>
            </a:r>
          </a:p>
          <a:p>
            <a:pPr>
              <a:spcBef>
                <a:spcPts val="0"/>
              </a:spcBef>
            </a:pPr>
            <a:r>
              <a:rPr lang="en-US" dirty="0"/>
              <a:t>Center for Writing Excellence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2"/>
          <p:cNvSpPr>
            <a:spLocks noGrp="1"/>
          </p:cNvSpPr>
          <p:nvPr>
            <p:ph type="title"/>
          </p:nvPr>
        </p:nvSpPr>
        <p:spPr/>
        <p:txBody>
          <a:bodyPr/>
          <a:lstStyle/>
          <a:p>
            <a:pPr eaLnBrk="1" hangingPunct="1"/>
            <a:r>
              <a:rPr lang="en-US" altLang="en-US" dirty="0"/>
              <a:t>Body Pages</a:t>
            </a:r>
            <a:br>
              <a:rPr lang="en-US" altLang="en-US" dirty="0"/>
            </a:br>
            <a:r>
              <a:rPr lang="en-US" altLang="en-US" dirty="0"/>
              <a:t>Continued</a:t>
            </a:r>
          </a:p>
        </p:txBody>
      </p:sp>
      <p:sp>
        <p:nvSpPr>
          <p:cNvPr id="6" name="TextBox 5"/>
          <p:cNvSpPr txBox="1"/>
          <p:nvPr/>
        </p:nvSpPr>
        <p:spPr>
          <a:xfrm>
            <a:off x="3200400" y="4648200"/>
            <a:ext cx="5181600" cy="2031325"/>
          </a:xfrm>
          <a:prstGeom prst="rect">
            <a:avLst/>
          </a:prstGeom>
          <a:noFill/>
        </p:spPr>
        <p:txBody>
          <a:bodyPr wrap="square">
            <a:spAutoFit/>
          </a:bodyPr>
          <a:lstStyle/>
          <a:p>
            <a:pPr fontAlgn="auto">
              <a:spcBef>
                <a:spcPts val="0"/>
              </a:spcBef>
              <a:spcAft>
                <a:spcPts val="0"/>
              </a:spcAft>
              <a:defRPr/>
            </a:pPr>
            <a:endParaRPr lang="en-US" dirty="0">
              <a:effectLst>
                <a:outerShdw blurRad="38100" dist="38100" dir="2700000" algn="tl">
                  <a:srgbClr val="000000"/>
                </a:outerShdw>
              </a:effectLst>
              <a:latin typeface="+mn-lt"/>
              <a:cs typeface="+mn-cs"/>
            </a:endParaRPr>
          </a:p>
          <a:p>
            <a:pPr fontAlgn="auto">
              <a:spcBef>
                <a:spcPts val="0"/>
              </a:spcBef>
              <a:spcAft>
                <a:spcPts val="0"/>
              </a:spcAft>
              <a:defRPr/>
            </a:pPr>
            <a:endParaRPr lang="en-US" b="1" dirty="0">
              <a:latin typeface="+mn-lt"/>
              <a:cs typeface="+mn-cs"/>
            </a:endParaRPr>
          </a:p>
          <a:p>
            <a:pPr fontAlgn="auto">
              <a:spcBef>
                <a:spcPts val="0"/>
              </a:spcBef>
              <a:spcAft>
                <a:spcPts val="0"/>
              </a:spcAft>
              <a:defRPr/>
            </a:pPr>
            <a:r>
              <a:rPr lang="en-US" b="1" dirty="0">
                <a:solidFill>
                  <a:schemeClr val="tx1">
                    <a:lumMod val="65000"/>
                    <a:lumOff val="35000"/>
                  </a:schemeClr>
                </a:solidFill>
                <a:latin typeface="+mn-lt"/>
                <a:cs typeface="+mn-cs"/>
              </a:rPr>
              <a:t>If your professor does not require an Abstract, then on the second page only, the title of the paper is typed </a:t>
            </a:r>
            <a:r>
              <a:rPr lang="en-US" b="1" dirty="0">
                <a:solidFill>
                  <a:schemeClr val="tx1">
                    <a:lumMod val="65000"/>
                    <a:lumOff val="35000"/>
                  </a:schemeClr>
                </a:solidFill>
              </a:rPr>
              <a:t>at</a:t>
            </a:r>
            <a:r>
              <a:rPr lang="en-US" b="1" dirty="0">
                <a:solidFill>
                  <a:schemeClr val="tx1">
                    <a:lumMod val="65000"/>
                    <a:lumOff val="35000"/>
                  </a:schemeClr>
                </a:solidFill>
                <a:latin typeface="+mn-lt"/>
                <a:cs typeface="+mn-cs"/>
              </a:rPr>
              <a:t> the top, center of the first line before the prose begins.</a:t>
            </a:r>
          </a:p>
          <a:p>
            <a:pPr fontAlgn="auto">
              <a:spcBef>
                <a:spcPts val="0"/>
              </a:spcBef>
              <a:spcAft>
                <a:spcPts val="0"/>
              </a:spcAft>
              <a:defRPr/>
            </a:pPr>
            <a:endParaRPr lang="en-US" dirty="0">
              <a:latin typeface="+mn-lt"/>
              <a:cs typeface="+mn-cs"/>
            </a:endParaRPr>
          </a:p>
        </p:txBody>
      </p:sp>
      <p:sp>
        <p:nvSpPr>
          <p:cNvPr id="7" name="TextBox 6"/>
          <p:cNvSpPr txBox="1"/>
          <p:nvPr/>
        </p:nvSpPr>
        <p:spPr>
          <a:xfrm>
            <a:off x="1294995" y="6324600"/>
            <a:ext cx="888385"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41 APA 6e</a:t>
            </a:r>
          </a:p>
        </p:txBody>
      </p:sp>
      <p:pic>
        <p:nvPicPr>
          <p:cNvPr id="3" name="Picture 2">
            <a:extLst>
              <a:ext uri="{FF2B5EF4-FFF2-40B4-BE49-F238E27FC236}">
                <a16:creationId xmlns:a16="http://schemas.microsoft.com/office/drawing/2014/main" id="{73A7E0A9-2E6C-4208-ACC6-E3AB07E330B2}"/>
              </a:ext>
            </a:extLst>
          </p:cNvPr>
          <p:cNvPicPr>
            <a:picLocks noChangeAspect="1"/>
          </p:cNvPicPr>
          <p:nvPr/>
        </p:nvPicPr>
        <p:blipFill>
          <a:blip r:embed="rId2"/>
          <a:stretch>
            <a:fillRect/>
          </a:stretch>
        </p:blipFill>
        <p:spPr>
          <a:xfrm>
            <a:off x="2971800" y="762000"/>
            <a:ext cx="3333974" cy="4315783"/>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66310-B027-444A-BB0B-DA01E673729F}"/>
              </a:ext>
            </a:extLst>
          </p:cNvPr>
          <p:cNvSpPr>
            <a:spLocks noGrp="1"/>
          </p:cNvSpPr>
          <p:nvPr>
            <p:ph type="ctrTitle"/>
          </p:nvPr>
        </p:nvSpPr>
        <p:spPr/>
        <p:txBody>
          <a:bodyPr/>
          <a:lstStyle/>
          <a:p>
            <a:r>
              <a:rPr lang="en-US" dirty="0"/>
              <a:t>Formatting Headers</a:t>
            </a:r>
          </a:p>
        </p:txBody>
      </p:sp>
    </p:spTree>
    <p:extLst>
      <p:ext uri="{BB962C8B-B14F-4D97-AF65-F5344CB8AC3E}">
        <p14:creationId xmlns:p14="http://schemas.microsoft.com/office/powerpoint/2010/main" val="913007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D0CC0-2E44-4685-972D-1A9328AB1088}"/>
              </a:ext>
            </a:extLst>
          </p:cNvPr>
          <p:cNvSpPr>
            <a:spLocks noGrp="1"/>
          </p:cNvSpPr>
          <p:nvPr>
            <p:ph type="title"/>
          </p:nvPr>
        </p:nvSpPr>
        <p:spPr/>
        <p:txBody>
          <a:bodyPr/>
          <a:lstStyle/>
          <a:p>
            <a:r>
              <a:rPr lang="en-US" dirty="0"/>
              <a:t>Why use Headers?</a:t>
            </a:r>
          </a:p>
        </p:txBody>
      </p:sp>
      <p:sp>
        <p:nvSpPr>
          <p:cNvPr id="3" name="Content Placeholder 2">
            <a:extLst>
              <a:ext uri="{FF2B5EF4-FFF2-40B4-BE49-F238E27FC236}">
                <a16:creationId xmlns:a16="http://schemas.microsoft.com/office/drawing/2014/main" id="{3EE80F68-DDB9-420B-B195-E39FEBF79087}"/>
              </a:ext>
            </a:extLst>
          </p:cNvPr>
          <p:cNvSpPr>
            <a:spLocks noGrp="1"/>
          </p:cNvSpPr>
          <p:nvPr>
            <p:ph idx="1"/>
          </p:nvPr>
        </p:nvSpPr>
        <p:spPr/>
        <p:txBody>
          <a:bodyPr/>
          <a:lstStyle/>
          <a:p>
            <a:pPr>
              <a:buClr>
                <a:schemeClr val="accent5"/>
              </a:buClr>
              <a:buFont typeface="Arial" panose="020B0604020202020204" pitchFamily="34" charset="0"/>
              <a:buChar char="•"/>
            </a:pPr>
            <a:r>
              <a:rPr lang="en-US" dirty="0"/>
              <a:t>Headings and subheadings give the reader a general idea of what to expect from the paper and leads the flow of discussion.</a:t>
            </a:r>
          </a:p>
          <a:p>
            <a:pPr>
              <a:buClr>
                <a:schemeClr val="accent5"/>
              </a:buClr>
              <a:buFont typeface="Arial" panose="020B0604020202020204" pitchFamily="34" charset="0"/>
              <a:buChar char="•"/>
            </a:pPr>
            <a:endParaRPr lang="en-US" dirty="0"/>
          </a:p>
          <a:p>
            <a:pPr>
              <a:buClr>
                <a:schemeClr val="accent5"/>
              </a:buClr>
              <a:buFont typeface="Arial" panose="020B0604020202020204" pitchFamily="34" charset="0"/>
              <a:buChar char="•"/>
            </a:pPr>
            <a:r>
              <a:rPr lang="en-US" dirty="0"/>
              <a:t>Different level headers indicate the level of importance. </a:t>
            </a:r>
          </a:p>
          <a:p>
            <a:pPr>
              <a:buClr>
                <a:schemeClr val="accent5"/>
              </a:buClr>
              <a:buFont typeface="Arial" panose="020B0604020202020204" pitchFamily="34" charset="0"/>
              <a:buChar char="•"/>
            </a:pPr>
            <a:endParaRPr lang="en-US" dirty="0"/>
          </a:p>
          <a:p>
            <a:pPr>
              <a:buClr>
                <a:schemeClr val="accent5"/>
              </a:buClr>
              <a:buFont typeface="Arial" panose="020B0604020202020204" pitchFamily="34" charset="0"/>
              <a:buChar char="•"/>
            </a:pPr>
            <a:r>
              <a:rPr lang="en-US" dirty="0"/>
              <a:t>Short papers usually have two to three headers, but longer papers have up to five.</a:t>
            </a:r>
          </a:p>
        </p:txBody>
      </p:sp>
    </p:spTree>
    <p:extLst>
      <p:ext uri="{BB962C8B-B14F-4D97-AF65-F5344CB8AC3E}">
        <p14:creationId xmlns:p14="http://schemas.microsoft.com/office/powerpoint/2010/main" val="1123582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FBBD7-FF62-4E33-AF9F-AB9A04C0BD57}"/>
              </a:ext>
            </a:extLst>
          </p:cNvPr>
          <p:cNvSpPr>
            <a:spLocks noGrp="1"/>
          </p:cNvSpPr>
          <p:nvPr>
            <p:ph type="title"/>
          </p:nvPr>
        </p:nvSpPr>
        <p:spPr/>
        <p:txBody>
          <a:bodyPr/>
          <a:lstStyle/>
          <a:p>
            <a:r>
              <a:rPr lang="en-US" dirty="0"/>
              <a:t>Levels of Headers</a:t>
            </a:r>
          </a:p>
        </p:txBody>
      </p:sp>
      <p:sp>
        <p:nvSpPr>
          <p:cNvPr id="3" name="Content Placeholder 2">
            <a:extLst>
              <a:ext uri="{FF2B5EF4-FFF2-40B4-BE49-F238E27FC236}">
                <a16:creationId xmlns:a16="http://schemas.microsoft.com/office/drawing/2014/main" id="{F73BA454-2B83-4E91-A60C-C6E0231B17D2}"/>
              </a:ext>
            </a:extLst>
          </p:cNvPr>
          <p:cNvSpPr>
            <a:spLocks noGrp="1"/>
          </p:cNvSpPr>
          <p:nvPr>
            <p:ph idx="1"/>
          </p:nvPr>
        </p:nvSpPr>
        <p:spPr/>
        <p:txBody>
          <a:bodyPr/>
          <a:lstStyle/>
          <a:p>
            <a:r>
              <a:rPr lang="en-US" b="1" dirty="0"/>
              <a:t>Level 1</a:t>
            </a:r>
            <a:r>
              <a:rPr lang="en-US" dirty="0"/>
              <a:t> Section heading</a:t>
            </a:r>
          </a:p>
          <a:p>
            <a:r>
              <a:rPr lang="en-US" b="1" dirty="0"/>
              <a:t>Level 2</a:t>
            </a:r>
            <a:r>
              <a:rPr lang="en-US" dirty="0"/>
              <a:t> Subsection heading</a:t>
            </a:r>
          </a:p>
          <a:p>
            <a:r>
              <a:rPr lang="en-US" b="1" dirty="0"/>
              <a:t>Level 3</a:t>
            </a:r>
            <a:r>
              <a:rPr lang="en-US" dirty="0"/>
              <a:t> Subsection of a subsection heading</a:t>
            </a:r>
          </a:p>
          <a:p>
            <a:r>
              <a:rPr lang="en-US" b="1" dirty="0"/>
              <a:t>Level 4</a:t>
            </a:r>
            <a:r>
              <a:rPr lang="en-US" dirty="0"/>
              <a:t> Subsection under a subsection of a subsection heading</a:t>
            </a:r>
          </a:p>
          <a:p>
            <a:r>
              <a:rPr lang="en-US" b="1" dirty="0"/>
              <a:t>Level 5</a:t>
            </a:r>
            <a:r>
              <a:rPr lang="en-US" dirty="0"/>
              <a:t> Subsection under the three subsections heading</a:t>
            </a:r>
          </a:p>
          <a:p>
            <a:endParaRPr lang="en-US" dirty="0"/>
          </a:p>
        </p:txBody>
      </p:sp>
    </p:spTree>
    <p:extLst>
      <p:ext uri="{BB962C8B-B14F-4D97-AF65-F5344CB8AC3E}">
        <p14:creationId xmlns:p14="http://schemas.microsoft.com/office/powerpoint/2010/main" val="2459331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DC2D2-BCAC-47E4-B6D5-902D777FA580}"/>
              </a:ext>
            </a:extLst>
          </p:cNvPr>
          <p:cNvSpPr>
            <a:spLocks noGrp="1"/>
          </p:cNvSpPr>
          <p:nvPr>
            <p:ph type="title"/>
          </p:nvPr>
        </p:nvSpPr>
        <p:spPr/>
        <p:txBody>
          <a:bodyPr/>
          <a:lstStyle/>
          <a:p>
            <a:r>
              <a:rPr lang="en-US" dirty="0"/>
              <a:t>Formatting Headers</a:t>
            </a:r>
          </a:p>
        </p:txBody>
      </p:sp>
      <p:graphicFrame>
        <p:nvGraphicFramePr>
          <p:cNvPr id="4" name="Content Placeholder 3">
            <a:extLst>
              <a:ext uri="{FF2B5EF4-FFF2-40B4-BE49-F238E27FC236}">
                <a16:creationId xmlns:a16="http://schemas.microsoft.com/office/drawing/2014/main" id="{ABFDA781-C8E4-4B4F-85A3-7C18A2B13588}"/>
              </a:ext>
            </a:extLst>
          </p:cNvPr>
          <p:cNvGraphicFramePr>
            <a:graphicFrameLocks noGrp="1"/>
          </p:cNvGraphicFramePr>
          <p:nvPr>
            <p:ph idx="1"/>
            <p:extLst>
              <p:ext uri="{D42A27DB-BD31-4B8C-83A1-F6EECF244321}">
                <p14:modId xmlns:p14="http://schemas.microsoft.com/office/powerpoint/2010/main" val="1027449280"/>
              </p:ext>
            </p:extLst>
          </p:nvPr>
        </p:nvGraphicFramePr>
        <p:xfrm>
          <a:off x="2581814" y="762000"/>
          <a:ext cx="6400800" cy="2595880"/>
        </p:xfrm>
        <a:graphic>
          <a:graphicData uri="http://schemas.openxmlformats.org/drawingml/2006/table">
            <a:tbl>
              <a:tblPr firstRow="1" bandRow="1">
                <a:tableStyleId>{5C22544A-7EE6-4342-B048-85BDC9FD1C3A}</a:tableStyleId>
              </a:tblPr>
              <a:tblGrid>
                <a:gridCol w="1148292">
                  <a:extLst>
                    <a:ext uri="{9D8B030D-6E8A-4147-A177-3AD203B41FA5}">
                      <a16:colId xmlns:a16="http://schemas.microsoft.com/office/drawing/2014/main" val="4228281949"/>
                    </a:ext>
                  </a:extLst>
                </a:gridCol>
                <a:gridCol w="5252508">
                  <a:extLst>
                    <a:ext uri="{9D8B030D-6E8A-4147-A177-3AD203B41FA5}">
                      <a16:colId xmlns:a16="http://schemas.microsoft.com/office/drawing/2014/main" val="3702215856"/>
                    </a:ext>
                  </a:extLst>
                </a:gridCol>
              </a:tblGrid>
              <a:tr h="370840">
                <a:tc gridSpan="2">
                  <a:txBody>
                    <a:bodyPr/>
                    <a:lstStyle/>
                    <a:p>
                      <a:r>
                        <a:rPr lang="en-US" dirty="0"/>
                        <a:t>APA Headings</a:t>
                      </a:r>
                    </a:p>
                  </a:txBody>
                  <a:tcPr/>
                </a:tc>
                <a:tc hMerge="1">
                  <a:txBody>
                    <a:bodyPr/>
                    <a:lstStyle/>
                    <a:p>
                      <a:endParaRPr lang="en-US" dirty="0"/>
                    </a:p>
                  </a:txBody>
                  <a:tcPr/>
                </a:tc>
                <a:extLst>
                  <a:ext uri="{0D108BD9-81ED-4DB2-BD59-A6C34878D82A}">
                    <a16:rowId xmlns:a16="http://schemas.microsoft.com/office/drawing/2014/main" val="3042964624"/>
                  </a:ext>
                </a:extLst>
              </a:tr>
              <a:tr h="370840">
                <a:tc>
                  <a:txBody>
                    <a:bodyPr/>
                    <a:lstStyle/>
                    <a:p>
                      <a:r>
                        <a:rPr lang="en-US" dirty="0"/>
                        <a:t>Level</a:t>
                      </a:r>
                    </a:p>
                  </a:txBody>
                  <a:tcPr/>
                </a:tc>
                <a:tc>
                  <a:txBody>
                    <a:bodyPr/>
                    <a:lstStyle/>
                    <a:p>
                      <a:r>
                        <a:rPr lang="en-US" dirty="0"/>
                        <a:t>Format</a:t>
                      </a:r>
                    </a:p>
                  </a:txBody>
                  <a:tcPr/>
                </a:tc>
                <a:extLst>
                  <a:ext uri="{0D108BD9-81ED-4DB2-BD59-A6C34878D82A}">
                    <a16:rowId xmlns:a16="http://schemas.microsoft.com/office/drawing/2014/main" val="1562015772"/>
                  </a:ext>
                </a:extLst>
              </a:tr>
              <a:tr h="370840">
                <a:tc>
                  <a:txBody>
                    <a:bodyPr/>
                    <a:lstStyle/>
                    <a:p>
                      <a:r>
                        <a:rPr lang="en-US" dirty="0"/>
                        <a:t>1</a:t>
                      </a:r>
                    </a:p>
                  </a:txBody>
                  <a:tcPr/>
                </a:tc>
                <a:tc>
                  <a:txBody>
                    <a:bodyPr/>
                    <a:lstStyle/>
                    <a:p>
                      <a:pPr algn="ctr"/>
                      <a:r>
                        <a:rPr lang="en-US" b="1" dirty="0"/>
                        <a:t>Centered and Bold</a:t>
                      </a:r>
                    </a:p>
                  </a:txBody>
                  <a:tcPr/>
                </a:tc>
                <a:extLst>
                  <a:ext uri="{0D108BD9-81ED-4DB2-BD59-A6C34878D82A}">
                    <a16:rowId xmlns:a16="http://schemas.microsoft.com/office/drawing/2014/main" val="69644881"/>
                  </a:ext>
                </a:extLst>
              </a:tr>
              <a:tr h="370840">
                <a:tc>
                  <a:txBody>
                    <a:bodyPr/>
                    <a:lstStyle/>
                    <a:p>
                      <a:r>
                        <a:rPr lang="en-US" dirty="0"/>
                        <a:t>2</a:t>
                      </a:r>
                    </a:p>
                  </a:txBody>
                  <a:tcPr/>
                </a:tc>
                <a:tc>
                  <a:txBody>
                    <a:bodyPr/>
                    <a:lstStyle/>
                    <a:p>
                      <a:r>
                        <a:rPr lang="en-US" b="1" dirty="0"/>
                        <a:t>Left-aligned and Bold</a:t>
                      </a:r>
                    </a:p>
                  </a:txBody>
                  <a:tcPr/>
                </a:tc>
                <a:extLst>
                  <a:ext uri="{0D108BD9-81ED-4DB2-BD59-A6C34878D82A}">
                    <a16:rowId xmlns:a16="http://schemas.microsoft.com/office/drawing/2014/main" val="603230096"/>
                  </a:ext>
                </a:extLst>
              </a:tr>
              <a:tr h="370840">
                <a:tc>
                  <a:txBody>
                    <a:bodyPr/>
                    <a:lstStyle/>
                    <a:p>
                      <a:r>
                        <a:rPr lang="en-US" dirty="0"/>
                        <a:t>3</a:t>
                      </a:r>
                    </a:p>
                  </a:txBody>
                  <a:tcPr/>
                </a:tc>
                <a:tc>
                  <a:txBody>
                    <a:bodyPr/>
                    <a:lstStyle/>
                    <a:p>
                      <a:r>
                        <a:rPr lang="en-US" b="1" dirty="0"/>
                        <a:t>        Indented, bold, lowercase, with a period. </a:t>
                      </a:r>
                    </a:p>
                  </a:txBody>
                  <a:tcPr/>
                </a:tc>
                <a:extLst>
                  <a:ext uri="{0D108BD9-81ED-4DB2-BD59-A6C34878D82A}">
                    <a16:rowId xmlns:a16="http://schemas.microsoft.com/office/drawing/2014/main" val="1226510533"/>
                  </a:ext>
                </a:extLst>
              </a:tr>
              <a:tr h="370840">
                <a:tc>
                  <a:txBody>
                    <a:bodyPr/>
                    <a:lstStyle/>
                    <a:p>
                      <a:r>
                        <a:rPr lang="en-US" dirty="0"/>
                        <a:t>4</a:t>
                      </a:r>
                    </a:p>
                  </a:txBody>
                  <a:tcPr/>
                </a:tc>
                <a:tc>
                  <a:txBody>
                    <a:bodyPr/>
                    <a:lstStyle/>
                    <a:p>
                      <a:r>
                        <a:rPr lang="en-US" b="1" dirty="0"/>
                        <a:t>        </a:t>
                      </a:r>
                      <a:r>
                        <a:rPr lang="en-US" b="1" i="1" dirty="0"/>
                        <a:t>Indented, bold, italicized, lowercase, period</a:t>
                      </a:r>
                      <a:r>
                        <a:rPr lang="en-US" b="1" dirty="0"/>
                        <a:t>.</a:t>
                      </a:r>
                    </a:p>
                  </a:txBody>
                  <a:tcPr/>
                </a:tc>
                <a:extLst>
                  <a:ext uri="{0D108BD9-81ED-4DB2-BD59-A6C34878D82A}">
                    <a16:rowId xmlns:a16="http://schemas.microsoft.com/office/drawing/2014/main" val="4235649849"/>
                  </a:ext>
                </a:extLst>
              </a:tr>
              <a:tr h="370840">
                <a:tc>
                  <a:txBody>
                    <a:bodyPr/>
                    <a:lstStyle/>
                    <a:p>
                      <a:r>
                        <a:rPr lang="en-US" dirty="0"/>
                        <a:t>5</a:t>
                      </a:r>
                    </a:p>
                  </a:txBody>
                  <a:tcPr/>
                </a:tc>
                <a:tc>
                  <a:txBody>
                    <a:bodyPr/>
                    <a:lstStyle/>
                    <a:p>
                      <a:r>
                        <a:rPr lang="en-US" dirty="0"/>
                        <a:t>        </a:t>
                      </a:r>
                      <a:r>
                        <a:rPr lang="en-US" i="1" dirty="0"/>
                        <a:t>Indented, italicized, lowercase, period. </a:t>
                      </a:r>
                    </a:p>
                  </a:txBody>
                  <a:tcPr/>
                </a:tc>
                <a:extLst>
                  <a:ext uri="{0D108BD9-81ED-4DB2-BD59-A6C34878D82A}">
                    <a16:rowId xmlns:a16="http://schemas.microsoft.com/office/drawing/2014/main" val="808901301"/>
                  </a:ext>
                </a:extLst>
              </a:tr>
            </a:tbl>
          </a:graphicData>
        </a:graphic>
      </p:graphicFrame>
      <p:sp>
        <p:nvSpPr>
          <p:cNvPr id="5" name="Rectangle 4">
            <a:extLst>
              <a:ext uri="{FF2B5EF4-FFF2-40B4-BE49-F238E27FC236}">
                <a16:creationId xmlns:a16="http://schemas.microsoft.com/office/drawing/2014/main" id="{23E3DF85-3D40-4B28-9B22-6483A9C52DB2}"/>
              </a:ext>
            </a:extLst>
          </p:cNvPr>
          <p:cNvSpPr/>
          <p:nvPr/>
        </p:nvSpPr>
        <p:spPr>
          <a:xfrm>
            <a:off x="3048000" y="3424429"/>
            <a:ext cx="5715000" cy="4708981"/>
          </a:xfrm>
          <a:prstGeom prst="rect">
            <a:avLst/>
          </a:prstGeom>
        </p:spPr>
        <p:txBody>
          <a:bodyPr wrap="square">
            <a:spAutoFit/>
          </a:bodyPr>
          <a:lstStyle/>
          <a:p>
            <a:pPr algn="ctr"/>
            <a:r>
              <a:rPr lang="en-US" dirty="0"/>
              <a:t>Title of the Paper </a:t>
            </a:r>
          </a:p>
          <a:p>
            <a:pPr algn="ctr"/>
            <a:r>
              <a:rPr lang="en-US" b="1" dirty="0"/>
              <a:t>Method</a:t>
            </a:r>
            <a:r>
              <a:rPr lang="en-US" dirty="0"/>
              <a:t> (Level 1)</a:t>
            </a:r>
          </a:p>
          <a:p>
            <a:r>
              <a:rPr lang="en-US" b="1" dirty="0"/>
              <a:t>Site of Study</a:t>
            </a:r>
            <a:r>
              <a:rPr lang="en-US" dirty="0"/>
              <a:t> (Level 2)</a:t>
            </a:r>
          </a:p>
          <a:p>
            <a:r>
              <a:rPr lang="en-US" b="1" dirty="0"/>
              <a:t>Participant Population</a:t>
            </a:r>
            <a:r>
              <a:rPr lang="en-US" dirty="0"/>
              <a:t> (Level 2)</a:t>
            </a:r>
          </a:p>
          <a:p>
            <a:r>
              <a:rPr lang="en-US" b="1" dirty="0"/>
              <a:t>	Teachers.</a:t>
            </a:r>
            <a:r>
              <a:rPr lang="en-US" dirty="0"/>
              <a:t> (Level 3)</a:t>
            </a:r>
          </a:p>
          <a:p>
            <a:r>
              <a:rPr lang="en-US" dirty="0"/>
              <a:t>	</a:t>
            </a:r>
            <a:r>
              <a:rPr lang="en-US" b="1" i="1" dirty="0"/>
              <a:t>Male teachers.</a:t>
            </a:r>
            <a:r>
              <a:rPr lang="en-US" dirty="0"/>
              <a:t> (Level 4)</a:t>
            </a:r>
          </a:p>
          <a:p>
            <a:r>
              <a:rPr lang="en-US" dirty="0"/>
              <a:t>	</a:t>
            </a:r>
            <a:r>
              <a:rPr lang="en-US" i="1" dirty="0"/>
              <a:t>African American male teachers. </a:t>
            </a:r>
            <a:r>
              <a:rPr lang="en-US" dirty="0"/>
              <a:t>(Level 5)</a:t>
            </a:r>
          </a:p>
          <a:p>
            <a:r>
              <a:rPr lang="en-US" dirty="0"/>
              <a:t>	</a:t>
            </a:r>
            <a:r>
              <a:rPr lang="en-US" i="1" dirty="0"/>
              <a:t>Latino male teachers.</a:t>
            </a:r>
            <a:r>
              <a:rPr lang="en-US" dirty="0"/>
              <a:t> (Level 5)</a:t>
            </a:r>
          </a:p>
          <a:p>
            <a:r>
              <a:rPr lang="en-US" b="1" dirty="0"/>
              <a:t>	Students.</a:t>
            </a:r>
            <a:r>
              <a:rPr lang="en-US" dirty="0"/>
              <a:t> (Level 3)</a:t>
            </a:r>
          </a:p>
          <a:p>
            <a:r>
              <a:rPr lang="en-US" dirty="0"/>
              <a:t>	</a:t>
            </a:r>
            <a:r>
              <a:rPr lang="en-US" b="1" i="1" dirty="0"/>
              <a:t>Male students</a:t>
            </a:r>
            <a:r>
              <a:rPr lang="en-US" i="1" dirty="0"/>
              <a:t>. </a:t>
            </a:r>
            <a:r>
              <a:rPr lang="en-US" dirty="0"/>
              <a:t>(Level 4)</a:t>
            </a:r>
          </a:p>
          <a:p>
            <a:r>
              <a:rPr lang="en-US" dirty="0"/>
              <a:t>	</a:t>
            </a:r>
            <a:r>
              <a:rPr lang="en-US" i="1" dirty="0"/>
              <a:t>African American male students. </a:t>
            </a:r>
            <a:r>
              <a:rPr lang="en-US" dirty="0"/>
              <a:t> (Level 5)</a:t>
            </a:r>
          </a:p>
          <a:p>
            <a:r>
              <a:rPr lang="en-US" dirty="0"/>
              <a:t>	</a:t>
            </a:r>
            <a:r>
              <a:rPr lang="en-US" i="1" dirty="0"/>
              <a:t>Latino male students. </a:t>
            </a:r>
            <a:r>
              <a:rPr lang="en-US" dirty="0"/>
              <a:t>(Level 5)</a:t>
            </a:r>
          </a:p>
          <a:p>
            <a:endParaRPr lang="en-US" dirty="0"/>
          </a:p>
          <a:p>
            <a:endParaRPr lang="en-US" dirty="0"/>
          </a:p>
          <a:p>
            <a:endParaRPr lang="en-US" sz="1200" dirty="0"/>
          </a:p>
          <a:p>
            <a:r>
              <a:rPr lang="en-US" sz="1200" dirty="0"/>
              <a:t>Table and example from Purdue OWL at https://owl.purdue.edu/owl/research_and_citation/apa_style/apa_formatting_and_style_guide/apa_headings_and_seriation.html</a:t>
            </a:r>
            <a:endParaRPr lang="en-US" dirty="0"/>
          </a:p>
        </p:txBody>
      </p:sp>
    </p:spTree>
    <p:extLst>
      <p:ext uri="{BB962C8B-B14F-4D97-AF65-F5344CB8AC3E}">
        <p14:creationId xmlns:p14="http://schemas.microsoft.com/office/powerpoint/2010/main" val="106541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CAAC7-8D27-41C8-8890-61C4E0033191}"/>
              </a:ext>
            </a:extLst>
          </p:cNvPr>
          <p:cNvSpPr>
            <a:spLocks noGrp="1"/>
          </p:cNvSpPr>
          <p:nvPr>
            <p:ph type="ctrTitle"/>
          </p:nvPr>
        </p:nvSpPr>
        <p:spPr/>
        <p:txBody>
          <a:bodyPr/>
          <a:lstStyle/>
          <a:p>
            <a:r>
              <a:rPr lang="en-US" dirty="0"/>
              <a:t>Style and Usage</a:t>
            </a:r>
          </a:p>
        </p:txBody>
      </p:sp>
    </p:spTree>
    <p:extLst>
      <p:ext uri="{BB962C8B-B14F-4D97-AF65-F5344CB8AC3E}">
        <p14:creationId xmlns:p14="http://schemas.microsoft.com/office/powerpoint/2010/main" val="912585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5C681-E3D3-489A-9188-D54C9B0A7CB6}"/>
              </a:ext>
            </a:extLst>
          </p:cNvPr>
          <p:cNvSpPr>
            <a:spLocks noGrp="1"/>
          </p:cNvSpPr>
          <p:nvPr>
            <p:ph type="title"/>
          </p:nvPr>
        </p:nvSpPr>
        <p:spPr/>
        <p:txBody>
          <a:bodyPr/>
          <a:lstStyle/>
          <a:p>
            <a:r>
              <a:rPr lang="en-US" dirty="0"/>
              <a:t>Numbers</a:t>
            </a:r>
          </a:p>
        </p:txBody>
      </p:sp>
      <p:sp>
        <p:nvSpPr>
          <p:cNvPr id="3" name="Content Placeholder 2">
            <a:extLst>
              <a:ext uri="{FF2B5EF4-FFF2-40B4-BE49-F238E27FC236}">
                <a16:creationId xmlns:a16="http://schemas.microsoft.com/office/drawing/2014/main" id="{993C6682-8EA3-4E4D-89D9-7B1B43BD07BA}"/>
              </a:ext>
            </a:extLst>
          </p:cNvPr>
          <p:cNvSpPr>
            <a:spLocks noGrp="1"/>
          </p:cNvSpPr>
          <p:nvPr>
            <p:ph idx="1"/>
          </p:nvPr>
        </p:nvSpPr>
        <p:spPr>
          <a:xfrm>
            <a:off x="2901951" y="864108"/>
            <a:ext cx="5486400" cy="5460492"/>
          </a:xfrm>
        </p:spPr>
        <p:txBody>
          <a:bodyPr>
            <a:normAutofit fontScale="92500" lnSpcReduction="10000"/>
          </a:bodyPr>
          <a:lstStyle/>
          <a:p>
            <a:pPr>
              <a:buClr>
                <a:srgbClr val="DB9F11"/>
              </a:buClr>
              <a:buFont typeface="Arial" panose="020B0604020202020204" pitchFamily="34" charset="0"/>
              <a:buChar char="•"/>
            </a:pPr>
            <a:r>
              <a:rPr lang="en-US" dirty="0"/>
              <a:t>With numbers zero through one hundred, as well as certain round multiples of those numbers, you will need to spell them out.</a:t>
            </a:r>
          </a:p>
          <a:p>
            <a:pPr marL="0" indent="0">
              <a:buClr>
                <a:srgbClr val="DB9F11"/>
              </a:buClr>
              <a:buNone/>
            </a:pPr>
            <a:r>
              <a:rPr lang="en-US" dirty="0">
                <a:solidFill>
                  <a:srgbClr val="DB9F11"/>
                </a:solidFill>
              </a:rPr>
              <a:t>	Ex</a:t>
            </a:r>
          </a:p>
          <a:p>
            <a:pPr marL="0" indent="0">
              <a:spcBef>
                <a:spcPts val="0"/>
              </a:spcBef>
              <a:buClr>
                <a:srgbClr val="DB9F11"/>
              </a:buClr>
              <a:buNone/>
            </a:pPr>
            <a:r>
              <a:rPr lang="en-US" dirty="0"/>
              <a:t>	Thirty-two children from eleven families 	were packed into eight vintage Beetles.</a:t>
            </a:r>
          </a:p>
          <a:p>
            <a:pPr marL="0" indent="0">
              <a:spcBef>
                <a:spcPts val="0"/>
              </a:spcBef>
              <a:buClr>
                <a:srgbClr val="DB9F11"/>
              </a:buClr>
              <a:buNone/>
            </a:pPr>
            <a:r>
              <a:rPr lang="en-US" dirty="0"/>
              <a:t>	Many people think that seventy is too young 	to retire.</a:t>
            </a:r>
          </a:p>
          <a:p>
            <a:pPr marL="0" indent="0">
              <a:spcBef>
                <a:spcPts val="0"/>
              </a:spcBef>
              <a:buClr>
                <a:srgbClr val="DB9F11"/>
              </a:buClr>
              <a:buNone/>
            </a:pPr>
            <a:r>
              <a:rPr lang="en-US" dirty="0"/>
              <a:t>	The property is held on a ninety-nine-year 	lease.</a:t>
            </a:r>
          </a:p>
          <a:p>
            <a:pPr marL="0" indent="0">
              <a:spcBef>
                <a:spcPts val="0"/>
              </a:spcBef>
              <a:buClr>
                <a:srgbClr val="DB9F11"/>
              </a:buClr>
              <a:buNone/>
            </a:pPr>
            <a:r>
              <a:rPr lang="en-US" dirty="0"/>
              <a:t>	According to a recent appraisal, my house is 	103 years old.</a:t>
            </a:r>
          </a:p>
          <a:p>
            <a:pPr marL="0" indent="0">
              <a:spcBef>
                <a:spcPts val="0"/>
              </a:spcBef>
              <a:buClr>
                <a:srgbClr val="DB9F11"/>
              </a:buClr>
              <a:buNone/>
            </a:pPr>
            <a:r>
              <a:rPr lang="en-US" dirty="0"/>
              <a:t>	The three new parking lots will provide 	space for 540 more cars.</a:t>
            </a:r>
          </a:p>
          <a:p>
            <a:pPr marL="0" indent="0">
              <a:spcBef>
                <a:spcPts val="0"/>
              </a:spcBef>
              <a:buClr>
                <a:srgbClr val="DB9F11"/>
              </a:buClr>
              <a:buNone/>
            </a:pPr>
            <a:r>
              <a:rPr lang="en-US" dirty="0"/>
              <a:t>	The population of our village now stands at 	5,893.</a:t>
            </a:r>
          </a:p>
          <a:p>
            <a:pPr marL="0" indent="0">
              <a:spcBef>
                <a:spcPts val="0"/>
              </a:spcBef>
              <a:buClr>
                <a:srgbClr val="DB9F11"/>
              </a:buClr>
              <a:buNone/>
            </a:pPr>
            <a:endParaRPr lang="en-US" dirty="0"/>
          </a:p>
          <a:p>
            <a:pPr>
              <a:spcBef>
                <a:spcPts val="0"/>
              </a:spcBef>
              <a:buClr>
                <a:srgbClr val="DB9F11"/>
              </a:buClr>
              <a:buFont typeface="Arial" panose="020B0604020202020204" pitchFamily="34" charset="0"/>
              <a:buChar char="•"/>
            </a:pPr>
            <a:r>
              <a:rPr lang="en-US" dirty="0"/>
              <a:t>An alternative rule used by many publications, however, prefers spelling out only single digit numbers, 0-9, and using numerals for anything with two or more digits. </a:t>
            </a:r>
            <a:r>
              <a:rPr lang="en-US" i="1" dirty="0"/>
              <a:t>Always refer to the journal of publication or ask your professor which rule he/she prefers. </a:t>
            </a:r>
            <a:endParaRPr lang="en-US" dirty="0"/>
          </a:p>
          <a:p>
            <a:endParaRPr lang="en-US" dirty="0"/>
          </a:p>
        </p:txBody>
      </p:sp>
    </p:spTree>
    <p:extLst>
      <p:ext uri="{BB962C8B-B14F-4D97-AF65-F5344CB8AC3E}">
        <p14:creationId xmlns:p14="http://schemas.microsoft.com/office/powerpoint/2010/main" val="198596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A905F-06D3-40A6-BE36-2F150BA97442}"/>
              </a:ext>
            </a:extLst>
          </p:cNvPr>
          <p:cNvSpPr>
            <a:spLocks noGrp="1"/>
          </p:cNvSpPr>
          <p:nvPr>
            <p:ph type="title"/>
          </p:nvPr>
        </p:nvSpPr>
        <p:spPr>
          <a:xfrm>
            <a:off x="189689" y="1123838"/>
            <a:ext cx="2210612" cy="4601183"/>
          </a:xfrm>
        </p:spPr>
        <p:txBody>
          <a:bodyPr/>
          <a:lstStyle/>
          <a:p>
            <a:r>
              <a:rPr lang="en-US" dirty="0"/>
              <a:t>Quotes</a:t>
            </a:r>
          </a:p>
        </p:txBody>
      </p:sp>
      <p:sp>
        <p:nvSpPr>
          <p:cNvPr id="4" name="Content Placeholder 2">
            <a:extLst>
              <a:ext uri="{FF2B5EF4-FFF2-40B4-BE49-F238E27FC236}">
                <a16:creationId xmlns:a16="http://schemas.microsoft.com/office/drawing/2014/main" id="{F107386B-7F82-4461-BB88-9811843442D3}"/>
              </a:ext>
            </a:extLst>
          </p:cNvPr>
          <p:cNvSpPr>
            <a:spLocks noGrp="1"/>
          </p:cNvSpPr>
          <p:nvPr>
            <p:ph idx="1"/>
          </p:nvPr>
        </p:nvSpPr>
        <p:spPr>
          <a:xfrm>
            <a:off x="2590800" y="1066800"/>
            <a:ext cx="6248400" cy="5120640"/>
          </a:xfrm>
        </p:spPr>
        <p:txBody>
          <a:bodyPr>
            <a:normAutofit/>
          </a:bodyPr>
          <a:lstStyle/>
          <a:p>
            <a:pPr>
              <a:buClr>
                <a:srgbClr val="DB9F11"/>
              </a:buClr>
            </a:pPr>
            <a:r>
              <a:rPr lang="en-US" sz="2000" dirty="0"/>
              <a:t>There are two ways to format a quote: Run-in and block</a:t>
            </a:r>
          </a:p>
          <a:p>
            <a:pPr lvl="1">
              <a:buClr>
                <a:srgbClr val="DB9F11"/>
              </a:buClr>
            </a:pPr>
            <a:r>
              <a:rPr lang="en-US" sz="2000" dirty="0"/>
              <a:t>A run-in quote “runs in to the surrounding text” and is enclosed in quotation marks.</a:t>
            </a:r>
          </a:p>
          <a:p>
            <a:pPr lvl="1">
              <a:buClr>
                <a:srgbClr val="DB9F11"/>
              </a:buClr>
            </a:pPr>
            <a:r>
              <a:rPr lang="en-US" sz="2000" dirty="0"/>
              <a:t>A block quote is not enclosed in quotation marks. These quotes are distinguished by indenting from the left. </a:t>
            </a:r>
          </a:p>
          <a:p>
            <a:pPr lvl="2">
              <a:buClr>
                <a:srgbClr val="DB9F11"/>
              </a:buClr>
            </a:pPr>
            <a:r>
              <a:rPr lang="en-US" sz="2000" dirty="0"/>
              <a:t>You can cite a block quote at the beginning with an author reference or at the end with an in-text citation.</a:t>
            </a:r>
          </a:p>
        </p:txBody>
      </p:sp>
    </p:spTree>
    <p:extLst>
      <p:ext uri="{BB962C8B-B14F-4D97-AF65-F5344CB8AC3E}">
        <p14:creationId xmlns:p14="http://schemas.microsoft.com/office/powerpoint/2010/main" val="3400191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0B40-1ABE-4C2F-815F-B718747CC7BA}"/>
              </a:ext>
            </a:extLst>
          </p:cNvPr>
          <p:cNvSpPr>
            <a:spLocks noGrp="1"/>
          </p:cNvSpPr>
          <p:nvPr>
            <p:ph type="title"/>
          </p:nvPr>
        </p:nvSpPr>
        <p:spPr/>
        <p:txBody>
          <a:bodyPr/>
          <a:lstStyle/>
          <a:p>
            <a:r>
              <a:rPr lang="en-US" dirty="0"/>
              <a:t>Block Quote Examples</a:t>
            </a:r>
          </a:p>
        </p:txBody>
      </p:sp>
      <p:sp>
        <p:nvSpPr>
          <p:cNvPr id="3" name="Content Placeholder 2">
            <a:extLst>
              <a:ext uri="{FF2B5EF4-FFF2-40B4-BE49-F238E27FC236}">
                <a16:creationId xmlns:a16="http://schemas.microsoft.com/office/drawing/2014/main" id="{26C69CDA-9800-454C-AEA0-4B58B523B42F}"/>
              </a:ext>
            </a:extLst>
          </p:cNvPr>
          <p:cNvSpPr>
            <a:spLocks noGrp="1"/>
          </p:cNvSpPr>
          <p:nvPr>
            <p:ph idx="1"/>
          </p:nvPr>
        </p:nvSpPr>
        <p:spPr/>
        <p:txBody>
          <a:bodyPr/>
          <a:lstStyle/>
          <a:p>
            <a:pPr>
              <a:buClr>
                <a:schemeClr val="accent4"/>
              </a:buClr>
              <a:buFont typeface="Arial" panose="020B0604020202020204" pitchFamily="34" charset="0"/>
              <a:buChar char="•"/>
            </a:pPr>
            <a:r>
              <a:rPr lang="en-US" dirty="0"/>
              <a:t>Block quote with the author referenced before</a:t>
            </a:r>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r>
              <a:rPr lang="en-US" dirty="0"/>
              <a:t>Block quote with an in-text citation at the end</a:t>
            </a:r>
          </a:p>
        </p:txBody>
      </p:sp>
      <p:pic>
        <p:nvPicPr>
          <p:cNvPr id="5" name="Picture 4">
            <a:extLst>
              <a:ext uri="{FF2B5EF4-FFF2-40B4-BE49-F238E27FC236}">
                <a16:creationId xmlns:a16="http://schemas.microsoft.com/office/drawing/2014/main" id="{A07FDCF2-6504-47BF-B72E-1599A33A64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67000" y="2590800"/>
            <a:ext cx="5975818" cy="988231"/>
          </a:xfrm>
          <a:prstGeom prst="rect">
            <a:avLst/>
          </a:prstGeom>
          <a:ln>
            <a:noFill/>
          </a:ln>
          <a:effectLst>
            <a:outerShdw blurRad="292100" dist="139700" dir="2700000" algn="tl" rotWithShape="0">
              <a:srgbClr val="333333">
                <a:alpha val="65000"/>
              </a:srgbClr>
            </a:outerShdw>
          </a:effectLst>
        </p:spPr>
      </p:pic>
      <p:pic>
        <p:nvPicPr>
          <p:cNvPr id="7" name="Picture 6" descr="A screenshot of a cell phone&#10;&#10;Description automatically generated">
            <a:extLst>
              <a:ext uri="{FF2B5EF4-FFF2-40B4-BE49-F238E27FC236}">
                <a16:creationId xmlns:a16="http://schemas.microsoft.com/office/drawing/2014/main" id="{6A92833A-3EE8-4A66-A548-167B92701D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0469" y="4811607"/>
            <a:ext cx="5982349" cy="9882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6261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FC685-D7BD-495C-8AA9-AAF86614FFDF}"/>
              </a:ext>
            </a:extLst>
          </p:cNvPr>
          <p:cNvSpPr>
            <a:spLocks noGrp="1"/>
          </p:cNvSpPr>
          <p:nvPr>
            <p:ph type="ctrTitle"/>
          </p:nvPr>
        </p:nvSpPr>
        <p:spPr/>
        <p:txBody>
          <a:bodyPr/>
          <a:lstStyle/>
          <a:p>
            <a:r>
              <a:rPr lang="en-US" dirty="0"/>
              <a:t>Documenting Sources</a:t>
            </a:r>
          </a:p>
        </p:txBody>
      </p:sp>
    </p:spTree>
    <p:extLst>
      <p:ext uri="{BB962C8B-B14F-4D97-AF65-F5344CB8AC3E}">
        <p14:creationId xmlns:p14="http://schemas.microsoft.com/office/powerpoint/2010/main" val="1414276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2"/>
          <p:cNvSpPr>
            <a:spLocks noGrp="1"/>
          </p:cNvSpPr>
          <p:nvPr>
            <p:ph type="title"/>
          </p:nvPr>
        </p:nvSpPr>
        <p:spPr/>
        <p:txBody>
          <a:bodyPr/>
          <a:lstStyle/>
          <a:p>
            <a:pPr eaLnBrk="1" hangingPunct="1"/>
            <a:r>
              <a:rPr lang="en-US" altLang="en-US"/>
              <a:t>Today’s Goals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sz="2200" dirty="0"/>
              <a:t>Learn what APA style is and why it is important</a:t>
            </a:r>
          </a:p>
          <a:p>
            <a:pPr eaLnBrk="1" fontAlgn="auto" hangingPunct="1">
              <a:spcAft>
                <a:spcPts val="0"/>
              </a:spcAft>
              <a:buClr>
                <a:schemeClr val="accent3"/>
              </a:buClr>
              <a:buSzPct val="70000"/>
              <a:buFont typeface="Arial" panose="020B0604020202020204" pitchFamily="34" charset="0"/>
              <a:buChar char="•"/>
              <a:defRPr/>
            </a:pPr>
            <a:r>
              <a:rPr lang="en-US" sz="2200" dirty="0"/>
              <a:t>Learn about the standard APA title page format</a:t>
            </a:r>
          </a:p>
          <a:p>
            <a:pPr eaLnBrk="1" fontAlgn="auto" hangingPunct="1">
              <a:spcAft>
                <a:spcPts val="0"/>
              </a:spcAft>
              <a:buClr>
                <a:schemeClr val="accent3"/>
              </a:buClr>
              <a:buSzPct val="70000"/>
              <a:buFont typeface="Arial" panose="020B0604020202020204" pitchFamily="34" charset="0"/>
              <a:buChar char="•"/>
              <a:defRPr/>
            </a:pPr>
            <a:r>
              <a:rPr lang="en-US" sz="2200" dirty="0"/>
              <a:t>Learn basic documentation for books, journals, and websites</a:t>
            </a:r>
          </a:p>
          <a:p>
            <a:pPr eaLnBrk="1" fontAlgn="auto" hangingPunct="1">
              <a:spcAft>
                <a:spcPts val="0"/>
              </a:spcAft>
              <a:buClr>
                <a:schemeClr val="accent3"/>
              </a:buClr>
              <a:buSzPct val="70000"/>
              <a:buFont typeface="Arial" panose="020B0604020202020204" pitchFamily="34" charset="0"/>
              <a:buChar char="•"/>
              <a:defRPr/>
            </a:pPr>
            <a:r>
              <a:rPr lang="en-US" sz="2200" dirty="0"/>
              <a:t>Learn the differences between methods of source integration: summarizing, paraphrasing, and quoting</a:t>
            </a:r>
          </a:p>
          <a:p>
            <a:pPr eaLnBrk="1" fontAlgn="auto" hangingPunct="1">
              <a:spcAft>
                <a:spcPts val="0"/>
              </a:spcAft>
              <a:buClr>
                <a:schemeClr val="accent3"/>
              </a:buClr>
              <a:buSzPct val="70000"/>
              <a:buFont typeface="Arial" panose="020B0604020202020204" pitchFamily="34" charset="0"/>
              <a:buChar char="•"/>
              <a:defRPr/>
            </a:pPr>
            <a:r>
              <a:rPr lang="en-US" sz="2200" dirty="0"/>
              <a:t>Learn how to use signal phrases and in-text citation to avoid plagiarism</a:t>
            </a:r>
          </a:p>
          <a:p>
            <a:pPr marL="0" indent="0" eaLnBrk="1" fontAlgn="auto" hangingPunct="1">
              <a:spcAft>
                <a:spcPts val="0"/>
              </a:spcAft>
              <a:buFont typeface="Arial" pitchFamily="34" charset="0"/>
              <a:buNone/>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2"/>
          <p:cNvSpPr>
            <a:spLocks noGrp="1"/>
          </p:cNvSpPr>
          <p:nvPr>
            <p:ph type="title"/>
          </p:nvPr>
        </p:nvSpPr>
        <p:spPr>
          <a:xfrm>
            <a:off x="0" y="1123838"/>
            <a:ext cx="2590800" cy="4601183"/>
          </a:xfrm>
        </p:spPr>
        <p:txBody>
          <a:bodyPr/>
          <a:lstStyle/>
          <a:p>
            <a:pPr eaLnBrk="1" hangingPunct="1"/>
            <a:r>
              <a:rPr lang="en-US" altLang="en-US" dirty="0"/>
              <a:t>Documentation</a:t>
            </a:r>
          </a:p>
        </p:txBody>
      </p:sp>
      <p:sp>
        <p:nvSpPr>
          <p:cNvPr id="4" name="Content Placeholder 3"/>
          <p:cNvSpPr>
            <a:spLocks noGrp="1"/>
          </p:cNvSpPr>
          <p:nvPr>
            <p:ph idx="1"/>
          </p:nvPr>
        </p:nvSpPr>
        <p:spPr>
          <a:xfrm>
            <a:off x="2590800" y="762000"/>
            <a:ext cx="6096000" cy="5334000"/>
          </a:xfrm>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dirty="0"/>
              <a:t>Refers to the References list at the end of the paper </a:t>
            </a:r>
          </a:p>
          <a:p>
            <a:pPr eaLnBrk="1" fontAlgn="auto" hangingPunct="1">
              <a:spcAft>
                <a:spcPts val="0"/>
              </a:spcAft>
              <a:buClr>
                <a:schemeClr val="accent3"/>
              </a:buClr>
              <a:buSzPct val="70000"/>
              <a:buFont typeface="Arial" panose="020B0604020202020204" pitchFamily="34" charset="0"/>
              <a:buChar char="•"/>
              <a:defRPr/>
            </a:pPr>
            <a:r>
              <a:rPr lang="en-US" dirty="0"/>
              <a:t>Documentation is placed in a specific order: </a:t>
            </a:r>
          </a:p>
          <a:p>
            <a:pPr lvl="1">
              <a:spcAft>
                <a:spcPts val="0"/>
              </a:spcAft>
              <a:buClr>
                <a:schemeClr val="accent3"/>
              </a:buClr>
              <a:buSzPct val="70000"/>
              <a:buFont typeface="Arial" panose="020B0604020202020204" pitchFamily="34" charset="0"/>
              <a:buChar char="•"/>
              <a:defRPr/>
            </a:pPr>
            <a:r>
              <a:rPr lang="en-US" i="1" dirty="0">
                <a:solidFill>
                  <a:schemeClr val="accent5">
                    <a:lumMod val="60000"/>
                    <a:lumOff val="40000"/>
                  </a:schemeClr>
                </a:solidFill>
              </a:rPr>
              <a:t>Who</a:t>
            </a:r>
            <a:r>
              <a:rPr lang="en-US" dirty="0">
                <a:solidFill>
                  <a:schemeClr val="accent5">
                    <a:lumMod val="60000"/>
                    <a:lumOff val="40000"/>
                  </a:schemeClr>
                </a:solidFill>
              </a:rPr>
              <a:t>. (</a:t>
            </a:r>
            <a:r>
              <a:rPr lang="en-US" i="1" dirty="0">
                <a:solidFill>
                  <a:schemeClr val="accent5">
                    <a:lumMod val="60000"/>
                    <a:lumOff val="40000"/>
                  </a:schemeClr>
                </a:solidFill>
              </a:rPr>
              <a:t>When</a:t>
            </a:r>
            <a:r>
              <a:rPr lang="en-US" dirty="0">
                <a:solidFill>
                  <a:schemeClr val="accent5">
                    <a:lumMod val="60000"/>
                    <a:lumOff val="40000"/>
                  </a:schemeClr>
                </a:solidFill>
              </a:rPr>
              <a:t>). </a:t>
            </a:r>
            <a:r>
              <a:rPr lang="en-US" i="1" dirty="0">
                <a:solidFill>
                  <a:schemeClr val="accent5">
                    <a:lumMod val="60000"/>
                    <a:lumOff val="40000"/>
                  </a:schemeClr>
                </a:solidFill>
              </a:rPr>
              <a:t>What</a:t>
            </a:r>
            <a:r>
              <a:rPr lang="en-US" dirty="0">
                <a:solidFill>
                  <a:schemeClr val="accent5">
                    <a:lumMod val="60000"/>
                    <a:lumOff val="40000"/>
                  </a:schemeClr>
                </a:solidFill>
              </a:rPr>
              <a:t>. </a:t>
            </a:r>
            <a:r>
              <a:rPr lang="en-US" i="1" dirty="0">
                <a:solidFill>
                  <a:schemeClr val="accent5">
                    <a:lumMod val="60000"/>
                    <a:lumOff val="40000"/>
                  </a:schemeClr>
                </a:solidFill>
              </a:rPr>
              <a:t>Where</a:t>
            </a:r>
            <a:r>
              <a:rPr lang="en-US" dirty="0">
                <a:solidFill>
                  <a:schemeClr val="accent5">
                    <a:lumMod val="60000"/>
                    <a:lumOff val="40000"/>
                  </a:schemeClr>
                </a:solidFill>
              </a:rPr>
              <a:t>.</a:t>
            </a:r>
          </a:p>
          <a:p>
            <a:pPr eaLnBrk="1" fontAlgn="auto" hangingPunct="1">
              <a:spcAft>
                <a:spcPts val="0"/>
              </a:spcAft>
              <a:buClr>
                <a:schemeClr val="accent3"/>
              </a:buClr>
              <a:buSzPct val="70000"/>
              <a:buFont typeface="Arial" panose="020B0604020202020204" pitchFamily="34" charset="0"/>
              <a:buChar char="•"/>
              <a:defRPr/>
            </a:pPr>
            <a:r>
              <a:rPr lang="en-US" dirty="0"/>
              <a:t>The List</a:t>
            </a:r>
          </a:p>
          <a:p>
            <a:pPr lvl="1" eaLnBrk="1" fontAlgn="auto" hangingPunct="1">
              <a:spcAft>
                <a:spcPts val="0"/>
              </a:spcAft>
              <a:buClr>
                <a:schemeClr val="accent3"/>
              </a:buClr>
              <a:buFont typeface="Arial" panose="020B0604020202020204" pitchFamily="34" charset="0"/>
              <a:buChar char="•"/>
              <a:defRPr/>
            </a:pPr>
            <a:r>
              <a:rPr lang="en-US" sz="2000" dirty="0"/>
              <a:t>is labeled References (centered, no font changes, not </a:t>
            </a:r>
            <a:r>
              <a:rPr lang="en-US" sz="2000" b="1" dirty="0"/>
              <a:t>bold</a:t>
            </a:r>
            <a:r>
              <a:rPr lang="en-US" sz="2000" dirty="0"/>
              <a:t>)</a:t>
            </a:r>
          </a:p>
          <a:p>
            <a:pPr lvl="1" eaLnBrk="1" fontAlgn="auto" hangingPunct="1">
              <a:spcAft>
                <a:spcPts val="0"/>
              </a:spcAft>
              <a:buClr>
                <a:schemeClr val="accent3"/>
              </a:buClr>
              <a:buFont typeface="Arial" panose="020B0604020202020204" pitchFamily="34" charset="0"/>
              <a:buChar char="•"/>
              <a:defRPr/>
            </a:pPr>
            <a:r>
              <a:rPr lang="en-US" sz="2000" dirty="0"/>
              <a:t>starts at the top of a new page</a:t>
            </a:r>
          </a:p>
          <a:p>
            <a:pPr lvl="1" eaLnBrk="1" fontAlgn="auto" hangingPunct="1">
              <a:spcAft>
                <a:spcPts val="0"/>
              </a:spcAft>
              <a:buClr>
                <a:schemeClr val="accent3"/>
              </a:buClr>
              <a:buFont typeface="Arial" panose="020B0604020202020204" pitchFamily="34" charset="0"/>
              <a:buChar char="•"/>
              <a:defRPr/>
            </a:pPr>
            <a:r>
              <a:rPr lang="en-US" sz="2000" dirty="0"/>
              <a:t>continues page numbering from the last page of text</a:t>
            </a:r>
          </a:p>
          <a:p>
            <a:pPr lvl="1" eaLnBrk="1" fontAlgn="auto" hangingPunct="1">
              <a:spcAft>
                <a:spcPts val="0"/>
              </a:spcAft>
              <a:buClr>
                <a:schemeClr val="accent3"/>
              </a:buClr>
              <a:buFont typeface="Arial" panose="020B0604020202020204" pitchFamily="34" charset="0"/>
              <a:buChar char="•"/>
              <a:defRPr/>
            </a:pPr>
            <a:r>
              <a:rPr lang="en-US" sz="2000" dirty="0"/>
              <a:t>is alphabetical</a:t>
            </a:r>
          </a:p>
          <a:p>
            <a:pPr lvl="1" eaLnBrk="1" fontAlgn="auto" hangingPunct="1">
              <a:spcAft>
                <a:spcPts val="0"/>
              </a:spcAft>
              <a:buClr>
                <a:schemeClr val="accent3"/>
              </a:buClr>
              <a:buFont typeface="Arial" panose="020B0604020202020204" pitchFamily="34" charset="0"/>
              <a:buChar char="•"/>
              <a:defRPr/>
            </a:pPr>
            <a:r>
              <a:rPr lang="en-US" sz="2000" dirty="0"/>
              <a:t>is double spaced</a:t>
            </a:r>
          </a:p>
          <a:p>
            <a:pPr lvl="1" eaLnBrk="1" fontAlgn="auto" hangingPunct="1">
              <a:spcAft>
                <a:spcPts val="0"/>
              </a:spcAft>
              <a:buClr>
                <a:schemeClr val="accent3"/>
              </a:buClr>
              <a:buFont typeface="Arial" panose="020B0604020202020204" pitchFamily="34" charset="0"/>
              <a:buChar char="•"/>
              <a:defRPr/>
            </a:pPr>
            <a:r>
              <a:rPr lang="en-US" sz="2000" dirty="0"/>
              <a:t>Uses a hanging indent (1/2 inch – can be formatted from the paragraph dialog box in MS Word)</a:t>
            </a:r>
            <a:endParaRPr lang="en-US" sz="1200" dirty="0"/>
          </a:p>
        </p:txBody>
      </p:sp>
      <p:sp>
        <p:nvSpPr>
          <p:cNvPr id="5" name="TextBox 4"/>
          <p:cNvSpPr txBox="1"/>
          <p:nvPr/>
        </p:nvSpPr>
        <p:spPr>
          <a:xfrm>
            <a:off x="1284109" y="6096000"/>
            <a:ext cx="4733925" cy="415925"/>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49 &amp; 180 APA 6e</a:t>
            </a:r>
          </a:p>
          <a:p>
            <a:pPr fontAlgn="auto">
              <a:spcBef>
                <a:spcPts val="0"/>
              </a:spcBef>
              <a:spcAft>
                <a:spcPts val="0"/>
              </a:spcAft>
              <a:defRPr/>
            </a:pPr>
            <a:r>
              <a:rPr lang="en-US" sz="1050" dirty="0">
                <a:solidFill>
                  <a:schemeClr val="tx1">
                    <a:lumMod val="65000"/>
                    <a:lumOff val="35000"/>
                  </a:schemeClr>
                </a:solidFill>
                <a:latin typeface="+mn-lt"/>
                <a:cs typeface="+mn-cs"/>
              </a:rPr>
              <a:t>Perrin, R. (2007). Pocket guide to APA Style (2</a:t>
            </a:r>
            <a:r>
              <a:rPr lang="en-US" sz="1050" baseline="30000" dirty="0">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ed.). Boston: Houghton Mifflin.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0" y="1123838"/>
            <a:ext cx="2552699" cy="4601183"/>
          </a:xfrm>
        </p:spPr>
        <p:txBody>
          <a:bodyPr/>
          <a:lstStyle/>
          <a:p>
            <a:pPr eaLnBrk="1" hangingPunct="1"/>
            <a:r>
              <a:rPr lang="en-US" altLang="en-US" sz="3200" dirty="0"/>
              <a:t>Documenting Authors with In-text Citations </a:t>
            </a:r>
          </a:p>
        </p:txBody>
      </p:sp>
      <p:sp>
        <p:nvSpPr>
          <p:cNvPr id="4" name="Content Placeholder 3"/>
          <p:cNvSpPr>
            <a:spLocks noGrp="1"/>
          </p:cNvSpPr>
          <p:nvPr>
            <p:ph idx="1"/>
          </p:nvPr>
        </p:nvSpPr>
        <p:spPr>
          <a:xfrm>
            <a:off x="2552700" y="762000"/>
            <a:ext cx="6134099" cy="5334000"/>
          </a:xfrm>
        </p:spPr>
        <p:txBody>
          <a:bodyPr rtlCol="0">
            <a:no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One Author</a:t>
            </a:r>
          </a:p>
          <a:p>
            <a:pPr lvl="1"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Koch Jr., R. T. (2004).  </a:t>
            </a:r>
            <a:r>
              <a:rPr lang="en-US" sz="2000" dirty="0">
                <a:solidFill>
                  <a:schemeClr val="accent6"/>
                </a:solidFill>
              </a:rPr>
              <a:t>In-text citation for a summary of the entire book, article, or web page (Koch, 2004)</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Two Authors</a:t>
            </a:r>
          </a:p>
          <a:p>
            <a:pPr lvl="1">
              <a:spcAft>
                <a:spcPts val="0"/>
              </a:spcAft>
              <a:buClr>
                <a:schemeClr val="accent3"/>
              </a:buClr>
              <a:buSzPct val="70000"/>
              <a:buFont typeface="Arial" panose="020B0604020202020204" pitchFamily="34" charset="0"/>
              <a:buChar char="•"/>
              <a:defRPr/>
            </a:pPr>
            <a:r>
              <a:rPr lang="en-US" sz="2000" dirty="0"/>
              <a:t>Stewart, T., &amp; </a:t>
            </a:r>
            <a:r>
              <a:rPr lang="en-US" sz="2000" dirty="0" err="1"/>
              <a:t>Biffle</a:t>
            </a:r>
            <a:r>
              <a:rPr lang="en-US" sz="2000" dirty="0"/>
              <a:t>, G. (1999).  </a:t>
            </a:r>
            <a:r>
              <a:rPr lang="en-US" sz="2000" dirty="0">
                <a:solidFill>
                  <a:schemeClr val="accent6"/>
                </a:solidFill>
              </a:rPr>
              <a:t>In-text citation for a summary of the entire book, article, or web page (Stewart &amp; </a:t>
            </a:r>
            <a:r>
              <a:rPr lang="en-US" sz="2000" dirty="0" err="1">
                <a:solidFill>
                  <a:schemeClr val="accent6"/>
                </a:solidFill>
              </a:rPr>
              <a:t>Biffle</a:t>
            </a:r>
            <a:r>
              <a:rPr lang="en-US" sz="2000" dirty="0">
                <a:solidFill>
                  <a:schemeClr val="accent6"/>
                </a:solidFill>
              </a:rPr>
              <a:t>, 1999)</a:t>
            </a:r>
          </a:p>
          <a:p>
            <a:pPr marL="800100" lvl="1" indent="-342900" eaLnBrk="1" fontAlgn="auto" hangingPunct="1">
              <a:lnSpc>
                <a:spcPct val="90000"/>
              </a:lnSpc>
              <a:spcAft>
                <a:spcPts val="0"/>
              </a:spcAft>
              <a:buClr>
                <a:schemeClr val="accent3"/>
              </a:buClr>
              <a:buSzPct val="70000"/>
              <a:buFont typeface="Arial" panose="020B0604020202020204" pitchFamily="34" charset="0"/>
              <a:buChar char="•"/>
              <a:defRPr/>
            </a:pPr>
            <a:endParaRPr lang="en-US" sz="2000" dirty="0">
              <a:solidFill>
                <a:schemeClr val="tx2">
                  <a:lumMod val="90000"/>
                </a:schemeClr>
              </a:solidFill>
            </a:endParaRP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Three to Seven Authors</a:t>
            </a:r>
          </a:p>
          <a:p>
            <a:pPr lvl="1">
              <a:buClr>
                <a:schemeClr val="accent3"/>
              </a:buClr>
              <a:buSzPct val="70000"/>
              <a:buFont typeface="Arial" panose="020B0604020202020204" pitchFamily="34" charset="0"/>
              <a:buChar char="•"/>
              <a:defRPr/>
            </a:pPr>
            <a:r>
              <a:rPr lang="en-US" sz="1800" dirty="0"/>
              <a:t>Wells, H. G., Lovecraft, H. P., Potter, H. J., Rowling, J. K., &amp; Kirk, J. T. (2005).  </a:t>
            </a:r>
            <a:r>
              <a:rPr lang="en-US" sz="1800" dirty="0">
                <a:solidFill>
                  <a:schemeClr val="accent6"/>
                </a:solidFill>
              </a:rPr>
              <a:t>In-text citation for a summary of the entire book, article, or web page (Wells, Lovecraft, Potter, Rowling, &amp; Kirk, 2005)</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More than Seven Authors</a:t>
            </a:r>
          </a:p>
          <a:p>
            <a:pPr lvl="1">
              <a:spcAft>
                <a:spcPts val="0"/>
              </a:spcAft>
              <a:buClr>
                <a:schemeClr val="accent3"/>
              </a:buClr>
              <a:buSzPct val="70000"/>
              <a:buFont typeface="Arial" panose="020B0604020202020204" pitchFamily="34" charset="0"/>
              <a:buChar char="•"/>
              <a:defRPr/>
            </a:pPr>
            <a:r>
              <a:rPr lang="en-US" sz="2000" dirty="0"/>
              <a:t>Smith, M., Flanagan, F., Judd, A., Burstyn, E., Bullock, S., Knight, S., </a:t>
            </a:r>
            <a:r>
              <a:rPr lang="en-US" sz="2000" b="1" dirty="0">
                <a:solidFill>
                  <a:srgbClr val="FF0000"/>
                </a:solidFill>
              </a:rPr>
              <a:t>…</a:t>
            </a:r>
            <a:r>
              <a:rPr lang="en-US" sz="2000" dirty="0"/>
              <a:t> Garner, J. (2002).  </a:t>
            </a:r>
            <a:r>
              <a:rPr lang="en-US" sz="2000" dirty="0">
                <a:solidFill>
                  <a:schemeClr val="accent6"/>
                </a:solidFill>
              </a:rPr>
              <a:t>In-text citation for a summary of the entire book, article, or web page (Smith et al., 2002)</a:t>
            </a:r>
          </a:p>
          <a:p>
            <a:pPr marL="457200" lvl="1" indent="0" eaLnBrk="1" fontAlgn="auto" hangingPunct="1">
              <a:lnSpc>
                <a:spcPct val="90000"/>
              </a:lnSpc>
              <a:spcAft>
                <a:spcPts val="0"/>
              </a:spcAft>
              <a:buClr>
                <a:schemeClr val="accent3"/>
              </a:buClr>
              <a:buSzPct val="70000"/>
              <a:buNone/>
              <a:defRPr/>
            </a:pPr>
            <a:r>
              <a:rPr lang="en-US" sz="1400" dirty="0">
                <a:solidFill>
                  <a:srgbClr val="FF0000"/>
                </a:solidFill>
              </a:rPr>
              <a:t>**Note: No ampersand sign will be placed when listing more than seven authors; only the ellipses will be used in its place.</a:t>
            </a:r>
          </a:p>
        </p:txBody>
      </p:sp>
      <p:sp>
        <p:nvSpPr>
          <p:cNvPr id="5" name="TextBox 4"/>
          <p:cNvSpPr txBox="1"/>
          <p:nvPr/>
        </p:nvSpPr>
        <p:spPr>
          <a:xfrm>
            <a:off x="1276349" y="6330838"/>
            <a:ext cx="1234633"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174 - 176 APA 6e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8723" y="2636838"/>
            <a:ext cx="2761923" cy="792162"/>
          </a:xfrm>
        </p:spPr>
        <p:txBody>
          <a:bodyPr>
            <a:normAutofit fontScale="90000"/>
          </a:bodyPr>
          <a:lstStyle/>
          <a:p>
            <a:r>
              <a:rPr lang="en-US" altLang="en-US" sz="3600" dirty="0"/>
              <a:t>Documenting Authors Continued</a:t>
            </a:r>
          </a:p>
        </p:txBody>
      </p:sp>
      <p:sp>
        <p:nvSpPr>
          <p:cNvPr id="3" name="Content Placeholder 2"/>
          <p:cNvSpPr>
            <a:spLocks noGrp="1"/>
          </p:cNvSpPr>
          <p:nvPr>
            <p:ph idx="1"/>
          </p:nvPr>
        </p:nvSpPr>
        <p:spPr>
          <a:xfrm>
            <a:off x="2590800" y="762000"/>
            <a:ext cx="6096000" cy="5364163"/>
          </a:xfrm>
        </p:spPr>
        <p:txBody>
          <a:bodyPr>
            <a:normAutofit lnSpcReduction="10000"/>
          </a:bodyPr>
          <a:lstStyle/>
          <a:p>
            <a:pPr>
              <a:buClr>
                <a:schemeClr val="accent2"/>
              </a:buClr>
              <a:buFont typeface="Arial" panose="020B0604020202020204" pitchFamily="34" charset="0"/>
              <a:buChar char="•"/>
              <a:defRPr/>
            </a:pPr>
            <a:r>
              <a:rPr lang="en-US" sz="2000" dirty="0"/>
              <a:t>Same author?  List by Year.  Same year? Alphabetize by source title and add a letter to the year (1984a).</a:t>
            </a:r>
          </a:p>
          <a:p>
            <a:pPr>
              <a:buClr>
                <a:schemeClr val="accent2"/>
              </a:buClr>
              <a:buFont typeface="Arial" panose="020B0604020202020204" pitchFamily="34" charset="0"/>
              <a:buChar char="•"/>
              <a:defRPr/>
            </a:pPr>
            <a:endParaRPr lang="en-US" sz="2000" dirty="0">
              <a:solidFill>
                <a:srgbClr val="FFFF00"/>
              </a:solidFill>
            </a:endParaRPr>
          </a:p>
          <a:p>
            <a:pPr marL="0" indent="0">
              <a:lnSpc>
                <a:spcPct val="200000"/>
              </a:lnSpc>
              <a:buClr>
                <a:schemeClr val="accent2"/>
              </a:buClr>
              <a:buNone/>
              <a:defRPr/>
            </a:pPr>
            <a:r>
              <a:rPr lang="en-US" sz="2000" dirty="0"/>
              <a:t>Smith, A. (2013). </a:t>
            </a:r>
            <a:r>
              <a:rPr lang="en-US" sz="2000" i="1" dirty="0"/>
              <a:t>Apple computers and you: Making 	amends.</a:t>
            </a:r>
            <a:r>
              <a:rPr lang="en-US" sz="2000" dirty="0"/>
              <a:t> London, UK: Kogan Page.</a:t>
            </a:r>
          </a:p>
          <a:p>
            <a:pPr>
              <a:buClr>
                <a:schemeClr val="accent2"/>
              </a:buClr>
              <a:buFont typeface="Arial" panose="020B0604020202020204" pitchFamily="34" charset="0"/>
              <a:buChar char="•"/>
              <a:defRPr/>
            </a:pPr>
            <a:endParaRPr lang="en-US" sz="2000" dirty="0"/>
          </a:p>
          <a:p>
            <a:pPr marL="0" indent="0">
              <a:lnSpc>
                <a:spcPct val="200000"/>
              </a:lnSpc>
              <a:buClr>
                <a:schemeClr val="accent2"/>
              </a:buClr>
              <a:buNone/>
              <a:defRPr/>
            </a:pPr>
            <a:r>
              <a:rPr lang="en-US" sz="2000" dirty="0"/>
              <a:t>Smith, A. (2013a). </a:t>
            </a:r>
            <a:r>
              <a:rPr lang="en-US" sz="2000" i="1" dirty="0"/>
              <a:t> Personal computers at work.</a:t>
            </a:r>
            <a:r>
              <a:rPr lang="en-US" sz="2000" dirty="0"/>
              <a:t> 	Philadelphia, PA: Schwartz and McMillan.</a:t>
            </a:r>
          </a:p>
          <a:p>
            <a:pPr marL="0" indent="0">
              <a:buFont typeface="Arial" charset="0"/>
              <a:buNone/>
              <a:defRPr/>
            </a:pPr>
            <a:endParaRPr lang="en-US" sz="2000" dirty="0"/>
          </a:p>
          <a:p>
            <a:pPr marL="0" indent="0">
              <a:buFont typeface="Arial" charset="0"/>
              <a:buNone/>
              <a:defRPr/>
            </a:pPr>
            <a:r>
              <a:rPr lang="en-US" sz="2000" dirty="0">
                <a:solidFill>
                  <a:schemeClr val="accent4"/>
                </a:solidFill>
              </a:rPr>
              <a:t>In-text citation </a:t>
            </a:r>
            <a:r>
              <a:rPr lang="en-US" sz="2000" dirty="0">
                <a:solidFill>
                  <a:schemeClr val="accent6"/>
                </a:solidFill>
              </a:rPr>
              <a:t>for a summary of the entire book, article, or web page </a:t>
            </a:r>
            <a:r>
              <a:rPr lang="en-US" sz="2000" dirty="0">
                <a:solidFill>
                  <a:schemeClr val="accent4"/>
                </a:solidFill>
              </a:rPr>
              <a:t>(Smith, 2013); (Smith, 2013a)</a:t>
            </a:r>
          </a:p>
          <a:p>
            <a:pPr>
              <a:defRPr/>
            </a:pP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189688" y="1123838"/>
            <a:ext cx="2401111" cy="4601183"/>
          </a:xfrm>
        </p:spPr>
        <p:txBody>
          <a:bodyPr/>
          <a:lstStyle/>
          <a:p>
            <a:pPr eaLnBrk="1" hangingPunct="1"/>
            <a:r>
              <a:rPr lang="en-US" altLang="en-US" dirty="0"/>
              <a:t>Documenting Books</a:t>
            </a:r>
          </a:p>
        </p:txBody>
      </p:sp>
      <p:sp>
        <p:nvSpPr>
          <p:cNvPr id="4" name="Content Placeholder 3"/>
          <p:cNvSpPr>
            <a:spLocks noGrp="1"/>
          </p:cNvSpPr>
          <p:nvPr>
            <p:ph idx="1"/>
          </p:nvPr>
        </p:nvSpPr>
        <p:spPr/>
        <p:txBody>
          <a:bodyPr rtlCol="0">
            <a:normAutofit/>
          </a:bodyPr>
          <a:lstStyle/>
          <a:p>
            <a:pPr eaLnBrk="1" fontAlgn="auto" hangingPunct="1">
              <a:lnSpc>
                <a:spcPct val="90000"/>
              </a:lnSpc>
              <a:spcBef>
                <a:spcPts val="0"/>
              </a:spcBef>
              <a:spcAft>
                <a:spcPts val="0"/>
              </a:spcAft>
              <a:buFont typeface="Arial" charset="0"/>
              <a:buNone/>
              <a:defRPr/>
            </a:pPr>
            <a:r>
              <a:rPr lang="en-US" sz="2000" b="1" dirty="0"/>
              <a:t>Model</a:t>
            </a:r>
          </a:p>
          <a:p>
            <a:pPr eaLnBrk="1" fontAlgn="auto" hangingPunct="1">
              <a:lnSpc>
                <a:spcPct val="150000"/>
              </a:lnSpc>
              <a:spcBef>
                <a:spcPts val="0"/>
              </a:spcBef>
              <a:spcAft>
                <a:spcPts val="0"/>
              </a:spcAft>
              <a:buFont typeface="Arial" charset="0"/>
              <a:buNone/>
              <a:defRPr/>
            </a:pPr>
            <a:r>
              <a:rPr lang="en-US" sz="2000" dirty="0"/>
              <a:t>Author, A. A., &amp; Author, B. B. (Date of publication). 	</a:t>
            </a:r>
            <a:r>
              <a:rPr lang="en-US" sz="2000" i="1" dirty="0"/>
              <a:t>Title of book</a:t>
            </a:r>
            <a:r>
              <a:rPr lang="en-US" sz="2000" dirty="0"/>
              <a:t>. City, Abbreviated State: 	Publisher.</a:t>
            </a:r>
          </a:p>
          <a:p>
            <a:pPr eaLnBrk="1" fontAlgn="auto" hangingPunct="1">
              <a:lnSpc>
                <a:spcPct val="90000"/>
              </a:lnSpc>
              <a:spcBef>
                <a:spcPts val="600"/>
              </a:spcBef>
              <a:spcAft>
                <a:spcPts val="0"/>
              </a:spcAft>
              <a:buFont typeface="Arial" charset="0"/>
              <a:buNone/>
              <a:defRPr/>
            </a:pPr>
            <a:endParaRPr lang="en-US" sz="2000" b="1" dirty="0"/>
          </a:p>
          <a:p>
            <a:pPr eaLnBrk="1" fontAlgn="auto" hangingPunct="1">
              <a:lnSpc>
                <a:spcPct val="90000"/>
              </a:lnSpc>
              <a:spcBef>
                <a:spcPts val="600"/>
              </a:spcBef>
              <a:spcAft>
                <a:spcPts val="0"/>
              </a:spcAft>
              <a:buFont typeface="Arial" charset="0"/>
              <a:buNone/>
              <a:defRPr/>
            </a:pPr>
            <a:r>
              <a:rPr lang="en-US" sz="2000" b="1" dirty="0"/>
              <a:t>Sample</a:t>
            </a:r>
          </a:p>
          <a:p>
            <a:pPr eaLnBrk="1" fontAlgn="auto" hangingPunct="1">
              <a:lnSpc>
                <a:spcPct val="150000"/>
              </a:lnSpc>
              <a:spcBef>
                <a:spcPts val="0"/>
              </a:spcBef>
              <a:spcAft>
                <a:spcPts val="0"/>
              </a:spcAft>
              <a:buFont typeface="Arial" pitchFamily="34" charset="0"/>
              <a:buNone/>
              <a:defRPr/>
            </a:pPr>
            <a:r>
              <a:rPr lang="en-US" sz="2000" dirty="0"/>
              <a:t>Perrin, R. (2007). </a:t>
            </a:r>
            <a:r>
              <a:rPr lang="en-US" sz="2000" i="1" dirty="0"/>
              <a:t>Pocket guide to APA style</a:t>
            </a:r>
            <a:r>
              <a:rPr lang="en-US" sz="2000" dirty="0"/>
              <a:t> (2</a:t>
            </a:r>
            <a:r>
              <a:rPr lang="en-US" sz="2000" baseline="30000" dirty="0"/>
              <a:t>nd</a:t>
            </a:r>
            <a:r>
              <a:rPr lang="en-US" sz="2000" dirty="0"/>
              <a:t> 	ed.). Boston, MA: Houghton Mifflin.</a:t>
            </a:r>
          </a:p>
          <a:p>
            <a:pPr eaLnBrk="1" fontAlgn="auto" hangingPunct="1">
              <a:lnSpc>
                <a:spcPct val="150000"/>
              </a:lnSpc>
              <a:spcAft>
                <a:spcPts val="0"/>
              </a:spcAft>
              <a:buFont typeface="Arial" pitchFamily="34" charset="0"/>
              <a:buNone/>
              <a:defRPr/>
            </a:pPr>
            <a:r>
              <a:rPr lang="en-US" sz="2000" dirty="0"/>
              <a:t>Name(s) of publishers do not need Co., Ltd., 	Publishers, Inc., etc. </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390243" y="6248400"/>
            <a:ext cx="1312863" cy="254000"/>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202 - 205 APA 6e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106362"/>
          </a:xfrm>
        </p:spPr>
        <p:txBody>
          <a:bodyPr>
            <a:normAutofit fontScale="90000"/>
          </a:bodyPr>
          <a:lstStyle/>
          <a:p>
            <a:r>
              <a:rPr lang="en-US" altLang="en-US" sz="3200" dirty="0"/>
              <a:t>Documenting E-Books</a:t>
            </a:r>
          </a:p>
        </p:txBody>
      </p:sp>
      <p:sp>
        <p:nvSpPr>
          <p:cNvPr id="3" name="Content Placeholder 2"/>
          <p:cNvSpPr>
            <a:spLocks noGrp="1"/>
          </p:cNvSpPr>
          <p:nvPr>
            <p:ph idx="1"/>
          </p:nvPr>
        </p:nvSpPr>
        <p:spPr>
          <a:xfrm>
            <a:off x="2590799" y="762000"/>
            <a:ext cx="6400801" cy="5867400"/>
          </a:xfrm>
        </p:spPr>
        <p:txBody>
          <a:bodyPr>
            <a:normAutofit fontScale="77500" lnSpcReduction="20000"/>
          </a:bodyPr>
          <a:lstStyle/>
          <a:p>
            <a:pPr>
              <a:buClr>
                <a:schemeClr val="accent2"/>
              </a:buClr>
              <a:buFont typeface="Arial" panose="020B0604020202020204" pitchFamily="34" charset="0"/>
              <a:buChar char="•"/>
              <a:defRPr/>
            </a:pPr>
            <a:r>
              <a:rPr lang="en-US" sz="2000" dirty="0"/>
              <a:t>Electronic version of print book (e-book)</a:t>
            </a:r>
          </a:p>
          <a:p>
            <a:pPr marL="0" indent="0">
              <a:buClr>
                <a:schemeClr val="accent2"/>
              </a:buClr>
              <a:buNone/>
              <a:defRPr/>
            </a:pPr>
            <a:endParaRPr lang="en-US" sz="2000" dirty="0"/>
          </a:p>
          <a:p>
            <a:pPr marL="0" indent="-457200">
              <a:lnSpc>
                <a:spcPct val="170000"/>
              </a:lnSpc>
              <a:spcBef>
                <a:spcPts val="0"/>
              </a:spcBef>
              <a:buFont typeface="Arial" charset="0"/>
              <a:buNone/>
              <a:defRPr/>
            </a:pPr>
            <a:r>
              <a:rPr lang="en-US" sz="2000" dirty="0"/>
              <a:t>Shotton, M. A. (1989). </a:t>
            </a:r>
            <a:r>
              <a:rPr lang="en-US" sz="2000" i="1" dirty="0"/>
              <a:t>Computer addiction? A study of computer 	dependency </a:t>
            </a:r>
            <a:r>
              <a:rPr lang="en-US" sz="2000" dirty="0"/>
              <a:t>[DX Reader version]. Retrieved from 	http://www.ebookstore.tandf</a:t>
            </a:r>
          </a:p>
          <a:p>
            <a:pPr marL="0" indent="-457200">
              <a:lnSpc>
                <a:spcPct val="170000"/>
              </a:lnSpc>
              <a:spcBef>
                <a:spcPts val="0"/>
              </a:spcBef>
              <a:buFont typeface="Arial" charset="0"/>
              <a:buNone/>
              <a:defRPr/>
            </a:pPr>
            <a:r>
              <a:rPr lang="en-US" sz="2000" dirty="0"/>
              <a:t>	.co.uk/html/index.asp</a:t>
            </a:r>
          </a:p>
          <a:p>
            <a:pPr marL="0" indent="-457200">
              <a:lnSpc>
                <a:spcPct val="170000"/>
              </a:lnSpc>
              <a:buFont typeface="Arial" charset="0"/>
              <a:buNone/>
              <a:defRPr/>
            </a:pPr>
            <a:r>
              <a:rPr lang="en-US" sz="2000" dirty="0"/>
              <a:t>Schiraldi, G. R. (2001). </a:t>
            </a:r>
            <a:r>
              <a:rPr lang="en-US" sz="2000" i="1" dirty="0"/>
              <a:t>The post-traumatic stress disorder 	sourcebook: A guide to healing, recovery, and growth </a:t>
            </a:r>
            <a:r>
              <a:rPr lang="en-US" sz="2000" dirty="0"/>
              <a:t>[Adobe 	Digital Editions version]. doi: 10.1036/0071393722</a:t>
            </a:r>
          </a:p>
          <a:p>
            <a:pPr marL="0" indent="0">
              <a:buFont typeface="Arial" charset="0"/>
              <a:buNone/>
              <a:defRPr/>
            </a:pPr>
            <a:endParaRPr lang="en-US" sz="2000" dirty="0">
              <a:solidFill>
                <a:schemeClr val="accent3"/>
              </a:solidFill>
            </a:endParaRPr>
          </a:p>
          <a:p>
            <a:pPr marL="0" indent="0">
              <a:buFont typeface="Arial" charset="0"/>
              <a:buNone/>
              <a:defRPr/>
            </a:pPr>
            <a:r>
              <a:rPr lang="en-US" sz="2000" dirty="0">
                <a:solidFill>
                  <a:schemeClr val="accent3"/>
                </a:solidFill>
              </a:rPr>
              <a:t>In-text citation</a:t>
            </a:r>
            <a:r>
              <a:rPr lang="en-US" sz="2000" dirty="0">
                <a:solidFill>
                  <a:schemeClr val="accent6"/>
                </a:solidFill>
              </a:rPr>
              <a:t> for a summary of the entire book, article, or web page </a:t>
            </a:r>
            <a:r>
              <a:rPr lang="en-US" sz="2000" dirty="0">
                <a:solidFill>
                  <a:schemeClr val="accent3"/>
                </a:solidFill>
              </a:rPr>
              <a:t>: (Shotton, 1989);</a:t>
            </a:r>
          </a:p>
          <a:p>
            <a:pPr marL="0" indent="0">
              <a:buFont typeface="Arial" charset="0"/>
              <a:buNone/>
              <a:defRPr/>
            </a:pPr>
            <a:r>
              <a:rPr lang="en-US" sz="2000" dirty="0">
                <a:solidFill>
                  <a:schemeClr val="accent2"/>
                </a:solidFill>
              </a:rPr>
              <a:t>*If page numbers do not exist, and you want to insert a direct quote or paraphrased information from a specific page, then use “Chapter Titles”: </a:t>
            </a:r>
          </a:p>
          <a:p>
            <a:pPr marL="0" indent="0">
              <a:buFont typeface="Arial" charset="0"/>
              <a:buNone/>
              <a:defRPr/>
            </a:pPr>
            <a:r>
              <a:rPr lang="en-US" sz="2000" dirty="0">
                <a:solidFill>
                  <a:schemeClr val="accent2"/>
                </a:solidFill>
              </a:rPr>
              <a:t>    	(Shotton, 1989, “Chapter One,” para. 3) </a:t>
            </a:r>
          </a:p>
          <a:p>
            <a:pPr marL="0" indent="0">
              <a:buFont typeface="Arial" charset="0"/>
              <a:buNone/>
              <a:defRPr/>
            </a:pPr>
            <a:r>
              <a:rPr lang="en-US" sz="2000" dirty="0">
                <a:solidFill>
                  <a:schemeClr val="accent2"/>
                </a:solidFill>
              </a:rPr>
              <a:t>	or (</a:t>
            </a:r>
            <a:r>
              <a:rPr lang="en-US" sz="2000" dirty="0" err="1">
                <a:solidFill>
                  <a:schemeClr val="accent2"/>
                </a:solidFill>
              </a:rPr>
              <a:t>Shotton</a:t>
            </a:r>
            <a:r>
              <a:rPr lang="en-US" sz="2000" dirty="0">
                <a:solidFill>
                  <a:schemeClr val="accent2"/>
                </a:solidFill>
              </a:rPr>
              <a:t>, 1989, “Introduction,” para. 4)</a:t>
            </a:r>
          </a:p>
          <a:p>
            <a:pPr marL="0" indent="0">
              <a:buFont typeface="Arial" charset="0"/>
              <a:buNone/>
              <a:defRPr/>
            </a:pPr>
            <a:endParaRPr lang="en-US" sz="2000" dirty="0"/>
          </a:p>
          <a:p>
            <a:pPr marL="0" indent="0">
              <a:buNone/>
              <a:defRPr/>
            </a:pPr>
            <a:r>
              <a:rPr lang="en-US" sz="1000" dirty="0"/>
              <a:t>p. 203 APA 6e</a:t>
            </a:r>
          </a:p>
          <a:p>
            <a:pPr marL="0" indent="0">
              <a:buFont typeface="Arial" charset="0"/>
              <a:buNone/>
              <a:defRPr/>
            </a:pPr>
            <a:endParaRPr lang="en-US" sz="2000" dirty="0"/>
          </a:p>
        </p:txBody>
      </p:sp>
      <p:sp>
        <p:nvSpPr>
          <p:cNvPr id="4" name="Title 2">
            <a:extLst>
              <a:ext uri="{FF2B5EF4-FFF2-40B4-BE49-F238E27FC236}">
                <a16:creationId xmlns:a16="http://schemas.microsoft.com/office/drawing/2014/main" id="{9E9A1871-76CB-46C6-9164-9F508E22C9BC}"/>
              </a:ext>
            </a:extLst>
          </p:cNvPr>
          <p:cNvSpPr txBox="1">
            <a:spLocks/>
          </p:cNvSpPr>
          <p:nvPr/>
        </p:nvSpPr>
        <p:spPr>
          <a:xfrm>
            <a:off x="189688" y="1123838"/>
            <a:ext cx="2401111"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a:lstStyle>
          <a:p>
            <a:r>
              <a:rPr lang="en-US" altLang="en-US" dirty="0"/>
              <a:t>Documenting Books Continued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9688" y="1123838"/>
            <a:ext cx="2324911" cy="4601183"/>
          </a:xfrm>
        </p:spPr>
        <p:txBody>
          <a:bodyPr/>
          <a:lstStyle/>
          <a:p>
            <a:r>
              <a:rPr lang="en-US" altLang="en-US" dirty="0"/>
              <a:t>Documenting </a:t>
            </a:r>
            <a:br>
              <a:rPr lang="en-US" altLang="en-US" dirty="0"/>
            </a:br>
            <a:r>
              <a:rPr lang="en-US" altLang="en-US" dirty="0"/>
              <a:t>E-Books</a:t>
            </a:r>
          </a:p>
        </p:txBody>
      </p:sp>
      <p:sp>
        <p:nvSpPr>
          <p:cNvPr id="3" name="Content Placeholder 2"/>
          <p:cNvSpPr>
            <a:spLocks noGrp="1"/>
          </p:cNvSpPr>
          <p:nvPr>
            <p:ph idx="1"/>
          </p:nvPr>
        </p:nvSpPr>
        <p:spPr>
          <a:xfrm>
            <a:off x="2667000" y="152400"/>
            <a:ext cx="5943600" cy="6324600"/>
          </a:xfrm>
        </p:spPr>
        <p:txBody>
          <a:bodyPr>
            <a:noAutofit/>
          </a:bodyPr>
          <a:lstStyle/>
          <a:p>
            <a:pPr>
              <a:buClr>
                <a:schemeClr val="accent2"/>
              </a:buClr>
              <a:buFont typeface="Arial" panose="020B0604020202020204" pitchFamily="34" charset="0"/>
              <a:buChar char="•"/>
              <a:defRPr/>
            </a:pPr>
            <a:r>
              <a:rPr lang="en-US" sz="2000" dirty="0"/>
              <a:t>Electronic-only book</a:t>
            </a:r>
          </a:p>
          <a:p>
            <a:pPr marL="0" indent="0">
              <a:lnSpc>
                <a:spcPct val="170000"/>
              </a:lnSpc>
              <a:buNone/>
              <a:defRPr/>
            </a:pPr>
            <a:r>
              <a:rPr lang="en-US" sz="2000" dirty="0"/>
              <a:t>O’Keefe, E. (n.d.). </a:t>
            </a:r>
            <a:r>
              <a:rPr lang="en-US" sz="2000" i="1" dirty="0"/>
              <a:t>Egoism &amp; the crisis in Western </a:t>
            </a:r>
            <a:r>
              <a:rPr lang="en-US" sz="2000" i="1" dirty="0" smtClean="0"/>
              <a:t>	values</a:t>
            </a:r>
            <a:r>
              <a:rPr lang="en-US" sz="2000" i="1" dirty="0"/>
              <a:t>. </a:t>
            </a:r>
            <a:r>
              <a:rPr lang="en-US" sz="2000" dirty="0" smtClean="0"/>
              <a:t>Retrieved </a:t>
            </a:r>
            <a:r>
              <a:rPr lang="en-US" sz="2000" dirty="0"/>
              <a:t>from http://</a:t>
            </a:r>
            <a:r>
              <a:rPr lang="en-US" sz="2000" dirty="0" smtClean="0"/>
              <a:t>www 	.onlineoriginals.com/showtime.asp 	?</a:t>
            </a:r>
            <a:r>
              <a:rPr lang="en-US" sz="2000" dirty="0" err="1"/>
              <a:t>itemID</a:t>
            </a:r>
            <a:r>
              <a:rPr lang="en-US" sz="2000" dirty="0"/>
              <a:t>=135</a:t>
            </a:r>
          </a:p>
          <a:p>
            <a:pPr marL="0" indent="0">
              <a:lnSpc>
                <a:spcPct val="150000"/>
              </a:lnSpc>
              <a:buFont typeface="Arial" charset="0"/>
              <a:buNone/>
              <a:defRPr/>
            </a:pPr>
            <a:r>
              <a:rPr lang="en-US" sz="2000" dirty="0">
                <a:solidFill>
                  <a:schemeClr val="accent3"/>
                </a:solidFill>
              </a:rPr>
              <a:t>   </a:t>
            </a:r>
            <a:r>
              <a:rPr lang="en-US" sz="2000" dirty="0" smtClean="0">
                <a:solidFill>
                  <a:schemeClr val="accent3"/>
                </a:solidFill>
              </a:rPr>
              <a:t>*In-text </a:t>
            </a:r>
            <a:r>
              <a:rPr lang="en-US" sz="2000" dirty="0">
                <a:solidFill>
                  <a:schemeClr val="accent3"/>
                </a:solidFill>
              </a:rPr>
              <a:t>citation</a:t>
            </a:r>
            <a:r>
              <a:rPr lang="en-US" sz="2000" dirty="0">
                <a:solidFill>
                  <a:schemeClr val="accent6"/>
                </a:solidFill>
              </a:rPr>
              <a:t> for a summary of the entire book</a:t>
            </a:r>
            <a:r>
              <a:rPr lang="en-US" sz="2000" dirty="0">
                <a:solidFill>
                  <a:schemeClr val="accent3"/>
                </a:solidFill>
              </a:rPr>
              <a:t>:  </a:t>
            </a:r>
            <a:r>
              <a:rPr lang="en-US" sz="2000" dirty="0" smtClean="0">
                <a:solidFill>
                  <a:schemeClr val="accent3"/>
                </a:solidFill>
              </a:rPr>
              <a:t>	(</a:t>
            </a:r>
            <a:r>
              <a:rPr lang="en-US" sz="2000" dirty="0">
                <a:solidFill>
                  <a:schemeClr val="accent3"/>
                </a:solidFill>
              </a:rPr>
              <a:t>O’Keefe, n.d.)	</a:t>
            </a:r>
          </a:p>
          <a:p>
            <a:pPr marL="0" indent="0">
              <a:lnSpc>
                <a:spcPct val="150000"/>
              </a:lnSpc>
              <a:buFont typeface="Arial" charset="0"/>
              <a:buNone/>
              <a:defRPr/>
            </a:pPr>
            <a:r>
              <a:rPr lang="en-US" sz="2000" dirty="0">
                <a:solidFill>
                  <a:schemeClr val="accent3"/>
                </a:solidFill>
              </a:rPr>
              <a:t>  </a:t>
            </a:r>
            <a:r>
              <a:rPr lang="en-US" sz="2000" dirty="0" smtClean="0">
                <a:solidFill>
                  <a:schemeClr val="accent3"/>
                </a:solidFill>
              </a:rPr>
              <a:t>*In-text </a:t>
            </a:r>
            <a:r>
              <a:rPr lang="en-US" sz="2000" dirty="0">
                <a:solidFill>
                  <a:schemeClr val="accent3"/>
                </a:solidFill>
              </a:rPr>
              <a:t>citation for paraphrased information from </a:t>
            </a:r>
            <a:r>
              <a:rPr lang="en-US" sz="2000" dirty="0" smtClean="0">
                <a:solidFill>
                  <a:schemeClr val="accent3"/>
                </a:solidFill>
              </a:rPr>
              <a:t>a 	specific area </a:t>
            </a:r>
            <a:r>
              <a:rPr lang="en-US" sz="2000" dirty="0">
                <a:solidFill>
                  <a:schemeClr val="accent3"/>
                </a:solidFill>
              </a:rPr>
              <a:t>(if no page numbers are </a:t>
            </a:r>
            <a:r>
              <a:rPr lang="en-US" sz="2000" dirty="0" smtClean="0">
                <a:solidFill>
                  <a:schemeClr val="accent3"/>
                </a:solidFill>
              </a:rPr>
              <a:t>	available</a:t>
            </a:r>
            <a:r>
              <a:rPr lang="en-US" sz="2000" dirty="0">
                <a:solidFill>
                  <a:schemeClr val="accent3"/>
                </a:solidFill>
              </a:rPr>
              <a:t>): </a:t>
            </a:r>
          </a:p>
          <a:p>
            <a:pPr marL="0" indent="0">
              <a:lnSpc>
                <a:spcPct val="150000"/>
              </a:lnSpc>
              <a:buFont typeface="Arial" charset="0"/>
              <a:buNone/>
              <a:defRPr/>
            </a:pPr>
            <a:r>
              <a:rPr lang="en-US" sz="2000" dirty="0" smtClean="0">
                <a:solidFill>
                  <a:schemeClr val="accent3"/>
                </a:solidFill>
              </a:rPr>
              <a:t>(</a:t>
            </a:r>
            <a:r>
              <a:rPr lang="en-US" sz="2000" dirty="0">
                <a:solidFill>
                  <a:schemeClr val="accent3"/>
                </a:solidFill>
              </a:rPr>
              <a:t>O’Keefe, n.d., “Egoism and Politicians,” para. 4)</a:t>
            </a:r>
            <a:endParaRPr lang="en-US" sz="2000" dirty="0"/>
          </a:p>
        </p:txBody>
      </p:sp>
      <p:sp>
        <p:nvSpPr>
          <p:cNvPr id="2" name="Rectangle 1">
            <a:extLst>
              <a:ext uri="{FF2B5EF4-FFF2-40B4-BE49-F238E27FC236}">
                <a16:creationId xmlns:a16="http://schemas.microsoft.com/office/drawing/2014/main" id="{234558A2-473D-4900-BC2B-AB6220BEF11A}"/>
              </a:ext>
            </a:extLst>
          </p:cNvPr>
          <p:cNvSpPr/>
          <p:nvPr/>
        </p:nvSpPr>
        <p:spPr>
          <a:xfrm>
            <a:off x="1352143" y="6346195"/>
            <a:ext cx="995785" cy="261610"/>
          </a:xfrm>
          <a:prstGeom prst="rect">
            <a:avLst/>
          </a:prstGeom>
        </p:spPr>
        <p:txBody>
          <a:bodyPr wrap="none">
            <a:spAutoFit/>
          </a:bodyPr>
          <a:lstStyle/>
          <a:p>
            <a:pPr>
              <a:defRPr/>
            </a:pPr>
            <a:r>
              <a:rPr lang="en-US" sz="1100" dirty="0"/>
              <a:t>p. 203 APA 6e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89688" y="1123838"/>
            <a:ext cx="2401111" cy="4601183"/>
          </a:xfrm>
        </p:spPr>
        <p:txBody>
          <a:bodyPr/>
          <a:lstStyle/>
          <a:p>
            <a:r>
              <a:rPr lang="en-US" altLang="en-US"/>
              <a:t>Documenting E-Books Continued</a:t>
            </a:r>
          </a:p>
        </p:txBody>
      </p:sp>
      <p:sp>
        <p:nvSpPr>
          <p:cNvPr id="3" name="Content Placeholder 2"/>
          <p:cNvSpPr>
            <a:spLocks noGrp="1"/>
          </p:cNvSpPr>
          <p:nvPr>
            <p:ph idx="1"/>
          </p:nvPr>
        </p:nvSpPr>
        <p:spPr>
          <a:xfrm>
            <a:off x="2743200" y="457200"/>
            <a:ext cx="6019800" cy="8305800"/>
          </a:xfrm>
        </p:spPr>
        <p:txBody>
          <a:bodyPr>
            <a:normAutofit/>
          </a:bodyPr>
          <a:lstStyle/>
          <a:p>
            <a:pPr>
              <a:buClr>
                <a:schemeClr val="accent3"/>
              </a:buClr>
              <a:buFont typeface="Arial" panose="020B0604020202020204" pitchFamily="34" charset="0"/>
              <a:buChar char="•"/>
              <a:defRPr/>
            </a:pPr>
            <a:r>
              <a:rPr lang="en-US" sz="2000" dirty="0"/>
              <a:t>Electronic version of book chapter in a volume in a series</a:t>
            </a:r>
          </a:p>
          <a:p>
            <a:pPr marL="0" indent="0">
              <a:lnSpc>
                <a:spcPct val="150000"/>
              </a:lnSpc>
              <a:buClr>
                <a:schemeClr val="accent3"/>
              </a:buClr>
              <a:buNone/>
              <a:defRPr/>
            </a:pPr>
            <a:r>
              <a:rPr lang="en-US" sz="2000" dirty="0"/>
              <a:t>Strong, E. K., Jr., &amp; </a:t>
            </a:r>
            <a:r>
              <a:rPr lang="en-US" sz="2000" dirty="0" err="1"/>
              <a:t>Uhbrock</a:t>
            </a:r>
            <a:r>
              <a:rPr lang="en-US" sz="2000" dirty="0"/>
              <a:t>, R. S. (1923). Bibliography 	on job analysis. In L. </a:t>
            </a:r>
            <a:r>
              <a:rPr lang="en-US" sz="2000" dirty="0" err="1"/>
              <a:t>Outhwaite</a:t>
            </a:r>
            <a:r>
              <a:rPr lang="en-US" sz="2000" dirty="0"/>
              <a:t> (Series Ed.), 	</a:t>
            </a:r>
            <a:r>
              <a:rPr lang="en-US" sz="2000" i="1" dirty="0"/>
              <a:t>Personnel Research Series: Vol. 1. Job analysis 	and the curriculum </a:t>
            </a:r>
            <a:r>
              <a:rPr lang="en-US" sz="2000" dirty="0"/>
              <a:t>(pp. 140-146). doi: 10.1037 	.10762-000 </a:t>
            </a:r>
          </a:p>
          <a:p>
            <a:pPr marL="0" indent="0">
              <a:buClr>
                <a:schemeClr val="accent3"/>
              </a:buClr>
              <a:buNone/>
              <a:defRPr/>
            </a:pPr>
            <a:endParaRPr lang="en-US" sz="2000" dirty="0"/>
          </a:p>
          <a:p>
            <a:pPr marL="0" indent="0">
              <a:buClr>
                <a:schemeClr val="accent3"/>
              </a:buClr>
              <a:buNone/>
              <a:defRPr/>
            </a:pPr>
            <a:r>
              <a:rPr lang="en-US" altLang="en-US" sz="2000" dirty="0">
                <a:solidFill>
                  <a:schemeClr val="accent4"/>
                </a:solidFill>
              </a:rPr>
              <a:t>In-text citation for direct quote or paraphrased information from a specific page:</a:t>
            </a:r>
          </a:p>
          <a:p>
            <a:pPr marL="0" indent="0">
              <a:buClr>
                <a:schemeClr val="accent3"/>
              </a:buClr>
              <a:buNone/>
              <a:defRPr/>
            </a:pPr>
            <a:r>
              <a:rPr lang="en-US" altLang="en-US" sz="2000" dirty="0">
                <a:solidFill>
                  <a:schemeClr val="accent4"/>
                </a:solidFill>
              </a:rPr>
              <a:t>                  (Strong &amp; </a:t>
            </a:r>
            <a:r>
              <a:rPr lang="en-US" altLang="en-US" sz="2000" dirty="0" err="1">
                <a:solidFill>
                  <a:schemeClr val="accent4"/>
                </a:solidFill>
              </a:rPr>
              <a:t>Uhbrock</a:t>
            </a:r>
            <a:r>
              <a:rPr lang="en-US" altLang="en-US" sz="2000" dirty="0">
                <a:solidFill>
                  <a:schemeClr val="accent4"/>
                </a:solidFill>
              </a:rPr>
              <a:t>, 1923, p. 141)</a:t>
            </a:r>
          </a:p>
          <a:p>
            <a:pPr marL="0" indent="0">
              <a:buClr>
                <a:schemeClr val="accent3"/>
              </a:buClr>
              <a:buNone/>
              <a:defRPr/>
            </a:pPr>
            <a:endParaRPr lang="en-US" sz="2000" dirty="0"/>
          </a:p>
          <a:p>
            <a:pPr marL="0" indent="0">
              <a:buClr>
                <a:schemeClr val="accent3"/>
              </a:buClr>
              <a:buNone/>
              <a:defRPr/>
            </a:pPr>
            <a:endParaRPr lang="en-US" sz="2000" dirty="0"/>
          </a:p>
          <a:p>
            <a:pPr marL="0" indent="0">
              <a:buClr>
                <a:schemeClr val="accent3"/>
              </a:buClr>
              <a:buNone/>
              <a:defRPr/>
            </a:pPr>
            <a:endParaRPr lang="en-US" sz="2000" dirty="0"/>
          </a:p>
          <a:p>
            <a:pPr marL="0" indent="0">
              <a:buClr>
                <a:schemeClr val="accent3"/>
              </a:buClr>
              <a:buNone/>
              <a:defRPr/>
            </a:pPr>
            <a:r>
              <a:rPr lang="en-US" sz="1100" dirty="0"/>
              <a:t>p. 204 APA 6 e</a:t>
            </a:r>
          </a:p>
          <a:p>
            <a:pPr marL="0" indent="0">
              <a:buClr>
                <a:schemeClr val="accent3"/>
              </a:buClr>
              <a:buNone/>
              <a:defRPr/>
            </a:pPr>
            <a:endParaRPr lang="en-U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Content Placeholder 3"/>
          <p:cNvSpPr>
            <a:spLocks noGrp="1"/>
          </p:cNvSpPr>
          <p:nvPr>
            <p:ph idx="1"/>
          </p:nvPr>
        </p:nvSpPr>
        <p:spPr>
          <a:xfrm>
            <a:off x="2590800" y="808038"/>
            <a:ext cx="6096000" cy="5318125"/>
          </a:xfrm>
          <a:ln>
            <a:solidFill>
              <a:schemeClr val="accent1"/>
            </a:solidFill>
            <a:miter lim="800000"/>
            <a:headEnd/>
            <a:tailEnd/>
          </a:ln>
        </p:spPr>
        <p:txBody>
          <a:bodyPr>
            <a:normAutofit fontScale="77500" lnSpcReduction="20000"/>
          </a:bodyPr>
          <a:lstStyle/>
          <a:p>
            <a:pPr eaLnBrk="1" hangingPunct="1">
              <a:lnSpc>
                <a:spcPct val="80000"/>
              </a:lnSpc>
              <a:buFont typeface="Arial" charset="0"/>
              <a:buNone/>
            </a:pPr>
            <a:r>
              <a:rPr lang="en-US" altLang="en-US" sz="1800" b="1" dirty="0"/>
              <a:t>Model for an edited book</a:t>
            </a:r>
          </a:p>
          <a:p>
            <a:pPr eaLnBrk="1" hangingPunct="1">
              <a:lnSpc>
                <a:spcPct val="160000"/>
              </a:lnSpc>
              <a:buFont typeface="Arial" charset="0"/>
              <a:buNone/>
            </a:pPr>
            <a:r>
              <a:rPr lang="en-US" altLang="en-US" sz="2000" dirty="0"/>
              <a:t>Editor, A. A., &amp; Editor, B. B. (Eds.). (Date of publication). </a:t>
            </a:r>
            <a:r>
              <a:rPr lang="en-US" altLang="en-US" sz="2000" i="1" dirty="0"/>
              <a:t>Title of 	book</a:t>
            </a:r>
            <a:r>
              <a:rPr lang="en-US" altLang="en-US" sz="2000" dirty="0"/>
              <a:t>. City, State: Publisher.</a:t>
            </a:r>
          </a:p>
          <a:p>
            <a:pPr eaLnBrk="1" hangingPunct="1">
              <a:lnSpc>
                <a:spcPct val="80000"/>
              </a:lnSpc>
              <a:buFont typeface="Arial" charset="0"/>
              <a:buNone/>
            </a:pPr>
            <a:endParaRPr lang="en-US" altLang="en-US" sz="2000" dirty="0"/>
          </a:p>
          <a:p>
            <a:pPr eaLnBrk="1" hangingPunct="1">
              <a:lnSpc>
                <a:spcPct val="80000"/>
              </a:lnSpc>
              <a:buFont typeface="Arial" charset="0"/>
              <a:buNone/>
            </a:pPr>
            <a:r>
              <a:rPr lang="en-US" altLang="en-US" sz="1800" b="1" dirty="0"/>
              <a:t>Model for an essay in an edited collection</a:t>
            </a:r>
            <a:endParaRPr lang="en-US" altLang="en-US" sz="1800" dirty="0"/>
          </a:p>
          <a:p>
            <a:pPr eaLnBrk="1" hangingPunct="1">
              <a:lnSpc>
                <a:spcPct val="160000"/>
              </a:lnSpc>
              <a:buFont typeface="Arial" charset="0"/>
              <a:buNone/>
            </a:pPr>
            <a:r>
              <a:rPr lang="en-US" altLang="en-US" sz="2000" dirty="0"/>
              <a:t>Author, A. A., &amp; Author, B. B. (Date of publication). Title of article. 	In 	A.A. Editor (Ed.), </a:t>
            </a:r>
            <a:r>
              <a:rPr lang="en-US" altLang="en-US" sz="2000" i="1" dirty="0"/>
              <a:t>Title of book </a:t>
            </a:r>
            <a:r>
              <a:rPr lang="en-US" altLang="en-US" sz="2000" dirty="0"/>
              <a:t>(pp. ##-##). City, State: 	Publisher.</a:t>
            </a:r>
          </a:p>
          <a:p>
            <a:pPr eaLnBrk="1" hangingPunct="1">
              <a:lnSpc>
                <a:spcPct val="80000"/>
              </a:lnSpc>
              <a:buFont typeface="Arial" charset="0"/>
              <a:buNone/>
            </a:pPr>
            <a:endParaRPr lang="en-US" altLang="en-US" sz="1800" b="1" dirty="0"/>
          </a:p>
          <a:p>
            <a:pPr eaLnBrk="1" hangingPunct="1">
              <a:lnSpc>
                <a:spcPct val="80000"/>
              </a:lnSpc>
              <a:buFont typeface="Arial" charset="0"/>
              <a:buNone/>
            </a:pPr>
            <a:r>
              <a:rPr lang="en-US" altLang="en-US" sz="1800" b="1" dirty="0"/>
              <a:t>Sample</a:t>
            </a:r>
            <a:endParaRPr lang="en-US" altLang="en-US" sz="2800" b="1" dirty="0"/>
          </a:p>
          <a:p>
            <a:pPr eaLnBrk="1" hangingPunct="1">
              <a:lnSpc>
                <a:spcPct val="160000"/>
              </a:lnSpc>
              <a:buFont typeface="Arial" charset="0"/>
              <a:buNone/>
            </a:pPr>
            <a:r>
              <a:rPr lang="en-US" altLang="en-US" sz="1800" dirty="0"/>
              <a:t>McCabe, S. (2005). Psychopharmacology and other biologic treatments. In M. A. 	Boyd (Ed.), </a:t>
            </a:r>
            <a:r>
              <a:rPr lang="en-US" altLang="en-US" sz="1800" i="1" dirty="0"/>
              <a:t>Psychiatric nursing: Contemporary practice</a:t>
            </a:r>
            <a:r>
              <a:rPr lang="en-US" altLang="en-US" sz="1800" dirty="0"/>
              <a:t> (pp.124-138). 	Philadelphia, PA: Lippincott-Williams and Wilkins.</a:t>
            </a:r>
          </a:p>
          <a:p>
            <a:pPr eaLnBrk="1" hangingPunct="1">
              <a:lnSpc>
                <a:spcPct val="80000"/>
              </a:lnSpc>
              <a:buFont typeface="Arial" charset="0"/>
              <a:buNone/>
            </a:pPr>
            <a:endParaRPr lang="en-US" altLang="en-US" sz="1800" dirty="0">
              <a:solidFill>
                <a:srgbClr val="FFFF00"/>
              </a:solidFill>
            </a:endParaRPr>
          </a:p>
          <a:p>
            <a:pPr eaLnBrk="1" hangingPunct="1">
              <a:lnSpc>
                <a:spcPct val="80000"/>
              </a:lnSpc>
              <a:buFont typeface="Arial" charset="0"/>
              <a:buNone/>
            </a:pPr>
            <a:r>
              <a:rPr lang="en-US" altLang="en-US" sz="1800" dirty="0">
                <a:solidFill>
                  <a:schemeClr val="accent4"/>
                </a:solidFill>
              </a:rPr>
              <a:t>In-text citation for direct quote or paraphrased information from a specific page: (McCabe, 2005, p. 125)</a:t>
            </a:r>
          </a:p>
        </p:txBody>
      </p:sp>
      <p:sp>
        <p:nvSpPr>
          <p:cNvPr id="5" name="TextBox 4"/>
          <p:cNvSpPr txBox="1"/>
          <p:nvPr/>
        </p:nvSpPr>
        <p:spPr>
          <a:xfrm>
            <a:off x="1294995" y="6248400"/>
            <a:ext cx="4646612" cy="414338"/>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202 - 205 APA 6e</a:t>
            </a:r>
          </a:p>
          <a:p>
            <a:pPr fontAlgn="auto">
              <a:spcBef>
                <a:spcPts val="0"/>
              </a:spcBef>
              <a:spcAft>
                <a:spcPts val="0"/>
              </a:spcAft>
              <a:defRPr/>
            </a:pPr>
            <a:r>
              <a:rPr lang="en-US" sz="1050" dirty="0">
                <a:solidFill>
                  <a:schemeClr val="tx1">
                    <a:lumMod val="65000"/>
                    <a:lumOff val="35000"/>
                  </a:schemeClr>
                </a:solidFill>
                <a:latin typeface="+mn-lt"/>
                <a:cs typeface="+mn-cs"/>
              </a:rPr>
              <a:t>Perrin, R. (2007). </a:t>
            </a:r>
            <a:r>
              <a:rPr lang="en-US" sz="1050" i="1" dirty="0">
                <a:solidFill>
                  <a:schemeClr val="tx1">
                    <a:lumMod val="65000"/>
                    <a:lumOff val="35000"/>
                  </a:schemeClr>
                </a:solidFill>
                <a:latin typeface="+mn-lt"/>
                <a:cs typeface="+mn-cs"/>
              </a:rPr>
              <a:t>Pocket guide to APA style</a:t>
            </a:r>
            <a:r>
              <a:rPr lang="en-US" sz="1050" dirty="0">
                <a:solidFill>
                  <a:schemeClr val="tx1">
                    <a:lumMod val="65000"/>
                    <a:lumOff val="35000"/>
                  </a:schemeClr>
                </a:solidFill>
                <a:latin typeface="+mn-lt"/>
                <a:cs typeface="+mn-cs"/>
              </a:rPr>
              <a:t> (2</a:t>
            </a:r>
            <a:r>
              <a:rPr lang="en-US" sz="1050" baseline="30000" dirty="0">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ed.).  Boston: Houghton Mifflin.</a:t>
            </a:r>
            <a:endParaRPr lang="en-US" dirty="0">
              <a:solidFill>
                <a:schemeClr val="tx1">
                  <a:lumMod val="65000"/>
                  <a:lumOff val="35000"/>
                </a:schemeClr>
              </a:solidFill>
              <a:latin typeface="+mn-lt"/>
              <a:cs typeface="+mn-cs"/>
            </a:endParaRPr>
          </a:p>
        </p:txBody>
      </p:sp>
      <p:sp>
        <p:nvSpPr>
          <p:cNvPr id="4" name="Title 3">
            <a:extLst>
              <a:ext uri="{FF2B5EF4-FFF2-40B4-BE49-F238E27FC236}">
                <a16:creationId xmlns:a16="http://schemas.microsoft.com/office/drawing/2014/main" id="{257E5CDE-BD8D-42AE-90DA-1EDC2649D1CB}"/>
              </a:ext>
            </a:extLst>
          </p:cNvPr>
          <p:cNvSpPr>
            <a:spLocks noGrp="1"/>
          </p:cNvSpPr>
          <p:nvPr>
            <p:ph type="title"/>
          </p:nvPr>
        </p:nvSpPr>
        <p:spPr>
          <a:xfrm>
            <a:off x="189688" y="1123838"/>
            <a:ext cx="2401111" cy="4601183"/>
          </a:xfrm>
        </p:spPr>
        <p:txBody>
          <a:bodyPr/>
          <a:lstStyle/>
          <a:p>
            <a:r>
              <a:rPr lang="en-US" dirty="0"/>
              <a:t>Documenting Edited Books and Collections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89688" y="1123838"/>
            <a:ext cx="2324911" cy="4601183"/>
          </a:xfrm>
        </p:spPr>
        <p:txBody>
          <a:bodyPr/>
          <a:lstStyle/>
          <a:p>
            <a:r>
              <a:rPr lang="en-US" altLang="en-US" dirty="0"/>
              <a:t>Documenting Online Referenced Works</a:t>
            </a:r>
          </a:p>
        </p:txBody>
      </p:sp>
      <p:sp>
        <p:nvSpPr>
          <p:cNvPr id="3" name="Content Placeholder 2"/>
          <p:cNvSpPr>
            <a:spLocks noGrp="1"/>
          </p:cNvSpPr>
          <p:nvPr>
            <p:ph idx="1"/>
          </p:nvPr>
        </p:nvSpPr>
        <p:spPr>
          <a:xfrm>
            <a:off x="2901950" y="864108"/>
            <a:ext cx="5708649" cy="5120640"/>
          </a:xfrm>
        </p:spPr>
        <p:txBody>
          <a:bodyPr>
            <a:normAutofit fontScale="85000" lnSpcReduction="10000"/>
          </a:bodyPr>
          <a:lstStyle/>
          <a:p>
            <a:pPr>
              <a:buClr>
                <a:schemeClr val="accent2"/>
              </a:buClr>
              <a:buFont typeface="Arial" panose="020B0604020202020204" pitchFamily="34" charset="0"/>
              <a:buChar char="•"/>
              <a:defRPr/>
            </a:pPr>
            <a:r>
              <a:rPr lang="en-US" sz="2000" dirty="0"/>
              <a:t>Entry in an online referenced work</a:t>
            </a:r>
          </a:p>
          <a:p>
            <a:pPr marL="0" indent="0">
              <a:lnSpc>
                <a:spcPct val="160000"/>
              </a:lnSpc>
              <a:buClr>
                <a:schemeClr val="accent2"/>
              </a:buClr>
              <a:buNone/>
              <a:defRPr/>
            </a:pPr>
            <a:r>
              <a:rPr lang="en-US" sz="2000" dirty="0"/>
              <a:t>Graham, G. (2005). Behaviorism. In E. N. </a:t>
            </a:r>
            <a:r>
              <a:rPr lang="en-US" sz="2000" dirty="0" err="1"/>
              <a:t>Zalta</a:t>
            </a:r>
            <a:r>
              <a:rPr lang="en-US" sz="2000" dirty="0"/>
              <a:t> (Ed.), </a:t>
            </a:r>
            <a:r>
              <a:rPr lang="en-US" sz="2000" i="1" dirty="0"/>
              <a:t>The 	Stanford encyclopedia of philosophy </a:t>
            </a:r>
            <a:r>
              <a:rPr lang="en-US" sz="2000" dirty="0"/>
              <a:t>(Fall 2007 ed.). 	Retrieved from http://plato.stanford.edu/</a:t>
            </a:r>
          </a:p>
          <a:p>
            <a:pPr marL="0" indent="0">
              <a:lnSpc>
                <a:spcPct val="160000"/>
              </a:lnSpc>
              <a:spcBef>
                <a:spcPts val="0"/>
              </a:spcBef>
              <a:buClr>
                <a:schemeClr val="accent2"/>
              </a:buClr>
              <a:buNone/>
              <a:defRPr/>
            </a:pPr>
            <a:r>
              <a:rPr lang="en-US" sz="2000" dirty="0"/>
              <a:t>	entries/behaviorism/</a:t>
            </a:r>
          </a:p>
          <a:p>
            <a:pPr marL="0" indent="0">
              <a:lnSpc>
                <a:spcPct val="150000"/>
              </a:lnSpc>
              <a:buFont typeface="Arial" charset="0"/>
              <a:buNone/>
              <a:defRPr/>
            </a:pPr>
            <a:endParaRPr lang="en-US" sz="1100" dirty="0"/>
          </a:p>
          <a:p>
            <a:pPr marL="0" indent="0">
              <a:lnSpc>
                <a:spcPct val="150000"/>
              </a:lnSpc>
              <a:buNone/>
              <a:defRPr/>
            </a:pPr>
            <a:r>
              <a:rPr lang="en-US" altLang="en-US" sz="2000" dirty="0">
                <a:solidFill>
                  <a:schemeClr val="accent4"/>
                </a:solidFill>
              </a:rPr>
              <a:t>In-text citation: </a:t>
            </a:r>
          </a:p>
          <a:p>
            <a:pPr marL="0" indent="0">
              <a:lnSpc>
                <a:spcPct val="150000"/>
              </a:lnSpc>
              <a:buNone/>
              <a:defRPr/>
            </a:pPr>
            <a:r>
              <a:rPr lang="en-US" altLang="en-US" sz="2000" dirty="0">
                <a:solidFill>
                  <a:schemeClr val="accent4"/>
                </a:solidFill>
              </a:rPr>
              <a:t>(Graham, 2005, Roots of Behaviorism section, para. 2)</a:t>
            </a:r>
          </a:p>
          <a:p>
            <a:pPr marL="0" indent="0">
              <a:lnSpc>
                <a:spcPct val="120000"/>
              </a:lnSpc>
              <a:buNone/>
              <a:defRPr/>
            </a:pPr>
            <a:r>
              <a:rPr lang="en-US" altLang="en-US" sz="2000" dirty="0">
                <a:solidFill>
                  <a:srgbClr val="FF0000"/>
                </a:solidFill>
              </a:rPr>
              <a:t>**Note: most websites do not have page numbers. Therefore, see slide number 31 for formatting in-text citations for Websites.</a:t>
            </a:r>
          </a:p>
          <a:p>
            <a:pPr marL="0" indent="0">
              <a:lnSpc>
                <a:spcPct val="150000"/>
              </a:lnSpc>
              <a:buFont typeface="Arial" charset="0"/>
              <a:buNone/>
              <a:defRPr/>
            </a:pPr>
            <a:endParaRPr lang="en-US" sz="1100" dirty="0"/>
          </a:p>
          <a:p>
            <a:pPr marL="0" indent="0">
              <a:lnSpc>
                <a:spcPct val="150000"/>
              </a:lnSpc>
              <a:buFont typeface="Arial" charset="0"/>
              <a:buNone/>
              <a:defRPr/>
            </a:pPr>
            <a:r>
              <a:rPr lang="en-US" sz="1100" dirty="0"/>
              <a:t>p. 205 APA 6e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le 2"/>
          <p:cNvSpPr>
            <a:spLocks noGrp="1"/>
          </p:cNvSpPr>
          <p:nvPr>
            <p:ph type="title"/>
          </p:nvPr>
        </p:nvSpPr>
        <p:spPr>
          <a:xfrm>
            <a:off x="152400" y="3223420"/>
            <a:ext cx="2895600" cy="441325"/>
          </a:xfrm>
        </p:spPr>
        <p:txBody>
          <a:bodyPr>
            <a:normAutofit fontScale="90000"/>
          </a:bodyPr>
          <a:lstStyle/>
          <a:p>
            <a:pPr eaLnBrk="1" hangingPunct="1"/>
            <a:r>
              <a:rPr lang="en-US" altLang="en-US" sz="3600" dirty="0"/>
              <a:t>Documenting Journals</a:t>
            </a:r>
          </a:p>
        </p:txBody>
      </p:sp>
      <p:sp>
        <p:nvSpPr>
          <p:cNvPr id="20484" name="Content Placeholder 3"/>
          <p:cNvSpPr>
            <a:spLocks noGrp="1"/>
          </p:cNvSpPr>
          <p:nvPr>
            <p:ph idx="1"/>
          </p:nvPr>
        </p:nvSpPr>
        <p:spPr>
          <a:xfrm>
            <a:off x="2819400" y="762002"/>
            <a:ext cx="5867400" cy="5364162"/>
          </a:xfrm>
        </p:spPr>
        <p:txBody>
          <a:bodyPr>
            <a:normAutofit fontScale="92500" lnSpcReduction="20000"/>
          </a:bodyPr>
          <a:lstStyle/>
          <a:p>
            <a:pPr eaLnBrk="1" hangingPunct="1">
              <a:lnSpc>
                <a:spcPct val="80000"/>
              </a:lnSpc>
              <a:buFont typeface="Arial" charset="0"/>
              <a:buNone/>
            </a:pPr>
            <a:r>
              <a:rPr lang="en-US" altLang="en-US" sz="2000" b="1" dirty="0"/>
              <a:t>Model</a:t>
            </a:r>
          </a:p>
          <a:p>
            <a:pPr eaLnBrk="1" hangingPunct="1">
              <a:lnSpc>
                <a:spcPct val="150000"/>
              </a:lnSpc>
              <a:buFont typeface="Arial" charset="0"/>
              <a:buNone/>
            </a:pPr>
            <a:r>
              <a:rPr lang="en-US" altLang="en-US" sz="2000" dirty="0"/>
              <a:t>Author, A. A., &amp; Author, B. B. (Date of publication). 	Title of article. </a:t>
            </a:r>
            <a:r>
              <a:rPr lang="en-US" altLang="en-US" sz="2000" i="1" dirty="0"/>
              <a:t>Title of Periodical, volume 	number</a:t>
            </a:r>
            <a:r>
              <a:rPr lang="en-US" altLang="en-US" sz="2000" dirty="0"/>
              <a:t>(issue number if available), page 	numbers. </a:t>
            </a:r>
          </a:p>
          <a:p>
            <a:pPr eaLnBrk="1" hangingPunct="1">
              <a:lnSpc>
                <a:spcPct val="80000"/>
              </a:lnSpc>
              <a:buFont typeface="Arial" charset="0"/>
              <a:buNone/>
            </a:pPr>
            <a:endParaRPr lang="en-US" altLang="en-US" sz="2000" dirty="0"/>
          </a:p>
          <a:p>
            <a:pPr eaLnBrk="1" hangingPunct="1">
              <a:lnSpc>
                <a:spcPct val="80000"/>
              </a:lnSpc>
              <a:buFont typeface="Arial" charset="0"/>
              <a:buNone/>
            </a:pPr>
            <a:r>
              <a:rPr lang="en-US" altLang="en-US" sz="2000" b="1" dirty="0"/>
              <a:t>Sample</a:t>
            </a:r>
          </a:p>
          <a:p>
            <a:pPr eaLnBrk="1" hangingPunct="1">
              <a:lnSpc>
                <a:spcPct val="160000"/>
              </a:lnSpc>
              <a:buFont typeface="Arial" charset="0"/>
              <a:buNone/>
            </a:pPr>
            <a:r>
              <a:rPr lang="en-US" altLang="en-US" sz="2000" dirty="0"/>
              <a:t>Koch Jr., R. T. (2006).  Building connections through 	reflective writing. </a:t>
            </a:r>
            <a:r>
              <a:rPr lang="en-US" altLang="en-US" sz="2000" i="1" dirty="0"/>
              <a:t>Academic Exchange Quarterly, 	10</a:t>
            </a:r>
            <a:r>
              <a:rPr lang="en-US" altLang="en-US" sz="2000" dirty="0"/>
              <a:t>(3), 208-213.</a:t>
            </a:r>
          </a:p>
          <a:p>
            <a:pPr eaLnBrk="1" hangingPunct="1">
              <a:lnSpc>
                <a:spcPct val="80000"/>
              </a:lnSpc>
              <a:buFont typeface="Arial" charset="0"/>
              <a:buNone/>
            </a:pPr>
            <a:endParaRPr lang="en-US" altLang="en-US" sz="2000" dirty="0"/>
          </a:p>
          <a:p>
            <a:pPr eaLnBrk="1" hangingPunct="1">
              <a:lnSpc>
                <a:spcPct val="80000"/>
              </a:lnSpc>
              <a:buFont typeface="Arial" charset="0"/>
              <a:buNone/>
            </a:pPr>
            <a:r>
              <a:rPr lang="en-US" altLang="en-US" sz="2000" dirty="0">
                <a:solidFill>
                  <a:srgbClr val="FFFF00"/>
                </a:solidFill>
              </a:rPr>
              <a:t>	</a:t>
            </a:r>
            <a:r>
              <a:rPr lang="en-US" altLang="en-US" sz="2000" dirty="0">
                <a:solidFill>
                  <a:schemeClr val="accent2"/>
                </a:solidFill>
              </a:rPr>
              <a:t>In-text citation for direct quote or paraphrased information from a specific page: </a:t>
            </a:r>
          </a:p>
          <a:p>
            <a:pPr eaLnBrk="1" hangingPunct="1">
              <a:lnSpc>
                <a:spcPct val="80000"/>
              </a:lnSpc>
              <a:buFont typeface="Arial" charset="0"/>
              <a:buNone/>
            </a:pPr>
            <a:r>
              <a:rPr lang="en-US" altLang="en-US" sz="2000" dirty="0">
                <a:solidFill>
                  <a:schemeClr val="accent2"/>
                </a:solidFill>
              </a:rPr>
              <a:t>		(Koch Jr., 2006, p. 209)</a:t>
            </a:r>
          </a:p>
          <a:p>
            <a:pPr marL="0" indent="0" eaLnBrk="1" hangingPunct="1">
              <a:buNone/>
            </a:pPr>
            <a:endParaRPr lang="en-US" altLang="en-US" sz="2000" dirty="0"/>
          </a:p>
        </p:txBody>
      </p:sp>
      <p:sp>
        <p:nvSpPr>
          <p:cNvPr id="5" name="TextBox 4"/>
          <p:cNvSpPr txBox="1"/>
          <p:nvPr/>
        </p:nvSpPr>
        <p:spPr>
          <a:xfrm>
            <a:off x="1066800" y="6172203"/>
            <a:ext cx="83820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198 - 199 APA 6e</a:t>
            </a:r>
          </a:p>
          <a:p>
            <a:pPr fontAlgn="auto">
              <a:spcBef>
                <a:spcPts val="0"/>
              </a:spcBef>
              <a:spcAft>
                <a:spcPts val="0"/>
              </a:spcAft>
              <a:defRPr/>
            </a:pPr>
            <a:r>
              <a:rPr lang="en-US" sz="1050" dirty="0">
                <a:solidFill>
                  <a:schemeClr val="tx1">
                    <a:lumMod val="65000"/>
                    <a:lumOff val="35000"/>
                  </a:schemeClr>
                </a:solidFill>
                <a:latin typeface="+mn-lt"/>
                <a:cs typeface="+mn-cs"/>
              </a:rPr>
              <a:t>APA formatting and style guide – The OWL at Purdue. (2007). Purdue University Online Writing Lab. Retrieved from 					                                                                        http://owl.english.purdue.edu/owl/resource/560/01/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2"/>
          <p:cNvSpPr>
            <a:spLocks noGrp="1"/>
          </p:cNvSpPr>
          <p:nvPr>
            <p:ph type="title"/>
          </p:nvPr>
        </p:nvSpPr>
        <p:spPr/>
        <p:txBody>
          <a:bodyPr/>
          <a:lstStyle/>
          <a:p>
            <a:pPr eaLnBrk="1" hangingPunct="1"/>
            <a:r>
              <a:rPr lang="en-US" altLang="en-US"/>
              <a:t>What is APA style, and why use it?</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American Psychological Association</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Style established in 1928 by Social Science professionals</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Style provides guidelines for publication in Social Science Journals (such as Psychology, Sociology, Education, and Nursing) </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Style lends consistency and makes texts more readable by those who assess or publish them</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1290205" y="6248400"/>
            <a:ext cx="7472795" cy="431800"/>
          </a:xfrm>
          <a:prstGeom prst="rect">
            <a:avLst/>
          </a:prstGeom>
          <a:noFill/>
        </p:spPr>
        <p:txBody>
          <a:bodyPr wrap="squar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American Psychological Association. (2001). </a:t>
            </a:r>
            <a:r>
              <a:rPr lang="en-US" sz="1050" i="1" dirty="0">
                <a:solidFill>
                  <a:schemeClr val="tx1">
                    <a:lumMod val="65000"/>
                    <a:lumOff val="35000"/>
                  </a:schemeClr>
                </a:solidFill>
                <a:latin typeface="+mn-lt"/>
                <a:cs typeface="+mn-cs"/>
              </a:rPr>
              <a:t>Publication manual of the American Psychological Association </a:t>
            </a:r>
            <a:r>
              <a:rPr lang="en-US" sz="1050" dirty="0">
                <a:solidFill>
                  <a:schemeClr val="tx1">
                    <a:lumMod val="65000"/>
                    <a:lumOff val="35000"/>
                  </a:schemeClr>
                </a:solidFill>
                <a:latin typeface="+mn-lt"/>
                <a:cs typeface="+mn-cs"/>
              </a:rPr>
              <a:t>(5</a:t>
            </a:r>
            <a:r>
              <a:rPr lang="en-US" sz="1050" baseline="30000" dirty="0">
                <a:solidFill>
                  <a:schemeClr val="tx1">
                    <a:lumMod val="65000"/>
                    <a:lumOff val="35000"/>
                  </a:schemeClr>
                </a:solidFill>
                <a:latin typeface="+mn-lt"/>
                <a:cs typeface="+mn-cs"/>
              </a:rPr>
              <a:t>th</a:t>
            </a:r>
            <a:r>
              <a:rPr lang="en-US" sz="1050" dirty="0">
                <a:solidFill>
                  <a:schemeClr val="tx1">
                    <a:lumMod val="65000"/>
                    <a:lumOff val="35000"/>
                  </a:schemeClr>
                </a:solidFill>
                <a:latin typeface="+mn-lt"/>
                <a:cs typeface="+mn-cs"/>
              </a:rPr>
              <a:t> ed.). Washington D.C.: American Psychological Association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2"/>
          <p:cNvSpPr>
            <a:spLocks noGrp="1"/>
          </p:cNvSpPr>
          <p:nvPr>
            <p:ph type="title"/>
          </p:nvPr>
        </p:nvSpPr>
        <p:spPr>
          <a:xfrm>
            <a:off x="189688" y="1123838"/>
            <a:ext cx="2324911" cy="4601183"/>
          </a:xfrm>
        </p:spPr>
        <p:txBody>
          <a:bodyPr/>
          <a:lstStyle/>
          <a:p>
            <a:pPr eaLnBrk="1" hangingPunct="1"/>
            <a:r>
              <a:rPr lang="en-US" altLang="en-US" dirty="0"/>
              <a:t>Documenting Online Journals</a:t>
            </a:r>
          </a:p>
        </p:txBody>
      </p:sp>
      <p:sp>
        <p:nvSpPr>
          <p:cNvPr id="4" name="Content Placeholder 3"/>
          <p:cNvSpPr>
            <a:spLocks noGrp="1"/>
          </p:cNvSpPr>
          <p:nvPr>
            <p:ph idx="1"/>
          </p:nvPr>
        </p:nvSpPr>
        <p:spPr>
          <a:xfrm>
            <a:off x="2590800" y="762000"/>
            <a:ext cx="6553200" cy="5257800"/>
          </a:xfrm>
        </p:spPr>
        <p:txBody>
          <a:bodyPr rtlCol="0">
            <a:noAutofit/>
          </a:bodyPr>
          <a:lstStyle/>
          <a:p>
            <a:pPr eaLnBrk="1" fontAlgn="auto" hangingPunct="1">
              <a:lnSpc>
                <a:spcPct val="120000"/>
              </a:lnSpc>
              <a:spcBef>
                <a:spcPts val="0"/>
              </a:spcBef>
              <a:spcAft>
                <a:spcPts val="0"/>
              </a:spcAft>
              <a:buClr>
                <a:schemeClr val="accent3"/>
              </a:buClr>
              <a:buSzPct val="70000"/>
              <a:buFont typeface="Arial" panose="020B0604020202020204" pitchFamily="34" charset="0"/>
              <a:buChar char="•"/>
              <a:defRPr/>
            </a:pPr>
            <a:r>
              <a:rPr lang="en-US" sz="2000" dirty="0"/>
              <a:t>Journals listed on databases no longer require a retrieval date or a URL if a print copy of the journal exists. In this case treat source like a print version (previous slide).</a:t>
            </a:r>
          </a:p>
          <a:p>
            <a:pPr eaLnBrk="1" fontAlgn="auto" hangingPunct="1">
              <a:lnSpc>
                <a:spcPct val="120000"/>
              </a:lnSpc>
              <a:spcBef>
                <a:spcPts val="0"/>
              </a:spcBef>
              <a:spcAft>
                <a:spcPts val="0"/>
              </a:spcAft>
              <a:buClr>
                <a:schemeClr val="accent3"/>
              </a:buClr>
              <a:buSzPct val="70000"/>
              <a:buFont typeface="Arial" panose="020B0604020202020204" pitchFamily="34" charset="0"/>
              <a:buChar char="•"/>
              <a:defRPr/>
            </a:pPr>
            <a:r>
              <a:rPr lang="en-US" sz="2000" dirty="0"/>
              <a:t>Strictly online journals will  require either a URL or (more favorable) a DOI.</a:t>
            </a:r>
          </a:p>
          <a:p>
            <a:pPr marL="0" indent="0" eaLnBrk="1" fontAlgn="auto" hangingPunct="1">
              <a:lnSpc>
                <a:spcPct val="120000"/>
              </a:lnSpc>
              <a:spcBef>
                <a:spcPts val="0"/>
              </a:spcBef>
              <a:spcAft>
                <a:spcPts val="0"/>
              </a:spcAft>
              <a:buFont typeface="Arial" charset="0"/>
              <a:buNone/>
              <a:defRPr/>
            </a:pPr>
            <a:r>
              <a:rPr lang="en-US" sz="2000" b="1" dirty="0"/>
              <a:t>DOI Sample</a:t>
            </a:r>
          </a:p>
          <a:p>
            <a:pPr marL="0" indent="0" eaLnBrk="1" fontAlgn="auto" hangingPunct="1">
              <a:lnSpc>
                <a:spcPct val="150000"/>
              </a:lnSpc>
              <a:spcBef>
                <a:spcPts val="0"/>
              </a:spcBef>
              <a:spcAft>
                <a:spcPts val="0"/>
              </a:spcAft>
              <a:buFont typeface="Arial" charset="0"/>
              <a:buNone/>
              <a:defRPr/>
            </a:pPr>
            <a:r>
              <a:rPr lang="en-US" sz="2000" dirty="0"/>
              <a:t>Kenneth, I. A. (2000). A Buddhist response to the nature of 	human rights. </a:t>
            </a:r>
            <a:r>
              <a:rPr lang="en-US" sz="2000" i="1" dirty="0"/>
              <a:t>Journal of Buddhist Ethics, 8, </a:t>
            </a:r>
            <a:r>
              <a:rPr lang="en-US" sz="2000" dirty="0"/>
              <a:t>126-129. 	doi:0000000/000000000000</a:t>
            </a:r>
          </a:p>
          <a:p>
            <a:pPr marL="0" indent="0" eaLnBrk="1" fontAlgn="auto" hangingPunct="1">
              <a:lnSpc>
                <a:spcPct val="120000"/>
              </a:lnSpc>
              <a:spcBef>
                <a:spcPts val="0"/>
              </a:spcBef>
              <a:spcAft>
                <a:spcPts val="0"/>
              </a:spcAft>
              <a:buFont typeface="Arial" charset="0"/>
              <a:buNone/>
              <a:defRPr/>
            </a:pPr>
            <a:r>
              <a:rPr lang="en-US" sz="2000" b="1" dirty="0"/>
              <a:t>URL Sample</a:t>
            </a:r>
          </a:p>
          <a:p>
            <a:pPr marL="0" indent="0" eaLnBrk="1" fontAlgn="auto" hangingPunct="1">
              <a:lnSpc>
                <a:spcPct val="150000"/>
              </a:lnSpc>
              <a:spcBef>
                <a:spcPts val="0"/>
              </a:spcBef>
              <a:spcAft>
                <a:spcPts val="0"/>
              </a:spcAft>
              <a:buFont typeface="Arial" charset="0"/>
              <a:buNone/>
              <a:defRPr/>
            </a:pPr>
            <a:r>
              <a:rPr lang="en-US" sz="2000" dirty="0" err="1"/>
              <a:t>Whitmeyer</a:t>
            </a:r>
            <a:r>
              <a:rPr lang="en-US" sz="2000" dirty="0"/>
              <a:t>, J. M. (2000). Power through appointment 	[Electronic version]. </a:t>
            </a:r>
            <a:r>
              <a:rPr lang="en-US" sz="2000" i="1" dirty="0"/>
              <a:t>Social Science Research, 29</a:t>
            </a:r>
            <a:r>
              <a:rPr lang="en-US" sz="2000" dirty="0"/>
              <a:t>, 	535-555. Retrieved from http://www.address 	.com/entire/address</a:t>
            </a:r>
          </a:p>
        </p:txBody>
      </p:sp>
      <p:sp>
        <p:nvSpPr>
          <p:cNvPr id="5" name="TextBox 4"/>
          <p:cNvSpPr txBox="1"/>
          <p:nvPr/>
        </p:nvSpPr>
        <p:spPr>
          <a:xfrm>
            <a:off x="1295400" y="6236494"/>
            <a:ext cx="8382000" cy="481012"/>
          </a:xfrm>
          <a:prstGeom prst="rect">
            <a:avLst/>
          </a:prstGeom>
          <a:noFill/>
        </p:spPr>
        <p:txBody>
          <a:bodyPr>
            <a:spAutoFit/>
          </a:bodyPr>
          <a:lstStyle/>
          <a:p>
            <a:pPr fontAlgn="auto">
              <a:lnSpc>
                <a:spcPct val="80000"/>
              </a:lnSpc>
              <a:spcBef>
                <a:spcPts val="0"/>
              </a:spcBef>
              <a:spcAft>
                <a:spcPts val="0"/>
              </a:spcAft>
              <a:defRPr/>
            </a:pPr>
            <a:r>
              <a:rPr lang="en-US" sz="1050" dirty="0">
                <a:solidFill>
                  <a:schemeClr val="tx1">
                    <a:lumMod val="65000"/>
                    <a:lumOff val="35000"/>
                  </a:schemeClr>
                </a:solidFill>
                <a:latin typeface="+mn-lt"/>
                <a:cs typeface="+mn-cs"/>
              </a:rPr>
              <a:t>p. 198 - 199 APA 6e</a:t>
            </a:r>
          </a:p>
          <a:p>
            <a:pPr fontAlgn="auto">
              <a:lnSpc>
                <a:spcPct val="80000"/>
              </a:lnSpc>
              <a:spcBef>
                <a:spcPts val="0"/>
              </a:spcBef>
              <a:spcAft>
                <a:spcPts val="0"/>
              </a:spcAft>
              <a:defRPr/>
            </a:pPr>
            <a:r>
              <a:rPr lang="en-US" sz="1050" dirty="0">
                <a:solidFill>
                  <a:schemeClr val="tx1">
                    <a:lumMod val="65000"/>
                    <a:lumOff val="35000"/>
                  </a:schemeClr>
                </a:solidFill>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34" y="2521349"/>
            <a:ext cx="2590800" cy="1371600"/>
          </a:xfrm>
        </p:spPr>
        <p:txBody>
          <a:bodyPr>
            <a:normAutofit/>
          </a:bodyPr>
          <a:lstStyle/>
          <a:p>
            <a:r>
              <a:rPr lang="en-US" dirty="0"/>
              <a:t>In-text Citations for Websites </a:t>
            </a:r>
          </a:p>
        </p:txBody>
      </p:sp>
      <p:sp>
        <p:nvSpPr>
          <p:cNvPr id="3" name="Content Placeholder 2"/>
          <p:cNvSpPr>
            <a:spLocks noGrp="1"/>
          </p:cNvSpPr>
          <p:nvPr>
            <p:ph idx="1"/>
          </p:nvPr>
        </p:nvSpPr>
        <p:spPr>
          <a:xfrm>
            <a:off x="2625634" y="762000"/>
            <a:ext cx="6096000" cy="5410200"/>
          </a:xfrm>
        </p:spPr>
        <p:txBody>
          <a:bodyPr>
            <a:normAutofit lnSpcReduction="10000"/>
          </a:bodyPr>
          <a:lstStyle/>
          <a:p>
            <a:pPr>
              <a:buClr>
                <a:schemeClr val="accent2"/>
              </a:buClr>
              <a:buFont typeface="Arial" panose="020B0604020202020204" pitchFamily="34" charset="0"/>
              <a:buChar char="•"/>
            </a:pPr>
            <a:r>
              <a:rPr lang="en-US" sz="2000" dirty="0"/>
              <a:t>Many web pages do not provide page numbers. Therefore, giving a paragraph number is an option. </a:t>
            </a:r>
          </a:p>
          <a:p>
            <a:pPr>
              <a:buClr>
                <a:schemeClr val="accent2"/>
              </a:buClr>
              <a:buFont typeface="Arial" panose="020B0604020202020204" pitchFamily="34" charset="0"/>
              <a:buChar char="•"/>
            </a:pPr>
            <a:endParaRPr lang="en-US" sz="2000" dirty="0"/>
          </a:p>
          <a:p>
            <a:pPr>
              <a:buClr>
                <a:schemeClr val="accent2"/>
              </a:buClr>
              <a:buFont typeface="Arial" panose="020B0604020202020204" pitchFamily="34" charset="0"/>
              <a:buChar char="•"/>
            </a:pPr>
            <a:r>
              <a:rPr lang="en-US" sz="2000" dirty="0"/>
              <a:t>For articles with paragraph numbers, such as HTML </a:t>
            </a:r>
            <a:r>
              <a:rPr lang="en-US" sz="2000" dirty="0" smtClean="0"/>
              <a:t>publications from databases, </a:t>
            </a:r>
            <a:r>
              <a:rPr lang="en-US" sz="2000" dirty="0"/>
              <a:t>cite the paragraph numbers as follows: </a:t>
            </a:r>
            <a:r>
              <a:rPr lang="en-US" sz="2000" dirty="0">
                <a:solidFill>
                  <a:schemeClr val="accent2"/>
                </a:solidFill>
              </a:rPr>
              <a:t>(para. 4)</a:t>
            </a:r>
          </a:p>
          <a:p>
            <a:pPr>
              <a:buClr>
                <a:schemeClr val="accent2"/>
              </a:buClr>
              <a:buFont typeface="Arial" panose="020B0604020202020204" pitchFamily="34" charset="0"/>
              <a:buChar char="•"/>
            </a:pPr>
            <a:endParaRPr lang="en-US" sz="2000" dirty="0"/>
          </a:p>
          <a:p>
            <a:pPr>
              <a:buClr>
                <a:schemeClr val="accent2"/>
              </a:buClr>
              <a:buFont typeface="Arial" panose="020B0604020202020204" pitchFamily="34" charset="0"/>
              <a:buChar char="•"/>
            </a:pPr>
            <a:r>
              <a:rPr lang="en-US" sz="2000" dirty="0"/>
              <a:t>For web pages that have an article title only and no sections, cite as follows: </a:t>
            </a:r>
          </a:p>
          <a:p>
            <a:pPr marL="0" indent="0">
              <a:buClr>
                <a:schemeClr val="accent2"/>
              </a:buClr>
              <a:buNone/>
            </a:pPr>
            <a:r>
              <a:rPr lang="en-US" sz="2000" dirty="0">
                <a:solidFill>
                  <a:schemeClr val="accent2"/>
                </a:solidFill>
              </a:rPr>
              <a:t>( “Men Who Prefer Dogs,” 2017, para. 4)</a:t>
            </a:r>
          </a:p>
          <a:p>
            <a:pPr>
              <a:buClr>
                <a:schemeClr val="accent2"/>
              </a:buClr>
              <a:buFont typeface="Arial" panose="020B0604020202020204" pitchFamily="34" charset="0"/>
              <a:buChar char="•"/>
            </a:pPr>
            <a:endParaRPr lang="en-US" sz="2000" dirty="0">
              <a:solidFill>
                <a:schemeClr val="accent2"/>
              </a:solidFill>
            </a:endParaRPr>
          </a:p>
          <a:p>
            <a:pPr>
              <a:buClr>
                <a:schemeClr val="accent2"/>
              </a:buClr>
              <a:buFont typeface="Arial" panose="020B0604020202020204" pitchFamily="34" charset="0"/>
              <a:buChar char="•"/>
            </a:pPr>
            <a:r>
              <a:rPr lang="en-US" sz="2000" dirty="0"/>
              <a:t>For web pages that have </a:t>
            </a:r>
            <a:r>
              <a:rPr lang="en-US" sz="2000" dirty="0" smtClean="0"/>
              <a:t>no author, an </a:t>
            </a:r>
            <a:r>
              <a:rPr lang="en-US" sz="2000" dirty="0"/>
              <a:t>article </a:t>
            </a:r>
            <a:r>
              <a:rPr lang="en-US" sz="2000" dirty="0" smtClean="0"/>
              <a:t>title, </a:t>
            </a:r>
            <a:r>
              <a:rPr lang="en-US" sz="2000" dirty="0"/>
              <a:t>and sections, cite as follows:</a:t>
            </a:r>
          </a:p>
          <a:p>
            <a:pPr marL="0" indent="0">
              <a:buNone/>
            </a:pPr>
            <a:r>
              <a:rPr lang="en-US" sz="2000" dirty="0">
                <a:solidFill>
                  <a:schemeClr val="accent2"/>
                </a:solidFill>
              </a:rPr>
              <a:t>  (“Smoking Too Often,” 2018, Fast Facts section, para. 4)</a:t>
            </a:r>
            <a:r>
              <a:rPr lang="en-US" sz="2000" dirty="0"/>
              <a:t>			</a:t>
            </a:r>
          </a:p>
        </p:txBody>
      </p:sp>
    </p:spTree>
    <p:extLst>
      <p:ext uri="{BB962C8B-B14F-4D97-AF65-F5344CB8AC3E}">
        <p14:creationId xmlns:p14="http://schemas.microsoft.com/office/powerpoint/2010/main" val="31350031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2"/>
          <p:cNvSpPr>
            <a:spLocks noGrp="1"/>
          </p:cNvSpPr>
          <p:nvPr>
            <p:ph type="title"/>
          </p:nvPr>
        </p:nvSpPr>
        <p:spPr>
          <a:xfrm>
            <a:off x="76200" y="3276600"/>
            <a:ext cx="3048000" cy="487362"/>
          </a:xfrm>
        </p:spPr>
        <p:txBody>
          <a:bodyPr>
            <a:normAutofit fontScale="90000"/>
          </a:bodyPr>
          <a:lstStyle/>
          <a:p>
            <a:pPr eaLnBrk="1" hangingPunct="1"/>
            <a:r>
              <a:rPr lang="en-US" altLang="en-US" sz="3600" dirty="0"/>
              <a:t>Documenting Websites</a:t>
            </a:r>
          </a:p>
        </p:txBody>
      </p:sp>
      <p:sp>
        <p:nvSpPr>
          <p:cNvPr id="22532" name="Content Placeholder 3"/>
          <p:cNvSpPr>
            <a:spLocks noGrp="1"/>
          </p:cNvSpPr>
          <p:nvPr>
            <p:ph idx="1"/>
          </p:nvPr>
        </p:nvSpPr>
        <p:spPr>
          <a:xfrm>
            <a:off x="2590800" y="762000"/>
            <a:ext cx="6096000" cy="5562600"/>
          </a:xfrm>
        </p:spPr>
        <p:txBody>
          <a:bodyPr/>
          <a:lstStyle/>
          <a:p>
            <a:pPr eaLnBrk="1" hangingPunct="1">
              <a:lnSpc>
                <a:spcPct val="120000"/>
              </a:lnSpc>
              <a:spcBef>
                <a:spcPct val="0"/>
              </a:spcBef>
              <a:buFont typeface="Arial" charset="0"/>
              <a:buNone/>
            </a:pPr>
            <a:r>
              <a:rPr lang="en-US" altLang="en-US" sz="1600" b="1" dirty="0"/>
              <a:t>Model for an authored document that is a whole site</a:t>
            </a:r>
          </a:p>
          <a:p>
            <a:pPr eaLnBrk="1" hangingPunct="1">
              <a:lnSpc>
                <a:spcPct val="150000"/>
              </a:lnSpc>
              <a:spcBef>
                <a:spcPct val="0"/>
              </a:spcBef>
              <a:buFont typeface="Arial" charset="0"/>
              <a:buNone/>
            </a:pPr>
            <a:r>
              <a:rPr lang="en-US" altLang="en-US" sz="1600" dirty="0"/>
              <a:t>Author, A. A., &amp; Author, B. B. (Date of publication). Title of 	article/document. Retrieved from http://Web address </a:t>
            </a:r>
          </a:p>
          <a:p>
            <a:pPr eaLnBrk="1" hangingPunct="1">
              <a:spcBef>
                <a:spcPct val="0"/>
              </a:spcBef>
              <a:buFont typeface="Arial" charset="0"/>
              <a:buNone/>
            </a:pPr>
            <a:endParaRPr lang="en-US" altLang="en-US" sz="1600" dirty="0"/>
          </a:p>
          <a:p>
            <a:pPr eaLnBrk="1" hangingPunct="1">
              <a:spcBef>
                <a:spcPct val="0"/>
              </a:spcBef>
              <a:buFont typeface="Arial" charset="0"/>
              <a:buNone/>
            </a:pPr>
            <a:r>
              <a:rPr lang="en-US" altLang="en-US" sz="1600" b="1" dirty="0"/>
              <a:t>Model for an authored page/article from a site</a:t>
            </a:r>
          </a:p>
          <a:p>
            <a:pPr eaLnBrk="1" hangingPunct="1">
              <a:lnSpc>
                <a:spcPct val="150000"/>
              </a:lnSpc>
              <a:spcBef>
                <a:spcPct val="0"/>
              </a:spcBef>
              <a:buFont typeface="Arial" charset="0"/>
              <a:buNone/>
            </a:pPr>
            <a:r>
              <a:rPr lang="en-US" altLang="en-US" sz="1600" dirty="0"/>
              <a:t>Author, A. A., &amp; Author, B. B. (Date of publication). Title of 	article/document. Retrieved from http://www.someaddress 	.com/full/url/</a:t>
            </a:r>
          </a:p>
          <a:p>
            <a:pPr eaLnBrk="1" hangingPunct="1">
              <a:spcBef>
                <a:spcPct val="0"/>
              </a:spcBef>
              <a:buFont typeface="Arial" charset="0"/>
              <a:buNone/>
            </a:pPr>
            <a:endParaRPr lang="en-US" altLang="en-US" sz="1600" dirty="0"/>
          </a:p>
          <a:p>
            <a:pPr eaLnBrk="1" hangingPunct="1">
              <a:spcBef>
                <a:spcPct val="0"/>
              </a:spcBef>
              <a:buFont typeface="Arial" charset="0"/>
              <a:buNone/>
            </a:pPr>
            <a:r>
              <a:rPr lang="en-US" altLang="en-US" sz="1600" b="1" dirty="0"/>
              <a:t>Sample (no author, article found on resource website)</a:t>
            </a:r>
          </a:p>
          <a:p>
            <a:pPr eaLnBrk="1" hangingPunct="1">
              <a:lnSpc>
                <a:spcPct val="150000"/>
              </a:lnSpc>
              <a:spcBef>
                <a:spcPct val="0"/>
              </a:spcBef>
              <a:buFont typeface="Arial" charset="0"/>
              <a:buNone/>
            </a:pPr>
            <a:r>
              <a:rPr lang="en-US" altLang="en-US" sz="1600" dirty="0"/>
              <a:t>Nebraska school nurse honored during 100</a:t>
            </a:r>
            <a:r>
              <a:rPr lang="en-US" altLang="en-US" sz="1600" baseline="30000" dirty="0"/>
              <a:t>th</a:t>
            </a:r>
            <a:r>
              <a:rPr lang="en-US" altLang="en-US" sz="1600" dirty="0"/>
              <a:t> Anniversary Celebration.  	(2007).  Answers4Families.  Retrieved from 	http://nncf.unl.edu/ nurses/info/ anniversary.html       </a:t>
            </a:r>
          </a:p>
          <a:p>
            <a:pPr eaLnBrk="1" hangingPunct="1">
              <a:spcBef>
                <a:spcPct val="0"/>
              </a:spcBef>
              <a:buFont typeface="Arial" charset="0"/>
              <a:buNone/>
            </a:pPr>
            <a:endParaRPr lang="en-US" altLang="en-US" sz="1600" dirty="0"/>
          </a:p>
          <a:p>
            <a:pPr eaLnBrk="1" hangingPunct="1">
              <a:spcBef>
                <a:spcPct val="0"/>
              </a:spcBef>
              <a:buFont typeface="Arial" charset="0"/>
              <a:buNone/>
            </a:pPr>
            <a:r>
              <a:rPr lang="en-US" altLang="en-US" sz="1600" dirty="0">
                <a:solidFill>
                  <a:schemeClr val="accent2"/>
                </a:solidFill>
              </a:rPr>
              <a:t>In-text citation: (“Nebraska,” 2007, para. 3)</a:t>
            </a:r>
          </a:p>
          <a:p>
            <a:pPr eaLnBrk="1" hangingPunct="1">
              <a:spcBef>
                <a:spcPct val="0"/>
              </a:spcBef>
              <a:buFont typeface="Arial" charset="0"/>
              <a:buNone/>
            </a:pPr>
            <a:endParaRPr lang="en-US" altLang="en-US" sz="1600" dirty="0"/>
          </a:p>
          <a:p>
            <a:pPr eaLnBrk="1" hangingPunct="1">
              <a:lnSpc>
                <a:spcPct val="120000"/>
              </a:lnSpc>
              <a:spcBef>
                <a:spcPct val="0"/>
              </a:spcBef>
              <a:buFont typeface="Arial" charset="0"/>
              <a:buNone/>
            </a:pPr>
            <a:r>
              <a:rPr lang="en-US" altLang="en-US" sz="1600" b="1" dirty="0"/>
              <a:t>No Author?  </a:t>
            </a:r>
            <a:r>
              <a:rPr lang="en-US" altLang="en-US" sz="1600" dirty="0"/>
              <a:t>List page title or article title first.  No page title?  List website title. No Date? Use (</a:t>
            </a:r>
            <a:r>
              <a:rPr lang="en-US" altLang="en-US" sz="1600" dirty="0" err="1"/>
              <a:t>n.d.</a:t>
            </a:r>
            <a:r>
              <a:rPr lang="en-US" altLang="en-US" sz="1600" dirty="0"/>
              <a:t>)</a:t>
            </a:r>
          </a:p>
        </p:txBody>
      </p:sp>
      <p:sp>
        <p:nvSpPr>
          <p:cNvPr id="5" name="TextBox 4"/>
          <p:cNvSpPr txBox="1"/>
          <p:nvPr/>
        </p:nvSpPr>
        <p:spPr>
          <a:xfrm>
            <a:off x="1600200" y="6248400"/>
            <a:ext cx="8229600" cy="481013"/>
          </a:xfrm>
          <a:prstGeom prst="rect">
            <a:avLst/>
          </a:prstGeom>
          <a:noFill/>
        </p:spPr>
        <p:txBody>
          <a:bodyPr>
            <a:spAutoFit/>
          </a:bodyPr>
          <a:lstStyle/>
          <a:p>
            <a:pPr fontAlgn="auto">
              <a:lnSpc>
                <a:spcPct val="80000"/>
              </a:lnSpc>
              <a:spcBef>
                <a:spcPts val="0"/>
              </a:spcBef>
              <a:spcAft>
                <a:spcPts val="0"/>
              </a:spcAft>
              <a:buFont typeface="Arial" charset="0"/>
              <a:buNone/>
              <a:defRPr/>
            </a:pPr>
            <a:r>
              <a:rPr lang="en-US" sz="1050" dirty="0">
                <a:latin typeface="+mn-lt"/>
                <a:cs typeface="+mn-cs"/>
              </a:rPr>
              <a:t>p. 214-215 APA 6e</a:t>
            </a:r>
          </a:p>
          <a:p>
            <a:pPr fontAlgn="auto">
              <a:lnSpc>
                <a:spcPct val="80000"/>
              </a:lnSpc>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News Site on Web</a:t>
            </a:r>
          </a:p>
        </p:txBody>
      </p:sp>
      <p:sp>
        <p:nvSpPr>
          <p:cNvPr id="3" name="Content Placeholder 2"/>
          <p:cNvSpPr>
            <a:spLocks noGrp="1"/>
          </p:cNvSpPr>
          <p:nvPr>
            <p:ph idx="1"/>
          </p:nvPr>
        </p:nvSpPr>
        <p:spPr>
          <a:xfrm>
            <a:off x="2590800" y="685800"/>
            <a:ext cx="6096000" cy="6096000"/>
          </a:xfrm>
        </p:spPr>
        <p:txBody>
          <a:bodyPr>
            <a:normAutofit/>
          </a:bodyPr>
          <a:lstStyle/>
          <a:p>
            <a:r>
              <a:rPr lang="en-US" sz="2000" b="1" dirty="0"/>
              <a:t>Model for a news article on website with no author</a:t>
            </a:r>
          </a:p>
          <a:p>
            <a:pPr marL="0" indent="0">
              <a:lnSpc>
                <a:spcPct val="150000"/>
              </a:lnSpc>
              <a:buNone/>
            </a:pPr>
            <a:r>
              <a:rPr lang="en-US" sz="2000" dirty="0"/>
              <a:t>Title of article. (year, month day). Retrieved from 	http://www.webaddress</a:t>
            </a:r>
          </a:p>
          <a:p>
            <a:pPr marL="0" indent="0">
              <a:buNone/>
            </a:pPr>
            <a:endParaRPr lang="en-US" sz="2000" dirty="0"/>
          </a:p>
          <a:p>
            <a:r>
              <a:rPr lang="en-US" sz="2000" b="1" dirty="0"/>
              <a:t>Example (no author, article found on news website)</a:t>
            </a:r>
          </a:p>
          <a:p>
            <a:pPr marL="0" indent="0">
              <a:lnSpc>
                <a:spcPct val="150000"/>
              </a:lnSpc>
              <a:buNone/>
            </a:pPr>
            <a:r>
              <a:rPr lang="en-US" sz="2000" dirty="0"/>
              <a:t>All 33 Chile miners freed in flawless rescue. (2010, 	October 13). Retrieved from http://msnbc.msn 	.com/id/39625809/ns/</a:t>
            </a:r>
            <a:r>
              <a:rPr lang="en-US" sz="2000" dirty="0" err="1"/>
              <a:t>world_news-americas</a:t>
            </a:r>
            <a:r>
              <a:rPr lang="en-US" sz="2000" dirty="0"/>
              <a:t>/</a:t>
            </a:r>
          </a:p>
          <a:p>
            <a:pPr marL="0" indent="0">
              <a:buNone/>
            </a:pPr>
            <a:endParaRPr lang="en-US" sz="2000" dirty="0"/>
          </a:p>
          <a:p>
            <a:pPr marL="0" indent="0">
              <a:buNone/>
            </a:pPr>
            <a:r>
              <a:rPr lang="en-US" sz="2000" dirty="0">
                <a:solidFill>
                  <a:schemeClr val="accent2"/>
                </a:solidFill>
              </a:rPr>
              <a:t>In-text citation for summary  (“All 33 Chile,” 2010) </a:t>
            </a:r>
          </a:p>
          <a:p>
            <a:pPr marL="0" indent="0">
              <a:buNone/>
            </a:pPr>
            <a:r>
              <a:rPr lang="en-US" sz="2000" dirty="0">
                <a:solidFill>
                  <a:schemeClr val="accent2"/>
                </a:solidFill>
              </a:rPr>
              <a:t>or for direct quote or paraphrased information from a specific paragraph (“All 33 Chile,” 2010, para. 4)</a:t>
            </a:r>
          </a:p>
          <a:p>
            <a:pPr marL="0" indent="0">
              <a:buNone/>
            </a:pPr>
            <a:endParaRPr lang="en-US" sz="2000" dirty="0"/>
          </a:p>
        </p:txBody>
      </p:sp>
    </p:spTree>
    <p:extLst>
      <p:ext uri="{BB962C8B-B14F-4D97-AF65-F5344CB8AC3E}">
        <p14:creationId xmlns:p14="http://schemas.microsoft.com/office/powerpoint/2010/main" val="1162868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123838"/>
            <a:ext cx="2438399" cy="4601183"/>
          </a:xfrm>
        </p:spPr>
        <p:txBody>
          <a:bodyPr/>
          <a:lstStyle/>
          <a:p>
            <a:r>
              <a:rPr lang="en-US" sz="3200" dirty="0"/>
              <a:t>Documenting Conference/</a:t>
            </a:r>
            <a:br>
              <a:rPr lang="en-US" sz="3200" dirty="0"/>
            </a:br>
            <a:r>
              <a:rPr lang="en-US" sz="3200" dirty="0"/>
              <a:t>Paper Presentations in ERIC Database</a:t>
            </a:r>
          </a:p>
        </p:txBody>
      </p:sp>
      <p:sp>
        <p:nvSpPr>
          <p:cNvPr id="3" name="Content Placeholder 2"/>
          <p:cNvSpPr>
            <a:spLocks noGrp="1"/>
          </p:cNvSpPr>
          <p:nvPr>
            <p:ph idx="1"/>
          </p:nvPr>
        </p:nvSpPr>
        <p:spPr>
          <a:xfrm>
            <a:off x="2667000" y="695821"/>
            <a:ext cx="7162800" cy="5029200"/>
          </a:xfrm>
        </p:spPr>
        <p:txBody>
          <a:bodyPr>
            <a:normAutofit lnSpcReduction="10000"/>
          </a:bodyPr>
          <a:lstStyle/>
          <a:p>
            <a:r>
              <a:rPr lang="en-US" b="1" dirty="0"/>
              <a:t>Example</a:t>
            </a:r>
          </a:p>
          <a:p>
            <a:pPr marL="0" indent="0">
              <a:lnSpc>
                <a:spcPct val="150000"/>
              </a:lnSpc>
              <a:buNone/>
            </a:pPr>
            <a:r>
              <a:rPr lang="en-US" dirty="0" err="1"/>
              <a:t>Luecht</a:t>
            </a:r>
            <a:r>
              <a:rPr lang="en-US" dirty="0"/>
              <a:t>, R. M. (2003, April). Applications of </a:t>
            </a:r>
          </a:p>
          <a:p>
            <a:pPr marL="0" indent="0">
              <a:lnSpc>
                <a:spcPct val="150000"/>
              </a:lnSpc>
              <a:buNone/>
            </a:pPr>
            <a:r>
              <a:rPr lang="en-US" dirty="0"/>
              <a:t>	multidimensional diagnostic scoring </a:t>
            </a:r>
          </a:p>
          <a:p>
            <a:pPr marL="0" indent="0">
              <a:lnSpc>
                <a:spcPct val="150000"/>
              </a:lnSpc>
              <a:buNone/>
            </a:pPr>
            <a:r>
              <a:rPr lang="en-US" dirty="0"/>
              <a:t>	for certification and licensure tests. </a:t>
            </a:r>
          </a:p>
          <a:p>
            <a:pPr marL="0" indent="0">
              <a:lnSpc>
                <a:spcPct val="150000"/>
              </a:lnSpc>
              <a:buNone/>
            </a:pPr>
            <a:r>
              <a:rPr lang="en-US" dirty="0"/>
              <a:t>	Paper presented at the Annual Meeting </a:t>
            </a:r>
          </a:p>
          <a:p>
            <a:pPr marL="0" indent="0">
              <a:lnSpc>
                <a:spcPct val="150000"/>
              </a:lnSpc>
              <a:buNone/>
            </a:pPr>
            <a:r>
              <a:rPr lang="en-US" dirty="0"/>
              <a:t>	of the National Council on Measurement </a:t>
            </a:r>
          </a:p>
          <a:p>
            <a:pPr marL="0" indent="0">
              <a:lnSpc>
                <a:spcPct val="150000"/>
              </a:lnSpc>
              <a:buNone/>
            </a:pPr>
            <a:r>
              <a:rPr lang="en-US" dirty="0"/>
              <a:t>	in Education. Chicago, IL. Retrieved </a:t>
            </a:r>
          </a:p>
          <a:p>
            <a:pPr marL="0" indent="0">
              <a:lnSpc>
                <a:spcPct val="150000"/>
              </a:lnSpc>
              <a:buNone/>
            </a:pPr>
            <a:r>
              <a:rPr lang="en-US" dirty="0"/>
              <a:t>	from  https://files.eric.ed.gov/fulltext/ED475829.pdf</a:t>
            </a:r>
          </a:p>
          <a:p>
            <a:pPr marL="0" indent="0">
              <a:buNone/>
            </a:pPr>
            <a:r>
              <a:rPr lang="en-US" dirty="0">
                <a:solidFill>
                  <a:schemeClr val="accent2"/>
                </a:solidFill>
              </a:rPr>
              <a:t>In-text citation for direct quote or paraphrased information </a:t>
            </a:r>
          </a:p>
          <a:p>
            <a:pPr marL="0" indent="0">
              <a:buNone/>
            </a:pPr>
            <a:r>
              <a:rPr lang="en-US" dirty="0">
                <a:solidFill>
                  <a:schemeClr val="accent2"/>
                </a:solidFill>
              </a:rPr>
              <a:t>from a specific page: (</a:t>
            </a:r>
            <a:r>
              <a:rPr lang="en-US" dirty="0" err="1">
                <a:solidFill>
                  <a:schemeClr val="accent2"/>
                </a:solidFill>
              </a:rPr>
              <a:t>Luecht</a:t>
            </a:r>
            <a:r>
              <a:rPr lang="en-US" dirty="0">
                <a:solidFill>
                  <a:schemeClr val="accent2"/>
                </a:solidFill>
              </a:rPr>
              <a:t>, 2003, p. 6)</a:t>
            </a:r>
          </a:p>
        </p:txBody>
      </p:sp>
    </p:spTree>
    <p:extLst>
      <p:ext uri="{BB962C8B-B14F-4D97-AF65-F5344CB8AC3E}">
        <p14:creationId xmlns:p14="http://schemas.microsoft.com/office/powerpoint/2010/main" val="145886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4176"/>
            <a:ext cx="2514600" cy="5331823"/>
          </a:xfrm>
        </p:spPr>
        <p:txBody>
          <a:bodyPr>
            <a:normAutofit/>
          </a:bodyPr>
          <a:lstStyle/>
          <a:p>
            <a:r>
              <a:rPr lang="en-US" sz="3200" dirty="0"/>
              <a:t>Documenting Online Government Publications</a:t>
            </a:r>
          </a:p>
        </p:txBody>
      </p:sp>
      <p:sp>
        <p:nvSpPr>
          <p:cNvPr id="3" name="Content Placeholder 2"/>
          <p:cNvSpPr>
            <a:spLocks noGrp="1"/>
          </p:cNvSpPr>
          <p:nvPr>
            <p:ph idx="1"/>
          </p:nvPr>
        </p:nvSpPr>
        <p:spPr>
          <a:xfrm>
            <a:off x="2819400" y="762000"/>
            <a:ext cx="6172200" cy="5257800"/>
          </a:xfrm>
        </p:spPr>
        <p:txBody>
          <a:bodyPr>
            <a:normAutofit/>
          </a:bodyPr>
          <a:lstStyle/>
          <a:p>
            <a:r>
              <a:rPr lang="en-US" sz="2000" b="1" dirty="0"/>
              <a:t>Example</a:t>
            </a:r>
          </a:p>
          <a:p>
            <a:pPr marL="0" indent="-457200">
              <a:lnSpc>
                <a:spcPct val="150000"/>
              </a:lnSpc>
              <a:spcBef>
                <a:spcPts val="600"/>
              </a:spcBef>
              <a:buNone/>
            </a:pPr>
            <a:r>
              <a:rPr lang="en-US" sz="2000" dirty="0"/>
              <a:t>U.S. Department of Health and Human Services, 	National Institutes of Health. National Heart, 	Lung, and Blood Institute. (2003). </a:t>
            </a:r>
            <a:r>
              <a:rPr lang="en-US" sz="2000" i="1" dirty="0"/>
              <a:t>Managing 	asthma: A guide for schools</a:t>
            </a:r>
            <a:r>
              <a:rPr lang="en-US" sz="2000" dirty="0"/>
              <a:t> (NIH Publication No. 	02-2650). Retrieved from http://www.nhlbi.nih 	.</a:t>
            </a:r>
            <a:r>
              <a:rPr lang="en-US" sz="2000" dirty="0" err="1"/>
              <a:t>gov</a:t>
            </a:r>
            <a:r>
              <a:rPr lang="en-US" sz="2000" dirty="0"/>
              <a:t>/health/prof/lung/asthma/asth_sch.</a:t>
            </a:r>
            <a:r>
              <a:rPr lang="en-US" sz="2000" dirty="0">
                <a:solidFill>
                  <a:srgbClr val="FF0000"/>
                </a:solidFill>
              </a:rPr>
              <a:t>pdf</a:t>
            </a:r>
          </a:p>
          <a:p>
            <a:pPr marL="0" indent="0">
              <a:spcBef>
                <a:spcPts val="600"/>
              </a:spcBef>
              <a:buNone/>
            </a:pPr>
            <a:endParaRPr lang="en-US" sz="2000" dirty="0"/>
          </a:p>
          <a:p>
            <a:pPr marL="0" indent="0">
              <a:spcBef>
                <a:spcPts val="600"/>
              </a:spcBef>
              <a:buNone/>
            </a:pPr>
            <a:r>
              <a:rPr lang="en-US" sz="2000" dirty="0">
                <a:solidFill>
                  <a:schemeClr val="accent2"/>
                </a:solidFill>
              </a:rPr>
              <a:t>In-text documentation for a direct quote or paraphrased</a:t>
            </a:r>
          </a:p>
          <a:p>
            <a:pPr marL="0" indent="0">
              <a:spcBef>
                <a:spcPts val="600"/>
              </a:spcBef>
              <a:buNone/>
            </a:pPr>
            <a:r>
              <a:rPr lang="en-US" sz="2000" dirty="0">
                <a:solidFill>
                  <a:schemeClr val="accent2"/>
                </a:solidFill>
              </a:rPr>
              <a:t>information from a specific </a:t>
            </a:r>
            <a:r>
              <a:rPr lang="en-US" sz="2000" dirty="0">
                <a:solidFill>
                  <a:srgbClr val="FF0000"/>
                </a:solidFill>
              </a:rPr>
              <a:t>page</a:t>
            </a:r>
            <a:r>
              <a:rPr lang="en-US" sz="2000" dirty="0">
                <a:solidFill>
                  <a:schemeClr val="accent2"/>
                </a:solidFill>
              </a:rPr>
              <a:t>:</a:t>
            </a:r>
          </a:p>
          <a:p>
            <a:pPr marL="0" indent="0">
              <a:spcBef>
                <a:spcPts val="600"/>
              </a:spcBef>
              <a:buNone/>
            </a:pPr>
            <a:r>
              <a:rPr lang="en-US" sz="2000" dirty="0">
                <a:solidFill>
                  <a:schemeClr val="accent2"/>
                </a:solidFill>
              </a:rPr>
              <a:t>(U.S. Department, 2003, Teenagers with Asthma section, </a:t>
            </a:r>
            <a:r>
              <a:rPr lang="en-US" sz="2000" dirty="0">
                <a:solidFill>
                  <a:srgbClr val="FF0000"/>
                </a:solidFill>
              </a:rPr>
              <a:t>p. 12</a:t>
            </a:r>
            <a:r>
              <a:rPr lang="en-US" sz="2000" dirty="0">
                <a:solidFill>
                  <a:schemeClr val="accent2"/>
                </a:solidFill>
              </a:rPr>
              <a:t>)</a:t>
            </a:r>
          </a:p>
          <a:p>
            <a:pPr marL="0" indent="0">
              <a:buNone/>
            </a:pPr>
            <a:endParaRPr lang="en-US" sz="2000" dirty="0"/>
          </a:p>
        </p:txBody>
      </p:sp>
    </p:spTree>
    <p:extLst>
      <p:ext uri="{BB962C8B-B14F-4D97-AF65-F5344CB8AC3E}">
        <p14:creationId xmlns:p14="http://schemas.microsoft.com/office/powerpoint/2010/main" val="12017529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9688" y="1123838"/>
            <a:ext cx="2401111" cy="4601183"/>
          </a:xfrm>
        </p:spPr>
        <p:txBody>
          <a:bodyPr/>
          <a:lstStyle/>
          <a:p>
            <a:r>
              <a:rPr lang="en-US" altLang="en-US" dirty="0"/>
              <a:t>Documenting Company Websites</a:t>
            </a:r>
          </a:p>
        </p:txBody>
      </p:sp>
      <p:sp>
        <p:nvSpPr>
          <p:cNvPr id="3" name="Content Placeholder 2"/>
          <p:cNvSpPr>
            <a:spLocks noGrp="1"/>
          </p:cNvSpPr>
          <p:nvPr>
            <p:ph idx="1"/>
          </p:nvPr>
        </p:nvSpPr>
        <p:spPr>
          <a:xfrm>
            <a:off x="2901950" y="864108"/>
            <a:ext cx="5937249" cy="5841492"/>
          </a:xfrm>
        </p:spPr>
        <p:txBody>
          <a:bodyPr>
            <a:normAutofit/>
          </a:bodyPr>
          <a:lstStyle/>
          <a:p>
            <a:pPr marL="0" indent="0">
              <a:lnSpc>
                <a:spcPct val="150000"/>
              </a:lnSpc>
              <a:buNone/>
              <a:defRPr/>
            </a:pPr>
            <a:r>
              <a:rPr lang="en-US" sz="2000" dirty="0"/>
              <a:t>T-Mobile USA, Inc. (2013). Cell phone services. 	Retrieved from http://www.t-mobile.com/ 	cell-phone-services</a:t>
            </a:r>
          </a:p>
          <a:p>
            <a:pPr marL="0" indent="0">
              <a:buFont typeface="Arial" charset="0"/>
              <a:buNone/>
              <a:defRPr/>
            </a:pPr>
            <a:endParaRPr lang="en-US" sz="2000" dirty="0">
              <a:solidFill>
                <a:srgbClr val="FFFF00"/>
              </a:solidFill>
            </a:endParaRPr>
          </a:p>
          <a:p>
            <a:pPr marL="0" indent="0">
              <a:buFont typeface="Arial" charset="0"/>
              <a:buNone/>
              <a:defRPr/>
            </a:pPr>
            <a:r>
              <a:rPr lang="en-US" sz="2000" dirty="0">
                <a:solidFill>
                  <a:srgbClr val="FF0000"/>
                </a:solidFill>
              </a:rPr>
              <a:t>(Note, websites rarely have authors, so look at the top for the company name and/or at the bottom of the webpage where the copyright information is located.)</a:t>
            </a:r>
          </a:p>
          <a:p>
            <a:pPr marL="0" indent="0">
              <a:buFont typeface="Arial" charset="0"/>
              <a:buNone/>
              <a:defRPr/>
            </a:pPr>
            <a:endParaRPr lang="en-US" sz="2000" dirty="0">
              <a:solidFill>
                <a:srgbClr val="FFFF00"/>
              </a:solidFill>
            </a:endParaRPr>
          </a:p>
          <a:p>
            <a:pPr marL="0" indent="0">
              <a:buFont typeface="Arial" charset="0"/>
              <a:buNone/>
              <a:defRPr/>
            </a:pPr>
            <a:r>
              <a:rPr lang="en-US" sz="2000" dirty="0">
                <a:solidFill>
                  <a:schemeClr val="accent2"/>
                </a:solidFill>
              </a:rPr>
              <a:t>In-text citation for summary: (T-Mobile, 2013)</a:t>
            </a:r>
          </a:p>
          <a:p>
            <a:pPr marL="0" indent="0">
              <a:buFont typeface="Arial" charset="0"/>
              <a:buNone/>
              <a:defRPr/>
            </a:pPr>
            <a:endParaRPr lang="en-US" sz="2000" dirty="0">
              <a:solidFill>
                <a:schemeClr val="accent2"/>
              </a:solidFill>
            </a:endParaRPr>
          </a:p>
          <a:p>
            <a:pPr marL="0" indent="0">
              <a:lnSpc>
                <a:spcPct val="100000"/>
              </a:lnSpc>
              <a:spcBef>
                <a:spcPts val="0"/>
              </a:spcBef>
              <a:buFont typeface="Arial" charset="0"/>
              <a:buNone/>
              <a:defRPr/>
            </a:pPr>
            <a:r>
              <a:rPr lang="en-US" sz="2000" dirty="0">
                <a:solidFill>
                  <a:schemeClr val="accent2"/>
                </a:solidFill>
              </a:rPr>
              <a:t>In-text citation for direct quote or paraphrased </a:t>
            </a:r>
          </a:p>
          <a:p>
            <a:pPr marL="0" indent="0">
              <a:lnSpc>
                <a:spcPct val="100000"/>
              </a:lnSpc>
              <a:spcBef>
                <a:spcPts val="0"/>
              </a:spcBef>
              <a:buFont typeface="Arial" charset="0"/>
              <a:buNone/>
              <a:defRPr/>
            </a:pPr>
            <a:r>
              <a:rPr lang="en-US" sz="2000" dirty="0">
                <a:solidFill>
                  <a:schemeClr val="accent2"/>
                </a:solidFill>
              </a:rPr>
              <a:t>Information from a specific paragraph under a specific section: </a:t>
            </a:r>
          </a:p>
          <a:p>
            <a:pPr marL="0" indent="0">
              <a:lnSpc>
                <a:spcPct val="100000"/>
              </a:lnSpc>
              <a:spcBef>
                <a:spcPts val="0"/>
              </a:spcBef>
              <a:buFont typeface="Arial" charset="0"/>
              <a:buNone/>
              <a:defRPr/>
            </a:pPr>
            <a:endParaRPr lang="en-US" sz="2000" dirty="0">
              <a:solidFill>
                <a:schemeClr val="accent2"/>
              </a:solidFill>
            </a:endParaRPr>
          </a:p>
          <a:p>
            <a:pPr marL="0" indent="0">
              <a:lnSpc>
                <a:spcPct val="100000"/>
              </a:lnSpc>
              <a:spcBef>
                <a:spcPts val="0"/>
              </a:spcBef>
              <a:buFont typeface="Arial" charset="0"/>
              <a:buNone/>
              <a:defRPr/>
            </a:pPr>
            <a:r>
              <a:rPr lang="en-US" sz="2000" dirty="0">
                <a:solidFill>
                  <a:schemeClr val="accent2"/>
                </a:solidFill>
              </a:rPr>
              <a:t>(T-Mobile, 2013, Cell Phone Services section, para. 4)</a:t>
            </a:r>
          </a:p>
          <a:p>
            <a:pPr marL="0" indent="0">
              <a:buFont typeface="Arial" charset="0"/>
              <a:buNone/>
              <a:defRPr/>
            </a:pPr>
            <a:endParaRPr lang="en-US" sz="2000" dirty="0"/>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0" y="762000"/>
            <a:ext cx="2590801" cy="5257800"/>
          </a:xfrm>
        </p:spPr>
        <p:txBody>
          <a:bodyPr>
            <a:normAutofit/>
          </a:bodyPr>
          <a:lstStyle/>
          <a:p>
            <a:r>
              <a:rPr lang="en-US" altLang="en-US" sz="3200" dirty="0"/>
              <a:t>Documenting Online Communities</a:t>
            </a:r>
          </a:p>
        </p:txBody>
      </p:sp>
      <p:sp>
        <p:nvSpPr>
          <p:cNvPr id="3" name="Content Placeholder 2"/>
          <p:cNvSpPr>
            <a:spLocks noGrp="1"/>
          </p:cNvSpPr>
          <p:nvPr>
            <p:ph idx="1"/>
          </p:nvPr>
        </p:nvSpPr>
        <p:spPr>
          <a:xfrm>
            <a:off x="2590801" y="762000"/>
            <a:ext cx="6251574" cy="6019800"/>
          </a:xfrm>
        </p:spPr>
        <p:txBody>
          <a:bodyPr>
            <a:noAutofit/>
          </a:bodyPr>
          <a:lstStyle/>
          <a:p>
            <a:pPr>
              <a:buFont typeface="Arial" panose="020B0604020202020204" pitchFamily="34" charset="0"/>
              <a:buChar char="•"/>
              <a:defRPr/>
            </a:pPr>
            <a:r>
              <a:rPr lang="en-US" sz="2000" dirty="0"/>
              <a:t>Message posted to a newsgroup, online forum, or discussion group </a:t>
            </a:r>
          </a:p>
          <a:p>
            <a:pPr marL="0" indent="0">
              <a:lnSpc>
                <a:spcPct val="150000"/>
              </a:lnSpc>
              <a:buNone/>
              <a:defRPr/>
            </a:pPr>
            <a:r>
              <a:rPr lang="en-US" sz="2000" dirty="0" err="1"/>
              <a:t>Rampersand</a:t>
            </a:r>
            <a:r>
              <a:rPr lang="en-US" sz="2000" dirty="0"/>
              <a:t>, T. (2005, June 8). Re: Traditional knowledge 	and traditional cultural expressions [Online 	forum comment]. Retrieved from http://www 	.wipo.int/roller/comments/</a:t>
            </a:r>
            <a:r>
              <a:rPr lang="en-US" sz="2000" dirty="0" err="1"/>
              <a:t>ipisforum</a:t>
            </a:r>
            <a:r>
              <a:rPr lang="en-US" sz="2000" dirty="0"/>
              <a:t>/weblog/</a:t>
            </a:r>
          </a:p>
          <a:p>
            <a:pPr marL="0" indent="0">
              <a:lnSpc>
                <a:spcPct val="150000"/>
              </a:lnSpc>
              <a:spcBef>
                <a:spcPts val="0"/>
              </a:spcBef>
              <a:buNone/>
              <a:defRPr/>
            </a:pPr>
            <a:r>
              <a:rPr lang="en-US" sz="2000" dirty="0"/>
              <a:t>	theme_eight_how_can_cultural#comments </a:t>
            </a:r>
          </a:p>
          <a:p>
            <a:pPr marL="0" indent="0">
              <a:buFont typeface="Arial" charset="0"/>
              <a:buNone/>
              <a:defRPr/>
            </a:pPr>
            <a:endParaRPr lang="en-US" sz="2000" dirty="0"/>
          </a:p>
          <a:p>
            <a:pPr marL="0" indent="0">
              <a:buFont typeface="Arial" charset="0"/>
              <a:buNone/>
              <a:defRPr/>
            </a:pPr>
            <a:r>
              <a:rPr lang="en-US" sz="2000" dirty="0">
                <a:solidFill>
                  <a:schemeClr val="accent2"/>
                </a:solidFill>
              </a:rPr>
              <a:t>In-text citation: (</a:t>
            </a:r>
            <a:r>
              <a:rPr lang="en-US" sz="2000" dirty="0" err="1">
                <a:solidFill>
                  <a:schemeClr val="accent2"/>
                </a:solidFill>
              </a:rPr>
              <a:t>Rampersand</a:t>
            </a:r>
            <a:r>
              <a:rPr lang="en-US" sz="2000" dirty="0">
                <a:solidFill>
                  <a:schemeClr val="accent2"/>
                </a:solidFill>
              </a:rPr>
              <a:t>, 2005)</a:t>
            </a:r>
            <a:endParaRPr lang="en-US" sz="2000" dirty="0"/>
          </a:p>
          <a:p>
            <a:pPr marL="0" indent="0">
              <a:buFont typeface="Arial" charset="0"/>
              <a:buNone/>
              <a:defRPr/>
            </a:pPr>
            <a:r>
              <a:rPr lang="en-US" sz="2000" dirty="0"/>
              <a:t>						</a:t>
            </a:r>
          </a:p>
        </p:txBody>
      </p:sp>
      <p:sp>
        <p:nvSpPr>
          <p:cNvPr id="2" name="Rectangle 1">
            <a:extLst>
              <a:ext uri="{FF2B5EF4-FFF2-40B4-BE49-F238E27FC236}">
                <a16:creationId xmlns:a16="http://schemas.microsoft.com/office/drawing/2014/main" id="{270939B7-5DD7-42D5-8B8B-4CD09F086DB1}"/>
              </a:ext>
            </a:extLst>
          </p:cNvPr>
          <p:cNvSpPr/>
          <p:nvPr/>
        </p:nvSpPr>
        <p:spPr>
          <a:xfrm>
            <a:off x="1295400" y="6308095"/>
            <a:ext cx="918841" cy="261610"/>
          </a:xfrm>
          <a:prstGeom prst="rect">
            <a:avLst/>
          </a:prstGeom>
        </p:spPr>
        <p:txBody>
          <a:bodyPr wrap="none">
            <a:spAutoFit/>
          </a:bodyPr>
          <a:lstStyle/>
          <a:p>
            <a:pPr>
              <a:defRPr/>
            </a:pPr>
            <a:r>
              <a:rPr lang="en-US" sz="1100" dirty="0">
                <a:solidFill>
                  <a:schemeClr val="tx1">
                    <a:lumMod val="50000"/>
                    <a:lumOff val="50000"/>
                  </a:schemeClr>
                </a:solidFill>
              </a:rPr>
              <a:t>p. 215 APA 6</a:t>
            </a: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dirty="0"/>
              <a:t>More Online Communities</a:t>
            </a:r>
          </a:p>
        </p:txBody>
      </p:sp>
      <p:sp>
        <p:nvSpPr>
          <p:cNvPr id="3" name="Content Placeholder 2"/>
          <p:cNvSpPr>
            <a:spLocks noGrp="1"/>
          </p:cNvSpPr>
          <p:nvPr>
            <p:ph idx="1"/>
          </p:nvPr>
        </p:nvSpPr>
        <p:spPr>
          <a:xfrm>
            <a:off x="2743200" y="762000"/>
            <a:ext cx="5943600" cy="5257800"/>
          </a:xfrm>
        </p:spPr>
        <p:txBody>
          <a:bodyPr>
            <a:normAutofit/>
          </a:bodyPr>
          <a:lstStyle/>
          <a:p>
            <a:pPr>
              <a:buFont typeface="Arial" panose="020B0604020202020204" pitchFamily="34" charset="0"/>
              <a:buChar char="•"/>
              <a:defRPr/>
            </a:pPr>
            <a:r>
              <a:rPr lang="en-US" sz="2000" b="1" dirty="0"/>
              <a:t>Blog post   </a:t>
            </a:r>
          </a:p>
          <a:p>
            <a:pPr marL="0" indent="0">
              <a:lnSpc>
                <a:spcPct val="150000"/>
              </a:lnSpc>
              <a:buFont typeface="Arial" charset="0"/>
              <a:buNone/>
              <a:defRPr/>
            </a:pPr>
            <a:r>
              <a:rPr lang="en-US" sz="2000" dirty="0"/>
              <a:t>PZ Myers. (2007, January 22). The unfortunate 	prerequisites and consequences of 	partitioning your mind [Web log post]. 	Retrieved from http://scienceblogs.com/ 	</a:t>
            </a:r>
            <a:r>
              <a:rPr lang="en-US" sz="2000" dirty="0" err="1"/>
              <a:t>pharyngula</a:t>
            </a:r>
            <a:r>
              <a:rPr lang="en-US" sz="2000" dirty="0"/>
              <a:t>/2007/01/</a:t>
            </a:r>
            <a:r>
              <a:rPr lang="en-US" sz="2000" dirty="0" err="1"/>
              <a:t>the_unfortunate</a:t>
            </a:r>
            <a:r>
              <a:rPr lang="en-US" sz="2000" dirty="0"/>
              <a:t> 	_prerequisites.php </a:t>
            </a:r>
          </a:p>
          <a:p>
            <a:pPr marL="0" indent="0">
              <a:lnSpc>
                <a:spcPct val="150000"/>
              </a:lnSpc>
              <a:buFont typeface="Arial" charset="0"/>
              <a:buNone/>
              <a:defRPr/>
            </a:pPr>
            <a:r>
              <a:rPr lang="en-US" sz="2000" dirty="0">
                <a:solidFill>
                  <a:schemeClr val="accent2"/>
                </a:solidFill>
              </a:rPr>
              <a:t>In-text citation: (PZ Myers, 2007)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Video Blog Post</a:t>
            </a:r>
          </a:p>
        </p:txBody>
      </p:sp>
      <p:sp>
        <p:nvSpPr>
          <p:cNvPr id="3" name="Content Placeholder 2"/>
          <p:cNvSpPr>
            <a:spLocks noGrp="1"/>
          </p:cNvSpPr>
          <p:nvPr>
            <p:ph idx="1"/>
          </p:nvPr>
        </p:nvSpPr>
        <p:spPr>
          <a:xfrm>
            <a:off x="2667000" y="1600200"/>
            <a:ext cx="5638800" cy="4525963"/>
          </a:xfrm>
        </p:spPr>
        <p:txBody>
          <a:bodyPr/>
          <a:lstStyle/>
          <a:p>
            <a:pPr marL="0" indent="0">
              <a:lnSpc>
                <a:spcPct val="150000"/>
              </a:lnSpc>
              <a:buNone/>
            </a:pPr>
            <a:r>
              <a:rPr lang="en-US" sz="2400" dirty="0"/>
              <a:t>Norton, R. (2006, November 4). How to 	train a cat to operate a light switch 	[video file]. Retrieved from http:// 	www.youtube.com/watch?v 	=Vja83KLQXZs</a:t>
            </a:r>
          </a:p>
          <a:p>
            <a:pPr marL="0" indent="0">
              <a:buNone/>
            </a:pPr>
            <a:r>
              <a:rPr lang="en-US" sz="2400" dirty="0"/>
              <a:t> </a:t>
            </a:r>
          </a:p>
          <a:p>
            <a:pPr marL="0" indent="0">
              <a:buNone/>
            </a:pPr>
            <a:r>
              <a:rPr lang="en-US" sz="2400" dirty="0">
                <a:solidFill>
                  <a:schemeClr val="accent2"/>
                </a:solidFill>
              </a:rPr>
              <a:t>In-text citation: (Norton, 2006)</a:t>
            </a:r>
          </a:p>
        </p:txBody>
      </p:sp>
    </p:spTree>
    <p:extLst>
      <p:ext uri="{BB962C8B-B14F-4D97-AF65-F5344CB8AC3E}">
        <p14:creationId xmlns:p14="http://schemas.microsoft.com/office/powerpoint/2010/main" val="3697597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F4087-D2A6-4E56-A4D0-5317EB5A728A}"/>
              </a:ext>
            </a:extLst>
          </p:cNvPr>
          <p:cNvSpPr>
            <a:spLocks noGrp="1"/>
          </p:cNvSpPr>
          <p:nvPr>
            <p:ph type="ctrTitle"/>
          </p:nvPr>
        </p:nvSpPr>
        <p:spPr/>
        <p:txBody>
          <a:bodyPr/>
          <a:lstStyle/>
          <a:p>
            <a:r>
              <a:rPr lang="en-US" dirty="0"/>
              <a:t>Formatting </a:t>
            </a:r>
            <a:br>
              <a:rPr lang="en-US" dirty="0"/>
            </a:br>
            <a:r>
              <a:rPr lang="en-US" dirty="0"/>
              <a:t>Pages </a:t>
            </a:r>
          </a:p>
        </p:txBody>
      </p:sp>
    </p:spTree>
    <p:extLst>
      <p:ext uri="{BB962C8B-B14F-4D97-AF65-F5344CB8AC3E}">
        <p14:creationId xmlns:p14="http://schemas.microsoft.com/office/powerpoint/2010/main" val="30647855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762000"/>
            <a:ext cx="2590800" cy="5334000"/>
          </a:xfrm>
        </p:spPr>
        <p:txBody>
          <a:bodyPr>
            <a:normAutofit/>
          </a:bodyPr>
          <a:lstStyle/>
          <a:p>
            <a:r>
              <a:rPr lang="en-US" altLang="en-US"/>
              <a:t>More Online Documentation</a:t>
            </a:r>
          </a:p>
        </p:txBody>
      </p:sp>
      <p:sp>
        <p:nvSpPr>
          <p:cNvPr id="3" name="Content Placeholder 2"/>
          <p:cNvSpPr>
            <a:spLocks noGrp="1"/>
          </p:cNvSpPr>
          <p:nvPr>
            <p:ph idx="1"/>
          </p:nvPr>
        </p:nvSpPr>
        <p:spPr>
          <a:xfrm>
            <a:off x="2666999" y="762000"/>
            <a:ext cx="6175375" cy="5334000"/>
          </a:xfrm>
        </p:spPr>
        <p:txBody>
          <a:bodyPr>
            <a:noAutofit/>
          </a:bodyPr>
          <a:lstStyle/>
          <a:p>
            <a:pPr>
              <a:buClr>
                <a:schemeClr val="accent2"/>
              </a:buClr>
              <a:buFont typeface="Arial" panose="020B0604020202020204" pitchFamily="34" charset="0"/>
              <a:buChar char="•"/>
              <a:defRPr/>
            </a:pPr>
            <a:r>
              <a:rPr lang="en-US" sz="2000" b="1" dirty="0"/>
              <a:t>Online Magazine Article</a:t>
            </a:r>
          </a:p>
          <a:p>
            <a:pPr marL="0" indent="0">
              <a:buFont typeface="Arial" charset="0"/>
              <a:buNone/>
              <a:defRPr/>
            </a:pPr>
            <a:r>
              <a:rPr lang="en-US" sz="2000" b="1" dirty="0"/>
              <a:t>Model</a:t>
            </a:r>
            <a:endParaRPr lang="en-US" sz="2000" dirty="0"/>
          </a:p>
          <a:p>
            <a:pPr marL="0" indent="0">
              <a:lnSpc>
                <a:spcPct val="150000"/>
              </a:lnSpc>
              <a:buFont typeface="Arial" charset="0"/>
              <a:buNone/>
              <a:defRPr/>
            </a:pPr>
            <a:r>
              <a:rPr lang="en-US" sz="2000" dirty="0"/>
              <a:t>Author, A. (Year, Month). Title of article. </a:t>
            </a:r>
            <a:r>
              <a:rPr lang="en-US" sz="2000" i="1" dirty="0"/>
              <a:t>Title of 	Magazine, Vol Number </a:t>
            </a:r>
            <a:r>
              <a:rPr lang="en-US" sz="2000" dirty="0"/>
              <a:t>(Issue). Retrieved from 	URL.</a:t>
            </a:r>
            <a:endParaRPr lang="en-US" sz="2000" b="1" dirty="0"/>
          </a:p>
          <a:p>
            <a:pPr marL="0" indent="0">
              <a:buFont typeface="Arial" charset="0"/>
              <a:buNone/>
              <a:defRPr/>
            </a:pPr>
            <a:r>
              <a:rPr lang="en-US" sz="2000" b="1" dirty="0"/>
              <a:t>Sample</a:t>
            </a:r>
          </a:p>
          <a:p>
            <a:pPr marL="0" indent="0">
              <a:buFont typeface="Arial" charset="0"/>
              <a:buNone/>
              <a:defRPr/>
            </a:pPr>
            <a:r>
              <a:rPr lang="en-US" sz="2000" dirty="0"/>
              <a:t>Clay, R. (2008, June). Science vs. ideology: Psychologists 	fight back about the misuse of research. </a:t>
            </a:r>
            <a:r>
              <a:rPr lang="en-US" sz="2000" i="1" dirty="0"/>
              <a:t>Monitor 	on Psychology, 39</a:t>
            </a:r>
            <a:r>
              <a:rPr lang="en-US" sz="2000" dirty="0"/>
              <a:t>(6). Retrieved from http://www 	.apa.org/monitor/ </a:t>
            </a:r>
          </a:p>
          <a:p>
            <a:pPr marL="0" indent="0">
              <a:buNone/>
              <a:defRPr/>
            </a:pPr>
            <a:r>
              <a:rPr lang="en-US" sz="2000" dirty="0">
                <a:solidFill>
                  <a:schemeClr val="accent2"/>
                </a:solidFill>
              </a:rPr>
              <a:t>In-text citation for direct quote or information from a specific paragraph (Clay, 2008, para. 5)</a:t>
            </a:r>
          </a:p>
        </p:txBody>
      </p:sp>
      <p:sp>
        <p:nvSpPr>
          <p:cNvPr id="2" name="Rectangle 1">
            <a:extLst>
              <a:ext uri="{FF2B5EF4-FFF2-40B4-BE49-F238E27FC236}">
                <a16:creationId xmlns:a16="http://schemas.microsoft.com/office/drawing/2014/main" id="{2221AB2D-6013-4980-83A2-8893BE546DBA}"/>
              </a:ext>
            </a:extLst>
          </p:cNvPr>
          <p:cNvSpPr/>
          <p:nvPr/>
        </p:nvSpPr>
        <p:spPr>
          <a:xfrm>
            <a:off x="1295400" y="6324600"/>
            <a:ext cx="933269" cy="261610"/>
          </a:xfrm>
          <a:prstGeom prst="rect">
            <a:avLst/>
          </a:prstGeom>
        </p:spPr>
        <p:txBody>
          <a:bodyPr wrap="none">
            <a:spAutoFit/>
          </a:bodyPr>
          <a:lstStyle/>
          <a:p>
            <a:r>
              <a:rPr lang="en-US" sz="1100" dirty="0">
                <a:solidFill>
                  <a:schemeClr val="tx1">
                    <a:lumMod val="50000"/>
                    <a:lumOff val="50000"/>
                  </a:schemeClr>
                </a:solidFill>
              </a:rPr>
              <a:t>p. 200 APA 6</a:t>
            </a:r>
          </a:p>
        </p:txBody>
      </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050" y="2895600"/>
            <a:ext cx="3048000" cy="944562"/>
          </a:xfrm>
        </p:spPr>
        <p:txBody>
          <a:bodyPr/>
          <a:lstStyle/>
          <a:p>
            <a:r>
              <a:rPr lang="en-US" altLang="en-US" dirty="0"/>
              <a:t>More Online Documentation</a:t>
            </a:r>
          </a:p>
        </p:txBody>
      </p:sp>
      <p:sp>
        <p:nvSpPr>
          <p:cNvPr id="27652" name="Rectangle 3"/>
          <p:cNvSpPr>
            <a:spLocks noChangeArrowheads="1"/>
          </p:cNvSpPr>
          <p:nvPr/>
        </p:nvSpPr>
        <p:spPr bwMode="auto">
          <a:xfrm>
            <a:off x="2901951" y="1143000"/>
            <a:ext cx="5791200" cy="5604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a:buFontTx/>
              <a:buNone/>
            </a:pPr>
            <a:r>
              <a:rPr lang="en-US" altLang="en-US" sz="1800" b="1" dirty="0">
                <a:solidFill>
                  <a:schemeClr val="tx1">
                    <a:lumMod val="65000"/>
                    <a:lumOff val="35000"/>
                  </a:schemeClr>
                </a:solidFill>
              </a:rPr>
              <a:t>Online Newspaper Article</a:t>
            </a:r>
          </a:p>
          <a:p>
            <a:pPr>
              <a:buFontTx/>
              <a:buNone/>
            </a:pPr>
            <a:r>
              <a:rPr lang="en-US" altLang="en-US" sz="1800" b="1" dirty="0">
                <a:solidFill>
                  <a:schemeClr val="tx1">
                    <a:lumMod val="65000"/>
                    <a:lumOff val="35000"/>
                  </a:schemeClr>
                </a:solidFill>
              </a:rPr>
              <a:t>Model</a:t>
            </a:r>
            <a:r>
              <a:rPr lang="en-US" altLang="en-US" sz="1800" dirty="0">
                <a:solidFill>
                  <a:schemeClr val="tx1">
                    <a:lumMod val="65000"/>
                    <a:lumOff val="35000"/>
                  </a:schemeClr>
                </a:solidFill>
              </a:rPr>
              <a:t>:</a:t>
            </a:r>
          </a:p>
          <a:p>
            <a:pPr>
              <a:lnSpc>
                <a:spcPct val="150000"/>
              </a:lnSpc>
              <a:buFontTx/>
              <a:buNone/>
            </a:pPr>
            <a:r>
              <a:rPr lang="en-US" altLang="en-US" sz="1800" dirty="0">
                <a:solidFill>
                  <a:schemeClr val="tx1">
                    <a:lumMod val="65000"/>
                    <a:lumOff val="35000"/>
                  </a:schemeClr>
                </a:solidFill>
              </a:rPr>
              <a:t>Author, A. (Year, Month Day). Title of article. </a:t>
            </a:r>
            <a:r>
              <a:rPr lang="en-US" altLang="en-US" sz="1800" i="1" dirty="0">
                <a:solidFill>
                  <a:schemeClr val="tx1">
                    <a:lumMod val="65000"/>
                    <a:lumOff val="35000"/>
                  </a:schemeClr>
                </a:solidFill>
              </a:rPr>
              <a:t>Title of 	Newspaper.</a:t>
            </a:r>
            <a:r>
              <a:rPr lang="en-US" altLang="en-US" sz="1800" dirty="0">
                <a:solidFill>
                  <a:schemeClr val="tx1">
                    <a:lumMod val="65000"/>
                    <a:lumOff val="35000"/>
                  </a:schemeClr>
                </a:solidFill>
              </a:rPr>
              <a:t> Retrieved from URL.</a:t>
            </a:r>
          </a:p>
          <a:p>
            <a:pPr>
              <a:buFontTx/>
              <a:buNone/>
            </a:pPr>
            <a:r>
              <a:rPr lang="en-US" altLang="en-US" sz="1800" dirty="0">
                <a:solidFill>
                  <a:schemeClr val="tx1">
                    <a:lumMod val="65000"/>
                    <a:lumOff val="35000"/>
                  </a:schemeClr>
                </a:solidFill>
              </a:rPr>
              <a:t>     </a:t>
            </a:r>
          </a:p>
          <a:p>
            <a:pPr>
              <a:buFontTx/>
              <a:buNone/>
            </a:pPr>
            <a:r>
              <a:rPr lang="en-US" altLang="en-US" sz="1800" b="1" dirty="0">
                <a:solidFill>
                  <a:schemeClr val="tx1">
                    <a:lumMod val="65000"/>
                    <a:lumOff val="35000"/>
                  </a:schemeClr>
                </a:solidFill>
              </a:rPr>
              <a:t>Sample:</a:t>
            </a:r>
          </a:p>
          <a:p>
            <a:pPr>
              <a:lnSpc>
                <a:spcPct val="150000"/>
              </a:lnSpc>
              <a:buFontTx/>
              <a:buNone/>
            </a:pPr>
            <a:r>
              <a:rPr lang="en-US" altLang="en-US" sz="1800" dirty="0">
                <a:solidFill>
                  <a:schemeClr val="tx1">
                    <a:lumMod val="65000"/>
                    <a:lumOff val="35000"/>
                  </a:schemeClr>
                </a:solidFill>
              </a:rPr>
              <a:t>Brody, J. (2007, December 4). Mental reserves keep brain 	agile. </a:t>
            </a:r>
            <a:r>
              <a:rPr lang="en-US" altLang="en-US" sz="1800" i="1" dirty="0">
                <a:solidFill>
                  <a:schemeClr val="tx1">
                    <a:lumMod val="65000"/>
                    <a:lumOff val="35000"/>
                  </a:schemeClr>
                </a:solidFill>
              </a:rPr>
              <a:t>The New York Times.</a:t>
            </a:r>
            <a:r>
              <a:rPr lang="en-US" altLang="en-US" sz="1800" dirty="0">
                <a:solidFill>
                  <a:schemeClr val="tx1">
                    <a:lumMod val="65000"/>
                    <a:lumOff val="35000"/>
                  </a:schemeClr>
                </a:solidFill>
              </a:rPr>
              <a:t> Retrieved from 	http:// 	www.nytimes.com</a:t>
            </a:r>
          </a:p>
          <a:p>
            <a:pPr>
              <a:buFontTx/>
              <a:buNone/>
            </a:pPr>
            <a:endParaRPr lang="en-US" altLang="en-US" sz="1800" dirty="0">
              <a:solidFill>
                <a:schemeClr val="tx1">
                  <a:lumMod val="65000"/>
                  <a:lumOff val="35000"/>
                </a:schemeClr>
              </a:solidFill>
            </a:endParaRPr>
          </a:p>
          <a:p>
            <a:pPr>
              <a:buNone/>
            </a:pPr>
            <a:r>
              <a:rPr lang="en-US" altLang="en-US" sz="1800" dirty="0">
                <a:solidFill>
                  <a:schemeClr val="accent2"/>
                </a:solidFill>
              </a:rPr>
              <a:t>In-text citation for a direct  quote or information from a specific paragraph:    (Brody, 2007, para. 7)</a:t>
            </a:r>
          </a:p>
          <a:p>
            <a:pPr>
              <a:buFontTx/>
              <a:buNone/>
            </a:pPr>
            <a:endParaRPr lang="en-US" altLang="en-US" sz="1800" dirty="0">
              <a:solidFill>
                <a:schemeClr val="tx1">
                  <a:lumMod val="65000"/>
                  <a:lumOff val="35000"/>
                </a:schemeClr>
              </a:solidFill>
            </a:endParaRPr>
          </a:p>
          <a:p>
            <a:pPr>
              <a:buFontTx/>
              <a:buNone/>
            </a:pPr>
            <a:endParaRPr lang="en-US" altLang="en-US" sz="1800" dirty="0">
              <a:solidFill>
                <a:schemeClr val="tx1">
                  <a:lumMod val="65000"/>
                  <a:lumOff val="35000"/>
                </a:schemeClr>
              </a:solidFill>
            </a:endParaRPr>
          </a:p>
          <a:p>
            <a:pPr>
              <a:buFontTx/>
              <a:buNone/>
            </a:pPr>
            <a:r>
              <a:rPr lang="en-US" altLang="en-US" sz="1100" dirty="0">
                <a:solidFill>
                  <a:schemeClr val="tx1">
                    <a:lumMod val="65000"/>
                    <a:lumOff val="35000"/>
                  </a:schemeClr>
                </a:solidFill>
              </a:rPr>
              <a:t>p. 200 APA 6</a:t>
            </a:r>
            <a:r>
              <a:rPr lang="en-US" altLang="en-US" sz="2400" dirty="0">
                <a:solidFill>
                  <a:schemeClr val="tx1">
                    <a:lumMod val="65000"/>
                    <a:lumOff val="35000"/>
                  </a:schemeClr>
                </a:solidFill>
              </a:rPr>
              <a:t>	</a:t>
            </a:r>
            <a:endParaRPr lang="en-US" altLang="en-US" sz="1800" dirty="0">
              <a:solidFill>
                <a:schemeClr val="tx1">
                  <a:lumMod val="65000"/>
                  <a:lumOff val="35000"/>
                </a:schemeClr>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63" y="762000"/>
            <a:ext cx="2556837" cy="5334000"/>
          </a:xfrm>
        </p:spPr>
        <p:txBody>
          <a:bodyPr>
            <a:normAutofit/>
          </a:bodyPr>
          <a:lstStyle/>
          <a:p>
            <a:r>
              <a:rPr lang="en-US" sz="2800" dirty="0"/>
              <a:t>In-Text Documentation Examples</a:t>
            </a:r>
          </a:p>
        </p:txBody>
      </p:sp>
      <p:sp>
        <p:nvSpPr>
          <p:cNvPr id="3" name="Content Placeholder 2"/>
          <p:cNvSpPr>
            <a:spLocks noGrp="1"/>
          </p:cNvSpPr>
          <p:nvPr>
            <p:ph idx="1"/>
          </p:nvPr>
        </p:nvSpPr>
        <p:spPr>
          <a:xfrm>
            <a:off x="2743200" y="762000"/>
            <a:ext cx="5943600" cy="5364163"/>
          </a:xfrm>
        </p:spPr>
        <p:txBody>
          <a:bodyPr>
            <a:noAutofit/>
          </a:bodyPr>
          <a:lstStyle/>
          <a:p>
            <a:pPr marL="0" indent="0">
              <a:buNone/>
            </a:pPr>
            <a:r>
              <a:rPr lang="en-US" sz="2000" dirty="0"/>
              <a:t> Summary with Author(s) -  (last name, year)</a:t>
            </a:r>
          </a:p>
          <a:p>
            <a:pPr marL="0" indent="0">
              <a:buNone/>
            </a:pPr>
            <a:r>
              <a:rPr lang="en-US" sz="2000" dirty="0"/>
              <a:t>	</a:t>
            </a:r>
            <a:r>
              <a:rPr lang="en-US" sz="2000" dirty="0">
                <a:solidFill>
                  <a:schemeClr val="accent2"/>
                </a:solidFill>
              </a:rPr>
              <a:t>One author: (Smith, 2014)</a:t>
            </a:r>
          </a:p>
          <a:p>
            <a:pPr marL="0" indent="0">
              <a:buNone/>
            </a:pPr>
            <a:r>
              <a:rPr lang="en-US" sz="2000" dirty="0">
                <a:solidFill>
                  <a:schemeClr val="accent2"/>
                </a:solidFill>
              </a:rPr>
              <a:t>	Two authors:  (Smith &amp; Rickard, 2014)</a:t>
            </a:r>
          </a:p>
          <a:p>
            <a:pPr marL="0" indent="0">
              <a:buNone/>
            </a:pPr>
            <a:r>
              <a:rPr lang="en-US" sz="2000" dirty="0"/>
              <a:t>	</a:t>
            </a:r>
            <a:r>
              <a:rPr lang="en-US" sz="2000" dirty="0">
                <a:solidFill>
                  <a:schemeClr val="accent1">
                    <a:lumMod val="60000"/>
                    <a:lumOff val="40000"/>
                  </a:schemeClr>
                </a:solidFill>
              </a:rPr>
              <a:t>Three/Four/Five authors: </a:t>
            </a:r>
          </a:p>
          <a:p>
            <a:pPr marL="0" indent="0">
              <a:buNone/>
            </a:pPr>
            <a:r>
              <a:rPr lang="en-US" sz="2000" dirty="0">
                <a:solidFill>
                  <a:schemeClr val="accent1">
                    <a:lumMod val="60000"/>
                    <a:lumOff val="40000"/>
                  </a:schemeClr>
                </a:solidFill>
              </a:rPr>
              <a:t>	         </a:t>
            </a:r>
            <a:r>
              <a:rPr lang="en-US" sz="1800" dirty="0">
                <a:solidFill>
                  <a:schemeClr val="accent1">
                    <a:lumMod val="60000"/>
                    <a:lumOff val="40000"/>
                  </a:schemeClr>
                </a:solidFill>
              </a:rPr>
              <a:t>*first time (Smith, Rickard, &amp; Jones, 2014)</a:t>
            </a:r>
          </a:p>
          <a:p>
            <a:pPr marL="0" indent="0">
              <a:buNone/>
            </a:pPr>
            <a:r>
              <a:rPr lang="en-US" sz="1800" dirty="0">
                <a:solidFill>
                  <a:schemeClr val="accent1">
                    <a:lumMod val="60000"/>
                    <a:lumOff val="40000"/>
                  </a:schemeClr>
                </a:solidFill>
              </a:rPr>
              <a:t>	          *subsequent citations: (Smith et al., 2014)</a:t>
            </a:r>
          </a:p>
          <a:p>
            <a:pPr marL="0" indent="0">
              <a:buNone/>
            </a:pPr>
            <a:r>
              <a:rPr lang="en-US" sz="2000" dirty="0"/>
              <a:t>	</a:t>
            </a:r>
            <a:r>
              <a:rPr lang="en-US" sz="2000" dirty="0">
                <a:solidFill>
                  <a:schemeClr val="accent2"/>
                </a:solidFill>
              </a:rPr>
              <a:t>Six or more: (Smith et al., 2014)</a:t>
            </a:r>
          </a:p>
          <a:p>
            <a:pPr>
              <a:buClr>
                <a:schemeClr val="accent3"/>
              </a:buClr>
            </a:pPr>
            <a:r>
              <a:rPr lang="en-US" sz="2000" dirty="0"/>
              <a:t>Paraphrase or Quotation with Author(s)  - </a:t>
            </a:r>
          </a:p>
          <a:p>
            <a:pPr marL="0" indent="0">
              <a:buNone/>
            </a:pPr>
            <a:r>
              <a:rPr lang="en-US" sz="2000" dirty="0"/>
              <a:t>        	*same order as above, just add page number</a:t>
            </a:r>
          </a:p>
          <a:p>
            <a:pPr marL="0" indent="0">
              <a:buNone/>
            </a:pPr>
            <a:r>
              <a:rPr lang="en-US" sz="2000" dirty="0"/>
              <a:t>  Document source: </a:t>
            </a:r>
            <a:r>
              <a:rPr lang="en-US" sz="2000" dirty="0">
                <a:solidFill>
                  <a:schemeClr val="accent2"/>
                </a:solidFill>
              </a:rPr>
              <a:t>(</a:t>
            </a:r>
            <a:r>
              <a:rPr lang="en-US" sz="1800" dirty="0">
                <a:solidFill>
                  <a:schemeClr val="accent2"/>
                </a:solidFill>
              </a:rPr>
              <a:t>Simpson, Rickard, &amp; Jones, 2014, p. 4)</a:t>
            </a:r>
          </a:p>
          <a:p>
            <a:pPr marL="0" indent="0">
              <a:buNone/>
            </a:pPr>
            <a:r>
              <a:rPr lang="en-US" sz="2000" dirty="0"/>
              <a:t>  Web sources: </a:t>
            </a:r>
            <a:r>
              <a:rPr lang="en-US" sz="1800" dirty="0">
                <a:solidFill>
                  <a:schemeClr val="accent2"/>
                </a:solidFill>
              </a:rPr>
              <a:t>(Collins et al., 2014, para. 1)   </a:t>
            </a:r>
          </a:p>
          <a:p>
            <a:pPr marL="0" indent="0">
              <a:buNone/>
            </a:pPr>
            <a:r>
              <a:rPr lang="en-US" sz="2000" dirty="0"/>
              <a:t>   </a:t>
            </a:r>
            <a:r>
              <a:rPr lang="en-US" sz="1800" dirty="0">
                <a:solidFill>
                  <a:schemeClr val="accent2"/>
                </a:solidFill>
              </a:rPr>
              <a:t>(Watson, 2014, First Time Homebuyer section, para. 2)</a:t>
            </a:r>
          </a:p>
        </p:txBody>
      </p:sp>
    </p:spTree>
    <p:extLst>
      <p:ext uri="{BB962C8B-B14F-4D97-AF65-F5344CB8AC3E}">
        <p14:creationId xmlns:p14="http://schemas.microsoft.com/office/powerpoint/2010/main" val="2658282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9AF56-1C6B-437A-88D6-6482DEE88292}"/>
              </a:ext>
            </a:extLst>
          </p:cNvPr>
          <p:cNvSpPr>
            <a:spLocks noGrp="1"/>
          </p:cNvSpPr>
          <p:nvPr>
            <p:ph type="title"/>
          </p:nvPr>
        </p:nvSpPr>
        <p:spPr/>
        <p:txBody>
          <a:bodyPr/>
          <a:lstStyle/>
          <a:p>
            <a:r>
              <a:rPr lang="en-US" dirty="0"/>
              <a:t>Citing a Source within a Source (Secondary Source)</a:t>
            </a:r>
          </a:p>
        </p:txBody>
      </p:sp>
      <p:sp>
        <p:nvSpPr>
          <p:cNvPr id="3" name="Content Placeholder 2">
            <a:extLst>
              <a:ext uri="{FF2B5EF4-FFF2-40B4-BE49-F238E27FC236}">
                <a16:creationId xmlns:a16="http://schemas.microsoft.com/office/drawing/2014/main" id="{121A5F78-FF28-4F33-8682-F2836CC43B8A}"/>
              </a:ext>
            </a:extLst>
          </p:cNvPr>
          <p:cNvSpPr>
            <a:spLocks noGrp="1"/>
          </p:cNvSpPr>
          <p:nvPr>
            <p:ph idx="1"/>
          </p:nvPr>
        </p:nvSpPr>
        <p:spPr/>
        <p:txBody>
          <a:bodyPr/>
          <a:lstStyle/>
          <a:p>
            <a:pPr>
              <a:buClr>
                <a:schemeClr val="accent3"/>
              </a:buClr>
              <a:buFont typeface="Arial" panose="020B0604020202020204" pitchFamily="34" charset="0"/>
              <a:buChar char="•"/>
            </a:pPr>
            <a:r>
              <a:rPr lang="en-US" dirty="0"/>
              <a:t>Only use a secondary source if you cannot find the original source of information.</a:t>
            </a:r>
          </a:p>
          <a:p>
            <a:pPr>
              <a:buClr>
                <a:schemeClr val="accent3"/>
              </a:buClr>
              <a:buFont typeface="Arial" panose="020B0604020202020204" pitchFamily="34" charset="0"/>
              <a:buChar char="•"/>
            </a:pPr>
            <a:r>
              <a:rPr lang="en-US" dirty="0"/>
              <a:t>Cite a secondary source with an in-text citation.</a:t>
            </a:r>
          </a:p>
          <a:p>
            <a:pPr marL="0" indent="0">
              <a:buNone/>
            </a:pPr>
            <a:r>
              <a:rPr lang="en-US" dirty="0">
                <a:solidFill>
                  <a:schemeClr val="accent4"/>
                </a:solidFill>
              </a:rPr>
              <a:t>	In-text Citation</a:t>
            </a:r>
          </a:p>
          <a:p>
            <a:pPr marL="0" indent="0">
              <a:buNone/>
            </a:pPr>
            <a:r>
              <a:rPr lang="en-US" dirty="0"/>
              <a:t>	According to Blankenship (as cited in 	Frankfort, 2009), learning APA style can be 	rather difficult, but with practice you can 	master it” (p. 42).</a:t>
            </a:r>
          </a:p>
          <a:p>
            <a:endParaRPr lang="en-US" dirty="0"/>
          </a:p>
        </p:txBody>
      </p:sp>
    </p:spTree>
    <p:extLst>
      <p:ext uri="{BB962C8B-B14F-4D97-AF65-F5344CB8AC3E}">
        <p14:creationId xmlns:p14="http://schemas.microsoft.com/office/powerpoint/2010/main" val="40948725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52400" y="762000"/>
            <a:ext cx="2438400" cy="5334000"/>
          </a:xfrm>
        </p:spPr>
        <p:txBody>
          <a:bodyPr>
            <a:normAutofit/>
          </a:bodyPr>
          <a:lstStyle/>
          <a:p>
            <a:r>
              <a:rPr lang="en-US" altLang="en-US" sz="3200" dirty="0"/>
              <a:t>Elements of Good Research and Writing</a:t>
            </a:r>
            <a:r>
              <a:rPr lang="en-US" altLang="en-US" b="1" dirty="0"/>
              <a:t/>
            </a:r>
            <a:br>
              <a:rPr lang="en-US" altLang="en-US" b="1" dirty="0"/>
            </a:br>
            <a:endParaRPr lang="en-US" altLang="en-US" dirty="0"/>
          </a:p>
        </p:txBody>
      </p:sp>
      <p:sp>
        <p:nvSpPr>
          <p:cNvPr id="3" name="Content Placeholder 2"/>
          <p:cNvSpPr>
            <a:spLocks noGrp="1"/>
          </p:cNvSpPr>
          <p:nvPr>
            <p:ph idx="1"/>
          </p:nvPr>
        </p:nvSpPr>
        <p:spPr>
          <a:xfrm>
            <a:off x="2819400" y="990600"/>
            <a:ext cx="5638800" cy="5135563"/>
          </a:xfrm>
        </p:spPr>
        <p:txBody>
          <a:bodyPr>
            <a:noAutofit/>
          </a:bodyPr>
          <a:lstStyle/>
          <a:p>
            <a:pPr>
              <a:buClr>
                <a:schemeClr val="accent3"/>
              </a:buClr>
              <a:buFont typeface="Arial" panose="020B0604020202020204" pitchFamily="34" charset="0"/>
              <a:buChar char="•"/>
              <a:defRPr/>
            </a:pPr>
            <a:r>
              <a:rPr lang="en-US" sz="2000" dirty="0"/>
              <a:t>Each paragraph or section of a research paper needs to have three distinct parts: </a:t>
            </a:r>
            <a:r>
              <a:rPr lang="en-US" sz="2000" b="1" dirty="0"/>
              <a:t>claim</a:t>
            </a:r>
            <a:r>
              <a:rPr lang="en-US" sz="2000" dirty="0"/>
              <a:t>, </a:t>
            </a:r>
            <a:r>
              <a:rPr lang="en-US" sz="2000" b="1" dirty="0"/>
              <a:t>evidence</a:t>
            </a:r>
            <a:r>
              <a:rPr lang="en-US" sz="2000" dirty="0"/>
              <a:t>, and </a:t>
            </a:r>
            <a:r>
              <a:rPr lang="en-US" sz="2000" b="1" dirty="0"/>
              <a:t>discussion</a:t>
            </a:r>
            <a:r>
              <a:rPr lang="en-US" sz="2000" dirty="0"/>
              <a:t>. </a:t>
            </a:r>
          </a:p>
          <a:p>
            <a:pPr>
              <a:buClr>
                <a:schemeClr val="accent3"/>
              </a:buClr>
              <a:buFont typeface="Arial" panose="020B0604020202020204" pitchFamily="34" charset="0"/>
              <a:buChar char="•"/>
              <a:defRPr/>
            </a:pPr>
            <a:r>
              <a:rPr lang="en-US" sz="2000" dirty="0"/>
              <a:t>The </a:t>
            </a:r>
            <a:r>
              <a:rPr lang="en-US" sz="2000" b="1" dirty="0"/>
              <a:t>CLAIM</a:t>
            </a:r>
            <a:r>
              <a:rPr lang="en-US" sz="2000" dirty="0"/>
              <a:t> is the paragraph’s or section’s main idea, and it refers back to the thesis (the main idea of your paper). </a:t>
            </a:r>
          </a:p>
          <a:p>
            <a:pPr>
              <a:buClr>
                <a:schemeClr val="accent3"/>
              </a:buClr>
              <a:buFont typeface="Arial" panose="020B0604020202020204" pitchFamily="34" charset="0"/>
              <a:buChar char="•"/>
              <a:defRPr/>
            </a:pPr>
            <a:r>
              <a:rPr lang="en-US" sz="2000" b="1" dirty="0"/>
              <a:t>EVIDENCE</a:t>
            </a:r>
            <a:r>
              <a:rPr lang="en-US" sz="2000" dirty="0"/>
              <a:t> is the information you find in your research that supports your claim. </a:t>
            </a:r>
          </a:p>
          <a:p>
            <a:pPr>
              <a:buClr>
                <a:schemeClr val="accent3"/>
              </a:buClr>
              <a:buFont typeface="Arial" panose="020B0604020202020204" pitchFamily="34" charset="0"/>
              <a:buChar char="•"/>
              <a:defRPr/>
            </a:pPr>
            <a:r>
              <a:rPr lang="en-US" sz="2000" dirty="0"/>
              <a:t>Last, the </a:t>
            </a:r>
            <a:r>
              <a:rPr lang="en-US" sz="2000" b="1" dirty="0"/>
              <a:t>DISCUSSION</a:t>
            </a:r>
            <a:r>
              <a:rPr lang="en-US" sz="2000" dirty="0"/>
              <a:t> explains how the evidence given is relevant to the claim. Simply presenting the evidence is </a:t>
            </a:r>
            <a:r>
              <a:rPr lang="en-US" sz="2000" i="1" dirty="0"/>
              <a:t>never</a:t>
            </a:r>
            <a:r>
              <a:rPr lang="en-US" sz="2000" dirty="0"/>
              <a:t> enough.</a:t>
            </a:r>
          </a:p>
          <a:p>
            <a:pPr>
              <a:buClr>
                <a:schemeClr val="accent3"/>
              </a:buClr>
              <a:buFont typeface="Arial" panose="020B0604020202020204" pitchFamily="34" charset="0"/>
              <a:buChar char="•"/>
              <a:defRPr/>
            </a:pPr>
            <a:r>
              <a:rPr lang="en-US" sz="2000" dirty="0"/>
              <a:t>Always explain how the source can be used to support the claim as well as how it helps develop the overall purpose of the paper. It is better to have one or two sources that are thoroughly explained than to have three or four sources which have no content or explanation.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itle 2"/>
          <p:cNvSpPr>
            <a:spLocks noGrp="1"/>
          </p:cNvSpPr>
          <p:nvPr>
            <p:ph type="title"/>
          </p:nvPr>
        </p:nvSpPr>
        <p:spPr/>
        <p:txBody>
          <a:bodyPr/>
          <a:lstStyle/>
          <a:p>
            <a:pPr eaLnBrk="1" hangingPunct="1"/>
            <a:r>
              <a:rPr lang="en-US" altLang="en-US"/>
              <a:t>Why Source Integration </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400" dirty="0"/>
              <a:t>Quotations, paraphrases, and summaries</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provide support for claims or add credibility to your writing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refer to work that leads up to the work you are now doing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give examples of several points of view on a subject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call attention to a position that you wish to agree or disagree with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highlight a particularly striking phrase, sentence, or passage by quoting the original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distance yourself from the original by quoting it in order to cue readers that the words are not your own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expand the breadth or depth of your writing </a:t>
            </a:r>
          </a:p>
          <a:p>
            <a:pPr eaLnBrk="1" fontAlgn="auto" hangingPunct="1">
              <a:spcAft>
                <a:spcPts val="0"/>
              </a:spcAft>
              <a:buFont typeface="Arial" panose="020B0604020202020204" pitchFamily="34" charset="0"/>
              <a:buChar char="•"/>
              <a:defRPr/>
            </a:pPr>
            <a:endParaRPr lang="en-US" dirty="0"/>
          </a:p>
        </p:txBody>
      </p:sp>
      <p:sp>
        <p:nvSpPr>
          <p:cNvPr id="5" name="TextBox 4"/>
          <p:cNvSpPr txBox="1"/>
          <p:nvPr/>
        </p:nvSpPr>
        <p:spPr>
          <a:xfrm>
            <a:off x="1294995" y="6172200"/>
            <a:ext cx="8001000" cy="576263"/>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169-171 APA 6e</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itle 2"/>
          <p:cNvSpPr>
            <a:spLocks noGrp="1"/>
          </p:cNvSpPr>
          <p:nvPr>
            <p:ph type="title"/>
          </p:nvPr>
        </p:nvSpPr>
        <p:spPr/>
        <p:txBody>
          <a:bodyPr/>
          <a:lstStyle/>
          <a:p>
            <a:pPr eaLnBrk="1" hangingPunct="1"/>
            <a:r>
              <a:rPr lang="en-US" altLang="en-US" dirty="0"/>
              <a:t>Choosing Text to Integrate</a:t>
            </a:r>
          </a:p>
        </p:txBody>
      </p:sp>
      <p:sp>
        <p:nvSpPr>
          <p:cNvPr id="4" name="Content Placeholder 3"/>
          <p:cNvSpPr>
            <a:spLocks noGrp="1"/>
          </p:cNvSpPr>
          <p:nvPr>
            <p:ph idx="1"/>
          </p:nvPr>
        </p:nvSpPr>
        <p:spPr/>
        <p:txBody>
          <a:bodyPr rtlCol="0">
            <a:normAutofit/>
          </a:bodyPr>
          <a:lstStyle/>
          <a:p>
            <a:pPr marL="533400" indent="-533400" eaLnBrk="1" fontAlgn="auto" hangingPunct="1">
              <a:lnSpc>
                <a:spcPct val="90000"/>
              </a:lnSpc>
              <a:spcAft>
                <a:spcPts val="0"/>
              </a:spcAft>
              <a:buClr>
                <a:schemeClr val="accent3"/>
              </a:buClr>
              <a:buFont typeface="Arial" charset="0"/>
              <a:buAutoNum type="arabicPeriod"/>
              <a:defRPr/>
            </a:pPr>
            <a:r>
              <a:rPr lang="en-US" sz="2000" dirty="0"/>
              <a:t>Read the entire text, noting the key points and main ideas. </a:t>
            </a:r>
          </a:p>
          <a:p>
            <a:pPr marL="533400" indent="-533400" eaLnBrk="1" fontAlgn="auto" hangingPunct="1">
              <a:lnSpc>
                <a:spcPct val="90000"/>
              </a:lnSpc>
              <a:spcAft>
                <a:spcPts val="0"/>
              </a:spcAft>
              <a:buClr>
                <a:schemeClr val="accent3"/>
              </a:buClr>
              <a:buFont typeface="Arial" charset="0"/>
              <a:buAutoNum type="arabicPeriod"/>
              <a:defRPr/>
            </a:pPr>
            <a:r>
              <a:rPr lang="en-US" sz="2000" dirty="0"/>
              <a:t>Summarize in your own words what the single main idea of the essay is. </a:t>
            </a:r>
          </a:p>
          <a:p>
            <a:pPr marL="533400" indent="-533400" eaLnBrk="1" fontAlgn="auto" hangingPunct="1">
              <a:lnSpc>
                <a:spcPct val="90000"/>
              </a:lnSpc>
              <a:spcAft>
                <a:spcPts val="0"/>
              </a:spcAft>
              <a:buClr>
                <a:schemeClr val="accent3"/>
              </a:buClr>
              <a:buFont typeface="Arial" charset="0"/>
              <a:buAutoNum type="arabicPeriod"/>
              <a:defRPr/>
            </a:pPr>
            <a:r>
              <a:rPr lang="en-US" sz="2000" dirty="0"/>
              <a:t>Paraphrase important supporting points that come up in the essay. </a:t>
            </a:r>
          </a:p>
          <a:p>
            <a:pPr marL="533400" indent="-533400" eaLnBrk="1" fontAlgn="auto" hangingPunct="1">
              <a:lnSpc>
                <a:spcPct val="90000"/>
              </a:lnSpc>
              <a:spcAft>
                <a:spcPts val="0"/>
              </a:spcAft>
              <a:buClr>
                <a:schemeClr val="accent3"/>
              </a:buClr>
              <a:buFont typeface="Arial" charset="0"/>
              <a:buAutoNum type="arabicPeriod"/>
              <a:defRPr/>
            </a:pPr>
            <a:r>
              <a:rPr lang="en-US" sz="2000" dirty="0"/>
              <a:t>Consider any words, phrases, or brief passages that you believe should be quoted directly, </a:t>
            </a:r>
            <a:r>
              <a:rPr lang="en-US" sz="2000" i="1" dirty="0">
                <a:solidFill>
                  <a:schemeClr val="accent4"/>
                </a:solidFill>
              </a:rPr>
              <a:t>particularly when using numbers, statistics, percentages, etc</a:t>
            </a:r>
            <a:r>
              <a:rPr lang="en-US" sz="2000" dirty="0">
                <a:solidFill>
                  <a:schemeClr val="accent4"/>
                </a:solidFill>
              </a:rPr>
              <a:t>. </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1294995" y="6172200"/>
            <a:ext cx="7924800" cy="528606"/>
          </a:xfrm>
          <a:prstGeom prst="rect">
            <a:avLst/>
          </a:prstGeom>
          <a:noFill/>
        </p:spPr>
        <p:txBody>
          <a:bodyPr wrap="square">
            <a:spAutoFit/>
          </a:bodyPr>
          <a:lstStyle/>
          <a:p>
            <a:pPr marL="533400" indent="-533400" fontAlgn="auto">
              <a:lnSpc>
                <a:spcPct val="90000"/>
              </a:lnSpc>
              <a:spcBef>
                <a:spcPts val="0"/>
              </a:spcBef>
              <a:spcAft>
                <a:spcPts val="0"/>
              </a:spcAft>
              <a:defRPr/>
            </a:pPr>
            <a:r>
              <a:rPr lang="en-US" sz="1050" dirty="0">
                <a:solidFill>
                  <a:schemeClr val="tx1">
                    <a:lumMod val="65000"/>
                    <a:lumOff val="35000"/>
                  </a:schemeClr>
                </a:solidFill>
                <a:latin typeface="+mn-lt"/>
                <a:cs typeface="+mn-cs"/>
              </a:rPr>
              <a:t>p. 169-172 APA 6e</a:t>
            </a:r>
          </a:p>
          <a:p>
            <a:pPr marL="533400" indent="-533400" fontAlgn="auto">
              <a:lnSpc>
                <a:spcPct val="90000"/>
              </a:lnSpc>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itle 2"/>
          <p:cNvSpPr>
            <a:spLocks noGrp="1"/>
          </p:cNvSpPr>
          <p:nvPr>
            <p:ph type="title"/>
          </p:nvPr>
        </p:nvSpPr>
        <p:spPr/>
        <p:txBody>
          <a:bodyPr/>
          <a:lstStyle/>
          <a:p>
            <a:pPr eaLnBrk="1" hangingPunct="1"/>
            <a:r>
              <a:rPr lang="en-US" altLang="en-US"/>
              <a:t>Summarizing</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When you</a:t>
            </a:r>
            <a:r>
              <a:rPr lang="en-US" sz="2000" b="1" dirty="0"/>
              <a:t> summarize, </a:t>
            </a:r>
            <a:r>
              <a:rPr lang="en-US" sz="2000" dirty="0"/>
              <a:t>you put the main idea(s) into your own words, including only the main point(s).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Summarized ideas must be attributed to the original source.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Summaries are significantly shorter than the original.</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Summaries take a broad overview of source material.</a:t>
            </a:r>
          </a:p>
          <a:p>
            <a:pPr eaLnBrk="1" fontAlgn="auto" hangingPunct="1">
              <a:spcAft>
                <a:spcPts val="0"/>
              </a:spcAft>
              <a:buFont typeface="Arial" panose="020B0604020202020204" pitchFamily="34" charset="0"/>
              <a:buChar char="•"/>
              <a:defRPr/>
            </a:pPr>
            <a:endParaRPr lang="en-US" sz="2000" dirty="0"/>
          </a:p>
        </p:txBody>
      </p:sp>
      <p:sp>
        <p:nvSpPr>
          <p:cNvPr id="5" name="TextBox 4"/>
          <p:cNvSpPr txBox="1"/>
          <p:nvPr/>
        </p:nvSpPr>
        <p:spPr>
          <a:xfrm>
            <a:off x="1294995" y="6096000"/>
            <a:ext cx="8382000" cy="576263"/>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170-174 APA 6e</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 y="762000"/>
            <a:ext cx="2286000" cy="5334000"/>
          </a:xfrm>
        </p:spPr>
        <p:txBody>
          <a:bodyPr/>
          <a:lstStyle/>
          <a:p>
            <a:r>
              <a:rPr lang="en-US" altLang="en-US" dirty="0"/>
              <a:t>Summarizing</a:t>
            </a:r>
          </a:p>
        </p:txBody>
      </p:sp>
      <p:sp>
        <p:nvSpPr>
          <p:cNvPr id="3" name="Content Placeholder 2"/>
          <p:cNvSpPr>
            <a:spLocks noGrp="1"/>
          </p:cNvSpPr>
          <p:nvPr>
            <p:ph idx="1"/>
          </p:nvPr>
        </p:nvSpPr>
        <p:spPr>
          <a:xfrm>
            <a:off x="2667000" y="685800"/>
            <a:ext cx="5943600" cy="5410200"/>
          </a:xfrm>
        </p:spPr>
        <p:txBody>
          <a:bodyPr>
            <a:normAutofit fontScale="92500" lnSpcReduction="20000"/>
          </a:bodyPr>
          <a:lstStyle/>
          <a:p>
            <a:pPr marL="0" indent="0">
              <a:buFont typeface="Arial" charset="0"/>
              <a:buNone/>
              <a:defRPr/>
            </a:pPr>
            <a:r>
              <a:rPr lang="en-US" sz="2400" b="1" i="1" dirty="0"/>
              <a:t>Summarize </a:t>
            </a:r>
            <a:r>
              <a:rPr lang="en-US" sz="2400" dirty="0"/>
              <a:t>any ideas or text that you believe are important. Proper summarization should condense the main idea or text of several pages (or even the entire source!) into a brief overview. </a:t>
            </a:r>
          </a:p>
          <a:p>
            <a:pPr marL="0" indent="0">
              <a:buFont typeface="Arial" charset="0"/>
              <a:buNone/>
              <a:defRPr/>
            </a:pPr>
            <a:r>
              <a:rPr lang="en-US" sz="2400" dirty="0"/>
              <a:t>By summarizing you save many paragraphs or pages of unnecessary text. When using in-text citations for summaries, you must always cite the author and publication year. </a:t>
            </a:r>
          </a:p>
          <a:p>
            <a:pPr marL="0" indent="0">
              <a:buFont typeface="Arial" charset="0"/>
              <a:buNone/>
              <a:defRPr/>
            </a:pPr>
            <a:r>
              <a:rPr lang="en-US" sz="2400" dirty="0"/>
              <a:t>If there is no author listed, cite the article name using the main words of the title and placing quotation marks “  “ around them. </a:t>
            </a:r>
          </a:p>
          <a:p>
            <a:pPr marL="0" indent="0">
              <a:buFont typeface="Arial" charset="0"/>
              <a:buNone/>
              <a:defRPr/>
            </a:pPr>
            <a:r>
              <a:rPr lang="en-US" sz="2400" dirty="0"/>
              <a:t>Summaries do not require page numbers; this is because the text summarized will usually cover several pages of text.</a:t>
            </a:r>
          </a:p>
          <a:p>
            <a:pPr>
              <a:defRPr/>
            </a:pPr>
            <a:r>
              <a:rPr lang="en-US" sz="2400" dirty="0">
                <a:solidFill>
                  <a:schemeClr val="accent5">
                    <a:lumMod val="60000"/>
                    <a:lumOff val="40000"/>
                  </a:schemeClr>
                </a:solidFill>
              </a:rPr>
              <a:t>EX:  Studies show that throughout colleges and universities teachers are often hired from one area of study to teach a different area of study (</a:t>
            </a:r>
            <a:r>
              <a:rPr lang="en-US" sz="2400" dirty="0" err="1">
                <a:solidFill>
                  <a:schemeClr val="accent5">
                    <a:lumMod val="60000"/>
                    <a:lumOff val="40000"/>
                  </a:schemeClr>
                </a:solidFill>
              </a:rPr>
              <a:t>Carpini</a:t>
            </a:r>
            <a:r>
              <a:rPr lang="en-US" sz="2400" dirty="0">
                <a:solidFill>
                  <a:schemeClr val="accent5">
                    <a:lumMod val="60000"/>
                    <a:lumOff val="40000"/>
                  </a:schemeClr>
                </a:solidFill>
              </a:rPr>
              <a:t>, 2004; Wilson, 1998).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2"/>
          <p:cNvSpPr>
            <a:spLocks noGrp="1"/>
          </p:cNvSpPr>
          <p:nvPr>
            <p:ph type="title"/>
          </p:nvPr>
        </p:nvSpPr>
        <p:spPr>
          <a:xfrm>
            <a:off x="228600" y="762000"/>
            <a:ext cx="2362200" cy="5334000"/>
          </a:xfrm>
        </p:spPr>
        <p:txBody>
          <a:bodyPr>
            <a:normAutofit/>
          </a:bodyPr>
          <a:lstStyle/>
          <a:p>
            <a:pPr eaLnBrk="1" hangingPunct="1"/>
            <a:r>
              <a:rPr lang="en-US" altLang="en-US" dirty="0"/>
              <a:t>Paraphrasing</a:t>
            </a:r>
          </a:p>
        </p:txBody>
      </p:sp>
      <p:sp>
        <p:nvSpPr>
          <p:cNvPr id="4" name="Content Placeholder 3"/>
          <p:cNvSpPr>
            <a:spLocks noGrp="1"/>
          </p:cNvSpPr>
          <p:nvPr>
            <p:ph idx="1"/>
          </p:nvPr>
        </p:nvSpPr>
        <p:spPr>
          <a:xfrm>
            <a:off x="2590800" y="1143000"/>
            <a:ext cx="6096000" cy="4953000"/>
          </a:xfrm>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sz="2000" b="1" dirty="0"/>
              <a:t>Paraphrasing</a:t>
            </a:r>
            <a:r>
              <a:rPr lang="en-US" sz="2000" dirty="0"/>
              <a:t> involves putting a passage from source material into your own words. </a:t>
            </a:r>
          </a:p>
          <a:p>
            <a:pPr eaLnBrk="1" fontAlgn="auto" hangingPunct="1">
              <a:spcAft>
                <a:spcPts val="0"/>
              </a:spcAft>
              <a:buClr>
                <a:schemeClr val="accent3"/>
              </a:buClr>
              <a:buSzPct val="70000"/>
              <a:buFont typeface="Arial" panose="020B0604020202020204" pitchFamily="34" charset="0"/>
              <a:buChar char="•"/>
              <a:defRPr/>
            </a:pPr>
            <a:endParaRPr lang="en-US" sz="2000" dirty="0"/>
          </a:p>
          <a:p>
            <a:pPr lvl="1" eaLnBrk="1" fontAlgn="auto" hangingPunct="1">
              <a:spcAft>
                <a:spcPts val="0"/>
              </a:spcAft>
              <a:buClr>
                <a:schemeClr val="accent3"/>
              </a:buClr>
              <a:buFont typeface="Arial" panose="020B0604020202020204" pitchFamily="34" charset="0"/>
              <a:buChar char="•"/>
              <a:defRPr/>
            </a:pPr>
            <a:r>
              <a:rPr lang="en-US" sz="2000" dirty="0"/>
              <a:t>Attribute paraphrases to their original sources.</a:t>
            </a:r>
          </a:p>
          <a:p>
            <a:pPr lvl="1" eaLnBrk="1" fontAlgn="auto" hangingPunct="1">
              <a:spcAft>
                <a:spcPts val="0"/>
              </a:spcAft>
              <a:buClr>
                <a:schemeClr val="accent3"/>
              </a:buClr>
              <a:buFont typeface="Arial" panose="020B0604020202020204" pitchFamily="34" charset="0"/>
              <a:buChar char="•"/>
              <a:defRPr/>
            </a:pPr>
            <a:r>
              <a:rPr lang="en-US" sz="2000" dirty="0"/>
              <a:t>Paraphrases are usually shorter than, but may be the same length as the original passage. </a:t>
            </a:r>
          </a:p>
          <a:p>
            <a:pPr lvl="1" eaLnBrk="1" fontAlgn="auto" hangingPunct="1">
              <a:spcAft>
                <a:spcPts val="0"/>
              </a:spcAft>
              <a:buClr>
                <a:schemeClr val="accent3"/>
              </a:buClr>
              <a:buFont typeface="Arial" panose="020B0604020202020204" pitchFamily="34" charset="0"/>
              <a:buChar char="•"/>
              <a:defRPr/>
            </a:pPr>
            <a:r>
              <a:rPr lang="en-US" sz="2000" dirty="0"/>
              <a:t>Paraphrases take a more focused segment of the source and condense it slightly. </a:t>
            </a:r>
          </a:p>
          <a:p>
            <a:pPr marL="800100" lvl="1" indent="-342900" eaLnBrk="1" fontAlgn="auto" hangingPunct="1">
              <a:spcAft>
                <a:spcPts val="0"/>
              </a:spcAft>
              <a:buClr>
                <a:schemeClr val="accent3"/>
              </a:buClr>
              <a:buFont typeface="Arial" panose="020B0604020202020204" pitchFamily="34" charset="0"/>
              <a:buChar char="•"/>
              <a:defRPr/>
            </a:pPr>
            <a:endParaRPr lang="en-US" sz="2000" dirty="0"/>
          </a:p>
          <a:p>
            <a:pPr>
              <a:buClr>
                <a:schemeClr val="accent2"/>
              </a:buClr>
              <a:buFont typeface="Arial" panose="020B0604020202020204" pitchFamily="34" charset="0"/>
              <a:buChar char="•"/>
              <a:defRPr/>
            </a:pPr>
            <a:r>
              <a:rPr lang="en-US" sz="2000" dirty="0"/>
              <a:t>EX: </a:t>
            </a:r>
            <a:r>
              <a:rPr lang="en-US" sz="2000" dirty="0" err="1"/>
              <a:t>Lortie’s</a:t>
            </a:r>
            <a:r>
              <a:rPr lang="en-US" sz="2000" dirty="0"/>
              <a:t> (1975) research reveals that classroom experiences as well as interactions among peers and colleagues contribute to teacher learning (p. 79).</a:t>
            </a:r>
          </a:p>
        </p:txBody>
      </p:sp>
      <p:sp>
        <p:nvSpPr>
          <p:cNvPr id="5" name="TextBox 4"/>
          <p:cNvSpPr txBox="1"/>
          <p:nvPr/>
        </p:nvSpPr>
        <p:spPr>
          <a:xfrm>
            <a:off x="1409700" y="6096000"/>
            <a:ext cx="86106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170 - 174 APA 6</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2"/>
          <p:cNvSpPr>
            <a:spLocks noGrp="1"/>
          </p:cNvSpPr>
          <p:nvPr>
            <p:ph type="title"/>
          </p:nvPr>
        </p:nvSpPr>
        <p:spPr/>
        <p:txBody>
          <a:bodyPr/>
          <a:lstStyle/>
          <a:p>
            <a:pPr eaLnBrk="1" hangingPunct="1"/>
            <a:r>
              <a:rPr lang="en-US" altLang="en-US" dirty="0"/>
              <a:t>Title Page</a:t>
            </a:r>
          </a:p>
        </p:txBody>
      </p:sp>
      <p:sp>
        <p:nvSpPr>
          <p:cNvPr id="4" name="Content Placeholder 3"/>
          <p:cNvSpPr>
            <a:spLocks noGrp="1"/>
          </p:cNvSpPr>
          <p:nvPr>
            <p:ph idx="1"/>
          </p:nvPr>
        </p:nvSpPr>
        <p:spPr/>
        <p:txBody>
          <a:bodyPr rtlCol="0">
            <a:normAutofit/>
          </a:bodyPr>
          <a:lstStyle/>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dirty="0"/>
              <a:t>Header (Upper Left Corner)</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The words </a:t>
            </a:r>
            <a:r>
              <a:rPr lang="en-US" sz="2000" dirty="0">
                <a:solidFill>
                  <a:schemeClr val="accent6"/>
                </a:solidFill>
              </a:rPr>
              <a:t>Running head</a:t>
            </a:r>
            <a:r>
              <a:rPr lang="en-US" sz="2000" dirty="0">
                <a:solidFill>
                  <a:srgbClr val="FFFF00"/>
                </a:solidFill>
              </a:rPr>
              <a:t>: </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One space then </a:t>
            </a:r>
            <a:r>
              <a:rPr lang="en-US" sz="2000" dirty="0">
                <a:solidFill>
                  <a:schemeClr val="accent6"/>
                </a:solidFill>
              </a:rPr>
              <a:t>BRIEF TITLE</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Example: </a:t>
            </a:r>
            <a:r>
              <a:rPr lang="en-US" sz="2000" dirty="0">
                <a:solidFill>
                  <a:schemeClr val="accent6"/>
                </a:solidFill>
              </a:rPr>
              <a:t>Running head: BRIEF TITLE</a:t>
            </a:r>
          </a:p>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dirty="0"/>
              <a:t>Header (Upper Right Corner)</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Page Number (number only)</a:t>
            </a:r>
          </a:p>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dirty="0"/>
              <a:t>Title and Identification (Center of Page, Double Spaced)</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Full Title (Balance title over 2 lines rather than go to the far edges)</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Author(s) Name(s)</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School (ex. University of North Alabama) or Course Number and Title (ex. EN 099: Basic Writing) – ASK YOUR PROFESSOR</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Date (Month date, year format) – ASK YOUR PROFESSOR</a:t>
            </a:r>
          </a:p>
          <a:p>
            <a:pPr eaLnBrk="1" fontAlgn="auto" hangingPunct="1">
              <a:spcAft>
                <a:spcPts val="0"/>
              </a:spcAft>
              <a:buFont typeface="Arial" panose="020B0604020202020204" pitchFamily="34" charset="0"/>
              <a:buChar char="•"/>
              <a:defRPr/>
            </a:pPr>
            <a:endParaRPr lang="en-US" sz="2000" dirty="0"/>
          </a:p>
        </p:txBody>
      </p:sp>
      <p:sp>
        <p:nvSpPr>
          <p:cNvPr id="5" name="TextBox 4"/>
          <p:cNvSpPr txBox="1"/>
          <p:nvPr/>
        </p:nvSpPr>
        <p:spPr>
          <a:xfrm>
            <a:off x="381000" y="6072188"/>
            <a:ext cx="4959350" cy="415925"/>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a:p>
            <a:pPr fontAlgn="auto">
              <a:spcBef>
                <a:spcPts val="0"/>
              </a:spcBef>
              <a:spcAft>
                <a:spcPts val="0"/>
              </a:spcAft>
              <a:defRPr/>
            </a:pPr>
            <a:r>
              <a:rPr lang="en-US" sz="1050" dirty="0">
                <a:latin typeface="+mn-lt"/>
                <a:cs typeface="+mn-cs"/>
              </a:rPr>
              <a:t>Perrin, R. (2007).</a:t>
            </a:r>
            <a:r>
              <a:rPr lang="en-US" sz="1050" i="1" dirty="0">
                <a:latin typeface="+mn-lt"/>
                <a:cs typeface="+mn-cs"/>
              </a:rPr>
              <a:t> Pocket guide to APA style </a:t>
            </a:r>
            <a:r>
              <a:rPr lang="en-US" sz="1050" dirty="0">
                <a:latin typeface="+mn-lt"/>
                <a:cs typeface="+mn-cs"/>
              </a:rPr>
              <a:t>(2nd ed.).  Boston: Houghton Mifflin.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itle 2"/>
          <p:cNvSpPr>
            <a:spLocks noGrp="1"/>
          </p:cNvSpPr>
          <p:nvPr>
            <p:ph type="title"/>
          </p:nvPr>
        </p:nvSpPr>
        <p:spPr>
          <a:xfrm>
            <a:off x="304800" y="762000"/>
            <a:ext cx="2209800" cy="5364163"/>
          </a:xfrm>
        </p:spPr>
        <p:txBody>
          <a:bodyPr/>
          <a:lstStyle/>
          <a:p>
            <a:pPr eaLnBrk="1" hangingPunct="1"/>
            <a:r>
              <a:rPr lang="en-US" altLang="en-US" dirty="0"/>
              <a:t>Quoting</a:t>
            </a:r>
          </a:p>
        </p:txBody>
      </p:sp>
      <p:sp>
        <p:nvSpPr>
          <p:cNvPr id="4" name="Content Placeholder 3"/>
          <p:cNvSpPr>
            <a:spLocks noGrp="1"/>
          </p:cNvSpPr>
          <p:nvPr>
            <p:ph idx="1"/>
          </p:nvPr>
        </p:nvSpPr>
        <p:spPr>
          <a:xfrm>
            <a:off x="2590800" y="1371600"/>
            <a:ext cx="6096000" cy="4754563"/>
          </a:xfrm>
        </p:spPr>
        <p:txBody>
          <a:bodyPr rtlCol="0">
            <a:normAutofit/>
          </a:bodyPr>
          <a:lstStyle/>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b="1" dirty="0"/>
              <a:t>Quotations</a:t>
            </a:r>
            <a:r>
              <a:rPr lang="en-US" sz="2000" dirty="0"/>
              <a:t> must be identical to the original.</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Quotations use a narrow segment of the source. </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They must match the source document word for word and must be attributed to the original author. </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Use quotes when the actual words are so integral to the discussion that they cannot be replaced.</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Use quotes when the author’s words are so precisely and accurately stated that they cannot be paraphrased.</a:t>
            </a:r>
          </a:p>
          <a:p>
            <a:pPr marL="0" indent="0">
              <a:buFont typeface="Arial" charset="0"/>
              <a:buNone/>
              <a:defRPr/>
            </a:pPr>
            <a:r>
              <a:rPr lang="en-US" sz="2000" dirty="0"/>
              <a:t>	EX: Stenberg and Lee (2002) agree that teacher 	       learning is an “intellectual and ongoing 		       process” (p. 327). </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409700" y="6137049"/>
            <a:ext cx="81534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170-174 APA 6e</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a:bodyPr>
          <a:lstStyle/>
          <a:p>
            <a:pPr eaLnBrk="1" fontAlgn="auto" hangingPunct="1">
              <a:spcAft>
                <a:spcPts val="0"/>
              </a:spcAft>
              <a:defRPr/>
            </a:pPr>
            <a:r>
              <a:rPr lang="en-US" dirty="0"/>
              <a:t>Signal Phrases and In-Text Citation</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2000" dirty="0"/>
              <a:t>Signal phrases introduce someone else’s work – they signal that the words and ideas that are about to be offered belong to someone other than the author of the paper. </a:t>
            </a:r>
            <a:r>
              <a:rPr lang="en-US" sz="2000" dirty="0">
                <a:solidFill>
                  <a:schemeClr val="accent6"/>
                </a:solidFill>
              </a:rPr>
              <a:t>* </a:t>
            </a:r>
            <a:r>
              <a:rPr lang="en-US" sz="2000" i="1" dirty="0">
                <a:solidFill>
                  <a:schemeClr val="accent6"/>
                </a:solidFill>
              </a:rPr>
              <a:t>According to Jones (2013), research reveals….(p.4).</a:t>
            </a:r>
            <a:endParaRPr lang="en-US" sz="2000" dirty="0">
              <a:solidFill>
                <a:schemeClr val="accent6"/>
              </a:solidFill>
            </a:endParaRPr>
          </a:p>
          <a:p>
            <a:pPr eaLnBrk="1" fontAlgn="auto" hangingPunct="1">
              <a:spcAft>
                <a:spcPts val="0"/>
              </a:spcAft>
              <a:buClr>
                <a:schemeClr val="accent3"/>
              </a:buClr>
              <a:buSzPct val="70000"/>
              <a:buFont typeface="Wingdings" pitchFamily="2" charset="2"/>
              <a:buChar char="§"/>
              <a:defRPr/>
            </a:pPr>
            <a:r>
              <a:rPr lang="en-US" sz="2000" dirty="0"/>
              <a:t>In-text citations are the parenthetical pieces of information that appear usually at the end of a quote, paraphrase, or summary (though they sometimes appear before). </a:t>
            </a:r>
            <a:r>
              <a:rPr lang="en-US" sz="2000" dirty="0">
                <a:solidFill>
                  <a:schemeClr val="accent2"/>
                </a:solidFill>
              </a:rPr>
              <a:t>*</a:t>
            </a:r>
            <a:r>
              <a:rPr lang="en-US" sz="2000" dirty="0">
                <a:solidFill>
                  <a:srgbClr val="FFFF00"/>
                </a:solidFill>
              </a:rPr>
              <a:t> </a:t>
            </a:r>
            <a:r>
              <a:rPr lang="en-US" sz="2000" dirty="0">
                <a:solidFill>
                  <a:schemeClr val="accent6"/>
                </a:solidFill>
              </a:rPr>
              <a:t>(Jones, 2013, p. 4)</a:t>
            </a:r>
          </a:p>
          <a:p>
            <a:pPr eaLnBrk="1" fontAlgn="auto" hangingPunct="1">
              <a:spcAft>
                <a:spcPts val="0"/>
              </a:spcAft>
              <a:buClr>
                <a:schemeClr val="accent3"/>
              </a:buClr>
              <a:buSzPct val="70000"/>
              <a:buFont typeface="Wingdings" pitchFamily="2" charset="2"/>
              <a:buChar char="§"/>
              <a:defRPr/>
            </a:pPr>
            <a:r>
              <a:rPr lang="en-US" sz="2000" dirty="0"/>
              <a:t>A simple rule: </a:t>
            </a:r>
          </a:p>
          <a:p>
            <a:pPr algn="ctr" eaLnBrk="1" fontAlgn="auto" hangingPunct="1">
              <a:spcAft>
                <a:spcPts val="0"/>
              </a:spcAft>
              <a:buFont typeface="Arial" pitchFamily="34" charset="0"/>
              <a:buNone/>
              <a:defRPr/>
            </a:pPr>
            <a:r>
              <a:rPr lang="en-US" sz="2000" i="1" dirty="0">
                <a:solidFill>
                  <a:schemeClr val="accent6"/>
                </a:solidFill>
              </a:rPr>
              <a:t>Author</a:t>
            </a:r>
            <a:r>
              <a:rPr lang="en-US" sz="2000" dirty="0">
                <a:solidFill>
                  <a:schemeClr val="accent6"/>
                </a:solidFill>
              </a:rPr>
              <a:t> or </a:t>
            </a:r>
            <a:r>
              <a:rPr lang="en-US" sz="2000" i="1" dirty="0">
                <a:solidFill>
                  <a:schemeClr val="accent6"/>
                </a:solidFill>
              </a:rPr>
              <a:t>Title</a:t>
            </a:r>
            <a:r>
              <a:rPr lang="en-US" sz="2000" dirty="0">
                <a:solidFill>
                  <a:schemeClr val="accent6"/>
                </a:solidFill>
              </a:rPr>
              <a:t>, </a:t>
            </a:r>
            <a:r>
              <a:rPr lang="en-US" sz="2000" i="1" dirty="0">
                <a:solidFill>
                  <a:schemeClr val="accent6"/>
                </a:solidFill>
              </a:rPr>
              <a:t>Year,</a:t>
            </a:r>
            <a:r>
              <a:rPr lang="en-US" sz="2000" dirty="0">
                <a:solidFill>
                  <a:schemeClr val="accent6"/>
                </a:solidFill>
              </a:rPr>
              <a:t> and </a:t>
            </a:r>
            <a:r>
              <a:rPr lang="en-US" sz="2000" i="1" dirty="0">
                <a:solidFill>
                  <a:schemeClr val="accent6"/>
                </a:solidFill>
              </a:rPr>
              <a:t>Page</a:t>
            </a:r>
            <a:r>
              <a:rPr lang="en-US" sz="2000" dirty="0">
                <a:solidFill>
                  <a:schemeClr val="accent6"/>
                </a:solidFill>
              </a:rPr>
              <a:t>: what isn’t </a:t>
            </a:r>
            <a:r>
              <a:rPr lang="en-US" sz="2000" i="1" dirty="0">
                <a:solidFill>
                  <a:schemeClr val="accent6"/>
                </a:solidFill>
              </a:rPr>
              <a:t>signaled</a:t>
            </a:r>
            <a:r>
              <a:rPr lang="en-US" sz="2000" dirty="0">
                <a:solidFill>
                  <a:schemeClr val="accent6"/>
                </a:solidFill>
              </a:rPr>
              <a:t> up front must be </a:t>
            </a:r>
            <a:r>
              <a:rPr lang="en-US" sz="2000" i="1" dirty="0">
                <a:solidFill>
                  <a:schemeClr val="accent6"/>
                </a:solidFill>
              </a:rPr>
              <a:t>cited</a:t>
            </a:r>
            <a:r>
              <a:rPr lang="en-US" sz="2000" dirty="0">
                <a:solidFill>
                  <a:schemeClr val="accent6"/>
                </a:solidFill>
              </a:rPr>
              <a:t> at the end.</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294995" y="6248400"/>
            <a:ext cx="1167307"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174 - 179 APA 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a:bodyPr>
          <a:lstStyle/>
          <a:p>
            <a:pPr eaLnBrk="1" fontAlgn="auto" hangingPunct="1">
              <a:spcAft>
                <a:spcPts val="0"/>
              </a:spcAft>
              <a:defRPr/>
            </a:pPr>
            <a:r>
              <a:rPr lang="en-US" dirty="0"/>
              <a:t>Signal Phrases and In-Text Citation (continued)</a:t>
            </a:r>
          </a:p>
        </p:txBody>
      </p:sp>
      <p:sp>
        <p:nvSpPr>
          <p:cNvPr id="4" name="Content Placeholder 3"/>
          <p:cNvSpPr>
            <a:spLocks noGrp="1"/>
          </p:cNvSpPr>
          <p:nvPr>
            <p:ph idx="1"/>
          </p:nvPr>
        </p:nvSpPr>
        <p:spPr>
          <a:xfrm>
            <a:off x="2590800" y="762001"/>
            <a:ext cx="6096000" cy="5334000"/>
          </a:xfrm>
        </p:spPr>
        <p:txBody>
          <a:bodyPr rtlCol="0">
            <a:normAutofit/>
          </a:bodyPr>
          <a:lstStyle/>
          <a:p>
            <a:pPr eaLnBrk="1" fontAlgn="auto" hangingPunct="1">
              <a:lnSpc>
                <a:spcPct val="90000"/>
              </a:lnSpc>
              <a:spcAft>
                <a:spcPts val="0"/>
              </a:spcAft>
              <a:buClr>
                <a:schemeClr val="accent2"/>
              </a:buClr>
              <a:buSzPct val="70000"/>
              <a:buFont typeface="Arial" panose="020B0604020202020204" pitchFamily="34" charset="0"/>
              <a:buChar char="•"/>
              <a:defRPr/>
            </a:pPr>
            <a:r>
              <a:rPr lang="en-US" sz="2400" dirty="0"/>
              <a:t>Limited signal, everything in citation</a:t>
            </a:r>
          </a:p>
          <a:p>
            <a:pPr lvl="1" eaLnBrk="1" fontAlgn="auto" hangingPunct="1">
              <a:lnSpc>
                <a:spcPct val="90000"/>
              </a:lnSpc>
              <a:spcAft>
                <a:spcPts val="0"/>
              </a:spcAft>
              <a:buClr>
                <a:schemeClr val="accent2"/>
              </a:buClr>
              <a:buFont typeface="Arial" panose="020B0604020202020204" pitchFamily="34" charset="0"/>
              <a:buChar char="•"/>
              <a:defRPr/>
            </a:pPr>
            <a:r>
              <a:rPr lang="en-US" sz="2000" dirty="0"/>
              <a:t>. . . end of paraphrased sentence, in which you convey the author's ideas in your own words (</a:t>
            </a:r>
            <a:r>
              <a:rPr lang="en-US" sz="2000" dirty="0" err="1"/>
              <a:t>Krepp</a:t>
            </a:r>
            <a:r>
              <a:rPr lang="en-US" sz="2000" dirty="0"/>
              <a:t>, 1985, p. 103).</a:t>
            </a:r>
          </a:p>
          <a:p>
            <a:pPr lvl="1" eaLnBrk="1" fontAlgn="auto" hangingPunct="1">
              <a:lnSpc>
                <a:spcPct val="90000"/>
              </a:lnSpc>
              <a:spcAft>
                <a:spcPts val="0"/>
              </a:spcAft>
              <a:buClr>
                <a:schemeClr val="accent2"/>
              </a:buClr>
              <a:buFont typeface="Arial" panose="020B0604020202020204" pitchFamily="34" charset="0"/>
              <a:buChar char="•"/>
              <a:defRPr/>
            </a:pPr>
            <a:r>
              <a:rPr lang="en-US" sz="2000" dirty="0"/>
              <a:t>……" end of quoted sentence" (</a:t>
            </a:r>
            <a:r>
              <a:rPr lang="en-US" sz="2000" dirty="0" err="1"/>
              <a:t>Krepp</a:t>
            </a:r>
            <a:r>
              <a:rPr lang="en-US" sz="2000" dirty="0"/>
              <a:t>, 1985, p. 103).</a:t>
            </a:r>
          </a:p>
          <a:p>
            <a:pPr lvl="1" eaLnBrk="1" fontAlgn="auto" hangingPunct="1">
              <a:lnSpc>
                <a:spcPct val="90000"/>
              </a:lnSpc>
              <a:spcAft>
                <a:spcPts val="0"/>
              </a:spcAft>
              <a:buClr>
                <a:schemeClr val="accent2"/>
              </a:buClr>
              <a:buFont typeface="Arial" panose="020B0604020202020204" pitchFamily="34" charset="0"/>
              <a:buChar char="•"/>
              <a:defRPr/>
            </a:pPr>
            <a:endParaRPr lang="en-US" sz="2000" dirty="0"/>
          </a:p>
          <a:p>
            <a:pPr eaLnBrk="1" fontAlgn="auto" hangingPunct="1">
              <a:lnSpc>
                <a:spcPct val="90000"/>
              </a:lnSpc>
              <a:spcAft>
                <a:spcPts val="0"/>
              </a:spcAft>
              <a:buClr>
                <a:schemeClr val="accent2"/>
              </a:buClr>
              <a:buSzPct val="70000"/>
              <a:buFont typeface="Arial" panose="020B0604020202020204" pitchFamily="34" charset="0"/>
              <a:buChar char="•"/>
              <a:defRPr/>
            </a:pPr>
            <a:r>
              <a:rPr lang="en-US" sz="2400" dirty="0"/>
              <a:t>Author and year in signal, page in citation</a:t>
            </a:r>
          </a:p>
          <a:p>
            <a:pPr lvl="1" eaLnBrk="1" fontAlgn="auto" hangingPunct="1">
              <a:lnSpc>
                <a:spcPct val="90000"/>
              </a:lnSpc>
              <a:spcAft>
                <a:spcPts val="0"/>
              </a:spcAft>
              <a:buClr>
                <a:schemeClr val="accent2"/>
              </a:buClr>
              <a:buFont typeface="Arial" panose="020B0604020202020204" pitchFamily="34" charset="0"/>
              <a:buChar char="•"/>
              <a:defRPr/>
            </a:pPr>
            <a:endParaRPr lang="en-US" sz="2000" dirty="0"/>
          </a:p>
          <a:p>
            <a:pPr lvl="1" eaLnBrk="1" fontAlgn="auto" hangingPunct="1">
              <a:lnSpc>
                <a:spcPct val="90000"/>
              </a:lnSpc>
              <a:spcAft>
                <a:spcPts val="0"/>
              </a:spcAft>
              <a:buClr>
                <a:schemeClr val="accent2"/>
              </a:buClr>
              <a:buFont typeface="Arial" panose="020B0604020202020204" pitchFamily="34" charset="0"/>
              <a:buChar char="•"/>
              <a:defRPr/>
            </a:pPr>
            <a:r>
              <a:rPr lang="en-US" sz="2000" dirty="0" err="1"/>
              <a:t>Krepp</a:t>
            </a:r>
            <a:r>
              <a:rPr lang="en-US" sz="2000" dirty="0"/>
              <a:t> (1985) reveals that . . . (p. 103).</a:t>
            </a:r>
          </a:p>
          <a:p>
            <a:pPr lvl="1" eaLnBrk="1" fontAlgn="auto" hangingPunct="1">
              <a:lnSpc>
                <a:spcPct val="90000"/>
              </a:lnSpc>
              <a:spcAft>
                <a:spcPts val="0"/>
              </a:spcAft>
              <a:buClr>
                <a:schemeClr val="accent2"/>
              </a:buClr>
              <a:buFont typeface="Arial" panose="020B0604020202020204" pitchFamily="34" charset="0"/>
              <a:buChar char="•"/>
              <a:defRPr/>
            </a:pPr>
            <a:r>
              <a:rPr lang="en-US" sz="2000" dirty="0"/>
              <a:t>According to </a:t>
            </a:r>
            <a:r>
              <a:rPr lang="en-US" sz="2000" dirty="0" err="1"/>
              <a:t>Krepp</a:t>
            </a:r>
            <a:r>
              <a:rPr lang="en-US" sz="2000" dirty="0"/>
              <a:t> (1985), ". . ." (p. 103). </a:t>
            </a:r>
          </a:p>
          <a:p>
            <a:pPr eaLnBrk="1" fontAlgn="auto" hangingPunct="1">
              <a:spcAft>
                <a:spcPts val="0"/>
              </a:spcAft>
              <a:buClr>
                <a:schemeClr val="accent2"/>
              </a:buClr>
              <a:buFont typeface="Arial" panose="020B0604020202020204" pitchFamily="34" charset="0"/>
              <a:buChar char="•"/>
              <a:defRPr/>
            </a:pPr>
            <a:endParaRPr lang="en-US" dirty="0"/>
          </a:p>
        </p:txBody>
      </p:sp>
      <p:sp>
        <p:nvSpPr>
          <p:cNvPr id="5" name="TextBox 4"/>
          <p:cNvSpPr txBox="1"/>
          <p:nvPr/>
        </p:nvSpPr>
        <p:spPr>
          <a:xfrm>
            <a:off x="1294995" y="6172200"/>
            <a:ext cx="82296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174-179 APA 6e</a:t>
            </a:r>
          </a:p>
          <a:p>
            <a:pPr fontAlgn="auto">
              <a:spcBef>
                <a:spcPts val="0"/>
              </a:spcBef>
              <a:spcAft>
                <a:spcPts val="0"/>
              </a:spcAft>
              <a:defRPr/>
            </a:pPr>
            <a:r>
              <a:rPr lang="en-US" sz="1050" dirty="0">
                <a:solidFill>
                  <a:schemeClr val="tx1">
                    <a:lumMod val="65000"/>
                    <a:lumOff val="35000"/>
                  </a:schemeClr>
                </a:solidFill>
                <a:latin typeface="+mn-lt"/>
                <a:cs typeface="+mn-cs"/>
              </a:rPr>
              <a:t>Documenting sources at SNHU: APA style. (</a:t>
            </a:r>
            <a:r>
              <a:rPr lang="en-US" sz="1050" dirty="0" err="1">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Southern New Hampshire University.  Retrieved September 17, 2007 from http://acadweb.snhu.edu/documenting_sources/apa.htm#Use%20a%20citation%20when%20you%20paraphrase</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a:bodyPr>
          <a:lstStyle/>
          <a:p>
            <a:pPr eaLnBrk="1" fontAlgn="auto" hangingPunct="1">
              <a:spcAft>
                <a:spcPts val="0"/>
              </a:spcAft>
              <a:defRPr/>
            </a:pPr>
            <a:r>
              <a:rPr lang="en-US" dirty="0"/>
              <a:t>Signal Phrases and In-Text Citation (continued)</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000" b="1" dirty="0"/>
              <a:t>Multiple Authors signaled (Alphabetical)</a:t>
            </a:r>
          </a:p>
          <a:p>
            <a:pPr lvl="1" eaLnBrk="1" fontAlgn="auto" hangingPunct="1">
              <a:lnSpc>
                <a:spcPct val="90000"/>
              </a:lnSpc>
              <a:spcAft>
                <a:spcPts val="0"/>
              </a:spcAft>
              <a:buFont typeface="Arial" pitchFamily="34" charset="0"/>
              <a:buNone/>
              <a:defRPr/>
            </a:pPr>
            <a:r>
              <a:rPr lang="en-US" sz="2000" dirty="0">
                <a:solidFill>
                  <a:schemeClr val="accent5"/>
                </a:solidFill>
              </a:rPr>
              <a:t>*Studies (Jones, 1966; </a:t>
            </a:r>
            <a:r>
              <a:rPr lang="en-US" sz="2000" dirty="0" err="1">
                <a:solidFill>
                  <a:schemeClr val="accent5"/>
                </a:solidFill>
              </a:rPr>
              <a:t>Krepp</a:t>
            </a:r>
            <a:r>
              <a:rPr lang="en-US" sz="2000" dirty="0">
                <a:solidFill>
                  <a:schemeClr val="accent5"/>
                </a:solidFill>
              </a:rPr>
              <a:t>, 1985; Smith, 1973) show that…. </a:t>
            </a:r>
          </a:p>
          <a:p>
            <a:pPr eaLnBrk="1" fontAlgn="auto" hangingPunct="1">
              <a:lnSpc>
                <a:spcPct val="90000"/>
              </a:lnSpc>
              <a:spcAft>
                <a:spcPts val="0"/>
              </a:spcAft>
              <a:buClr>
                <a:schemeClr val="accent3"/>
              </a:buClr>
              <a:buSzPct val="70000"/>
              <a:buFont typeface="Wingdings" pitchFamily="2" charset="2"/>
              <a:buChar char="§"/>
              <a:defRPr/>
            </a:pPr>
            <a:r>
              <a:rPr lang="en-US" sz="2000" b="1" dirty="0"/>
              <a:t>No Author</a:t>
            </a:r>
          </a:p>
          <a:p>
            <a:pPr lvl="1" eaLnBrk="1" fontAlgn="auto" hangingPunct="1">
              <a:lnSpc>
                <a:spcPct val="90000"/>
              </a:lnSpc>
              <a:spcAft>
                <a:spcPts val="0"/>
              </a:spcAft>
              <a:buFont typeface="Arial" pitchFamily="34" charset="0"/>
              <a:buNone/>
              <a:defRPr/>
            </a:pPr>
            <a:r>
              <a:rPr lang="en-US" sz="2000" dirty="0"/>
              <a:t>("Stocks Lose Again," 1991, p. B16).</a:t>
            </a:r>
          </a:p>
          <a:p>
            <a:pPr lvl="1" eaLnBrk="1" fontAlgn="auto" hangingPunct="1">
              <a:lnSpc>
                <a:spcPct val="90000"/>
              </a:lnSpc>
              <a:spcAft>
                <a:spcPts val="0"/>
              </a:spcAft>
              <a:buFont typeface="Arial" pitchFamily="34" charset="0"/>
              <a:buNone/>
              <a:defRPr/>
            </a:pPr>
            <a:r>
              <a:rPr lang="en-US" sz="2000" dirty="0">
                <a:solidFill>
                  <a:schemeClr val="accent5"/>
                </a:solidFill>
              </a:rPr>
              <a:t>*According to the news article “Stocks Lose Again” (1991), the recent accounts of … (p. B16).</a:t>
            </a:r>
          </a:p>
          <a:p>
            <a:pPr eaLnBrk="1" fontAlgn="auto" hangingPunct="1">
              <a:lnSpc>
                <a:spcPct val="90000"/>
              </a:lnSpc>
              <a:spcAft>
                <a:spcPts val="0"/>
              </a:spcAft>
              <a:buClr>
                <a:schemeClr val="accent3"/>
              </a:buClr>
              <a:buSzPct val="70000"/>
              <a:buFont typeface="Wingdings" pitchFamily="2" charset="2"/>
              <a:buChar char="§"/>
              <a:defRPr/>
            </a:pPr>
            <a:r>
              <a:rPr lang="en-US" sz="2000" b="1" dirty="0"/>
              <a:t>No Page Number</a:t>
            </a:r>
          </a:p>
          <a:p>
            <a:pPr lvl="1" eaLnBrk="1" fontAlgn="auto" hangingPunct="1">
              <a:lnSpc>
                <a:spcPct val="90000"/>
              </a:lnSpc>
              <a:spcAft>
                <a:spcPts val="0"/>
              </a:spcAft>
              <a:buFont typeface="Arial" pitchFamily="34" charset="0"/>
              <a:buNone/>
              <a:defRPr/>
            </a:pPr>
            <a:r>
              <a:rPr lang="en-US" sz="2000" dirty="0"/>
              <a:t>Provide other information in signal phrase</a:t>
            </a:r>
          </a:p>
          <a:p>
            <a:pPr lvl="1" fontAlgn="auto">
              <a:lnSpc>
                <a:spcPct val="90000"/>
              </a:lnSpc>
              <a:spcAft>
                <a:spcPts val="0"/>
              </a:spcAft>
              <a:buNone/>
              <a:defRPr/>
            </a:pPr>
            <a:r>
              <a:rPr lang="en-US" sz="2000" dirty="0">
                <a:solidFill>
                  <a:schemeClr val="accent5"/>
                </a:solidFill>
              </a:rPr>
              <a:t>*According to the Centers for Disease Control and Prevention (2014) website,……….</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295400" y="6148012"/>
            <a:ext cx="76200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174-179 APA 6e</a:t>
            </a:r>
          </a:p>
          <a:p>
            <a:pPr fontAlgn="auto">
              <a:spcBef>
                <a:spcPts val="0"/>
              </a:spcBef>
              <a:spcAft>
                <a:spcPts val="0"/>
              </a:spcAft>
              <a:defRPr/>
            </a:pPr>
            <a:r>
              <a:rPr lang="en-US" sz="1050" dirty="0">
                <a:solidFill>
                  <a:schemeClr val="tx1">
                    <a:lumMod val="65000"/>
                    <a:lumOff val="35000"/>
                  </a:schemeClr>
                </a:solidFill>
                <a:latin typeface="+mn-lt"/>
                <a:cs typeface="+mn-cs"/>
              </a:rPr>
              <a:t>Documenting sources at SNHU: APA style. (</a:t>
            </a:r>
            <a:r>
              <a:rPr lang="en-US" sz="1050" dirty="0" err="1">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Southern New Hampshire University.  Retrieved September 17, 2007 from http://acadweb.snhu.edu/documenting_sources/apa.htm#Use%20a%20citation%20when%20you%20paraphrase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Title 2"/>
          <p:cNvSpPr>
            <a:spLocks noGrp="1"/>
          </p:cNvSpPr>
          <p:nvPr>
            <p:ph type="title"/>
          </p:nvPr>
        </p:nvSpPr>
        <p:spPr>
          <a:xfrm>
            <a:off x="304801" y="762000"/>
            <a:ext cx="2057400" cy="5334000"/>
          </a:xfrm>
        </p:spPr>
        <p:txBody>
          <a:bodyPr>
            <a:normAutofit/>
          </a:bodyPr>
          <a:lstStyle/>
          <a:p>
            <a:pPr eaLnBrk="1" hangingPunct="1"/>
            <a:r>
              <a:rPr lang="en-US" altLang="en-US" sz="3200" dirty="0"/>
              <a:t>References </a:t>
            </a:r>
          </a:p>
        </p:txBody>
      </p:sp>
      <p:sp>
        <p:nvSpPr>
          <p:cNvPr id="4" name="Content Placeholder 3"/>
          <p:cNvSpPr>
            <a:spLocks noGrp="1"/>
          </p:cNvSpPr>
          <p:nvPr>
            <p:ph idx="1"/>
          </p:nvPr>
        </p:nvSpPr>
        <p:spPr>
          <a:xfrm>
            <a:off x="2667000" y="114300"/>
            <a:ext cx="5943600" cy="6629400"/>
          </a:xfrm>
        </p:spPr>
        <p:txBody>
          <a:bodyPr rtlCol="0">
            <a:normAutofit fontScale="55000" lnSpcReduction="20000"/>
          </a:bodyPr>
          <a:lstStyle/>
          <a:p>
            <a:pPr eaLnBrk="1" fontAlgn="auto" hangingPunct="1">
              <a:lnSpc>
                <a:spcPct val="170000"/>
              </a:lnSpc>
              <a:spcBef>
                <a:spcPts val="0"/>
              </a:spcBef>
              <a:spcAft>
                <a:spcPts val="0"/>
              </a:spcAft>
              <a:buFont typeface="Arial" pitchFamily="34" charset="0"/>
              <a:buNone/>
              <a:defRPr/>
            </a:pPr>
            <a:r>
              <a:rPr lang="en-US" dirty="0"/>
              <a:t>American Psychological Association. (2001). </a:t>
            </a:r>
            <a:r>
              <a:rPr lang="en-US" i="1" dirty="0"/>
              <a:t>Publication manual of the American Psychological </a:t>
            </a:r>
          </a:p>
          <a:p>
            <a:pPr eaLnBrk="1" fontAlgn="auto" hangingPunct="1">
              <a:lnSpc>
                <a:spcPct val="170000"/>
              </a:lnSpc>
              <a:spcBef>
                <a:spcPts val="0"/>
              </a:spcBef>
              <a:spcAft>
                <a:spcPts val="0"/>
              </a:spcAft>
              <a:buFont typeface="Arial" pitchFamily="34" charset="0"/>
              <a:buNone/>
              <a:defRPr/>
            </a:pPr>
            <a:r>
              <a:rPr lang="en-US" i="1" dirty="0"/>
              <a:t>	</a:t>
            </a:r>
          </a:p>
          <a:p>
            <a:pPr eaLnBrk="1" fontAlgn="auto" hangingPunct="1">
              <a:lnSpc>
                <a:spcPct val="170000"/>
              </a:lnSpc>
              <a:spcBef>
                <a:spcPts val="0"/>
              </a:spcBef>
              <a:spcAft>
                <a:spcPts val="0"/>
              </a:spcAft>
              <a:buFont typeface="Arial" pitchFamily="34" charset="0"/>
              <a:buNone/>
              <a:defRPr/>
            </a:pPr>
            <a:r>
              <a:rPr lang="en-US" i="1" dirty="0"/>
              <a:t>		Association </a:t>
            </a:r>
            <a:r>
              <a:rPr lang="en-US" dirty="0"/>
              <a:t>(5</a:t>
            </a:r>
            <a:r>
              <a:rPr lang="en-US" baseline="30000" dirty="0"/>
              <a:t>th</a:t>
            </a:r>
            <a:r>
              <a:rPr lang="en-US" dirty="0"/>
              <a:t> ed.). Washington D.C.: American Psychological Association.</a:t>
            </a:r>
          </a:p>
          <a:p>
            <a:pPr eaLnBrk="1" fontAlgn="auto" hangingPunct="1">
              <a:lnSpc>
                <a:spcPct val="170000"/>
              </a:lnSpc>
              <a:spcBef>
                <a:spcPts val="0"/>
              </a:spcBef>
              <a:spcAft>
                <a:spcPts val="0"/>
              </a:spcAft>
              <a:buFont typeface="Arial" pitchFamily="34" charset="0"/>
              <a:buNone/>
              <a:defRPr/>
            </a:pPr>
            <a:endParaRPr lang="en-US" dirty="0"/>
          </a:p>
          <a:p>
            <a:pPr fontAlgn="auto">
              <a:lnSpc>
                <a:spcPct val="170000"/>
              </a:lnSpc>
              <a:spcBef>
                <a:spcPts val="0"/>
              </a:spcBef>
              <a:spcAft>
                <a:spcPts val="0"/>
              </a:spcAft>
              <a:buNone/>
              <a:defRPr/>
            </a:pPr>
            <a:r>
              <a:rPr lang="en-US" dirty="0"/>
              <a:t>American Psychological Association. (2007).  Homepage: APA style.  Retrieved from </a:t>
            </a:r>
          </a:p>
          <a:p>
            <a:pPr fontAlgn="auto">
              <a:lnSpc>
                <a:spcPct val="170000"/>
              </a:lnSpc>
              <a:spcBef>
                <a:spcPts val="0"/>
              </a:spcBef>
              <a:spcAft>
                <a:spcPts val="0"/>
              </a:spcAft>
              <a:buNone/>
              <a:defRPr/>
            </a:pPr>
            <a:endParaRPr lang="en-US" dirty="0"/>
          </a:p>
          <a:p>
            <a:pPr fontAlgn="auto">
              <a:lnSpc>
                <a:spcPct val="170000"/>
              </a:lnSpc>
              <a:spcBef>
                <a:spcPts val="0"/>
              </a:spcBef>
              <a:spcAft>
                <a:spcPts val="0"/>
              </a:spcAft>
              <a:buNone/>
              <a:defRPr/>
            </a:pPr>
            <a:r>
              <a:rPr lang="en-US" dirty="0"/>
              <a:t>		http://apastyle.apa.org.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APA formatting and style guide – The OWL at Purdue. (2007). Purdue University Online Writing </a:t>
            </a:r>
          </a:p>
          <a:p>
            <a:pPr eaLnBrk="1" fontAlgn="auto" hangingPunct="1">
              <a:lnSpc>
                <a:spcPct val="170000"/>
              </a:lnSpc>
              <a:spcBef>
                <a:spcPts val="0"/>
              </a:spcBef>
              <a:spcAft>
                <a:spcPts val="0"/>
              </a:spcAft>
              <a:buFont typeface="Arial" pitchFamily="34" charset="0"/>
              <a:buNone/>
              <a:defRPr/>
            </a:pPr>
            <a:r>
              <a:rPr lang="en-US" dirty="0"/>
              <a:t>	</a:t>
            </a:r>
          </a:p>
          <a:p>
            <a:pPr eaLnBrk="1" fontAlgn="auto" hangingPunct="1">
              <a:lnSpc>
                <a:spcPct val="170000"/>
              </a:lnSpc>
              <a:spcBef>
                <a:spcPts val="0"/>
              </a:spcBef>
              <a:spcAft>
                <a:spcPts val="0"/>
              </a:spcAft>
              <a:buFont typeface="Arial" pitchFamily="34" charset="0"/>
              <a:buNone/>
              <a:defRPr/>
            </a:pPr>
            <a:r>
              <a:rPr lang="en-US" dirty="0"/>
              <a:t>		Lab. Retrieved from http://owl.english.purdue.edu/owl/resource/560/01/</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Documenting sources at SNHU: APA style. (</a:t>
            </a:r>
            <a:r>
              <a:rPr lang="en-US" dirty="0" err="1"/>
              <a:t>n.d.</a:t>
            </a:r>
            <a:r>
              <a:rPr lang="en-US" dirty="0"/>
              <a:t>). Southern New Hampshire University. Retrieved from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		http://acadweb.snhu.edu/documenting_sources/apa.htm#Use 	%20a%20citation%20when%20you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		%20paraphrase.</a:t>
            </a:r>
          </a:p>
          <a:p>
            <a:pPr fontAlgn="auto">
              <a:lnSpc>
                <a:spcPct val="170000"/>
              </a:lnSpc>
              <a:spcBef>
                <a:spcPts val="0"/>
              </a:spcBef>
              <a:spcAft>
                <a:spcPts val="0"/>
              </a:spcAft>
              <a:buNone/>
              <a:defRPr/>
            </a:pPr>
            <a:endParaRPr lang="en-US" dirty="0"/>
          </a:p>
          <a:p>
            <a:pPr eaLnBrk="1" fontAlgn="auto" hangingPunct="1">
              <a:lnSpc>
                <a:spcPct val="170000"/>
              </a:lnSpc>
              <a:spcBef>
                <a:spcPts val="0"/>
              </a:spcBef>
              <a:spcAft>
                <a:spcPts val="0"/>
              </a:spcAft>
              <a:buFont typeface="Arial" pitchFamily="34" charset="0"/>
              <a:buNone/>
              <a:defRPr/>
            </a:pPr>
            <a:r>
              <a:rPr lang="en-US" dirty="0"/>
              <a:t>Perrin, R. (2007). </a:t>
            </a:r>
            <a:r>
              <a:rPr lang="en-US" i="1" dirty="0"/>
              <a:t>Pocket guide to APA style</a:t>
            </a:r>
            <a:r>
              <a:rPr lang="en-US" dirty="0"/>
              <a:t> (2</a:t>
            </a:r>
            <a:r>
              <a:rPr lang="en-US" baseline="30000" dirty="0"/>
              <a:t>nd</a:t>
            </a:r>
            <a:r>
              <a:rPr lang="en-US" dirty="0"/>
              <a:t> ed.).  Boston: Houghton Mifflin.</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Quoting, paraphrasing, and summarizing. (2004). Purdue University Online Writing Lab. Retrieved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		from http://owl.english.purdue.edu/handouts/research/r_quotprsum.html.</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66047" y="762000"/>
            <a:ext cx="2286000" cy="5334000"/>
          </a:xfrm>
        </p:spPr>
        <p:txBody>
          <a:bodyPr/>
          <a:lstStyle/>
          <a:p>
            <a:r>
              <a:rPr lang="en-US" altLang="en-US" dirty="0"/>
              <a:t>Sample Paper</a:t>
            </a:r>
            <a:br>
              <a:rPr lang="en-US" altLang="en-US" dirty="0"/>
            </a:br>
            <a:r>
              <a:rPr lang="en-US" altLang="en-US" dirty="0"/>
              <a:t>APA Format</a:t>
            </a:r>
          </a:p>
        </p:txBody>
      </p:sp>
      <p:sp>
        <p:nvSpPr>
          <p:cNvPr id="39939" name="Content Placeholder 2"/>
          <p:cNvSpPr>
            <a:spLocks noGrp="1"/>
          </p:cNvSpPr>
          <p:nvPr>
            <p:ph idx="1"/>
          </p:nvPr>
        </p:nvSpPr>
        <p:spPr/>
        <p:txBody>
          <a:bodyPr/>
          <a:lstStyle/>
          <a:p>
            <a:endParaRPr lang="en-US" altLang="en-US" sz="2000" dirty="0"/>
          </a:p>
          <a:p>
            <a:pPr marL="0" indent="0">
              <a:buNone/>
            </a:pPr>
            <a:r>
              <a:rPr lang="en-US" altLang="en-US" sz="3600" dirty="0"/>
              <a:t>Purdue - Online Writing Lab (OWL)</a:t>
            </a:r>
          </a:p>
          <a:p>
            <a:endParaRPr lang="en-US" altLang="en-US" sz="2000" dirty="0"/>
          </a:p>
          <a:p>
            <a:pPr marL="0" indent="0">
              <a:buNone/>
            </a:pPr>
            <a:r>
              <a:rPr lang="en-US" altLang="en-US" sz="2000" dirty="0"/>
              <a:t>https://owl.purdue.edu/owl/research_and_citation/apa_style/apa_formatting_and_style_guide/documents/20090212013008_560.pdf </a:t>
            </a:r>
          </a:p>
          <a:p>
            <a:endParaRPr lang="en-US" altLang="en-US" sz="2000" dirty="0"/>
          </a:p>
          <a:p>
            <a:endParaRPr lang="en-US" altLang="en-US" sz="2000" dirty="0"/>
          </a:p>
          <a:p>
            <a:endParaRPr lang="en-US" altLang="en-US" sz="2000" dirty="0"/>
          </a:p>
          <a:p>
            <a:endParaRPr lang="en-US" altLang="en-US" sz="2000" dirty="0"/>
          </a:p>
          <a:p>
            <a:endParaRPr lang="en-US"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2"/>
          <p:cNvSpPr>
            <a:spLocks noGrp="1"/>
          </p:cNvSpPr>
          <p:nvPr>
            <p:ph type="title"/>
          </p:nvPr>
        </p:nvSpPr>
        <p:spPr/>
        <p:txBody>
          <a:bodyPr/>
          <a:lstStyle/>
          <a:p>
            <a:pPr eaLnBrk="1" hangingPunct="1"/>
            <a:r>
              <a:rPr lang="en-US" altLang="en-US"/>
              <a:t/>
            </a:r>
            <a:br>
              <a:rPr lang="en-US" altLang="en-US"/>
            </a:br>
            <a:r>
              <a:rPr lang="en-US" altLang="en-US"/>
              <a:t/>
            </a:r>
            <a:br>
              <a:rPr lang="en-US" altLang="en-US"/>
            </a:br>
            <a:endParaRPr lang="en-US" altLang="en-US"/>
          </a:p>
        </p:txBody>
      </p:sp>
      <p:sp>
        <p:nvSpPr>
          <p:cNvPr id="6148" name="Text Placeholder 3"/>
          <p:cNvSpPr>
            <a:spLocks noGrp="1"/>
          </p:cNvSpPr>
          <p:nvPr>
            <p:ph type="body" sz="half" idx="2"/>
          </p:nvPr>
        </p:nvSpPr>
        <p:spPr/>
        <p:txBody>
          <a:bodyPr/>
          <a:lstStyle/>
          <a:p>
            <a:pPr algn="ctr"/>
            <a:r>
              <a:rPr lang="en-US" altLang="en-US" sz="3200" dirty="0"/>
              <a:t>Title Page</a:t>
            </a:r>
          </a:p>
          <a:p>
            <a:pPr algn="ctr"/>
            <a:r>
              <a:rPr lang="en-US" altLang="en-US" sz="3200" dirty="0"/>
              <a:t>Continued</a:t>
            </a:r>
          </a:p>
        </p:txBody>
      </p:sp>
      <p:sp>
        <p:nvSpPr>
          <p:cNvPr id="6" name="TextBox 5"/>
          <p:cNvSpPr txBox="1"/>
          <p:nvPr/>
        </p:nvSpPr>
        <p:spPr>
          <a:xfrm>
            <a:off x="1255014" y="6324600"/>
            <a:ext cx="888385"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41 APA 6e</a:t>
            </a:r>
          </a:p>
        </p:txBody>
      </p:sp>
      <p:pic>
        <p:nvPicPr>
          <p:cNvPr id="3" name="Picture 2">
            <a:extLst>
              <a:ext uri="{FF2B5EF4-FFF2-40B4-BE49-F238E27FC236}">
                <a16:creationId xmlns:a16="http://schemas.microsoft.com/office/drawing/2014/main" id="{AED7CBDD-F705-418C-BAFD-CA14E3F92610}"/>
              </a:ext>
            </a:extLst>
          </p:cNvPr>
          <p:cNvPicPr>
            <a:picLocks noChangeAspect="1"/>
          </p:cNvPicPr>
          <p:nvPr/>
        </p:nvPicPr>
        <p:blipFill>
          <a:blip r:embed="rId3"/>
          <a:stretch>
            <a:fillRect/>
          </a:stretch>
        </p:blipFill>
        <p:spPr>
          <a:xfrm>
            <a:off x="3581400" y="762000"/>
            <a:ext cx="3663610" cy="53340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dirty="0"/>
              <a:t>Abstract</a:t>
            </a:r>
          </a:p>
        </p:txBody>
      </p:sp>
      <p:sp>
        <p:nvSpPr>
          <p:cNvPr id="7171" name="Content Placeholder 2"/>
          <p:cNvSpPr>
            <a:spLocks noGrp="1"/>
          </p:cNvSpPr>
          <p:nvPr>
            <p:ph idx="1"/>
          </p:nvPr>
        </p:nvSpPr>
        <p:spPr/>
        <p:txBody>
          <a:bodyPr>
            <a:normAutofit/>
          </a:bodyPr>
          <a:lstStyle/>
          <a:p>
            <a:pPr>
              <a:buClr>
                <a:schemeClr val="accent3"/>
              </a:buClr>
            </a:pPr>
            <a:r>
              <a:rPr lang="en-US" altLang="en-US" sz="2000" dirty="0"/>
              <a:t>An ABSTRACT is a brief summary of the entire study (paper) presented at the beginning, directly after the Title Page, (generally located on page 2). </a:t>
            </a:r>
          </a:p>
          <a:p>
            <a:pPr>
              <a:buClr>
                <a:schemeClr val="accent3"/>
              </a:buClr>
            </a:pPr>
            <a:r>
              <a:rPr lang="en-US" altLang="en-US" sz="2000" dirty="0"/>
              <a:t>An ABSTRACT contains specific information: introduction (purpose), methods, results, and discussion.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0"/>
            <a:ext cx="8229600" cy="762000"/>
          </a:xfrm>
        </p:spPr>
        <p:txBody>
          <a:bodyPr/>
          <a:lstStyle/>
          <a:p>
            <a:r>
              <a:rPr lang="en-US" altLang="en-US"/>
              <a:t>APA Abstract </a:t>
            </a:r>
          </a:p>
        </p:txBody>
      </p:sp>
      <p:pic>
        <p:nvPicPr>
          <p:cNvPr id="2" name="Picture 1">
            <a:extLst>
              <a:ext uri="{FF2B5EF4-FFF2-40B4-BE49-F238E27FC236}">
                <a16:creationId xmlns:a16="http://schemas.microsoft.com/office/drawing/2014/main" id="{94E4337F-CBBF-41E5-A69B-199C1EC1D908}"/>
              </a:ext>
            </a:extLst>
          </p:cNvPr>
          <p:cNvPicPr>
            <a:picLocks noChangeAspect="1"/>
          </p:cNvPicPr>
          <p:nvPr/>
        </p:nvPicPr>
        <p:blipFill>
          <a:blip r:embed="rId3"/>
          <a:stretch>
            <a:fillRect/>
          </a:stretch>
        </p:blipFill>
        <p:spPr>
          <a:xfrm>
            <a:off x="2743199" y="762000"/>
            <a:ext cx="3926017" cy="5334000"/>
          </a:xfrm>
          <a:prstGeom prst="rect">
            <a:avLst/>
          </a:prstGeom>
          <a:ln>
            <a:noFill/>
          </a:ln>
          <a:effectLst>
            <a:outerShdw blurRad="292100" dist="139700" dir="2700000" algn="tl" rotWithShape="0">
              <a:srgbClr val="333333">
                <a:alpha val="65000"/>
              </a:srgbClr>
            </a:outerShdw>
          </a:effectLst>
        </p:spPr>
      </p:pic>
      <p:sp>
        <p:nvSpPr>
          <p:cNvPr id="5" name="Title 1">
            <a:extLst>
              <a:ext uri="{FF2B5EF4-FFF2-40B4-BE49-F238E27FC236}">
                <a16:creationId xmlns:a16="http://schemas.microsoft.com/office/drawing/2014/main" id="{66384111-1D8D-4217-ADB2-139D31E555AD}"/>
              </a:ext>
            </a:extLst>
          </p:cNvPr>
          <p:cNvSpPr txBox="1">
            <a:spLocks/>
          </p:cNvSpPr>
          <p:nvPr/>
        </p:nvSpPr>
        <p:spPr>
          <a:xfrm>
            <a:off x="189689" y="1123838"/>
            <a:ext cx="221061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a:lstStyle>
          <a:p>
            <a:r>
              <a:rPr lang="en-US" altLang="en-US" dirty="0"/>
              <a:t>Abstract</a:t>
            </a:r>
          </a:p>
          <a:p>
            <a:r>
              <a:rPr lang="en-US" altLang="en-US" dirty="0"/>
              <a:t>Continued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2"/>
          <p:cNvSpPr>
            <a:spLocks noGrp="1"/>
          </p:cNvSpPr>
          <p:nvPr>
            <p:ph type="title"/>
          </p:nvPr>
        </p:nvSpPr>
        <p:spPr/>
        <p:txBody>
          <a:bodyPr/>
          <a:lstStyle/>
          <a:p>
            <a:pPr eaLnBrk="1" hangingPunct="1"/>
            <a:r>
              <a:rPr lang="en-US" altLang="en-US" dirty="0"/>
              <a:t>Body Pages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sz="2000" dirty="0"/>
              <a:t>Body Pages in APA Style Reflect the Brief Title and Page Numbers in the heading like the Title Page but do not include the words “</a:t>
            </a:r>
            <a:r>
              <a:rPr lang="en-US" sz="2000" dirty="0">
                <a:solidFill>
                  <a:schemeClr val="accent3"/>
                </a:solidFill>
              </a:rPr>
              <a:t>Running head:</a:t>
            </a:r>
            <a:r>
              <a:rPr lang="en-US" sz="2000" dirty="0">
                <a:solidFill>
                  <a:srgbClr val="FFFF00"/>
                </a:solidFill>
              </a:rPr>
              <a:t> </a:t>
            </a:r>
            <a:r>
              <a:rPr lang="en-US" sz="2000" dirty="0"/>
              <a:t>”</a:t>
            </a:r>
          </a:p>
          <a:p>
            <a:pPr marL="0" indent="0" eaLnBrk="1" fontAlgn="auto" hangingPunct="1">
              <a:spcAft>
                <a:spcPts val="0"/>
              </a:spcAft>
              <a:buFont typeface="Arial" pitchFamily="34" charset="0"/>
              <a:buNone/>
              <a:defRPr/>
            </a:pPr>
            <a:endParaRPr lang="en-US" dirty="0"/>
          </a:p>
        </p:txBody>
      </p:sp>
      <p:sp>
        <p:nvSpPr>
          <p:cNvPr id="5" name="TextBox 4"/>
          <p:cNvSpPr txBox="1"/>
          <p:nvPr/>
        </p:nvSpPr>
        <p:spPr>
          <a:xfrm>
            <a:off x="1294995" y="6248400"/>
            <a:ext cx="888385"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41 APA 6e</a:t>
            </a:r>
          </a:p>
        </p:txBody>
      </p:sp>
    </p:spTree>
  </p:cSld>
  <p:clrMapOvr>
    <a:masterClrMapping/>
  </p:clrMapOvr>
</p:sld>
</file>

<file path=ppt/theme/theme1.xml><?xml version="1.0" encoding="utf-8"?>
<a:theme xmlns:a="http://schemas.openxmlformats.org/drawingml/2006/main" name="Frame">
  <a:themeElements>
    <a:clrScheme name="UNA">
      <a:dk1>
        <a:srgbClr val="000000"/>
      </a:dk1>
      <a:lt1>
        <a:srgbClr val="FFFFFF"/>
      </a:lt1>
      <a:dk2>
        <a:srgbClr val="545454"/>
      </a:dk2>
      <a:lt2>
        <a:srgbClr val="BFBFBF"/>
      </a:lt2>
      <a:accent1>
        <a:srgbClr val="46166B"/>
      </a:accent1>
      <a:accent2>
        <a:srgbClr val="DB9F11"/>
      </a:accent2>
      <a:accent3>
        <a:srgbClr val="DB9F11"/>
      </a:accent3>
      <a:accent4>
        <a:srgbClr val="DB9F11"/>
      </a:accent4>
      <a:accent5>
        <a:srgbClr val="DB9F11"/>
      </a:accent5>
      <a:accent6>
        <a:srgbClr val="DB9F11"/>
      </a:accent6>
      <a:hlink>
        <a:srgbClr val="DB9F11"/>
      </a:hlink>
      <a:folHlink>
        <a:srgbClr val="5F606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Frame</Template>
  <TotalTime>760</TotalTime>
  <Words>4168</Words>
  <Application>Microsoft Office PowerPoint</Application>
  <PresentationFormat>On-screen Show (4:3)</PresentationFormat>
  <Paragraphs>675</Paragraphs>
  <Slides>55</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55</vt:i4>
      </vt:variant>
    </vt:vector>
  </HeadingPairs>
  <TitlesOfParts>
    <vt:vector size="62" baseType="lpstr">
      <vt:lpstr>Arial</vt:lpstr>
      <vt:lpstr>Calibri</vt:lpstr>
      <vt:lpstr>Cambria</vt:lpstr>
      <vt:lpstr>Corbel</vt:lpstr>
      <vt:lpstr>Wingdings</vt:lpstr>
      <vt:lpstr>Wingdings 2</vt:lpstr>
      <vt:lpstr>Frame</vt:lpstr>
      <vt:lpstr>APA Style 6th Edition The Basics</vt:lpstr>
      <vt:lpstr>Today’s Goals</vt:lpstr>
      <vt:lpstr>What is APA style, and why use it?</vt:lpstr>
      <vt:lpstr>Formatting  Pages </vt:lpstr>
      <vt:lpstr>Title Page</vt:lpstr>
      <vt:lpstr>  </vt:lpstr>
      <vt:lpstr>Abstract</vt:lpstr>
      <vt:lpstr>APA Abstract </vt:lpstr>
      <vt:lpstr>Body Pages</vt:lpstr>
      <vt:lpstr>Body Pages Continued</vt:lpstr>
      <vt:lpstr>Formatting Headers</vt:lpstr>
      <vt:lpstr>Why use Headers?</vt:lpstr>
      <vt:lpstr>Levels of Headers</vt:lpstr>
      <vt:lpstr>Formatting Headers</vt:lpstr>
      <vt:lpstr>Style and Usage</vt:lpstr>
      <vt:lpstr>Numbers</vt:lpstr>
      <vt:lpstr>Quotes</vt:lpstr>
      <vt:lpstr>Block Quote Examples</vt:lpstr>
      <vt:lpstr>Documenting Sources</vt:lpstr>
      <vt:lpstr>Documentation</vt:lpstr>
      <vt:lpstr>Documenting Authors with In-text Citations </vt:lpstr>
      <vt:lpstr>Documenting Authors Continued</vt:lpstr>
      <vt:lpstr>Documenting Books</vt:lpstr>
      <vt:lpstr>Documenting E-Books</vt:lpstr>
      <vt:lpstr>Documenting  E-Books</vt:lpstr>
      <vt:lpstr>Documenting E-Books Continued</vt:lpstr>
      <vt:lpstr>Documenting Edited Books and Collections</vt:lpstr>
      <vt:lpstr>Documenting Online Referenced Works</vt:lpstr>
      <vt:lpstr>Documenting Journals</vt:lpstr>
      <vt:lpstr>Documenting Online Journals</vt:lpstr>
      <vt:lpstr>In-text Citations for Websites </vt:lpstr>
      <vt:lpstr>Documenting Websites</vt:lpstr>
      <vt:lpstr>News Site on Web</vt:lpstr>
      <vt:lpstr>Documenting Conference/ Paper Presentations in ERIC Database</vt:lpstr>
      <vt:lpstr>Documenting Online Government Publications</vt:lpstr>
      <vt:lpstr>Documenting Company Websites</vt:lpstr>
      <vt:lpstr>Documenting Online Communities</vt:lpstr>
      <vt:lpstr>More Online Communities</vt:lpstr>
      <vt:lpstr>Video Blog Post</vt:lpstr>
      <vt:lpstr>More Online Documentation</vt:lpstr>
      <vt:lpstr>More Online Documentation</vt:lpstr>
      <vt:lpstr>In-Text Documentation Examples</vt:lpstr>
      <vt:lpstr>Citing a Source within a Source (Secondary Source)</vt:lpstr>
      <vt:lpstr>Elements of Good Research and Writing </vt:lpstr>
      <vt:lpstr>Why Source Integration </vt:lpstr>
      <vt:lpstr>Choosing Text to Integrate</vt:lpstr>
      <vt:lpstr>Summarizing</vt:lpstr>
      <vt:lpstr>Summarizing</vt:lpstr>
      <vt:lpstr>Paraphrasing</vt:lpstr>
      <vt:lpstr>Quoting</vt:lpstr>
      <vt:lpstr>Signal Phrases and In-Text Citation</vt:lpstr>
      <vt:lpstr>Signal Phrases and In-Text Citation (continued)</vt:lpstr>
      <vt:lpstr>Signal Phrases and In-Text Citation (continued)</vt:lpstr>
      <vt:lpstr>References </vt:lpstr>
      <vt:lpstr>Sample Paper APA Format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pctech</dc:creator>
  <cp:lastModifiedBy>Richards, Kathleen</cp:lastModifiedBy>
  <cp:revision>104</cp:revision>
  <dcterms:created xsi:type="dcterms:W3CDTF">2015-02-11T18:32:25Z</dcterms:created>
  <dcterms:modified xsi:type="dcterms:W3CDTF">2019-07-10T15:01:31Z</dcterms:modified>
</cp:coreProperties>
</file>