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81" r:id="rId6"/>
    <p:sldId id="260" r:id="rId7"/>
    <p:sldId id="261" r:id="rId8"/>
    <p:sldId id="262" r:id="rId9"/>
    <p:sldId id="263" r:id="rId10"/>
    <p:sldId id="283" r:id="rId11"/>
    <p:sldId id="284" r:id="rId12"/>
    <p:sldId id="285" r:id="rId13"/>
    <p:sldId id="282" r:id="rId14"/>
    <p:sldId id="290" r:id="rId15"/>
    <p:sldId id="286" r:id="rId16"/>
    <p:sldId id="292" r:id="rId17"/>
    <p:sldId id="288" r:id="rId18"/>
    <p:sldId id="277" r:id="rId19"/>
    <p:sldId id="278" r:id="rId20"/>
    <p:sldId id="279" r:id="rId21"/>
    <p:sldId id="291" r:id="rId22"/>
    <p:sldId id="294" r:id="rId23"/>
    <p:sldId id="289" r:id="rId24"/>
    <p:sldId id="293" r:id="rId25"/>
    <p:sldId id="287" r:id="rId26"/>
    <p:sldId id="295" r:id="rId27"/>
    <p:sldId id="265" r:id="rId28"/>
    <p:sldId id="266" r:id="rId29"/>
    <p:sldId id="267" r:id="rId30"/>
    <p:sldId id="268" r:id="rId31"/>
    <p:sldId id="269" r:id="rId32"/>
    <p:sldId id="270" r:id="rId33"/>
    <p:sldId id="271" r:id="rId34"/>
    <p:sldId id="272" r:id="rId35"/>
    <p:sldId id="273" r:id="rId36"/>
    <p:sldId id="274" r:id="rId37"/>
    <p:sldId id="275" r:id="rId38"/>
    <p:sldId id="276" r:id="rId39"/>
    <p:sldId id="280"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9F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85" d="100"/>
          <a:sy n="85" d="100"/>
        </p:scale>
        <p:origin x="595" y="2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0D2608E-91E1-407B-B2F4-4FB8791F7E64}" type="datetimeFigureOut">
              <a:rPr lang="en-US" smtClean="0"/>
              <a:t>07/11/2019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D84587-FF16-4FEF-BD7C-D7E0BD43D456}" type="slidenum">
              <a:rPr lang="en-US" smtClean="0"/>
              <a:t>‹#›</a:t>
            </a:fld>
            <a:endParaRPr lang="en-US" dirty="0"/>
          </a:p>
        </p:txBody>
      </p:sp>
    </p:spTree>
    <p:extLst>
      <p:ext uri="{BB962C8B-B14F-4D97-AF65-F5344CB8AC3E}">
        <p14:creationId xmlns:p14="http://schemas.microsoft.com/office/powerpoint/2010/main" val="3127354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D2608E-91E1-407B-B2F4-4FB8791F7E64}" type="datetimeFigureOut">
              <a:rPr lang="en-US" smtClean="0"/>
              <a:t>07/11/2019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3D84587-FF16-4FEF-BD7C-D7E0BD43D456}" type="slidenum">
              <a:rPr lang="en-US" smtClean="0"/>
              <a:t>‹#›</a:t>
            </a:fld>
            <a:endParaRPr lang="en-US" dirty="0"/>
          </a:p>
        </p:txBody>
      </p:sp>
    </p:spTree>
    <p:extLst>
      <p:ext uri="{BB962C8B-B14F-4D97-AF65-F5344CB8AC3E}">
        <p14:creationId xmlns:p14="http://schemas.microsoft.com/office/powerpoint/2010/main" val="575289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D2608E-91E1-407B-B2F4-4FB8791F7E64}" type="datetimeFigureOut">
              <a:rPr lang="en-US" smtClean="0"/>
              <a:t>07/11/2019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3D84587-FF16-4FEF-BD7C-D7E0BD43D456}" type="slidenum">
              <a:rPr lang="en-US" smtClean="0"/>
              <a:t>‹#›</a:t>
            </a:fld>
            <a:endParaRPr lang="en-US" dirty="0"/>
          </a:p>
        </p:txBody>
      </p:sp>
    </p:spTree>
    <p:extLst>
      <p:ext uri="{BB962C8B-B14F-4D97-AF65-F5344CB8AC3E}">
        <p14:creationId xmlns:p14="http://schemas.microsoft.com/office/powerpoint/2010/main" val="275216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D2608E-91E1-407B-B2F4-4FB8791F7E64}" type="datetimeFigureOut">
              <a:rPr lang="en-US" smtClean="0"/>
              <a:t>07/11/2019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D84587-FF16-4FEF-BD7C-D7E0BD43D456}" type="slidenum">
              <a:rPr lang="en-US" smtClean="0"/>
              <a:t>‹#›</a:t>
            </a:fld>
            <a:endParaRPr lang="en-US" dirty="0"/>
          </a:p>
        </p:txBody>
      </p:sp>
    </p:spTree>
    <p:extLst>
      <p:ext uri="{BB962C8B-B14F-4D97-AF65-F5344CB8AC3E}">
        <p14:creationId xmlns:p14="http://schemas.microsoft.com/office/powerpoint/2010/main" val="4044262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D2608E-91E1-407B-B2F4-4FB8791F7E64}" type="datetimeFigureOut">
              <a:rPr lang="en-US" smtClean="0"/>
              <a:t>07/11/2019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D84587-FF16-4FEF-BD7C-D7E0BD43D456}" type="slidenum">
              <a:rPr lang="en-US" smtClean="0"/>
              <a:t>‹#›</a:t>
            </a:fld>
            <a:endParaRPr lang="en-US" dirty="0"/>
          </a:p>
        </p:txBody>
      </p:sp>
    </p:spTree>
    <p:extLst>
      <p:ext uri="{BB962C8B-B14F-4D97-AF65-F5344CB8AC3E}">
        <p14:creationId xmlns:p14="http://schemas.microsoft.com/office/powerpoint/2010/main" val="1516783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60D2608E-91E1-407B-B2F4-4FB8791F7E64}" type="datetimeFigureOut">
              <a:rPr lang="en-US" smtClean="0"/>
              <a:t>07/11/2019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53D84587-FF16-4FEF-BD7C-D7E0BD43D456}" type="slidenum">
              <a:rPr lang="en-US" smtClean="0"/>
              <a:t>‹#›</a:t>
            </a:fld>
            <a:endParaRPr lang="en-US" dirty="0"/>
          </a:p>
        </p:txBody>
      </p:sp>
    </p:spTree>
    <p:extLst>
      <p:ext uri="{BB962C8B-B14F-4D97-AF65-F5344CB8AC3E}">
        <p14:creationId xmlns:p14="http://schemas.microsoft.com/office/powerpoint/2010/main" val="3536140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60D2608E-91E1-407B-B2F4-4FB8791F7E64}" type="datetimeFigureOut">
              <a:rPr lang="en-US" smtClean="0"/>
              <a:t>07/11/2019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53D84587-FF16-4FEF-BD7C-D7E0BD43D456}" type="slidenum">
              <a:rPr lang="en-US" smtClean="0"/>
              <a:t>‹#›</a:t>
            </a:fld>
            <a:endParaRPr lang="en-US" dirty="0"/>
          </a:p>
        </p:txBody>
      </p:sp>
    </p:spTree>
    <p:extLst>
      <p:ext uri="{BB962C8B-B14F-4D97-AF65-F5344CB8AC3E}">
        <p14:creationId xmlns:p14="http://schemas.microsoft.com/office/powerpoint/2010/main" val="3439573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60D2608E-91E1-407B-B2F4-4FB8791F7E64}" type="datetimeFigureOut">
              <a:rPr lang="en-US" smtClean="0"/>
              <a:t>07/11/2019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53D84587-FF16-4FEF-BD7C-D7E0BD43D456}" type="slidenum">
              <a:rPr lang="en-US" smtClean="0"/>
              <a:t>‹#›</a:t>
            </a:fld>
            <a:endParaRPr lang="en-US" dirty="0"/>
          </a:p>
        </p:txBody>
      </p:sp>
    </p:spTree>
    <p:extLst>
      <p:ext uri="{BB962C8B-B14F-4D97-AF65-F5344CB8AC3E}">
        <p14:creationId xmlns:p14="http://schemas.microsoft.com/office/powerpoint/2010/main" val="2076084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0D2608E-91E1-407B-B2F4-4FB8791F7E64}" type="datetimeFigureOut">
              <a:rPr lang="en-US" smtClean="0"/>
              <a:t>07/11/2019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D84587-FF16-4FEF-BD7C-D7E0BD43D456}" type="slidenum">
              <a:rPr lang="en-US" smtClean="0"/>
              <a:t>‹#›</a:t>
            </a:fld>
            <a:endParaRPr lang="en-US" dirty="0"/>
          </a:p>
        </p:txBody>
      </p:sp>
    </p:spTree>
    <p:extLst>
      <p:ext uri="{BB962C8B-B14F-4D97-AF65-F5344CB8AC3E}">
        <p14:creationId xmlns:p14="http://schemas.microsoft.com/office/powerpoint/2010/main" val="21107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60D2608E-91E1-407B-B2F4-4FB8791F7E64}" type="datetimeFigureOut">
              <a:rPr lang="en-US" smtClean="0"/>
              <a:t>07/11/2019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53D84587-FF16-4FEF-BD7C-D7E0BD43D456}" type="slidenum">
              <a:rPr lang="en-US" smtClean="0"/>
              <a:t>‹#›</a:t>
            </a:fld>
            <a:endParaRPr lang="en-US" dirty="0"/>
          </a:p>
        </p:txBody>
      </p:sp>
    </p:spTree>
    <p:extLst>
      <p:ext uri="{BB962C8B-B14F-4D97-AF65-F5344CB8AC3E}">
        <p14:creationId xmlns:p14="http://schemas.microsoft.com/office/powerpoint/2010/main" val="1388988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60D2608E-91E1-407B-B2F4-4FB8791F7E64}" type="datetimeFigureOut">
              <a:rPr lang="en-US" smtClean="0"/>
              <a:t>07/11/2019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53D84587-FF16-4FEF-BD7C-D7E0BD43D456}" type="slidenum">
              <a:rPr lang="en-US" smtClean="0"/>
              <a:t>‹#›</a:t>
            </a:fld>
            <a:endParaRPr lang="en-US" dirty="0"/>
          </a:p>
        </p:txBody>
      </p:sp>
    </p:spTree>
    <p:extLst>
      <p:ext uri="{BB962C8B-B14F-4D97-AF65-F5344CB8AC3E}">
        <p14:creationId xmlns:p14="http://schemas.microsoft.com/office/powerpoint/2010/main" val="65137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60D2608E-91E1-407B-B2F4-4FB8791F7E64}" type="datetimeFigureOut">
              <a:rPr lang="en-US" smtClean="0"/>
              <a:t>07/11/2019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53D84587-FF16-4FEF-BD7C-D7E0BD43D456}" type="slidenum">
              <a:rPr lang="en-US" smtClean="0"/>
              <a:t>‹#›</a:t>
            </a:fld>
            <a:endParaRPr lang="en-US" dirty="0"/>
          </a:p>
        </p:txBody>
      </p:sp>
    </p:spTree>
    <p:extLst>
      <p:ext uri="{BB962C8B-B14F-4D97-AF65-F5344CB8AC3E}">
        <p14:creationId xmlns:p14="http://schemas.microsoft.com/office/powerpoint/2010/main" val="569021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chicagomanualofstyle.org/tools_citationguide/citation-guide-1.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s://www.chicagomanualofstyle.org/tools_citationguide/citation-guide-2.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8A6D3-09C4-468C-A7AD-2372255C7CCC}"/>
              </a:ext>
            </a:extLst>
          </p:cNvPr>
          <p:cNvSpPr>
            <a:spLocks noGrp="1"/>
          </p:cNvSpPr>
          <p:nvPr>
            <p:ph type="ctrTitle"/>
          </p:nvPr>
        </p:nvSpPr>
        <p:spPr>
          <a:xfrm>
            <a:off x="1069848" y="849967"/>
            <a:ext cx="7315200" cy="3255264"/>
          </a:xfrm>
        </p:spPr>
        <p:txBody>
          <a:bodyPr/>
          <a:lstStyle/>
          <a:p>
            <a:r>
              <a:rPr lang="en-US" dirty="0"/>
              <a:t>Chicago Style </a:t>
            </a:r>
            <a:br>
              <a:rPr lang="en-US" dirty="0"/>
            </a:br>
            <a:r>
              <a:rPr lang="en-US" sz="3200" dirty="0"/>
              <a:t>17</a:t>
            </a:r>
            <a:r>
              <a:rPr lang="en-US" sz="3200" baseline="30000" dirty="0"/>
              <a:t>th</a:t>
            </a:r>
            <a:r>
              <a:rPr lang="en-US" sz="3200" dirty="0"/>
              <a:t> Edition</a:t>
            </a:r>
            <a:br>
              <a:rPr lang="en-US" dirty="0"/>
            </a:br>
            <a:r>
              <a:rPr lang="en-US" sz="5400" dirty="0"/>
              <a:t>The Basics</a:t>
            </a:r>
          </a:p>
        </p:txBody>
      </p:sp>
      <p:pic>
        <p:nvPicPr>
          <p:cNvPr id="5" name="Picture 4" descr="A yellow sign with black text&#10;&#10;Description automatically generated">
            <a:extLst>
              <a:ext uri="{FF2B5EF4-FFF2-40B4-BE49-F238E27FC236}">
                <a16:creationId xmlns:a16="http://schemas.microsoft.com/office/drawing/2014/main" id="{75F5D1E5-DC27-40FE-90E5-6F7BAD722D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6186" y="5057095"/>
            <a:ext cx="941832" cy="930844"/>
          </a:xfrm>
          <a:prstGeom prst="rect">
            <a:avLst/>
          </a:prstGeom>
        </p:spPr>
      </p:pic>
      <p:sp>
        <p:nvSpPr>
          <p:cNvPr id="4" name="TextBox 6">
            <a:extLst>
              <a:ext uri="{FF2B5EF4-FFF2-40B4-BE49-F238E27FC236}">
                <a16:creationId xmlns:a16="http://schemas.microsoft.com/office/drawing/2014/main" id="{3F37C741-E414-4332-9EA5-4B54C1950CC0}"/>
              </a:ext>
            </a:extLst>
          </p:cNvPr>
          <p:cNvSpPr txBox="1">
            <a:spLocks noChangeArrowheads="1"/>
          </p:cNvSpPr>
          <p:nvPr/>
        </p:nvSpPr>
        <p:spPr bwMode="auto">
          <a:xfrm>
            <a:off x="1069848" y="5057095"/>
            <a:ext cx="2667000" cy="75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mbria" pitchFamily="18" charset="0"/>
              </a:defRPr>
            </a:lvl1pPr>
            <a:lvl2pPr marL="742950" indent="-285750" eaLnBrk="0" hangingPunct="0">
              <a:spcBef>
                <a:spcPct val="20000"/>
              </a:spcBef>
              <a:buFont typeface="Arial" charset="0"/>
              <a:buChar char="–"/>
              <a:defRPr sz="2800">
                <a:solidFill>
                  <a:schemeClr val="tx1"/>
                </a:solidFill>
                <a:latin typeface="Cambria" pitchFamily="18" charset="0"/>
              </a:defRPr>
            </a:lvl2pPr>
            <a:lvl3pPr marL="1143000" indent="-228600" eaLnBrk="0" hangingPunct="0">
              <a:spcBef>
                <a:spcPct val="20000"/>
              </a:spcBef>
              <a:buFont typeface="Arial" charset="0"/>
              <a:buChar char="•"/>
              <a:defRPr sz="2400">
                <a:solidFill>
                  <a:schemeClr val="tx1"/>
                </a:solidFill>
                <a:latin typeface="Cambria" pitchFamily="18" charset="0"/>
              </a:defRPr>
            </a:lvl3pPr>
            <a:lvl4pPr marL="1600200" indent="-228600" eaLnBrk="0" hangingPunct="0">
              <a:spcBef>
                <a:spcPct val="20000"/>
              </a:spcBef>
              <a:buFont typeface="Arial" charset="0"/>
              <a:buChar char="–"/>
              <a:defRPr sz="2000">
                <a:solidFill>
                  <a:schemeClr val="tx1"/>
                </a:solidFill>
                <a:latin typeface="Cambria" pitchFamily="18" charset="0"/>
              </a:defRPr>
            </a:lvl4pPr>
            <a:lvl5pPr marL="2057400" indent="-228600" eaLnBrk="0" hangingPunct="0">
              <a:spcBef>
                <a:spcPct val="20000"/>
              </a:spcBef>
              <a:buFont typeface="Arial" charset="0"/>
              <a:buChar char="»"/>
              <a:defRPr sz="2000">
                <a:solidFill>
                  <a:schemeClr val="tx1"/>
                </a:solidFill>
                <a:latin typeface="Cambria" pitchFamily="18" charset="0"/>
              </a:defRPr>
            </a:lvl5pPr>
            <a:lvl6pPr marL="2514600" indent="-228600" eaLnBrk="0" fontAlgn="base" hangingPunct="0">
              <a:spcBef>
                <a:spcPct val="20000"/>
              </a:spcBef>
              <a:spcAft>
                <a:spcPct val="0"/>
              </a:spcAft>
              <a:buFont typeface="Arial" charset="0"/>
              <a:buChar char="»"/>
              <a:defRPr sz="2000">
                <a:solidFill>
                  <a:schemeClr val="tx1"/>
                </a:solidFill>
                <a:latin typeface="Cambria" pitchFamily="18" charset="0"/>
              </a:defRPr>
            </a:lvl6pPr>
            <a:lvl7pPr marL="2971800" indent="-228600" eaLnBrk="0" fontAlgn="base" hangingPunct="0">
              <a:spcBef>
                <a:spcPct val="20000"/>
              </a:spcBef>
              <a:spcAft>
                <a:spcPct val="0"/>
              </a:spcAft>
              <a:buFont typeface="Arial" charset="0"/>
              <a:buChar char="»"/>
              <a:defRPr sz="2000">
                <a:solidFill>
                  <a:schemeClr val="tx1"/>
                </a:solidFill>
                <a:latin typeface="Cambria" pitchFamily="18" charset="0"/>
              </a:defRPr>
            </a:lvl7pPr>
            <a:lvl8pPr marL="3429000" indent="-228600" eaLnBrk="0" fontAlgn="base" hangingPunct="0">
              <a:spcBef>
                <a:spcPct val="20000"/>
              </a:spcBef>
              <a:spcAft>
                <a:spcPct val="0"/>
              </a:spcAft>
              <a:buFont typeface="Arial" charset="0"/>
              <a:buChar char="»"/>
              <a:defRPr sz="2000">
                <a:solidFill>
                  <a:schemeClr val="tx1"/>
                </a:solidFill>
                <a:latin typeface="Cambria" pitchFamily="18" charset="0"/>
              </a:defRPr>
            </a:lvl8pPr>
            <a:lvl9pPr marL="3886200" indent="-228600" eaLnBrk="0" fontAlgn="base" hangingPunct="0">
              <a:spcBef>
                <a:spcPct val="20000"/>
              </a:spcBef>
              <a:spcAft>
                <a:spcPct val="0"/>
              </a:spcAft>
              <a:buFont typeface="Arial" charset="0"/>
              <a:buChar char="»"/>
              <a:defRPr sz="2000">
                <a:solidFill>
                  <a:schemeClr val="tx1"/>
                </a:solidFill>
                <a:latin typeface="Cambria" pitchFamily="18" charset="0"/>
              </a:defRPr>
            </a:lvl9pPr>
          </a:lstStyle>
          <a:p>
            <a:pPr defTabSz="914400" eaLnBrk="1" hangingPunct="1">
              <a:lnSpc>
                <a:spcPct val="90000"/>
              </a:lnSpc>
              <a:spcBef>
                <a:spcPct val="0"/>
              </a:spcBef>
              <a:buClr>
                <a:schemeClr val="accent1"/>
              </a:buClr>
              <a:buNone/>
            </a:pPr>
            <a:r>
              <a:rPr lang="en-US" altLang="en-US" sz="1600" dirty="0">
                <a:solidFill>
                  <a:schemeClr val="accent1">
                    <a:lumMod val="20000"/>
                    <a:lumOff val="80000"/>
                  </a:schemeClr>
                </a:solidFill>
                <a:latin typeface="+mn-lt"/>
              </a:rPr>
              <a:t>Dr. Kat Richards</a:t>
            </a:r>
          </a:p>
          <a:p>
            <a:pPr defTabSz="914400" eaLnBrk="1" hangingPunct="1">
              <a:lnSpc>
                <a:spcPct val="90000"/>
              </a:lnSpc>
              <a:spcBef>
                <a:spcPct val="0"/>
              </a:spcBef>
              <a:buClr>
                <a:schemeClr val="accent1"/>
              </a:buClr>
              <a:buNone/>
            </a:pPr>
            <a:r>
              <a:rPr lang="en-US" altLang="en-US" sz="1600" dirty="0">
                <a:solidFill>
                  <a:schemeClr val="accent1">
                    <a:lumMod val="20000"/>
                    <a:lumOff val="80000"/>
                  </a:schemeClr>
                </a:solidFill>
                <a:latin typeface="+mn-lt"/>
              </a:rPr>
              <a:t>Center for Writing Excellence</a:t>
            </a:r>
          </a:p>
          <a:p>
            <a:pPr defTabSz="914400" eaLnBrk="1" hangingPunct="1">
              <a:lnSpc>
                <a:spcPct val="90000"/>
              </a:lnSpc>
              <a:spcBef>
                <a:spcPct val="0"/>
              </a:spcBef>
              <a:buClr>
                <a:schemeClr val="accent1"/>
              </a:buClr>
              <a:buNone/>
            </a:pPr>
            <a:r>
              <a:rPr lang="en-US" altLang="en-US" sz="1600" dirty="0">
                <a:solidFill>
                  <a:schemeClr val="accent1">
                    <a:lumMod val="20000"/>
                    <a:lumOff val="80000"/>
                  </a:schemeClr>
                </a:solidFill>
                <a:latin typeface="+mn-lt"/>
              </a:rPr>
              <a:t>University of North Alabama</a:t>
            </a:r>
          </a:p>
        </p:txBody>
      </p:sp>
      <p:sp>
        <p:nvSpPr>
          <p:cNvPr id="6" name="Subtitle 2">
            <a:extLst>
              <a:ext uri="{FF2B5EF4-FFF2-40B4-BE49-F238E27FC236}">
                <a16:creationId xmlns:a16="http://schemas.microsoft.com/office/drawing/2014/main" id="{1B9FC53A-D932-44E1-8946-3250ECA41A89}"/>
              </a:ext>
            </a:extLst>
          </p:cNvPr>
          <p:cNvSpPr>
            <a:spLocks noGrp="1"/>
          </p:cNvSpPr>
          <p:nvPr>
            <p:ph type="subTitle" idx="1"/>
          </p:nvPr>
        </p:nvSpPr>
        <p:spPr>
          <a:xfrm>
            <a:off x="1069848" y="4142695"/>
            <a:ext cx="5486400" cy="914400"/>
          </a:xfrm>
        </p:spPr>
        <p:txBody>
          <a:bodyPr/>
          <a:lstStyle/>
          <a:p>
            <a:r>
              <a:rPr lang="en-US" dirty="0"/>
              <a:t>University of North Alabama</a:t>
            </a:r>
          </a:p>
          <a:p>
            <a:pPr>
              <a:spcBef>
                <a:spcPts val="0"/>
              </a:spcBef>
            </a:pPr>
            <a:r>
              <a:rPr lang="en-US" dirty="0"/>
              <a:t>Center for Writing Excellence</a:t>
            </a:r>
          </a:p>
        </p:txBody>
      </p:sp>
    </p:spTree>
    <p:extLst>
      <p:ext uri="{BB962C8B-B14F-4D97-AF65-F5344CB8AC3E}">
        <p14:creationId xmlns:p14="http://schemas.microsoft.com/office/powerpoint/2010/main" val="4128720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7E21D-8D6F-44E0-A6E7-0DF250D087F1}"/>
              </a:ext>
            </a:extLst>
          </p:cNvPr>
          <p:cNvSpPr>
            <a:spLocks noGrp="1"/>
          </p:cNvSpPr>
          <p:nvPr>
            <p:ph type="ctrTitle"/>
          </p:nvPr>
        </p:nvSpPr>
        <p:spPr/>
        <p:txBody>
          <a:bodyPr/>
          <a:lstStyle/>
          <a:p>
            <a:r>
              <a:rPr lang="en-US" dirty="0"/>
              <a:t>Style and Usage</a:t>
            </a:r>
          </a:p>
        </p:txBody>
      </p:sp>
    </p:spTree>
    <p:extLst>
      <p:ext uri="{BB962C8B-B14F-4D97-AF65-F5344CB8AC3E}">
        <p14:creationId xmlns:p14="http://schemas.microsoft.com/office/powerpoint/2010/main" val="3884994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3A2C6-447E-4860-BCD5-05A1A284F092}"/>
              </a:ext>
            </a:extLst>
          </p:cNvPr>
          <p:cNvSpPr>
            <a:spLocks noGrp="1"/>
          </p:cNvSpPr>
          <p:nvPr>
            <p:ph type="title"/>
          </p:nvPr>
        </p:nvSpPr>
        <p:spPr/>
        <p:txBody>
          <a:bodyPr/>
          <a:lstStyle/>
          <a:p>
            <a:r>
              <a:rPr lang="en-US" dirty="0"/>
              <a:t>Numbers</a:t>
            </a:r>
          </a:p>
        </p:txBody>
      </p:sp>
      <p:sp>
        <p:nvSpPr>
          <p:cNvPr id="3" name="Content Placeholder 2">
            <a:extLst>
              <a:ext uri="{FF2B5EF4-FFF2-40B4-BE49-F238E27FC236}">
                <a16:creationId xmlns:a16="http://schemas.microsoft.com/office/drawing/2014/main" id="{47BE0BAB-B218-4795-8448-97F755900AAE}"/>
              </a:ext>
            </a:extLst>
          </p:cNvPr>
          <p:cNvSpPr>
            <a:spLocks noGrp="1"/>
          </p:cNvSpPr>
          <p:nvPr>
            <p:ph idx="1"/>
          </p:nvPr>
        </p:nvSpPr>
        <p:spPr/>
        <p:txBody>
          <a:bodyPr/>
          <a:lstStyle/>
          <a:p>
            <a:pPr>
              <a:buClr>
                <a:srgbClr val="DB9F11"/>
              </a:buClr>
              <a:buFont typeface="Arial" panose="020B0604020202020204" pitchFamily="34" charset="0"/>
              <a:buChar char="•"/>
            </a:pPr>
            <a:r>
              <a:rPr lang="en-US" dirty="0"/>
              <a:t>With numbers zero through one hundred, as well as certain round multiples of those numbers, Chicago advises spelling out those numbers</a:t>
            </a:r>
          </a:p>
          <a:p>
            <a:pPr marL="0" indent="0">
              <a:buClr>
                <a:srgbClr val="DB9F11"/>
              </a:buClr>
              <a:buNone/>
            </a:pPr>
            <a:r>
              <a:rPr lang="en-US" dirty="0">
                <a:solidFill>
                  <a:srgbClr val="DB9F11"/>
                </a:solidFill>
              </a:rPr>
              <a:t>	Ex</a:t>
            </a:r>
          </a:p>
          <a:p>
            <a:pPr marL="0" indent="0">
              <a:spcBef>
                <a:spcPts val="0"/>
              </a:spcBef>
              <a:buClr>
                <a:srgbClr val="DB9F11"/>
              </a:buClr>
              <a:buNone/>
            </a:pPr>
            <a:r>
              <a:rPr lang="en-US" dirty="0"/>
              <a:t>	Thirty-two children from eleven families were packed into 	eight vintage Beetles.</a:t>
            </a:r>
          </a:p>
          <a:p>
            <a:pPr marL="0" indent="0">
              <a:spcBef>
                <a:spcPts val="0"/>
              </a:spcBef>
              <a:buClr>
                <a:srgbClr val="DB9F11"/>
              </a:buClr>
              <a:buNone/>
            </a:pPr>
            <a:r>
              <a:rPr lang="en-US" dirty="0"/>
              <a:t>	Many people think that seventy is too young to retire.</a:t>
            </a:r>
          </a:p>
          <a:p>
            <a:pPr marL="0" indent="0">
              <a:spcBef>
                <a:spcPts val="0"/>
              </a:spcBef>
              <a:buClr>
                <a:srgbClr val="DB9F11"/>
              </a:buClr>
              <a:buNone/>
            </a:pPr>
            <a:r>
              <a:rPr lang="en-US" dirty="0"/>
              <a:t>	The property is held on a ninety-nine-year lease.</a:t>
            </a:r>
          </a:p>
          <a:p>
            <a:pPr marL="0" indent="0">
              <a:spcBef>
                <a:spcPts val="0"/>
              </a:spcBef>
              <a:buClr>
                <a:srgbClr val="DB9F11"/>
              </a:buClr>
              <a:buNone/>
            </a:pPr>
            <a:r>
              <a:rPr lang="en-US" dirty="0"/>
              <a:t>	According to a recent appraisal, my house is 103 years old.</a:t>
            </a:r>
          </a:p>
          <a:p>
            <a:pPr marL="0" indent="0">
              <a:spcBef>
                <a:spcPts val="0"/>
              </a:spcBef>
              <a:buClr>
                <a:srgbClr val="DB9F11"/>
              </a:buClr>
              <a:buNone/>
            </a:pPr>
            <a:r>
              <a:rPr lang="en-US" dirty="0"/>
              <a:t>	The three new parking lots will provide space for 540 more 	cars.</a:t>
            </a:r>
          </a:p>
          <a:p>
            <a:pPr marL="0" indent="0">
              <a:spcBef>
                <a:spcPts val="0"/>
              </a:spcBef>
              <a:buClr>
                <a:srgbClr val="DB9F11"/>
              </a:buClr>
              <a:buNone/>
            </a:pPr>
            <a:r>
              <a:rPr lang="en-US" dirty="0"/>
              <a:t>	The population of our village now stands at 5,893.</a:t>
            </a:r>
          </a:p>
          <a:p>
            <a:pPr marL="0" indent="0">
              <a:spcBef>
                <a:spcPts val="0"/>
              </a:spcBef>
              <a:buClr>
                <a:srgbClr val="DB9F11"/>
              </a:buClr>
              <a:buNone/>
            </a:pPr>
            <a:endParaRPr lang="en-US" dirty="0"/>
          </a:p>
          <a:p>
            <a:pPr>
              <a:spcBef>
                <a:spcPts val="0"/>
              </a:spcBef>
              <a:buClr>
                <a:srgbClr val="DB9F11"/>
              </a:buClr>
              <a:buFont typeface="Arial" panose="020B0604020202020204" pitchFamily="34" charset="0"/>
              <a:buChar char="•"/>
            </a:pPr>
            <a:r>
              <a:rPr lang="en-US" dirty="0"/>
              <a:t>An alternative rule used my many publications, however, prefer spelling out only single digit numbers, 0-9, and using numerals for anything with tow or more digits</a:t>
            </a:r>
          </a:p>
          <a:p>
            <a:pPr>
              <a:buClr>
                <a:srgbClr val="DB9F11"/>
              </a:buClr>
              <a:buFont typeface="Arial" panose="020B0604020202020204" pitchFamily="34" charset="0"/>
              <a:buChar char="•"/>
            </a:pPr>
            <a:endParaRPr lang="en-US" dirty="0"/>
          </a:p>
        </p:txBody>
      </p:sp>
      <p:sp>
        <p:nvSpPr>
          <p:cNvPr id="4" name="TextBox 3">
            <a:extLst>
              <a:ext uri="{FF2B5EF4-FFF2-40B4-BE49-F238E27FC236}">
                <a16:creationId xmlns:a16="http://schemas.microsoft.com/office/drawing/2014/main" id="{1BCED66A-CA5F-4381-B531-77468C780F00}"/>
              </a:ext>
            </a:extLst>
          </p:cNvPr>
          <p:cNvSpPr txBox="1"/>
          <p:nvPr/>
        </p:nvSpPr>
        <p:spPr>
          <a:xfrm>
            <a:off x="1726660" y="6337527"/>
            <a:ext cx="7704353" cy="253916"/>
          </a:xfrm>
          <a:prstGeom prst="rect">
            <a:avLst/>
          </a:prstGeom>
          <a:noFill/>
        </p:spPr>
        <p:txBody>
          <a:bodyPr wrap="none">
            <a:spAutoFit/>
          </a:bodyPr>
          <a:lstStyle/>
          <a:p>
            <a:pPr>
              <a:defRPr/>
            </a:pPr>
            <a:r>
              <a:rPr lang="en-US" sz="1050" dirty="0">
                <a:latin typeface="+mn-lt"/>
                <a:cs typeface="+mn-cs"/>
              </a:rPr>
              <a:t>--</a:t>
            </a:r>
            <a:r>
              <a:rPr lang="en-US" altLang="en-US" sz="1050" i="1" dirty="0"/>
              <a:t>The Chicago Manual of Style: The Essential Guide  for Writers, Editors, and Publishers. </a:t>
            </a:r>
            <a:r>
              <a:rPr lang="en-US" altLang="en-US" sz="1050" dirty="0"/>
              <a:t>17</a:t>
            </a:r>
            <a:r>
              <a:rPr lang="en-US" altLang="en-US" sz="1050" baseline="30000" dirty="0"/>
              <a:t>th</a:t>
            </a:r>
            <a:r>
              <a:rPr lang="en-US" altLang="en-US" sz="1050" dirty="0"/>
              <a:t> ed. Chicago: University of Chicago Press, 2017.</a:t>
            </a:r>
          </a:p>
        </p:txBody>
      </p:sp>
    </p:spTree>
    <p:extLst>
      <p:ext uri="{BB962C8B-B14F-4D97-AF65-F5344CB8AC3E}">
        <p14:creationId xmlns:p14="http://schemas.microsoft.com/office/powerpoint/2010/main" val="3421562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91561-51EF-4302-8AC2-B7434893CEA9}"/>
              </a:ext>
            </a:extLst>
          </p:cNvPr>
          <p:cNvSpPr>
            <a:spLocks noGrp="1"/>
          </p:cNvSpPr>
          <p:nvPr>
            <p:ph type="title"/>
          </p:nvPr>
        </p:nvSpPr>
        <p:spPr/>
        <p:txBody>
          <a:bodyPr/>
          <a:lstStyle/>
          <a:p>
            <a:r>
              <a:rPr lang="en-US" dirty="0"/>
              <a:t>Quotations</a:t>
            </a:r>
          </a:p>
        </p:txBody>
      </p:sp>
      <p:sp>
        <p:nvSpPr>
          <p:cNvPr id="3" name="Content Placeholder 2">
            <a:extLst>
              <a:ext uri="{FF2B5EF4-FFF2-40B4-BE49-F238E27FC236}">
                <a16:creationId xmlns:a16="http://schemas.microsoft.com/office/drawing/2014/main" id="{D51AA6E3-FA0F-48AD-8FCE-66B16AE4D337}"/>
              </a:ext>
            </a:extLst>
          </p:cNvPr>
          <p:cNvSpPr>
            <a:spLocks noGrp="1"/>
          </p:cNvSpPr>
          <p:nvPr>
            <p:ph idx="1"/>
          </p:nvPr>
        </p:nvSpPr>
        <p:spPr>
          <a:xfrm>
            <a:off x="3869268" y="864108"/>
            <a:ext cx="7315200" cy="5120640"/>
          </a:xfrm>
        </p:spPr>
        <p:txBody>
          <a:bodyPr/>
          <a:lstStyle/>
          <a:p>
            <a:pPr>
              <a:buClr>
                <a:srgbClr val="DB9F11"/>
              </a:buClr>
            </a:pPr>
            <a:r>
              <a:rPr lang="en-US" dirty="0"/>
              <a:t>There are two ways to format a quote in Chicago: Run-in and block</a:t>
            </a:r>
          </a:p>
          <a:p>
            <a:pPr lvl="1">
              <a:buClr>
                <a:srgbClr val="DB9F11"/>
              </a:buClr>
            </a:pPr>
            <a:r>
              <a:rPr lang="en-US" dirty="0"/>
              <a:t>A run-in quote “run in to the surrounding text” and are enclosed in quotation marks.</a:t>
            </a:r>
          </a:p>
          <a:p>
            <a:pPr lvl="1">
              <a:buClr>
                <a:srgbClr val="DB9F11"/>
              </a:buClr>
            </a:pPr>
            <a:r>
              <a:rPr lang="en-US" dirty="0"/>
              <a:t>A block quote is not enclosed in quotation marks. These quotes are distinguished by indenting from the left. Here is an example: </a:t>
            </a:r>
          </a:p>
          <a:p>
            <a:pPr lvl="1"/>
            <a:endParaRPr lang="en-US" dirty="0"/>
          </a:p>
          <a:p>
            <a:pPr lvl="1"/>
            <a:endParaRPr lang="en-US" dirty="0"/>
          </a:p>
          <a:p>
            <a:pPr lvl="1"/>
            <a:endParaRPr lang="en-US" dirty="0"/>
          </a:p>
          <a:p>
            <a:pPr lvl="1"/>
            <a:endParaRPr lang="en-US" dirty="0"/>
          </a:p>
          <a:p>
            <a:pPr marL="502920" lvl="1" indent="0">
              <a:buNone/>
            </a:pPr>
            <a:endParaRPr lang="en-US" dirty="0"/>
          </a:p>
          <a:p>
            <a:pPr marL="502920" lvl="1" indent="0">
              <a:buNone/>
            </a:pPr>
            <a:endParaRPr lang="en-US" dirty="0"/>
          </a:p>
          <a:p>
            <a:pPr marL="502920" lvl="1" indent="0" algn="ctr">
              <a:buNone/>
            </a:pPr>
            <a:r>
              <a:rPr lang="en-US" sz="1400" dirty="0"/>
              <a:t>Notice that the continuation of that paragraph stays left aligned and is not indented. </a:t>
            </a:r>
          </a:p>
        </p:txBody>
      </p:sp>
      <p:pic>
        <p:nvPicPr>
          <p:cNvPr id="5" name="Picture 4">
            <a:extLst>
              <a:ext uri="{FF2B5EF4-FFF2-40B4-BE49-F238E27FC236}">
                <a16:creationId xmlns:a16="http://schemas.microsoft.com/office/drawing/2014/main" id="{436B8E48-16B1-4DD5-9CCE-A959C48C3746}"/>
              </a:ext>
            </a:extLst>
          </p:cNvPr>
          <p:cNvPicPr>
            <a:picLocks noChangeAspect="1"/>
          </p:cNvPicPr>
          <p:nvPr/>
        </p:nvPicPr>
        <p:blipFill>
          <a:blip r:embed="rId2"/>
          <a:stretch>
            <a:fillRect/>
          </a:stretch>
        </p:blipFill>
        <p:spPr>
          <a:xfrm>
            <a:off x="4862685" y="2894733"/>
            <a:ext cx="5328366" cy="2213040"/>
          </a:xfrm>
          <a:prstGeom prst="rect">
            <a:avLst/>
          </a:prstGeom>
        </p:spPr>
      </p:pic>
      <p:sp>
        <p:nvSpPr>
          <p:cNvPr id="6" name="TextBox 5">
            <a:extLst>
              <a:ext uri="{FF2B5EF4-FFF2-40B4-BE49-F238E27FC236}">
                <a16:creationId xmlns:a16="http://schemas.microsoft.com/office/drawing/2014/main" id="{FCDB99F3-9357-469B-87A3-D4EA1C3ED3F8}"/>
              </a:ext>
            </a:extLst>
          </p:cNvPr>
          <p:cNvSpPr txBox="1"/>
          <p:nvPr/>
        </p:nvSpPr>
        <p:spPr>
          <a:xfrm>
            <a:off x="1726660" y="6337528"/>
            <a:ext cx="7704353" cy="415498"/>
          </a:xfrm>
          <a:prstGeom prst="rect">
            <a:avLst/>
          </a:prstGeom>
          <a:noFill/>
        </p:spPr>
        <p:txBody>
          <a:bodyPr wrap="none">
            <a:spAutoFit/>
          </a:bodyPr>
          <a:lstStyle/>
          <a:p>
            <a:pPr>
              <a:defRPr/>
            </a:pPr>
            <a:r>
              <a:rPr lang="en-US" sz="1050" dirty="0">
                <a:latin typeface="+mn-lt"/>
                <a:cs typeface="+mn-cs"/>
              </a:rPr>
              <a:t>--</a:t>
            </a:r>
            <a:r>
              <a:rPr lang="en-US" altLang="en-US" sz="1050" i="1" dirty="0"/>
              <a:t>The Chicago Manual of Style: The Essential Guide  for Writers, Editors, and Publishers. </a:t>
            </a:r>
            <a:r>
              <a:rPr lang="en-US" altLang="en-US" sz="1050" dirty="0"/>
              <a:t>17</a:t>
            </a:r>
            <a:r>
              <a:rPr lang="en-US" altLang="en-US" sz="1050" baseline="30000" dirty="0"/>
              <a:t>th</a:t>
            </a:r>
            <a:r>
              <a:rPr lang="en-US" altLang="en-US" sz="1050" dirty="0"/>
              <a:t> ed. Chicago: University of Chicago Press, 2017.</a:t>
            </a:r>
          </a:p>
          <a:p>
            <a:pPr fontAlgn="auto">
              <a:spcBef>
                <a:spcPts val="0"/>
              </a:spcBef>
              <a:spcAft>
                <a:spcPts val="0"/>
              </a:spcAft>
              <a:defRPr/>
            </a:pPr>
            <a:endParaRPr lang="en-US" sz="1050" dirty="0">
              <a:latin typeface="+mn-lt"/>
              <a:cs typeface="+mn-cs"/>
            </a:endParaRPr>
          </a:p>
        </p:txBody>
      </p:sp>
    </p:spTree>
    <p:extLst>
      <p:ext uri="{BB962C8B-B14F-4D97-AF65-F5344CB8AC3E}">
        <p14:creationId xmlns:p14="http://schemas.microsoft.com/office/powerpoint/2010/main" val="2899990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5521A-C87F-4346-8A24-18016A080906}"/>
              </a:ext>
            </a:extLst>
          </p:cNvPr>
          <p:cNvSpPr>
            <a:spLocks noGrp="1"/>
          </p:cNvSpPr>
          <p:nvPr>
            <p:ph type="ctrTitle"/>
          </p:nvPr>
        </p:nvSpPr>
        <p:spPr>
          <a:xfrm>
            <a:off x="796310" y="3429000"/>
            <a:ext cx="7315200" cy="989896"/>
          </a:xfrm>
        </p:spPr>
        <p:txBody>
          <a:bodyPr/>
          <a:lstStyle/>
          <a:p>
            <a:r>
              <a:rPr lang="en-US" dirty="0"/>
              <a:t>Documenting Sources</a:t>
            </a:r>
          </a:p>
        </p:txBody>
      </p:sp>
    </p:spTree>
    <p:extLst>
      <p:ext uri="{BB962C8B-B14F-4D97-AF65-F5344CB8AC3E}">
        <p14:creationId xmlns:p14="http://schemas.microsoft.com/office/powerpoint/2010/main" val="1556009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2E0B-352C-417B-B491-DC947B119E81}"/>
              </a:ext>
            </a:extLst>
          </p:cNvPr>
          <p:cNvSpPr>
            <a:spLocks noGrp="1"/>
          </p:cNvSpPr>
          <p:nvPr>
            <p:ph type="title"/>
          </p:nvPr>
        </p:nvSpPr>
        <p:spPr>
          <a:xfrm>
            <a:off x="3867912" y="1298448"/>
            <a:ext cx="7315200" cy="3255264"/>
          </a:xfrm>
        </p:spPr>
        <p:txBody>
          <a:bodyPr/>
          <a:lstStyle/>
          <a:p>
            <a:r>
              <a:rPr lang="en-US" dirty="0"/>
              <a:t>Notes and Bibliography System</a:t>
            </a:r>
          </a:p>
        </p:txBody>
      </p:sp>
      <p:sp>
        <p:nvSpPr>
          <p:cNvPr id="3" name="Text Placeholder 2">
            <a:extLst>
              <a:ext uri="{FF2B5EF4-FFF2-40B4-BE49-F238E27FC236}">
                <a16:creationId xmlns:a16="http://schemas.microsoft.com/office/drawing/2014/main" id="{1E9FC6B1-F56C-4C70-B44F-7DA499EC6042}"/>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70817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CECE1-797E-4F10-83A0-3AAA1CF350A7}"/>
              </a:ext>
            </a:extLst>
          </p:cNvPr>
          <p:cNvSpPr>
            <a:spLocks noGrp="1"/>
          </p:cNvSpPr>
          <p:nvPr>
            <p:ph type="title"/>
          </p:nvPr>
        </p:nvSpPr>
        <p:spPr/>
        <p:txBody>
          <a:bodyPr/>
          <a:lstStyle/>
          <a:p>
            <a:r>
              <a:rPr lang="en-US" dirty="0"/>
              <a:t>Using Notes</a:t>
            </a:r>
          </a:p>
        </p:txBody>
      </p:sp>
      <p:sp>
        <p:nvSpPr>
          <p:cNvPr id="3" name="Content Placeholder 2">
            <a:extLst>
              <a:ext uri="{FF2B5EF4-FFF2-40B4-BE49-F238E27FC236}">
                <a16:creationId xmlns:a16="http://schemas.microsoft.com/office/drawing/2014/main" id="{230EADE6-E8A9-4E54-A281-132666867061}"/>
              </a:ext>
            </a:extLst>
          </p:cNvPr>
          <p:cNvSpPr>
            <a:spLocks noGrp="1"/>
          </p:cNvSpPr>
          <p:nvPr>
            <p:ph idx="1"/>
          </p:nvPr>
        </p:nvSpPr>
        <p:spPr>
          <a:xfrm>
            <a:off x="3869268" y="851877"/>
            <a:ext cx="7315200" cy="5650523"/>
          </a:xfrm>
        </p:spPr>
        <p:txBody>
          <a:bodyPr>
            <a:noAutofit/>
          </a:bodyPr>
          <a:lstStyle/>
          <a:p>
            <a:pPr indent="0">
              <a:buClr>
                <a:srgbClr val="DB9F11"/>
              </a:buClr>
            </a:pPr>
            <a:r>
              <a:rPr lang="en-US" dirty="0"/>
              <a:t>The Notes and Bibliography method uses notes, whether footnotes or endnotes or both, usually together with a bibliography. The notes allow space for unusual types of sources as well as for commentary on the sources cited. Remember </a:t>
            </a:r>
            <a:r>
              <a:rPr lang="en-US" b="1" dirty="0"/>
              <a:t>notes start with 1 and continue consecutively.</a:t>
            </a:r>
          </a:p>
          <a:p>
            <a:pPr indent="0">
              <a:buClr>
                <a:srgbClr val="DB9F11"/>
              </a:buClr>
            </a:pPr>
            <a:r>
              <a:rPr lang="en-US" b="1" dirty="0"/>
              <a:t>In the text</a:t>
            </a:r>
          </a:p>
          <a:p>
            <a:pPr lvl="1" indent="0">
              <a:buClr>
                <a:srgbClr val="DB9F11"/>
              </a:buClr>
            </a:pPr>
            <a:r>
              <a:rPr lang="en-US" dirty="0"/>
              <a:t>Note numbers are superscripted and placed at the end of the clause or sentence to which they refer. </a:t>
            </a:r>
          </a:p>
          <a:p>
            <a:pPr lvl="1" indent="0">
              <a:buClr>
                <a:srgbClr val="DB9F11"/>
              </a:buClr>
            </a:pPr>
            <a:r>
              <a:rPr lang="en-US" dirty="0"/>
              <a:t>Place the superscript after the punctuation (expect after a dash).</a:t>
            </a:r>
          </a:p>
          <a:p>
            <a:pPr indent="0">
              <a:buClr>
                <a:srgbClr val="DB9F11"/>
              </a:buClr>
            </a:pPr>
            <a:r>
              <a:rPr lang="en-US" b="1" dirty="0"/>
              <a:t>In the notes</a:t>
            </a:r>
            <a:endParaRPr lang="en-US" dirty="0"/>
          </a:p>
          <a:p>
            <a:pPr lvl="1" indent="0">
              <a:buClr>
                <a:srgbClr val="DB9F11"/>
              </a:buClr>
            </a:pPr>
            <a:r>
              <a:rPr lang="en-US" dirty="0"/>
              <a:t>Numbers are full –sized, not superscript, and follow a period.</a:t>
            </a:r>
          </a:p>
          <a:p>
            <a:pPr lvl="1" indent="0">
              <a:buClr>
                <a:srgbClr val="DB9F11"/>
              </a:buClr>
            </a:pPr>
            <a:r>
              <a:rPr lang="en-US" dirty="0"/>
              <a:t>All lines should be aligned flush with the left side.</a:t>
            </a:r>
          </a:p>
        </p:txBody>
      </p:sp>
      <p:sp>
        <p:nvSpPr>
          <p:cNvPr id="5" name="TextBox 4">
            <a:extLst>
              <a:ext uri="{FF2B5EF4-FFF2-40B4-BE49-F238E27FC236}">
                <a16:creationId xmlns:a16="http://schemas.microsoft.com/office/drawing/2014/main" id="{2B4F8C36-9931-4A5C-BF0D-8E91971A2BD6}"/>
              </a:ext>
            </a:extLst>
          </p:cNvPr>
          <p:cNvSpPr txBox="1"/>
          <p:nvPr/>
        </p:nvSpPr>
        <p:spPr>
          <a:xfrm>
            <a:off x="1726660" y="6294651"/>
            <a:ext cx="7704353" cy="415498"/>
          </a:xfrm>
          <a:prstGeom prst="rect">
            <a:avLst/>
          </a:prstGeom>
          <a:noFill/>
        </p:spPr>
        <p:txBody>
          <a:bodyPr wrap="none">
            <a:spAutoFit/>
          </a:bodyPr>
          <a:lstStyle/>
          <a:p>
            <a:pPr>
              <a:defRPr/>
            </a:pPr>
            <a:r>
              <a:rPr lang="en-US" sz="1050" dirty="0">
                <a:latin typeface="+mn-lt"/>
                <a:cs typeface="+mn-cs"/>
              </a:rPr>
              <a:t>--</a:t>
            </a:r>
            <a:r>
              <a:rPr lang="en-US" altLang="en-US" sz="1050" i="1" dirty="0"/>
              <a:t>The Chicago Manual of Style: The Essential Guide  for Writers, Editors, and Publishers. </a:t>
            </a:r>
            <a:r>
              <a:rPr lang="en-US" altLang="en-US" sz="1050" dirty="0"/>
              <a:t>17</a:t>
            </a:r>
            <a:r>
              <a:rPr lang="en-US" altLang="en-US" sz="1050" baseline="30000" dirty="0"/>
              <a:t>th</a:t>
            </a:r>
            <a:r>
              <a:rPr lang="en-US" altLang="en-US" sz="1050" dirty="0"/>
              <a:t> ed. Chicago: University of Chicago Press, 2017.</a:t>
            </a:r>
          </a:p>
          <a:p>
            <a:pPr fontAlgn="auto">
              <a:spcBef>
                <a:spcPts val="0"/>
              </a:spcBef>
              <a:spcAft>
                <a:spcPts val="0"/>
              </a:spcAft>
              <a:defRPr/>
            </a:pPr>
            <a:endParaRPr lang="en-US" sz="1050" dirty="0">
              <a:latin typeface="+mn-lt"/>
              <a:cs typeface="+mn-cs"/>
            </a:endParaRPr>
          </a:p>
        </p:txBody>
      </p:sp>
    </p:spTree>
    <p:extLst>
      <p:ext uri="{BB962C8B-B14F-4D97-AF65-F5344CB8AC3E}">
        <p14:creationId xmlns:p14="http://schemas.microsoft.com/office/powerpoint/2010/main" val="1606257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FEA6-F719-4D5B-A763-C5FFCA2EED58}"/>
              </a:ext>
            </a:extLst>
          </p:cNvPr>
          <p:cNvSpPr>
            <a:spLocks noGrp="1"/>
          </p:cNvSpPr>
          <p:nvPr>
            <p:ph type="title"/>
          </p:nvPr>
        </p:nvSpPr>
        <p:spPr/>
        <p:txBody>
          <a:bodyPr/>
          <a:lstStyle/>
          <a:p>
            <a:r>
              <a:rPr lang="en-US" dirty="0"/>
              <a:t>Using Notes Continued</a:t>
            </a:r>
          </a:p>
        </p:txBody>
      </p:sp>
      <p:sp>
        <p:nvSpPr>
          <p:cNvPr id="3" name="Content Placeholder 2">
            <a:extLst>
              <a:ext uri="{FF2B5EF4-FFF2-40B4-BE49-F238E27FC236}">
                <a16:creationId xmlns:a16="http://schemas.microsoft.com/office/drawing/2014/main" id="{5F576439-B637-49FD-8C10-52E907802B91}"/>
              </a:ext>
            </a:extLst>
          </p:cNvPr>
          <p:cNvSpPr>
            <a:spLocks noGrp="1"/>
          </p:cNvSpPr>
          <p:nvPr>
            <p:ph idx="1"/>
          </p:nvPr>
        </p:nvSpPr>
        <p:spPr>
          <a:xfrm>
            <a:off x="3869268" y="864108"/>
            <a:ext cx="7315200" cy="5120640"/>
          </a:xfrm>
        </p:spPr>
        <p:txBody>
          <a:bodyPr/>
          <a:lstStyle/>
          <a:p>
            <a:pPr marL="0" indent="0">
              <a:buNone/>
            </a:pPr>
            <a:r>
              <a:rPr lang="en-US" dirty="0">
                <a:solidFill>
                  <a:srgbClr val="DB9F11"/>
                </a:solidFill>
              </a:rPr>
              <a:t>Example for a Book</a:t>
            </a:r>
          </a:p>
          <a:p>
            <a:pPr marL="0" indent="0">
              <a:spcBef>
                <a:spcPts val="600"/>
              </a:spcBef>
              <a:buNone/>
            </a:pPr>
            <a:r>
              <a:rPr lang="en-US" i="1" dirty="0">
                <a:solidFill>
                  <a:srgbClr val="DB9F11"/>
                </a:solidFill>
              </a:rPr>
              <a:t>Notes</a:t>
            </a:r>
          </a:p>
          <a:p>
            <a:pPr marL="0" indent="457200">
              <a:spcBef>
                <a:spcPts val="600"/>
              </a:spcBef>
              <a:buNone/>
            </a:pPr>
            <a:r>
              <a:rPr lang="en-US" dirty="0"/>
              <a:t>1. Author first and last name, </a:t>
            </a:r>
            <a:r>
              <a:rPr lang="en-US" i="1" dirty="0"/>
              <a:t>Title</a:t>
            </a:r>
            <a:r>
              <a:rPr lang="en-US" dirty="0"/>
              <a:t> (Publisher state: Publisher Company, Year published), page range. </a:t>
            </a:r>
          </a:p>
          <a:p>
            <a:pPr marL="0" indent="457200">
              <a:spcBef>
                <a:spcPts val="600"/>
              </a:spcBef>
              <a:buNone/>
            </a:pPr>
            <a:r>
              <a:rPr lang="en-US" dirty="0"/>
              <a:t>2. Brian Grazer and Charles Fishman, </a:t>
            </a:r>
            <a:r>
              <a:rPr lang="en-US" i="1" dirty="0"/>
              <a:t>A Curious Mind: The Secret to a Bigger Life</a:t>
            </a:r>
            <a:r>
              <a:rPr lang="en-US" dirty="0"/>
              <a:t> (New York: Simon &amp; Schuster, 2015), 12.</a:t>
            </a:r>
          </a:p>
          <a:p>
            <a:pPr marL="0" indent="0">
              <a:spcBef>
                <a:spcPts val="600"/>
              </a:spcBef>
              <a:buNone/>
            </a:pPr>
            <a:endParaRPr lang="en-US" dirty="0"/>
          </a:p>
          <a:p>
            <a:pPr marL="0" indent="0">
              <a:spcBef>
                <a:spcPts val="600"/>
              </a:spcBef>
              <a:buNone/>
            </a:pPr>
            <a:r>
              <a:rPr lang="en-US" dirty="0"/>
              <a:t>For subsequent uses of the same source in the footnotes, use a shortened note. You will use the author’s last name, title of the work, and the page range you are referencing. </a:t>
            </a:r>
          </a:p>
          <a:p>
            <a:pPr marL="0" indent="0">
              <a:spcBef>
                <a:spcPts val="600"/>
              </a:spcBef>
              <a:buNone/>
            </a:pPr>
            <a:r>
              <a:rPr lang="en-US" i="1" dirty="0">
                <a:solidFill>
                  <a:srgbClr val="DB9F11"/>
                </a:solidFill>
              </a:rPr>
              <a:t>Shortened notes</a:t>
            </a:r>
          </a:p>
          <a:p>
            <a:pPr marL="0" indent="0">
              <a:spcBef>
                <a:spcPts val="600"/>
              </a:spcBef>
              <a:buNone/>
            </a:pPr>
            <a:r>
              <a:rPr lang="en-US" dirty="0"/>
              <a:t>3. Author last name, </a:t>
            </a:r>
            <a:r>
              <a:rPr lang="en-US" i="1" dirty="0"/>
              <a:t>Title</a:t>
            </a:r>
            <a:r>
              <a:rPr lang="en-US" dirty="0"/>
              <a:t>, page range.</a:t>
            </a:r>
          </a:p>
          <a:p>
            <a:pPr marL="0" indent="0">
              <a:spcBef>
                <a:spcPts val="600"/>
              </a:spcBef>
              <a:buNone/>
            </a:pPr>
            <a:r>
              <a:rPr lang="en-US" dirty="0"/>
              <a:t>4. Grazer and Fishman, </a:t>
            </a:r>
            <a:r>
              <a:rPr lang="en-US" i="1" dirty="0"/>
              <a:t>Curious Mind</a:t>
            </a:r>
            <a:r>
              <a:rPr lang="en-US" dirty="0"/>
              <a:t>, 37.</a:t>
            </a:r>
          </a:p>
          <a:p>
            <a:endParaRPr lang="en-US" dirty="0"/>
          </a:p>
        </p:txBody>
      </p:sp>
      <p:sp>
        <p:nvSpPr>
          <p:cNvPr id="4" name="TextBox 3">
            <a:extLst>
              <a:ext uri="{FF2B5EF4-FFF2-40B4-BE49-F238E27FC236}">
                <a16:creationId xmlns:a16="http://schemas.microsoft.com/office/drawing/2014/main" id="{4E783CFA-B2D3-4CD4-9DA1-F5879E79BDB5}"/>
              </a:ext>
            </a:extLst>
          </p:cNvPr>
          <p:cNvSpPr txBox="1"/>
          <p:nvPr/>
        </p:nvSpPr>
        <p:spPr>
          <a:xfrm>
            <a:off x="1726660" y="6353857"/>
            <a:ext cx="7704353" cy="415498"/>
          </a:xfrm>
          <a:prstGeom prst="rect">
            <a:avLst/>
          </a:prstGeom>
          <a:noFill/>
        </p:spPr>
        <p:txBody>
          <a:bodyPr wrap="none">
            <a:spAutoFit/>
          </a:bodyPr>
          <a:lstStyle/>
          <a:p>
            <a:pPr>
              <a:defRPr/>
            </a:pPr>
            <a:r>
              <a:rPr lang="en-US" sz="1050" dirty="0">
                <a:latin typeface="+mn-lt"/>
                <a:cs typeface="+mn-cs"/>
              </a:rPr>
              <a:t>--</a:t>
            </a:r>
            <a:r>
              <a:rPr lang="en-US" altLang="en-US" sz="1050" i="1" dirty="0"/>
              <a:t>The Chicago Manual of Style: The Essential Guide  for Writers, Editors, and Publishers. </a:t>
            </a:r>
            <a:r>
              <a:rPr lang="en-US" altLang="en-US" sz="1050" dirty="0"/>
              <a:t>17</a:t>
            </a:r>
            <a:r>
              <a:rPr lang="en-US" altLang="en-US" sz="1050" baseline="30000" dirty="0"/>
              <a:t>th</a:t>
            </a:r>
            <a:r>
              <a:rPr lang="en-US" altLang="en-US" sz="1050" dirty="0"/>
              <a:t> ed. Chicago: University of Chicago Press, 2017.</a:t>
            </a:r>
          </a:p>
          <a:p>
            <a:pPr fontAlgn="auto">
              <a:spcBef>
                <a:spcPts val="0"/>
              </a:spcBef>
              <a:spcAft>
                <a:spcPts val="0"/>
              </a:spcAft>
              <a:defRPr/>
            </a:pPr>
            <a:endParaRPr lang="en-US" sz="1050" dirty="0">
              <a:latin typeface="+mn-lt"/>
              <a:cs typeface="+mn-cs"/>
            </a:endParaRPr>
          </a:p>
        </p:txBody>
      </p:sp>
    </p:spTree>
    <p:extLst>
      <p:ext uri="{BB962C8B-B14F-4D97-AF65-F5344CB8AC3E}">
        <p14:creationId xmlns:p14="http://schemas.microsoft.com/office/powerpoint/2010/main" val="1716749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10C8E-E30E-434B-A59E-2CC6F60A2AE4}"/>
              </a:ext>
            </a:extLst>
          </p:cNvPr>
          <p:cNvSpPr>
            <a:spLocks noGrp="1"/>
          </p:cNvSpPr>
          <p:nvPr>
            <p:ph type="title"/>
          </p:nvPr>
        </p:nvSpPr>
        <p:spPr/>
        <p:txBody>
          <a:bodyPr/>
          <a:lstStyle/>
          <a:p>
            <a:r>
              <a:rPr lang="en-US" dirty="0"/>
              <a:t>Footnotes</a:t>
            </a:r>
          </a:p>
        </p:txBody>
      </p:sp>
      <p:sp>
        <p:nvSpPr>
          <p:cNvPr id="6" name="Rectangle 5">
            <a:extLst>
              <a:ext uri="{FF2B5EF4-FFF2-40B4-BE49-F238E27FC236}">
                <a16:creationId xmlns:a16="http://schemas.microsoft.com/office/drawing/2014/main" id="{1DCB126F-2A46-4182-BE92-14F51F943465}"/>
              </a:ext>
            </a:extLst>
          </p:cNvPr>
          <p:cNvSpPr/>
          <p:nvPr/>
        </p:nvSpPr>
        <p:spPr>
          <a:xfrm>
            <a:off x="8556811" y="2069013"/>
            <a:ext cx="3079376" cy="3139321"/>
          </a:xfrm>
          <a:prstGeom prst="rect">
            <a:avLst/>
          </a:prstGeom>
        </p:spPr>
        <p:txBody>
          <a:bodyPr wrap="square">
            <a:spAutoFit/>
          </a:bodyPr>
          <a:lstStyle/>
          <a:p>
            <a:pPr marL="342900" indent="-342900">
              <a:buClr>
                <a:srgbClr val="DB9F11"/>
              </a:buClr>
              <a:buFont typeface="Arial" panose="020B0604020202020204" pitchFamily="34" charset="0"/>
              <a:buChar char="•"/>
            </a:pPr>
            <a:r>
              <a:rPr lang="en-US" dirty="0">
                <a:solidFill>
                  <a:schemeClr val="tx1">
                    <a:lumMod val="65000"/>
                    <a:lumOff val="35000"/>
                  </a:schemeClr>
                </a:solidFill>
              </a:rPr>
              <a:t>Here is an example of footnotes</a:t>
            </a:r>
          </a:p>
          <a:p>
            <a:pPr marL="342900" indent="-342900">
              <a:buClr>
                <a:srgbClr val="DB9F11"/>
              </a:buClr>
              <a:buFont typeface="Arial" panose="020B0604020202020204" pitchFamily="34" charset="0"/>
              <a:buChar char="•"/>
            </a:pPr>
            <a:endParaRPr lang="en-US" dirty="0">
              <a:solidFill>
                <a:schemeClr val="tx1">
                  <a:lumMod val="65000"/>
                  <a:lumOff val="35000"/>
                </a:schemeClr>
              </a:solidFill>
            </a:endParaRPr>
          </a:p>
          <a:p>
            <a:pPr marL="342900" indent="-342900">
              <a:buClr>
                <a:srgbClr val="DB9F11"/>
              </a:buClr>
              <a:buFont typeface="Arial" panose="020B0604020202020204" pitchFamily="34" charset="0"/>
              <a:buChar char="•"/>
            </a:pPr>
            <a:r>
              <a:rPr lang="en-US" dirty="0">
                <a:solidFill>
                  <a:schemeClr val="tx1">
                    <a:lumMod val="65000"/>
                    <a:lumOff val="35000"/>
                  </a:schemeClr>
                </a:solidFill>
              </a:rPr>
              <a:t>Notice the footnotes at the bottom with the superscripts. The corresponding superscript is seen in the text as an indicator to see the footnotes for citation information</a:t>
            </a:r>
          </a:p>
        </p:txBody>
      </p:sp>
      <p:pic>
        <p:nvPicPr>
          <p:cNvPr id="19" name="Picture 18">
            <a:extLst>
              <a:ext uri="{FF2B5EF4-FFF2-40B4-BE49-F238E27FC236}">
                <a16:creationId xmlns:a16="http://schemas.microsoft.com/office/drawing/2014/main" id="{89552490-FF21-4926-909E-AA66EE136987}"/>
              </a:ext>
            </a:extLst>
          </p:cNvPr>
          <p:cNvPicPr>
            <a:picLocks noChangeAspect="1"/>
          </p:cNvPicPr>
          <p:nvPr/>
        </p:nvPicPr>
        <p:blipFill>
          <a:blip r:embed="rId2"/>
          <a:stretch>
            <a:fillRect/>
          </a:stretch>
        </p:blipFill>
        <p:spPr>
          <a:xfrm>
            <a:off x="3755628" y="2338071"/>
            <a:ext cx="4680744" cy="217271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559262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48F71-BFDB-4380-AB92-650B2834A494}"/>
              </a:ext>
            </a:extLst>
          </p:cNvPr>
          <p:cNvSpPr>
            <a:spLocks noGrp="1"/>
          </p:cNvSpPr>
          <p:nvPr>
            <p:ph type="title"/>
          </p:nvPr>
        </p:nvSpPr>
        <p:spPr/>
        <p:txBody>
          <a:bodyPr/>
          <a:lstStyle/>
          <a:p>
            <a:r>
              <a:rPr lang="en-US" altLang="en-US" dirty="0"/>
              <a:t>Using Footnotes in Text</a:t>
            </a:r>
            <a:endParaRPr lang="en-US" dirty="0"/>
          </a:p>
        </p:txBody>
      </p:sp>
      <p:sp>
        <p:nvSpPr>
          <p:cNvPr id="3" name="Content Placeholder 2">
            <a:extLst>
              <a:ext uri="{FF2B5EF4-FFF2-40B4-BE49-F238E27FC236}">
                <a16:creationId xmlns:a16="http://schemas.microsoft.com/office/drawing/2014/main" id="{733672AA-E7CE-4DC0-A2B1-84AA36FD79AA}"/>
              </a:ext>
            </a:extLst>
          </p:cNvPr>
          <p:cNvSpPr>
            <a:spLocks noGrp="1"/>
          </p:cNvSpPr>
          <p:nvPr>
            <p:ph idx="1"/>
          </p:nvPr>
        </p:nvSpPr>
        <p:spPr/>
        <p:txBody>
          <a:bodyPr>
            <a:normAutofit/>
          </a:bodyPr>
          <a:lstStyle/>
          <a:p>
            <a:pPr fontAlgn="auto">
              <a:spcAft>
                <a:spcPts val="0"/>
              </a:spcAft>
              <a:buClr>
                <a:schemeClr val="accent3"/>
              </a:buClr>
              <a:buSzPct val="70000"/>
              <a:buFont typeface="Arial" panose="020B0604020202020204" pitchFamily="34" charset="0"/>
              <a:buChar char="•"/>
              <a:defRPr/>
            </a:pPr>
            <a:r>
              <a:rPr lang="en-US" dirty="0"/>
              <a:t>When using Chicago footnotes, whenever a source is used in a paper, a footnote is inserted to credit the source.</a:t>
            </a:r>
          </a:p>
          <a:p>
            <a:pPr fontAlgn="auto">
              <a:spcAft>
                <a:spcPts val="0"/>
              </a:spcAft>
              <a:buClr>
                <a:schemeClr val="accent3"/>
              </a:buClr>
              <a:buSzPct val="70000"/>
              <a:buFont typeface="Arial" panose="020B0604020202020204" pitchFamily="34" charset="0"/>
              <a:buChar char="•"/>
              <a:defRPr/>
            </a:pPr>
            <a:r>
              <a:rPr lang="en-US" dirty="0"/>
              <a:t>Footnotes are shown in text as superscript numbers that relate to a numbered source at the bottom of the page.</a:t>
            </a:r>
          </a:p>
          <a:p>
            <a:pPr fontAlgn="auto">
              <a:spcAft>
                <a:spcPts val="0"/>
              </a:spcAft>
              <a:buClr>
                <a:schemeClr val="accent3"/>
              </a:buClr>
              <a:buSzPct val="70000"/>
              <a:buFont typeface="Arial" panose="020B0604020202020204" pitchFamily="34" charset="0"/>
              <a:buChar char="•"/>
              <a:defRPr/>
            </a:pPr>
            <a:r>
              <a:rPr lang="en-US" dirty="0"/>
              <a:t>The source at the bottom of the page includes much, if not all, of the original bibliographic source information</a:t>
            </a:r>
          </a:p>
          <a:p>
            <a:pPr fontAlgn="auto">
              <a:spcAft>
                <a:spcPts val="0"/>
              </a:spcAft>
              <a:buClr>
                <a:schemeClr val="accent3"/>
              </a:buClr>
              <a:buSzPct val="70000"/>
              <a:buFont typeface="Arial" panose="020B0604020202020204" pitchFamily="34" charset="0"/>
              <a:buChar char="•"/>
              <a:defRPr/>
            </a:pPr>
            <a:r>
              <a:rPr lang="en-US" dirty="0">
                <a:solidFill>
                  <a:schemeClr val="accent3"/>
                </a:solidFill>
              </a:rPr>
              <a:t>A simple rule:</a:t>
            </a:r>
            <a:r>
              <a:rPr lang="en-US" dirty="0"/>
              <a:t> Who, What, Where, When, Which (pages)</a:t>
            </a:r>
          </a:p>
          <a:p>
            <a:pPr lvl="1" fontAlgn="auto">
              <a:spcAft>
                <a:spcPts val="0"/>
              </a:spcAft>
              <a:buClr>
                <a:schemeClr val="accent3"/>
              </a:buClr>
              <a:buFont typeface="Arial" panose="020B0604020202020204" pitchFamily="34" charset="0"/>
              <a:buChar char="•"/>
              <a:defRPr/>
            </a:pPr>
            <a:r>
              <a:rPr lang="en-US" sz="2000" dirty="0"/>
              <a:t>Authors’ First and Last Names, “Title” Title of Periodical, Owner, or Publisher (Date of Publication): XX-XX ((page range))</a:t>
            </a:r>
          </a:p>
        </p:txBody>
      </p:sp>
      <p:sp>
        <p:nvSpPr>
          <p:cNvPr id="6" name="TextBox 5">
            <a:extLst>
              <a:ext uri="{FF2B5EF4-FFF2-40B4-BE49-F238E27FC236}">
                <a16:creationId xmlns:a16="http://schemas.microsoft.com/office/drawing/2014/main" id="{FF480887-9DF7-4D62-B1F5-640A0893D43D}"/>
              </a:ext>
            </a:extLst>
          </p:cNvPr>
          <p:cNvSpPr txBox="1"/>
          <p:nvPr/>
        </p:nvSpPr>
        <p:spPr>
          <a:xfrm>
            <a:off x="1726660" y="6293985"/>
            <a:ext cx="7704353" cy="415498"/>
          </a:xfrm>
          <a:prstGeom prst="rect">
            <a:avLst/>
          </a:prstGeom>
          <a:noFill/>
        </p:spPr>
        <p:txBody>
          <a:bodyPr wrap="none">
            <a:spAutoFit/>
          </a:bodyPr>
          <a:lstStyle/>
          <a:p>
            <a:pPr>
              <a:defRPr/>
            </a:pPr>
            <a:r>
              <a:rPr lang="en-US" sz="1050" dirty="0">
                <a:latin typeface="+mn-lt"/>
                <a:cs typeface="+mn-cs"/>
              </a:rPr>
              <a:t>--</a:t>
            </a:r>
            <a:r>
              <a:rPr lang="en-US" altLang="en-US" sz="1050" i="1" dirty="0"/>
              <a:t>The Chicago Manual of Style: The Essential Guide  for Writers, Editors, and Publishers. </a:t>
            </a:r>
            <a:r>
              <a:rPr lang="en-US" altLang="en-US" sz="1050" dirty="0"/>
              <a:t>17</a:t>
            </a:r>
            <a:r>
              <a:rPr lang="en-US" altLang="en-US" sz="1050" baseline="30000" dirty="0"/>
              <a:t>th</a:t>
            </a:r>
            <a:r>
              <a:rPr lang="en-US" altLang="en-US" sz="1050" dirty="0"/>
              <a:t> ed. Chicago: University of Chicago Press, 2017.</a:t>
            </a:r>
          </a:p>
          <a:p>
            <a:pPr fontAlgn="auto">
              <a:spcBef>
                <a:spcPts val="0"/>
              </a:spcBef>
              <a:spcAft>
                <a:spcPts val="0"/>
              </a:spcAft>
              <a:defRPr/>
            </a:pPr>
            <a:endParaRPr lang="en-US" sz="1050" dirty="0">
              <a:latin typeface="+mn-lt"/>
              <a:cs typeface="+mn-cs"/>
            </a:endParaRPr>
          </a:p>
        </p:txBody>
      </p:sp>
    </p:spTree>
    <p:extLst>
      <p:ext uri="{BB962C8B-B14F-4D97-AF65-F5344CB8AC3E}">
        <p14:creationId xmlns:p14="http://schemas.microsoft.com/office/powerpoint/2010/main" val="817718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AB04D-E721-4ABE-842D-B2B1C0CF5FB8}"/>
              </a:ext>
            </a:extLst>
          </p:cNvPr>
          <p:cNvSpPr>
            <a:spLocks noGrp="1"/>
          </p:cNvSpPr>
          <p:nvPr>
            <p:ph type="title"/>
          </p:nvPr>
        </p:nvSpPr>
        <p:spPr/>
        <p:txBody>
          <a:bodyPr/>
          <a:lstStyle/>
          <a:p>
            <a:r>
              <a:rPr lang="en-US" dirty="0"/>
              <a:t>Using Footnotes in Text (continued)</a:t>
            </a:r>
          </a:p>
        </p:txBody>
      </p:sp>
      <p:sp>
        <p:nvSpPr>
          <p:cNvPr id="3" name="Content Placeholder 2">
            <a:extLst>
              <a:ext uri="{FF2B5EF4-FFF2-40B4-BE49-F238E27FC236}">
                <a16:creationId xmlns:a16="http://schemas.microsoft.com/office/drawing/2014/main" id="{96751FD1-CD6E-40D7-BE02-E99A38AB96E1}"/>
              </a:ext>
            </a:extLst>
          </p:cNvPr>
          <p:cNvSpPr>
            <a:spLocks noGrp="1"/>
          </p:cNvSpPr>
          <p:nvPr>
            <p:ph idx="1"/>
          </p:nvPr>
        </p:nvSpPr>
        <p:spPr/>
        <p:txBody>
          <a:bodyPr>
            <a:normAutofit/>
          </a:bodyPr>
          <a:lstStyle/>
          <a:p>
            <a:pPr fontAlgn="auto">
              <a:lnSpc>
                <a:spcPct val="90000"/>
              </a:lnSpc>
              <a:spcAft>
                <a:spcPts val="0"/>
              </a:spcAft>
              <a:buClr>
                <a:schemeClr val="accent3"/>
              </a:buClr>
              <a:buSzPct val="70000"/>
              <a:buFont typeface="Arial" panose="020B0604020202020204" pitchFamily="34" charset="0"/>
              <a:buChar char="•"/>
              <a:defRPr/>
            </a:pPr>
            <a:r>
              <a:rPr lang="en-US" dirty="0"/>
              <a:t>To enter a footnote (in Microsoft Word), place the cursor at the end of the sentence (after the period) that includes information or ideas from a source. Click “References” and click “Insert Foot Note”</a:t>
            </a:r>
          </a:p>
          <a:p>
            <a:pPr fontAlgn="auto">
              <a:lnSpc>
                <a:spcPct val="90000"/>
              </a:lnSpc>
              <a:spcAft>
                <a:spcPts val="0"/>
              </a:spcAft>
              <a:buClr>
                <a:schemeClr val="accent3"/>
              </a:buClr>
              <a:buSzPct val="70000"/>
              <a:buFont typeface="Arial" panose="020B0604020202020204" pitchFamily="34" charset="0"/>
              <a:buChar char="•"/>
              <a:defRPr/>
            </a:pPr>
            <a:r>
              <a:rPr lang="en-US" dirty="0"/>
              <a:t>This inserts the superscript number and allows you to insert the corresponding source material at the bottom of the page with the matched number</a:t>
            </a:r>
          </a:p>
          <a:p>
            <a:pPr fontAlgn="auto">
              <a:lnSpc>
                <a:spcPct val="90000"/>
              </a:lnSpc>
              <a:spcAft>
                <a:spcPts val="0"/>
              </a:spcAft>
              <a:buClr>
                <a:schemeClr val="accent3"/>
              </a:buClr>
              <a:buSzPct val="70000"/>
              <a:buFont typeface="Arial" panose="020B0604020202020204" pitchFamily="34" charset="0"/>
              <a:buChar char="•"/>
              <a:defRPr/>
            </a:pPr>
            <a:r>
              <a:rPr lang="en-US" dirty="0"/>
              <a:t>The order the subscript and citations follow is the order they appear in the text</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415849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975CC-3647-4B05-BE14-9F27AACA749C}"/>
              </a:ext>
            </a:extLst>
          </p:cNvPr>
          <p:cNvSpPr>
            <a:spLocks noGrp="1"/>
          </p:cNvSpPr>
          <p:nvPr>
            <p:ph type="title"/>
          </p:nvPr>
        </p:nvSpPr>
        <p:spPr/>
        <p:txBody>
          <a:bodyPr/>
          <a:lstStyle/>
          <a:p>
            <a:r>
              <a:rPr lang="en-US" dirty="0"/>
              <a:t>Todays’ Goals</a:t>
            </a:r>
          </a:p>
        </p:txBody>
      </p:sp>
      <p:sp>
        <p:nvSpPr>
          <p:cNvPr id="3" name="Content Placeholder 2">
            <a:extLst>
              <a:ext uri="{FF2B5EF4-FFF2-40B4-BE49-F238E27FC236}">
                <a16:creationId xmlns:a16="http://schemas.microsoft.com/office/drawing/2014/main" id="{2DBE8D84-F60F-4FB4-B89A-59E2F285311D}"/>
              </a:ext>
            </a:extLst>
          </p:cNvPr>
          <p:cNvSpPr>
            <a:spLocks noGrp="1"/>
          </p:cNvSpPr>
          <p:nvPr>
            <p:ph idx="1"/>
          </p:nvPr>
        </p:nvSpPr>
        <p:spPr/>
        <p:txBody>
          <a:bodyPr/>
          <a:lstStyle/>
          <a:p>
            <a:pPr>
              <a:buClr>
                <a:srgbClr val="DB9F11"/>
              </a:buClr>
            </a:pPr>
            <a:r>
              <a:rPr lang="en-US" dirty="0"/>
              <a:t>Learn what Chicago style is, what it includes, and why it is important</a:t>
            </a:r>
          </a:p>
          <a:p>
            <a:pPr>
              <a:buClr>
                <a:srgbClr val="DB9F11"/>
              </a:buClr>
            </a:pPr>
            <a:r>
              <a:rPr lang="en-US" dirty="0"/>
              <a:t>Learn about the standard Chicago title page format</a:t>
            </a:r>
          </a:p>
          <a:p>
            <a:pPr>
              <a:buClr>
                <a:srgbClr val="DB9F11"/>
              </a:buClr>
            </a:pPr>
            <a:r>
              <a:rPr lang="en-US" dirty="0"/>
              <a:t>Learn basic documentation for books, journals, and websites</a:t>
            </a:r>
          </a:p>
          <a:p>
            <a:pPr>
              <a:buClr>
                <a:srgbClr val="DB9F11"/>
              </a:buClr>
            </a:pPr>
            <a:r>
              <a:rPr lang="en-US" dirty="0"/>
              <a:t>Learn the differences between methods of source integration: summarizing, paraphrasing, and quoting</a:t>
            </a:r>
          </a:p>
          <a:p>
            <a:pPr>
              <a:buClr>
                <a:srgbClr val="DB9F11"/>
              </a:buClr>
            </a:pPr>
            <a:r>
              <a:rPr lang="en-US" dirty="0"/>
              <a:t>Learn how to use signal phrases and in-text notes to avoid plagiarism</a:t>
            </a:r>
          </a:p>
        </p:txBody>
      </p:sp>
    </p:spTree>
    <p:extLst>
      <p:ext uri="{BB962C8B-B14F-4D97-AF65-F5344CB8AC3E}">
        <p14:creationId xmlns:p14="http://schemas.microsoft.com/office/powerpoint/2010/main" val="2031237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CA102-11F2-47E6-B703-2FC54B26DAD9}"/>
              </a:ext>
            </a:extLst>
          </p:cNvPr>
          <p:cNvSpPr>
            <a:spLocks noGrp="1"/>
          </p:cNvSpPr>
          <p:nvPr>
            <p:ph type="title"/>
          </p:nvPr>
        </p:nvSpPr>
        <p:spPr/>
        <p:txBody>
          <a:bodyPr/>
          <a:lstStyle/>
          <a:p>
            <a:r>
              <a:rPr lang="en-US" dirty="0"/>
              <a:t>Using Footnotes in Text (continued)</a:t>
            </a:r>
          </a:p>
        </p:txBody>
      </p:sp>
      <p:sp>
        <p:nvSpPr>
          <p:cNvPr id="3" name="Content Placeholder 2">
            <a:extLst>
              <a:ext uri="{FF2B5EF4-FFF2-40B4-BE49-F238E27FC236}">
                <a16:creationId xmlns:a16="http://schemas.microsoft.com/office/drawing/2014/main" id="{8EA344B9-9FC9-4A79-A160-3ACCC184B0DA}"/>
              </a:ext>
            </a:extLst>
          </p:cNvPr>
          <p:cNvSpPr>
            <a:spLocks noGrp="1"/>
          </p:cNvSpPr>
          <p:nvPr>
            <p:ph idx="1"/>
          </p:nvPr>
        </p:nvSpPr>
        <p:spPr/>
        <p:txBody>
          <a:bodyPr>
            <a:normAutofit/>
          </a:bodyPr>
          <a:lstStyle/>
          <a:p>
            <a:pPr fontAlgn="auto">
              <a:spcAft>
                <a:spcPts val="0"/>
              </a:spcAft>
              <a:buClr>
                <a:schemeClr val="accent3"/>
              </a:buClr>
              <a:buSzPct val="70000"/>
              <a:buFont typeface="Arial" panose="020B0604020202020204" pitchFamily="34" charset="0"/>
              <a:buChar char="•"/>
              <a:defRPr/>
            </a:pPr>
            <a:r>
              <a:rPr lang="en-US" dirty="0"/>
              <a:t>In the first in-text citation note, do the full citation. Whenever the same text is cited again, the note can be shortened to include Author Last Name, Main Title, and Page numbers:</a:t>
            </a:r>
          </a:p>
          <a:p>
            <a:pPr lvl="1" fontAlgn="auto">
              <a:spcAft>
                <a:spcPts val="0"/>
              </a:spcAft>
              <a:buClr>
                <a:schemeClr val="accent3"/>
              </a:buClr>
              <a:buFont typeface="Arial" panose="020B0604020202020204" pitchFamily="34" charset="0"/>
              <a:buChar char="•"/>
              <a:defRPr/>
            </a:pPr>
            <a:r>
              <a:rPr lang="en-US" sz="2000" dirty="0"/>
              <a:t>5. Johns, Nature of the Book, 384-85.</a:t>
            </a:r>
          </a:p>
          <a:p>
            <a:pPr lvl="1" fontAlgn="auto">
              <a:spcAft>
                <a:spcPts val="0"/>
              </a:spcAft>
              <a:buFont typeface="Arial" panose="020B0604020202020204" pitchFamily="34" charset="0"/>
              <a:buChar char="•"/>
              <a:defRPr/>
            </a:pPr>
            <a:endParaRPr lang="en-US" sz="2000" dirty="0"/>
          </a:p>
          <a:p>
            <a:pPr fontAlgn="auto">
              <a:spcAft>
                <a:spcPts val="0"/>
              </a:spcAft>
              <a:buClr>
                <a:schemeClr val="accent3"/>
              </a:buClr>
              <a:buSzPct val="70000"/>
              <a:buFont typeface="Arial" panose="020B0604020202020204" pitchFamily="34" charset="0"/>
              <a:buChar char="•"/>
              <a:defRPr/>
            </a:pPr>
            <a:r>
              <a:rPr lang="en-US" dirty="0"/>
              <a:t>If the footnote </a:t>
            </a:r>
            <a:r>
              <a:rPr lang="en-US" b="1" dirty="0"/>
              <a:t>immediately preceding </a:t>
            </a:r>
            <a:r>
              <a:rPr lang="en-US" dirty="0"/>
              <a:t>is from the same text, list the author’s last name, the title of the work, and the page number range. In footnotes proceeding the original note for that author, list it the author last name, title of work, and the page number range, as seen below. </a:t>
            </a:r>
          </a:p>
          <a:p>
            <a:pPr lvl="1" fontAlgn="auto">
              <a:spcAft>
                <a:spcPts val="0"/>
              </a:spcAft>
              <a:buClr>
                <a:schemeClr val="accent3"/>
              </a:buClr>
              <a:buSzPct val="100000"/>
              <a:buFont typeface="Arial" panose="020B0604020202020204" pitchFamily="34" charset="0"/>
              <a:buChar char="•"/>
              <a:defRPr/>
            </a:pPr>
            <a:r>
              <a:rPr lang="en-US" sz="2000" dirty="0"/>
              <a:t>4. Allen Williams, </a:t>
            </a:r>
            <a:r>
              <a:rPr lang="en-US" sz="2000" i="1" dirty="0"/>
              <a:t>Knowledge from Reading </a:t>
            </a:r>
            <a:r>
              <a:rPr lang="en-US" sz="2000" dirty="0"/>
              <a:t>(Los Angeles: Booky Books, 2010), 22-25.</a:t>
            </a:r>
          </a:p>
          <a:p>
            <a:pPr lvl="1" fontAlgn="auto">
              <a:spcAft>
                <a:spcPts val="0"/>
              </a:spcAft>
              <a:buClr>
                <a:schemeClr val="accent3"/>
              </a:buClr>
              <a:buSzPct val="100000"/>
              <a:buFont typeface="Arial" panose="020B0604020202020204" pitchFamily="34" charset="0"/>
              <a:buChar char="•"/>
              <a:defRPr/>
            </a:pPr>
            <a:r>
              <a:rPr lang="en-US" sz="2000" dirty="0"/>
              <a:t>5. Williams, </a:t>
            </a:r>
            <a:r>
              <a:rPr lang="en-US" sz="2000" i="1" dirty="0"/>
              <a:t>Knowledge from Reading</a:t>
            </a:r>
            <a:r>
              <a:rPr lang="en-US" sz="2000" dirty="0"/>
              <a:t>, 54-55.</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867698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7DB7-2E5C-4996-92D6-A7057C9DD5E8}"/>
              </a:ext>
            </a:extLst>
          </p:cNvPr>
          <p:cNvSpPr>
            <a:spLocks noGrp="1"/>
          </p:cNvSpPr>
          <p:nvPr>
            <p:ph type="title"/>
          </p:nvPr>
        </p:nvSpPr>
        <p:spPr/>
        <p:txBody>
          <a:bodyPr/>
          <a:lstStyle/>
          <a:p>
            <a:r>
              <a:rPr lang="en-US" dirty="0"/>
              <a:t>Endnotes</a:t>
            </a:r>
          </a:p>
        </p:txBody>
      </p:sp>
      <p:sp>
        <p:nvSpPr>
          <p:cNvPr id="3" name="Content Placeholder 2">
            <a:extLst>
              <a:ext uri="{FF2B5EF4-FFF2-40B4-BE49-F238E27FC236}">
                <a16:creationId xmlns:a16="http://schemas.microsoft.com/office/drawing/2014/main" id="{738C3D50-C4AC-43D3-B474-F9B7F0E1880C}"/>
              </a:ext>
            </a:extLst>
          </p:cNvPr>
          <p:cNvSpPr>
            <a:spLocks noGrp="1"/>
          </p:cNvSpPr>
          <p:nvPr>
            <p:ph idx="1"/>
          </p:nvPr>
        </p:nvSpPr>
        <p:spPr/>
        <p:txBody>
          <a:bodyPr/>
          <a:lstStyle/>
          <a:p>
            <a:pPr>
              <a:buClr>
                <a:srgbClr val="DB9F11"/>
              </a:buClr>
            </a:pPr>
            <a:r>
              <a:rPr lang="en-US" dirty="0"/>
              <a:t>Endnotes are different than footnotes. Endnotes are notes that are compiled at the end of the chapter, essay, or book. </a:t>
            </a:r>
          </a:p>
          <a:p>
            <a:pPr>
              <a:buClr>
                <a:srgbClr val="DB9F11"/>
              </a:buClr>
            </a:pPr>
            <a:r>
              <a:rPr lang="en-US" dirty="0"/>
              <a:t>Superscripts will be used in the same way as with the footnotes method. </a:t>
            </a:r>
          </a:p>
          <a:p>
            <a:pPr>
              <a:buClr>
                <a:srgbClr val="DB9F11"/>
              </a:buClr>
            </a:pPr>
            <a:r>
              <a:rPr lang="en-US" dirty="0"/>
              <a:t>Endnotes and footnotes are not usually used together, but can be if required by the publisher or instructor. </a:t>
            </a:r>
          </a:p>
        </p:txBody>
      </p:sp>
      <p:sp>
        <p:nvSpPr>
          <p:cNvPr id="5" name="TextBox 4">
            <a:extLst>
              <a:ext uri="{FF2B5EF4-FFF2-40B4-BE49-F238E27FC236}">
                <a16:creationId xmlns:a16="http://schemas.microsoft.com/office/drawing/2014/main" id="{C9AE5D32-9DE1-4568-BFA7-5E5D8D0D1327}"/>
              </a:ext>
            </a:extLst>
          </p:cNvPr>
          <p:cNvSpPr txBox="1"/>
          <p:nvPr/>
        </p:nvSpPr>
        <p:spPr>
          <a:xfrm>
            <a:off x="1726660" y="6310313"/>
            <a:ext cx="7704353" cy="415498"/>
          </a:xfrm>
          <a:prstGeom prst="rect">
            <a:avLst/>
          </a:prstGeom>
          <a:noFill/>
        </p:spPr>
        <p:txBody>
          <a:bodyPr wrap="none">
            <a:spAutoFit/>
          </a:bodyPr>
          <a:lstStyle/>
          <a:p>
            <a:pPr>
              <a:defRPr/>
            </a:pPr>
            <a:r>
              <a:rPr lang="en-US" sz="1050" dirty="0">
                <a:latin typeface="+mn-lt"/>
                <a:cs typeface="+mn-cs"/>
              </a:rPr>
              <a:t>--</a:t>
            </a:r>
            <a:r>
              <a:rPr lang="en-US" altLang="en-US" sz="1050" i="1" dirty="0"/>
              <a:t>The Chicago Manual of Style: The Essential Guide  for Writers, Editors, and Publishers. </a:t>
            </a:r>
            <a:r>
              <a:rPr lang="en-US" altLang="en-US" sz="1050" dirty="0"/>
              <a:t>17</a:t>
            </a:r>
            <a:r>
              <a:rPr lang="en-US" altLang="en-US" sz="1050" baseline="30000" dirty="0"/>
              <a:t>th</a:t>
            </a:r>
            <a:r>
              <a:rPr lang="en-US" altLang="en-US" sz="1050" dirty="0"/>
              <a:t> ed. Chicago: University of Chicago Press, 2017.</a:t>
            </a:r>
          </a:p>
          <a:p>
            <a:pPr fontAlgn="auto">
              <a:spcBef>
                <a:spcPts val="0"/>
              </a:spcBef>
              <a:spcAft>
                <a:spcPts val="0"/>
              </a:spcAft>
              <a:defRPr/>
            </a:pPr>
            <a:endParaRPr lang="en-US" sz="1050" dirty="0">
              <a:latin typeface="+mn-lt"/>
              <a:cs typeface="+mn-cs"/>
            </a:endParaRPr>
          </a:p>
        </p:txBody>
      </p:sp>
    </p:spTree>
    <p:extLst>
      <p:ext uri="{BB962C8B-B14F-4D97-AF65-F5344CB8AC3E}">
        <p14:creationId xmlns:p14="http://schemas.microsoft.com/office/powerpoint/2010/main" val="27644147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3A5CF-95EF-4566-9E4E-AF10C4D2C616}"/>
              </a:ext>
            </a:extLst>
          </p:cNvPr>
          <p:cNvSpPr>
            <a:spLocks noGrp="1"/>
          </p:cNvSpPr>
          <p:nvPr>
            <p:ph type="title"/>
          </p:nvPr>
        </p:nvSpPr>
        <p:spPr/>
        <p:txBody>
          <a:bodyPr/>
          <a:lstStyle/>
          <a:p>
            <a:r>
              <a:rPr lang="en-US" dirty="0"/>
              <a:t>Bibliography</a:t>
            </a:r>
          </a:p>
        </p:txBody>
      </p:sp>
      <p:sp>
        <p:nvSpPr>
          <p:cNvPr id="3" name="Content Placeholder 2">
            <a:extLst>
              <a:ext uri="{FF2B5EF4-FFF2-40B4-BE49-F238E27FC236}">
                <a16:creationId xmlns:a16="http://schemas.microsoft.com/office/drawing/2014/main" id="{2957C712-4AB5-42BA-942D-A1C13062C5F1}"/>
              </a:ext>
            </a:extLst>
          </p:cNvPr>
          <p:cNvSpPr>
            <a:spLocks noGrp="1"/>
          </p:cNvSpPr>
          <p:nvPr>
            <p:ph idx="1"/>
          </p:nvPr>
        </p:nvSpPr>
        <p:spPr/>
        <p:txBody>
          <a:bodyPr/>
          <a:lstStyle/>
          <a:p>
            <a:pPr fontAlgn="auto">
              <a:spcAft>
                <a:spcPts val="0"/>
              </a:spcAft>
              <a:buClr>
                <a:schemeClr val="accent3"/>
              </a:buClr>
              <a:buSzPct val="70000"/>
              <a:buFont typeface="Arial" panose="020B0604020202020204" pitchFamily="34" charset="0"/>
              <a:buChar char="•"/>
              <a:defRPr/>
            </a:pPr>
            <a:r>
              <a:rPr lang="en-US" dirty="0"/>
              <a:t>The bibliography is a list at the end of the paper of sources used</a:t>
            </a:r>
          </a:p>
          <a:p>
            <a:pPr fontAlgn="auto">
              <a:spcAft>
                <a:spcPts val="0"/>
              </a:spcAft>
              <a:buClr>
                <a:schemeClr val="accent3"/>
              </a:buClr>
              <a:buSzPct val="70000"/>
              <a:buFont typeface="Arial" panose="020B0604020202020204" pitchFamily="34" charset="0"/>
              <a:buChar char="•"/>
              <a:defRPr/>
            </a:pPr>
            <a:r>
              <a:rPr lang="en-US" dirty="0"/>
              <a:t>The List</a:t>
            </a:r>
          </a:p>
          <a:p>
            <a:pPr lvl="1" fontAlgn="auto">
              <a:spcAft>
                <a:spcPts val="0"/>
              </a:spcAft>
              <a:buClr>
                <a:schemeClr val="accent3"/>
              </a:buClr>
              <a:buFont typeface="Arial" panose="020B0604020202020204" pitchFamily="34" charset="0"/>
              <a:buChar char="•"/>
              <a:defRPr/>
            </a:pPr>
            <a:r>
              <a:rPr lang="en-US" sz="2000" dirty="0"/>
              <a:t>is labeled Bibliography (centered, no font changes, only on the first page)</a:t>
            </a:r>
          </a:p>
          <a:p>
            <a:pPr lvl="1" fontAlgn="auto">
              <a:spcAft>
                <a:spcPts val="0"/>
              </a:spcAft>
              <a:buClr>
                <a:schemeClr val="accent3"/>
              </a:buClr>
              <a:buFont typeface="Arial" panose="020B0604020202020204" pitchFamily="34" charset="0"/>
              <a:buChar char="•"/>
              <a:defRPr/>
            </a:pPr>
            <a:r>
              <a:rPr lang="en-US" sz="2000" dirty="0"/>
              <a:t>starts at the top of a new page</a:t>
            </a:r>
          </a:p>
          <a:p>
            <a:pPr lvl="1" fontAlgn="auto">
              <a:spcAft>
                <a:spcPts val="0"/>
              </a:spcAft>
              <a:buClr>
                <a:schemeClr val="accent3"/>
              </a:buClr>
              <a:buFont typeface="Arial" panose="020B0604020202020204" pitchFamily="34" charset="0"/>
              <a:buChar char="•"/>
              <a:defRPr/>
            </a:pPr>
            <a:r>
              <a:rPr lang="en-US" sz="2000" dirty="0"/>
              <a:t>continues page numbering from the last page of text</a:t>
            </a:r>
          </a:p>
          <a:p>
            <a:pPr lvl="1" fontAlgn="auto">
              <a:spcAft>
                <a:spcPts val="0"/>
              </a:spcAft>
              <a:buClr>
                <a:schemeClr val="accent3"/>
              </a:buClr>
              <a:buFont typeface="Arial" panose="020B0604020202020204" pitchFamily="34" charset="0"/>
              <a:buChar char="•"/>
              <a:defRPr/>
            </a:pPr>
            <a:r>
              <a:rPr lang="en-US" sz="2000" dirty="0"/>
              <a:t>is alphabetical</a:t>
            </a:r>
          </a:p>
          <a:p>
            <a:pPr lvl="1" fontAlgn="auto">
              <a:spcAft>
                <a:spcPts val="0"/>
              </a:spcAft>
              <a:buClr>
                <a:schemeClr val="accent3"/>
              </a:buClr>
              <a:buFont typeface="Arial" panose="020B0604020202020204" pitchFamily="34" charset="0"/>
              <a:buChar char="•"/>
              <a:defRPr/>
            </a:pPr>
            <a:r>
              <a:rPr lang="en-US" sz="2000" dirty="0"/>
              <a:t>is single-spaced with two blank lines between the title and the first entry and one blank line between entries</a:t>
            </a:r>
          </a:p>
          <a:p>
            <a:pPr lvl="1" fontAlgn="auto">
              <a:spcAft>
                <a:spcPts val="0"/>
              </a:spcAft>
              <a:buClr>
                <a:schemeClr val="accent3"/>
              </a:buClr>
              <a:buFont typeface="Arial" panose="020B0604020202020204" pitchFamily="34" charset="0"/>
              <a:buChar char="•"/>
              <a:defRPr/>
            </a:pPr>
            <a:r>
              <a:rPr lang="en-US" sz="2000" dirty="0"/>
              <a:t>Uses a hanging indent (1/2 inch – can be formatted from the Paragraph dialog box in MS Word)</a:t>
            </a:r>
          </a:p>
          <a:p>
            <a:endParaRPr lang="en-US" dirty="0"/>
          </a:p>
        </p:txBody>
      </p:sp>
      <p:sp>
        <p:nvSpPr>
          <p:cNvPr id="4" name="TextBox 3">
            <a:extLst>
              <a:ext uri="{FF2B5EF4-FFF2-40B4-BE49-F238E27FC236}">
                <a16:creationId xmlns:a16="http://schemas.microsoft.com/office/drawing/2014/main" id="{CEA45C55-8DEE-4994-88CA-4B7FDAA4E374}"/>
              </a:ext>
            </a:extLst>
          </p:cNvPr>
          <p:cNvSpPr txBox="1"/>
          <p:nvPr/>
        </p:nvSpPr>
        <p:spPr>
          <a:xfrm>
            <a:off x="1726660" y="6205061"/>
            <a:ext cx="7704353" cy="738664"/>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--Turabian, K.  </a:t>
            </a:r>
            <a:r>
              <a:rPr lang="en-US" sz="1050" i="1" dirty="0">
                <a:solidFill>
                  <a:schemeClr val="tx1">
                    <a:lumMod val="65000"/>
                    <a:lumOff val="35000"/>
                  </a:schemeClr>
                </a:solidFill>
                <a:latin typeface="+mn-lt"/>
                <a:cs typeface="+mn-cs"/>
              </a:rPr>
              <a:t>A Manual for Writers of Research Papers, Theses, and Dissertations. </a:t>
            </a:r>
            <a:r>
              <a:rPr lang="en-US" sz="1050" dirty="0">
                <a:solidFill>
                  <a:schemeClr val="tx1">
                    <a:lumMod val="65000"/>
                    <a:lumOff val="35000"/>
                  </a:schemeClr>
                </a:solidFill>
                <a:latin typeface="+mn-lt"/>
                <a:cs typeface="+mn-cs"/>
              </a:rPr>
              <a:t>(8</a:t>
            </a:r>
            <a:r>
              <a:rPr lang="en-US" sz="1050" baseline="30000" dirty="0">
                <a:solidFill>
                  <a:schemeClr val="tx1">
                    <a:lumMod val="65000"/>
                    <a:lumOff val="35000"/>
                  </a:schemeClr>
                </a:solidFill>
                <a:latin typeface="+mn-lt"/>
                <a:cs typeface="+mn-cs"/>
              </a:rPr>
              <a:t>th</a:t>
            </a:r>
            <a:r>
              <a:rPr lang="en-US" sz="1050" dirty="0">
                <a:solidFill>
                  <a:schemeClr val="tx1">
                    <a:lumMod val="65000"/>
                    <a:lumOff val="35000"/>
                  </a:schemeClr>
                </a:solidFill>
                <a:latin typeface="+mn-lt"/>
                <a:cs typeface="+mn-cs"/>
              </a:rPr>
              <a:t> ed.).  Chicago: University of Chicago Press, 2013.</a:t>
            </a:r>
          </a:p>
          <a:p>
            <a:pPr fontAlgn="auto">
              <a:spcBef>
                <a:spcPts val="0"/>
              </a:spcBef>
              <a:spcAft>
                <a:spcPts val="0"/>
              </a:spcAft>
              <a:defRPr/>
            </a:pPr>
            <a:r>
              <a:rPr lang="en-US" sz="1050" dirty="0">
                <a:solidFill>
                  <a:schemeClr val="tx1">
                    <a:lumMod val="65000"/>
                    <a:lumOff val="35000"/>
                  </a:schemeClr>
                </a:solidFill>
                <a:latin typeface="+mn-lt"/>
                <a:cs typeface="+mn-cs"/>
              </a:rPr>
              <a:t>--</a:t>
            </a:r>
            <a:r>
              <a:rPr lang="en-US" sz="1050" i="1" dirty="0">
                <a:solidFill>
                  <a:schemeClr val="tx1">
                    <a:lumMod val="65000"/>
                    <a:lumOff val="35000"/>
                  </a:schemeClr>
                </a:solidFill>
                <a:latin typeface="+mn-lt"/>
                <a:cs typeface="+mn-cs"/>
              </a:rPr>
              <a:t>Purdue OWL. </a:t>
            </a:r>
            <a:r>
              <a:rPr lang="en-US" sz="1050" dirty="0">
                <a:solidFill>
                  <a:schemeClr val="tx1">
                    <a:lumMod val="65000"/>
                    <a:lumOff val="35000"/>
                  </a:schemeClr>
                </a:solidFill>
                <a:latin typeface="+mn-lt"/>
                <a:cs typeface="+mn-cs"/>
              </a:rPr>
              <a:t>“General Format.” Last Modified 2012. https://owl.english.purdue.edu/owl/resource/717/02/</a:t>
            </a:r>
          </a:p>
          <a:p>
            <a:pPr>
              <a:defRPr/>
            </a:pPr>
            <a:r>
              <a:rPr lang="en-US" sz="1050" dirty="0">
                <a:solidFill>
                  <a:schemeClr val="tx1">
                    <a:lumMod val="65000"/>
                    <a:lumOff val="35000"/>
                  </a:schemeClr>
                </a:solidFill>
                <a:latin typeface="+mn-lt"/>
                <a:cs typeface="+mn-cs"/>
              </a:rPr>
              <a:t>--</a:t>
            </a:r>
            <a:r>
              <a:rPr lang="en-US" altLang="en-US" sz="1050" i="1" dirty="0">
                <a:solidFill>
                  <a:schemeClr val="tx1">
                    <a:lumMod val="65000"/>
                    <a:lumOff val="35000"/>
                  </a:schemeClr>
                </a:solidFill>
              </a:rPr>
              <a:t>The Chicago Manual of Style: The Essential Guide  for Writers, Editors, and Publishers. </a:t>
            </a:r>
            <a:r>
              <a:rPr lang="en-US" altLang="en-US" sz="1050" dirty="0">
                <a:solidFill>
                  <a:schemeClr val="tx1">
                    <a:lumMod val="65000"/>
                    <a:lumOff val="35000"/>
                  </a:schemeClr>
                </a:solidFill>
              </a:rPr>
              <a:t>17</a:t>
            </a:r>
            <a:r>
              <a:rPr lang="en-US" altLang="en-US" sz="1050" baseline="30000" dirty="0">
                <a:solidFill>
                  <a:schemeClr val="tx1">
                    <a:lumMod val="65000"/>
                    <a:lumOff val="35000"/>
                  </a:schemeClr>
                </a:solidFill>
              </a:rPr>
              <a:t>th</a:t>
            </a:r>
            <a:r>
              <a:rPr lang="en-US" altLang="en-US" sz="1050" dirty="0">
                <a:solidFill>
                  <a:schemeClr val="tx1">
                    <a:lumMod val="65000"/>
                    <a:lumOff val="35000"/>
                  </a:schemeClr>
                </a:solidFill>
              </a:rPr>
              <a:t> ed. Chicago: University of Chicago Press, 2017.</a:t>
            </a:r>
          </a:p>
          <a:p>
            <a:pPr fontAlgn="auto">
              <a:spcBef>
                <a:spcPts val="0"/>
              </a:spcBef>
              <a:spcAft>
                <a:spcPts val="0"/>
              </a:spcAft>
              <a:defRPr/>
            </a:pPr>
            <a:endParaRPr lang="en-US" sz="1050" dirty="0">
              <a:solidFill>
                <a:schemeClr val="tx1">
                  <a:lumMod val="65000"/>
                  <a:lumOff val="35000"/>
                </a:schemeClr>
              </a:solidFill>
              <a:latin typeface="+mn-lt"/>
              <a:cs typeface="+mn-cs"/>
            </a:endParaRPr>
          </a:p>
        </p:txBody>
      </p:sp>
    </p:spTree>
    <p:extLst>
      <p:ext uri="{BB962C8B-B14F-4D97-AF65-F5344CB8AC3E}">
        <p14:creationId xmlns:p14="http://schemas.microsoft.com/office/powerpoint/2010/main" val="29871183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59D73-975F-4FCF-809E-06BA2AF6DED0}"/>
              </a:ext>
            </a:extLst>
          </p:cNvPr>
          <p:cNvSpPr>
            <a:spLocks noGrp="1"/>
          </p:cNvSpPr>
          <p:nvPr>
            <p:ph type="title"/>
          </p:nvPr>
        </p:nvSpPr>
        <p:spPr/>
        <p:txBody>
          <a:bodyPr/>
          <a:lstStyle/>
          <a:p>
            <a:r>
              <a:rPr lang="en-US" dirty="0"/>
              <a:t>Bibliography</a:t>
            </a:r>
            <a:br>
              <a:rPr lang="en-US" dirty="0"/>
            </a:br>
            <a:r>
              <a:rPr lang="en-US" dirty="0"/>
              <a:t>Continued</a:t>
            </a:r>
          </a:p>
        </p:txBody>
      </p:sp>
      <p:sp>
        <p:nvSpPr>
          <p:cNvPr id="3" name="Content Placeholder 2">
            <a:extLst>
              <a:ext uri="{FF2B5EF4-FFF2-40B4-BE49-F238E27FC236}">
                <a16:creationId xmlns:a16="http://schemas.microsoft.com/office/drawing/2014/main" id="{10F55A77-92BB-4042-B7C3-7E3789CA3D7D}"/>
              </a:ext>
            </a:extLst>
          </p:cNvPr>
          <p:cNvSpPr>
            <a:spLocks noGrp="1"/>
          </p:cNvSpPr>
          <p:nvPr>
            <p:ph idx="1"/>
          </p:nvPr>
        </p:nvSpPr>
        <p:spPr/>
        <p:txBody>
          <a:bodyPr/>
          <a:lstStyle/>
          <a:p>
            <a:pPr marL="0" indent="0">
              <a:buNone/>
            </a:pPr>
            <a:r>
              <a:rPr lang="en-US" sz="1800" dirty="0"/>
              <a:t>At the end of the paper you will have a Bibliography where the full citations for your sources are located in alphabetical order.</a:t>
            </a:r>
          </a:p>
          <a:p>
            <a:pPr marL="0" indent="0">
              <a:buNone/>
            </a:pPr>
            <a:r>
              <a:rPr lang="en-US" sz="1800" dirty="0">
                <a:solidFill>
                  <a:srgbClr val="DB9F11"/>
                </a:solidFill>
              </a:rPr>
              <a:t>	</a:t>
            </a:r>
          </a:p>
          <a:p>
            <a:pPr marL="0" indent="0">
              <a:buNone/>
            </a:pPr>
            <a:r>
              <a:rPr lang="en-US" sz="1800" i="1" dirty="0">
                <a:solidFill>
                  <a:srgbClr val="DB9F11"/>
                </a:solidFill>
              </a:rPr>
              <a:t>	Bibliography entries (in alphabetical order)</a:t>
            </a:r>
          </a:p>
          <a:p>
            <a:pPr marL="502920" lvl="1" indent="-457200">
              <a:lnSpc>
                <a:spcPct val="150000"/>
              </a:lnSpc>
              <a:buClr>
                <a:srgbClr val="DB9F11"/>
              </a:buClr>
              <a:buNone/>
            </a:pPr>
            <a:r>
              <a:rPr lang="en-US" dirty="0"/>
              <a:t>Grazer, Brian, and Charles Fishman. 2015. A Curious Mind: The Secret to a Bigger Life. New York: Simon &amp; Schuster.</a:t>
            </a:r>
          </a:p>
          <a:p>
            <a:pPr marL="0" indent="0">
              <a:lnSpc>
                <a:spcPct val="150000"/>
              </a:lnSpc>
              <a:buNone/>
            </a:pPr>
            <a:r>
              <a:rPr lang="en-US" sz="1800" dirty="0"/>
              <a:t>Smith, Zadie. </a:t>
            </a:r>
            <a:r>
              <a:rPr lang="en-US" sz="1800" i="1" dirty="0"/>
              <a:t>Swing Time</a:t>
            </a:r>
            <a:r>
              <a:rPr lang="en-US" sz="1800" dirty="0"/>
              <a:t>. New York: Penguin Press, 2016.</a:t>
            </a:r>
          </a:p>
          <a:p>
            <a:pPr marL="0" indent="0">
              <a:buNone/>
            </a:pPr>
            <a:endParaRPr lang="en-US" sz="1800" dirty="0"/>
          </a:p>
          <a:p>
            <a:pPr marL="0" indent="0">
              <a:buNone/>
            </a:pPr>
            <a:r>
              <a:rPr lang="en-US" sz="1800" dirty="0"/>
              <a:t>Chicago Manual of styles guide to citing different types of sources with the Notes and Bibliography system can be found here: </a:t>
            </a:r>
            <a:r>
              <a:rPr lang="en-US" sz="1800" dirty="0">
                <a:hlinkClick r:id="rId2"/>
              </a:rPr>
              <a:t>https://www.chicagomanualofstyle.org/tools_citationguide/citation-guide-1.html</a:t>
            </a:r>
            <a:r>
              <a:rPr lang="en-US" sz="1800" dirty="0"/>
              <a:t> </a:t>
            </a:r>
          </a:p>
          <a:p>
            <a:endParaRPr lang="en-US" dirty="0"/>
          </a:p>
        </p:txBody>
      </p:sp>
      <p:sp>
        <p:nvSpPr>
          <p:cNvPr id="4" name="TextBox 3">
            <a:extLst>
              <a:ext uri="{FF2B5EF4-FFF2-40B4-BE49-F238E27FC236}">
                <a16:creationId xmlns:a16="http://schemas.microsoft.com/office/drawing/2014/main" id="{51AA6BD8-0DF5-4F06-A146-66D9B296E0CF}"/>
              </a:ext>
            </a:extLst>
          </p:cNvPr>
          <p:cNvSpPr txBox="1"/>
          <p:nvPr/>
        </p:nvSpPr>
        <p:spPr>
          <a:xfrm>
            <a:off x="1726660" y="6299427"/>
            <a:ext cx="7704353" cy="415498"/>
          </a:xfrm>
          <a:prstGeom prst="rect">
            <a:avLst/>
          </a:prstGeom>
          <a:noFill/>
        </p:spPr>
        <p:txBody>
          <a:bodyPr wrap="none">
            <a:spAutoFit/>
          </a:bodyPr>
          <a:lstStyle/>
          <a:p>
            <a:pPr>
              <a:defRPr/>
            </a:pPr>
            <a:r>
              <a:rPr lang="en-US" sz="1050" dirty="0">
                <a:latin typeface="+mn-lt"/>
                <a:cs typeface="+mn-cs"/>
              </a:rPr>
              <a:t>--</a:t>
            </a:r>
            <a:r>
              <a:rPr lang="en-US" altLang="en-US" sz="1050" i="1" dirty="0"/>
              <a:t>The Chicago Manual of Style: The Essential Guide  for Writers, Editors, and Publishers. </a:t>
            </a:r>
            <a:r>
              <a:rPr lang="en-US" altLang="en-US" sz="1050" dirty="0"/>
              <a:t>17</a:t>
            </a:r>
            <a:r>
              <a:rPr lang="en-US" altLang="en-US" sz="1050" baseline="30000" dirty="0"/>
              <a:t>th</a:t>
            </a:r>
            <a:r>
              <a:rPr lang="en-US" altLang="en-US" sz="1050" dirty="0"/>
              <a:t> ed. Chicago: University of Chicago Press, 2017.</a:t>
            </a:r>
          </a:p>
          <a:p>
            <a:pPr fontAlgn="auto">
              <a:spcBef>
                <a:spcPts val="0"/>
              </a:spcBef>
              <a:spcAft>
                <a:spcPts val="0"/>
              </a:spcAft>
              <a:defRPr/>
            </a:pPr>
            <a:endParaRPr lang="en-US" sz="1050" dirty="0">
              <a:latin typeface="+mn-lt"/>
              <a:cs typeface="+mn-cs"/>
            </a:endParaRPr>
          </a:p>
        </p:txBody>
      </p:sp>
    </p:spTree>
    <p:extLst>
      <p:ext uri="{BB962C8B-B14F-4D97-AF65-F5344CB8AC3E}">
        <p14:creationId xmlns:p14="http://schemas.microsoft.com/office/powerpoint/2010/main" val="18259109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3EF95-1A72-494B-820A-C8F22DCB0BD3}"/>
              </a:ext>
            </a:extLst>
          </p:cNvPr>
          <p:cNvSpPr>
            <a:spLocks noGrp="1"/>
          </p:cNvSpPr>
          <p:nvPr>
            <p:ph type="title"/>
          </p:nvPr>
        </p:nvSpPr>
        <p:spPr/>
        <p:txBody>
          <a:bodyPr/>
          <a:lstStyle/>
          <a:p>
            <a:r>
              <a:rPr lang="en-US" dirty="0"/>
              <a:t>Author and Date</a:t>
            </a:r>
            <a:br>
              <a:rPr lang="en-US" dirty="0"/>
            </a:br>
            <a:r>
              <a:rPr lang="en-US" dirty="0"/>
              <a:t>System</a:t>
            </a:r>
          </a:p>
        </p:txBody>
      </p:sp>
      <p:sp>
        <p:nvSpPr>
          <p:cNvPr id="3" name="Text Placeholder 2">
            <a:extLst>
              <a:ext uri="{FF2B5EF4-FFF2-40B4-BE49-F238E27FC236}">
                <a16:creationId xmlns:a16="http://schemas.microsoft.com/office/drawing/2014/main" id="{78155B05-D11D-4E13-92A0-370473C59EA1}"/>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823783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B4E09-DAD4-4C21-888E-6A7D9992974E}"/>
              </a:ext>
            </a:extLst>
          </p:cNvPr>
          <p:cNvSpPr>
            <a:spLocks noGrp="1"/>
          </p:cNvSpPr>
          <p:nvPr>
            <p:ph type="title"/>
          </p:nvPr>
        </p:nvSpPr>
        <p:spPr/>
        <p:txBody>
          <a:bodyPr/>
          <a:lstStyle/>
          <a:p>
            <a:r>
              <a:rPr lang="en-US" dirty="0"/>
              <a:t>Author-Date System</a:t>
            </a:r>
          </a:p>
        </p:txBody>
      </p:sp>
      <p:sp>
        <p:nvSpPr>
          <p:cNvPr id="3" name="Content Placeholder 2">
            <a:extLst>
              <a:ext uri="{FF2B5EF4-FFF2-40B4-BE49-F238E27FC236}">
                <a16:creationId xmlns:a16="http://schemas.microsoft.com/office/drawing/2014/main" id="{881E431A-820A-479D-91AB-A4C5FDF4DF6E}"/>
              </a:ext>
            </a:extLst>
          </p:cNvPr>
          <p:cNvSpPr>
            <a:spLocks noGrp="1"/>
          </p:cNvSpPr>
          <p:nvPr>
            <p:ph idx="1"/>
          </p:nvPr>
        </p:nvSpPr>
        <p:spPr/>
        <p:txBody>
          <a:bodyPr>
            <a:normAutofit lnSpcReduction="10000"/>
          </a:bodyPr>
          <a:lstStyle/>
          <a:p>
            <a:pPr lvl="1">
              <a:buClr>
                <a:srgbClr val="DB9F11"/>
              </a:buClr>
            </a:pPr>
            <a:r>
              <a:rPr lang="en-US" dirty="0"/>
              <a:t>Sources are briefly cited in the text, usually in parentheses, by author’s last name and year of publication. Each in-text citation matches up with an entry in a reference list, where full bibliographic information is provided.</a:t>
            </a:r>
          </a:p>
          <a:p>
            <a:pPr marL="502920" lvl="1" indent="0">
              <a:buClr>
                <a:srgbClr val="DB9F11"/>
              </a:buClr>
              <a:buNone/>
            </a:pPr>
            <a:r>
              <a:rPr lang="en-US" dirty="0">
                <a:solidFill>
                  <a:srgbClr val="DB9F11"/>
                </a:solidFill>
              </a:rPr>
              <a:t>Example for a Book</a:t>
            </a:r>
          </a:p>
          <a:p>
            <a:pPr marL="502920" lvl="1" indent="0">
              <a:buClr>
                <a:srgbClr val="DB9F11"/>
              </a:buClr>
              <a:buNone/>
            </a:pPr>
            <a:r>
              <a:rPr lang="en-US" i="1" dirty="0">
                <a:solidFill>
                  <a:srgbClr val="DB9F11"/>
                </a:solidFill>
              </a:rPr>
              <a:t>Reference list entries (in alphabetical order)</a:t>
            </a:r>
          </a:p>
          <a:p>
            <a:pPr marL="502920" lvl="1" indent="-457200">
              <a:lnSpc>
                <a:spcPct val="150000"/>
              </a:lnSpc>
              <a:buClr>
                <a:srgbClr val="DB9F11"/>
              </a:buClr>
              <a:buNone/>
            </a:pPr>
            <a:r>
              <a:rPr lang="en-US" dirty="0"/>
              <a:t>Grazer, Brian, and Charles Fishman. 2015. A Curious Mind: The Secret to a Bigger Life. New York: Simon &amp; Schuster.</a:t>
            </a:r>
          </a:p>
          <a:p>
            <a:pPr marL="502920" lvl="1" indent="-457200">
              <a:lnSpc>
                <a:spcPct val="150000"/>
              </a:lnSpc>
              <a:buClr>
                <a:srgbClr val="DB9F11"/>
              </a:buClr>
              <a:buNone/>
            </a:pPr>
            <a:r>
              <a:rPr lang="en-US" dirty="0"/>
              <a:t>Smith, Zadie. 2016. Swing Time. New York: Penguin Press.</a:t>
            </a:r>
          </a:p>
          <a:p>
            <a:pPr marL="502920" lvl="1" indent="-457200">
              <a:buClr>
                <a:srgbClr val="DB9F11"/>
              </a:buClr>
              <a:buNone/>
            </a:pPr>
            <a:r>
              <a:rPr lang="en-US" dirty="0">
                <a:solidFill>
                  <a:srgbClr val="DB9F11"/>
                </a:solidFill>
              </a:rPr>
              <a:t>	</a:t>
            </a:r>
            <a:r>
              <a:rPr lang="en-US" i="1" dirty="0">
                <a:solidFill>
                  <a:srgbClr val="DB9F11"/>
                </a:solidFill>
              </a:rPr>
              <a:t>In-text citations</a:t>
            </a:r>
          </a:p>
          <a:p>
            <a:pPr marL="502920" lvl="1" indent="-457200">
              <a:buClr>
                <a:srgbClr val="DB9F11"/>
              </a:buClr>
              <a:buNone/>
            </a:pPr>
            <a:r>
              <a:rPr lang="en-US" dirty="0"/>
              <a:t>(Grazer and Fishman 2015, 12)</a:t>
            </a:r>
          </a:p>
          <a:p>
            <a:pPr marL="502920" lvl="1" indent="-457200">
              <a:buClr>
                <a:srgbClr val="DB9F11"/>
              </a:buClr>
              <a:buNone/>
            </a:pPr>
            <a:r>
              <a:rPr lang="en-US" dirty="0"/>
              <a:t>(Smith 2016, 315–16)</a:t>
            </a:r>
          </a:p>
          <a:p>
            <a:pPr marL="502920" lvl="1" indent="-457200">
              <a:buClr>
                <a:srgbClr val="DB9F11"/>
              </a:buClr>
              <a:buNone/>
            </a:pPr>
            <a:endParaRPr lang="en-US" dirty="0"/>
          </a:p>
          <a:p>
            <a:pPr marL="502920" lvl="1" indent="-457200">
              <a:buClr>
                <a:srgbClr val="DB9F11"/>
              </a:buClr>
              <a:buNone/>
            </a:pPr>
            <a:r>
              <a:rPr lang="en-US" dirty="0"/>
              <a:t>Chicago Manual of styles guide to citing different types of sources can be found here: </a:t>
            </a:r>
            <a:r>
              <a:rPr lang="en-US" dirty="0">
                <a:hlinkClick r:id="rId2"/>
              </a:rPr>
              <a:t>https://www.chicagomanualofstyle.org/tools_citationguide/citation-guide-2.html</a:t>
            </a:r>
            <a:r>
              <a:rPr lang="en-US" dirty="0"/>
              <a:t> </a:t>
            </a:r>
          </a:p>
          <a:p>
            <a:endParaRPr lang="en-US" dirty="0"/>
          </a:p>
        </p:txBody>
      </p:sp>
      <p:sp>
        <p:nvSpPr>
          <p:cNvPr id="4" name="TextBox 3">
            <a:extLst>
              <a:ext uri="{FF2B5EF4-FFF2-40B4-BE49-F238E27FC236}">
                <a16:creationId xmlns:a16="http://schemas.microsoft.com/office/drawing/2014/main" id="{5ADB5C44-8709-4EB1-B34A-0D74FC02C9CF}"/>
              </a:ext>
            </a:extLst>
          </p:cNvPr>
          <p:cNvSpPr txBox="1"/>
          <p:nvPr/>
        </p:nvSpPr>
        <p:spPr>
          <a:xfrm>
            <a:off x="1726660" y="6277656"/>
            <a:ext cx="7704353" cy="415498"/>
          </a:xfrm>
          <a:prstGeom prst="rect">
            <a:avLst/>
          </a:prstGeom>
          <a:noFill/>
        </p:spPr>
        <p:txBody>
          <a:bodyPr wrap="none">
            <a:spAutoFit/>
          </a:bodyPr>
          <a:lstStyle/>
          <a:p>
            <a:pPr>
              <a:defRPr/>
            </a:pPr>
            <a:r>
              <a:rPr lang="en-US" sz="1050" dirty="0">
                <a:latin typeface="+mn-lt"/>
                <a:cs typeface="+mn-cs"/>
              </a:rPr>
              <a:t>--</a:t>
            </a:r>
            <a:r>
              <a:rPr lang="en-US" altLang="en-US" sz="1050" i="1" dirty="0"/>
              <a:t>The Chicago Manual of Style: The Essential Guide  for Writers, Editors, and Publishers. </a:t>
            </a:r>
            <a:r>
              <a:rPr lang="en-US" altLang="en-US" sz="1050" dirty="0"/>
              <a:t>17</a:t>
            </a:r>
            <a:r>
              <a:rPr lang="en-US" altLang="en-US" sz="1050" baseline="30000" dirty="0"/>
              <a:t>th</a:t>
            </a:r>
            <a:r>
              <a:rPr lang="en-US" altLang="en-US" sz="1050" dirty="0"/>
              <a:t> ed. Chicago: University of Chicago Press, 2017.</a:t>
            </a:r>
          </a:p>
          <a:p>
            <a:pPr fontAlgn="auto">
              <a:spcBef>
                <a:spcPts val="0"/>
              </a:spcBef>
              <a:spcAft>
                <a:spcPts val="0"/>
              </a:spcAft>
              <a:defRPr/>
            </a:pPr>
            <a:endParaRPr lang="en-US" sz="1050" dirty="0">
              <a:latin typeface="+mn-lt"/>
              <a:cs typeface="+mn-cs"/>
            </a:endParaRPr>
          </a:p>
        </p:txBody>
      </p:sp>
    </p:spTree>
    <p:extLst>
      <p:ext uri="{BB962C8B-B14F-4D97-AF65-F5344CB8AC3E}">
        <p14:creationId xmlns:p14="http://schemas.microsoft.com/office/powerpoint/2010/main" val="8511555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F68C7-553C-4658-B6E5-D932655A7924}"/>
              </a:ext>
            </a:extLst>
          </p:cNvPr>
          <p:cNvSpPr>
            <a:spLocks noGrp="1"/>
          </p:cNvSpPr>
          <p:nvPr>
            <p:ph type="ctrTitle"/>
          </p:nvPr>
        </p:nvSpPr>
        <p:spPr/>
        <p:txBody>
          <a:bodyPr/>
          <a:lstStyle/>
          <a:p>
            <a:r>
              <a:rPr lang="en-US" dirty="0"/>
              <a:t>Citing Sources</a:t>
            </a:r>
          </a:p>
        </p:txBody>
      </p:sp>
      <p:sp>
        <p:nvSpPr>
          <p:cNvPr id="3" name="Subtitle 2">
            <a:extLst>
              <a:ext uri="{FF2B5EF4-FFF2-40B4-BE49-F238E27FC236}">
                <a16:creationId xmlns:a16="http://schemas.microsoft.com/office/drawing/2014/main" id="{2DF568F7-E72F-4BD6-AF7C-DCD9BF172E3D}"/>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220519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DA441-F0FF-492F-A31B-51E55C78BE06}"/>
              </a:ext>
            </a:extLst>
          </p:cNvPr>
          <p:cNvSpPr>
            <a:spLocks noGrp="1"/>
          </p:cNvSpPr>
          <p:nvPr>
            <p:ph type="title"/>
          </p:nvPr>
        </p:nvSpPr>
        <p:spPr/>
        <p:txBody>
          <a:bodyPr/>
          <a:lstStyle/>
          <a:p>
            <a:r>
              <a:rPr lang="en-US" altLang="en-US" dirty="0"/>
              <a:t>Documenting Authors</a:t>
            </a:r>
            <a:endParaRPr lang="en-US" dirty="0"/>
          </a:p>
        </p:txBody>
      </p:sp>
      <p:sp>
        <p:nvSpPr>
          <p:cNvPr id="3" name="Content Placeholder 2">
            <a:extLst>
              <a:ext uri="{FF2B5EF4-FFF2-40B4-BE49-F238E27FC236}">
                <a16:creationId xmlns:a16="http://schemas.microsoft.com/office/drawing/2014/main" id="{32283760-E8A9-4FDE-BFA6-5F326D330D62}"/>
              </a:ext>
            </a:extLst>
          </p:cNvPr>
          <p:cNvSpPr>
            <a:spLocks noGrp="1"/>
          </p:cNvSpPr>
          <p:nvPr>
            <p:ph idx="1"/>
          </p:nvPr>
        </p:nvSpPr>
        <p:spPr/>
        <p:txBody>
          <a:bodyPr/>
          <a:lstStyle/>
          <a:p>
            <a:pPr marL="0" indent="0" fontAlgn="auto">
              <a:lnSpc>
                <a:spcPct val="90000"/>
              </a:lnSpc>
              <a:spcAft>
                <a:spcPts val="0"/>
              </a:spcAft>
              <a:buClr>
                <a:schemeClr val="accent3"/>
              </a:buClr>
              <a:buSzPct val="70000"/>
              <a:buNone/>
              <a:defRPr/>
            </a:pPr>
            <a:r>
              <a:rPr lang="en-US" dirty="0"/>
              <a:t>In the Bibliography page, list the first author’s name in inverted order (Last name, First name). Then place a comma, and list each following author in standard order (First Name Last Name). Use the conjunction </a:t>
            </a:r>
            <a:r>
              <a:rPr lang="en-US" i="1" dirty="0"/>
              <a:t>and</a:t>
            </a:r>
            <a:r>
              <a:rPr lang="en-US" dirty="0"/>
              <a:t> rather than an ampersand before the final author’s name. </a:t>
            </a:r>
            <a:endParaRPr lang="en-US" i="1" dirty="0"/>
          </a:p>
          <a:p>
            <a:pPr marL="0" indent="0">
              <a:buClr>
                <a:schemeClr val="accent3"/>
              </a:buClr>
              <a:buSzPct val="70000"/>
              <a:buNone/>
              <a:defRPr/>
            </a:pPr>
            <a:r>
              <a:rPr lang="en-US" dirty="0">
                <a:solidFill>
                  <a:schemeClr val="accent3"/>
                </a:solidFill>
              </a:rPr>
              <a:t>	Ex</a:t>
            </a:r>
          </a:p>
          <a:p>
            <a:pPr marL="45720" lvl="1" indent="0">
              <a:lnSpc>
                <a:spcPct val="150000"/>
              </a:lnSpc>
              <a:spcAft>
                <a:spcPts val="0"/>
              </a:spcAft>
              <a:buClr>
                <a:schemeClr val="accent3"/>
              </a:buClr>
              <a:buNone/>
              <a:defRPr/>
            </a:pPr>
            <a:r>
              <a:rPr lang="en-US" sz="1600" dirty="0"/>
              <a:t>Kenobi, Obi-wan, Quentin Jinn, Marc Windu, Kermit Mundi, Phil Koon, Kevin Fisto, Aaliyah Secura, Orville Rancisis, and Lucretia Unduli. [rest of citation goes here]</a:t>
            </a:r>
          </a:p>
          <a:p>
            <a:pPr marL="0" indent="0" fontAlgn="auto">
              <a:lnSpc>
                <a:spcPct val="90000"/>
              </a:lnSpc>
              <a:spcAft>
                <a:spcPts val="0"/>
              </a:spcAft>
              <a:buClr>
                <a:schemeClr val="accent3"/>
              </a:buClr>
              <a:buSzPct val="70000"/>
              <a:buNone/>
              <a:defRPr/>
            </a:pPr>
            <a:endParaRPr lang="en-US" dirty="0"/>
          </a:p>
          <a:p>
            <a:pPr marL="0" indent="0" fontAlgn="auto">
              <a:lnSpc>
                <a:spcPct val="90000"/>
              </a:lnSpc>
              <a:spcAft>
                <a:spcPts val="0"/>
              </a:spcAft>
              <a:buClr>
                <a:schemeClr val="accent3"/>
              </a:buClr>
              <a:buSzPct val="70000"/>
              <a:buNone/>
              <a:defRPr/>
            </a:pPr>
            <a:r>
              <a:rPr lang="en-US" dirty="0"/>
              <a:t>In a Note, list each author’s name in standard order.</a:t>
            </a:r>
          </a:p>
          <a:p>
            <a:pPr marL="0" indent="0">
              <a:buClr>
                <a:schemeClr val="accent3"/>
              </a:buClr>
              <a:buSzPct val="70000"/>
              <a:buNone/>
              <a:defRPr/>
            </a:pPr>
            <a:r>
              <a:rPr lang="en-US" dirty="0">
                <a:solidFill>
                  <a:schemeClr val="accent3"/>
                </a:solidFill>
              </a:rPr>
              <a:t>	Ex</a:t>
            </a:r>
          </a:p>
          <a:p>
            <a:pPr marL="0" indent="0">
              <a:lnSpc>
                <a:spcPct val="150000"/>
              </a:lnSpc>
              <a:spcBef>
                <a:spcPts val="0"/>
              </a:spcBef>
              <a:buClr>
                <a:schemeClr val="accent3"/>
              </a:buClr>
              <a:buSzPct val="70000"/>
              <a:buNone/>
              <a:defRPr/>
            </a:pPr>
            <a:r>
              <a:rPr lang="en-US" sz="1600" dirty="0"/>
              <a:t>Sue-Ellen James, Thomas Jacobs, and Sally Lang. [rest of citation goes here]</a:t>
            </a:r>
          </a:p>
          <a:p>
            <a:pPr marL="0" indent="0" fontAlgn="auto">
              <a:lnSpc>
                <a:spcPct val="90000"/>
              </a:lnSpc>
              <a:spcAft>
                <a:spcPts val="0"/>
              </a:spcAft>
              <a:buClr>
                <a:schemeClr val="accent3"/>
              </a:buClr>
              <a:buSzPct val="70000"/>
              <a:buNone/>
              <a:defRPr/>
            </a:pPr>
            <a:endParaRPr lang="en-US" dirty="0"/>
          </a:p>
          <a:p>
            <a:pPr marL="0" indent="0">
              <a:buNone/>
            </a:pPr>
            <a:endParaRPr lang="en-US" dirty="0"/>
          </a:p>
        </p:txBody>
      </p:sp>
      <p:sp>
        <p:nvSpPr>
          <p:cNvPr id="4" name="TextBox 3">
            <a:extLst>
              <a:ext uri="{FF2B5EF4-FFF2-40B4-BE49-F238E27FC236}">
                <a16:creationId xmlns:a16="http://schemas.microsoft.com/office/drawing/2014/main" id="{491B06F5-BF83-4DDA-959C-9107719CC62B}"/>
              </a:ext>
            </a:extLst>
          </p:cNvPr>
          <p:cNvSpPr txBox="1"/>
          <p:nvPr/>
        </p:nvSpPr>
        <p:spPr>
          <a:xfrm>
            <a:off x="1726660" y="6230471"/>
            <a:ext cx="7704353" cy="692497"/>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--Turabian, K.  </a:t>
            </a:r>
            <a:r>
              <a:rPr lang="en-US" sz="1050" i="1" dirty="0">
                <a:solidFill>
                  <a:schemeClr val="tx1">
                    <a:lumMod val="65000"/>
                    <a:lumOff val="35000"/>
                  </a:schemeClr>
                </a:solidFill>
                <a:latin typeface="+mn-lt"/>
                <a:cs typeface="+mn-cs"/>
              </a:rPr>
              <a:t>A Manual for Writers of Research Papers, Theses, and Dissertations. </a:t>
            </a:r>
            <a:r>
              <a:rPr lang="en-US" sz="1050" dirty="0">
                <a:solidFill>
                  <a:schemeClr val="tx1">
                    <a:lumMod val="65000"/>
                    <a:lumOff val="35000"/>
                  </a:schemeClr>
                </a:solidFill>
                <a:latin typeface="+mn-lt"/>
                <a:cs typeface="+mn-cs"/>
              </a:rPr>
              <a:t>(8</a:t>
            </a:r>
            <a:r>
              <a:rPr lang="en-US" sz="1050" baseline="30000" dirty="0">
                <a:solidFill>
                  <a:schemeClr val="tx1">
                    <a:lumMod val="65000"/>
                    <a:lumOff val="35000"/>
                  </a:schemeClr>
                </a:solidFill>
                <a:latin typeface="+mn-lt"/>
                <a:cs typeface="+mn-cs"/>
              </a:rPr>
              <a:t>th</a:t>
            </a:r>
            <a:r>
              <a:rPr lang="en-US" sz="1050" dirty="0">
                <a:solidFill>
                  <a:schemeClr val="tx1">
                    <a:lumMod val="65000"/>
                    <a:lumOff val="35000"/>
                  </a:schemeClr>
                </a:solidFill>
                <a:latin typeface="+mn-lt"/>
                <a:cs typeface="+mn-cs"/>
              </a:rPr>
              <a:t> ed.).  Chicago: University of Chicago Press, 2013</a:t>
            </a:r>
          </a:p>
          <a:p>
            <a:pPr>
              <a:buFont typeface="Arial" panose="020B0604020202020204" pitchFamily="34" charset="0"/>
              <a:buNone/>
            </a:pPr>
            <a:r>
              <a:rPr lang="en-US" sz="1050" dirty="0">
                <a:solidFill>
                  <a:schemeClr val="tx1">
                    <a:lumMod val="65000"/>
                    <a:lumOff val="35000"/>
                  </a:schemeClr>
                </a:solidFill>
                <a:latin typeface="+mn-lt"/>
                <a:cs typeface="+mn-cs"/>
              </a:rPr>
              <a:t>--</a:t>
            </a:r>
            <a:r>
              <a:rPr lang="en-US" altLang="en-US" sz="1050" i="1" dirty="0">
                <a:solidFill>
                  <a:schemeClr val="tx1">
                    <a:lumMod val="65000"/>
                    <a:lumOff val="35000"/>
                  </a:schemeClr>
                </a:solidFill>
              </a:rPr>
              <a:t>The Chicago Manual of Style: The Essential Guide  for Writers, Editors, and Publishers. </a:t>
            </a:r>
            <a:r>
              <a:rPr lang="en-US" altLang="en-US" sz="1050" dirty="0">
                <a:solidFill>
                  <a:schemeClr val="tx1">
                    <a:lumMod val="65000"/>
                    <a:lumOff val="35000"/>
                  </a:schemeClr>
                </a:solidFill>
              </a:rPr>
              <a:t>17</a:t>
            </a:r>
            <a:r>
              <a:rPr lang="en-US" altLang="en-US" sz="1050" baseline="30000" dirty="0">
                <a:solidFill>
                  <a:schemeClr val="tx1">
                    <a:lumMod val="65000"/>
                    <a:lumOff val="35000"/>
                  </a:schemeClr>
                </a:solidFill>
              </a:rPr>
              <a:t>th</a:t>
            </a:r>
            <a:r>
              <a:rPr lang="en-US" altLang="en-US" sz="1050" dirty="0">
                <a:solidFill>
                  <a:schemeClr val="tx1">
                    <a:lumMod val="65000"/>
                    <a:lumOff val="35000"/>
                  </a:schemeClr>
                </a:solidFill>
              </a:rPr>
              <a:t> ed. Chicago: University of Chicago Press, 2017.</a:t>
            </a:r>
          </a:p>
          <a:p>
            <a:pPr fontAlgn="auto">
              <a:spcBef>
                <a:spcPts val="0"/>
              </a:spcBef>
              <a:spcAft>
                <a:spcPts val="0"/>
              </a:spcAft>
              <a:defRPr/>
            </a:pPr>
            <a:endParaRPr lang="en-US" dirty="0">
              <a:solidFill>
                <a:schemeClr val="tx1">
                  <a:lumMod val="65000"/>
                  <a:lumOff val="35000"/>
                </a:schemeClr>
              </a:solidFill>
              <a:latin typeface="+mn-lt"/>
              <a:cs typeface="+mn-cs"/>
            </a:endParaRPr>
          </a:p>
        </p:txBody>
      </p:sp>
    </p:spTree>
    <p:extLst>
      <p:ext uri="{BB962C8B-B14F-4D97-AF65-F5344CB8AC3E}">
        <p14:creationId xmlns:p14="http://schemas.microsoft.com/office/powerpoint/2010/main" val="377339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4BDCC-A0FE-41EC-9A86-4F7C79D7BD4B}"/>
              </a:ext>
            </a:extLst>
          </p:cNvPr>
          <p:cNvSpPr>
            <a:spLocks noGrp="1"/>
          </p:cNvSpPr>
          <p:nvPr>
            <p:ph type="title"/>
          </p:nvPr>
        </p:nvSpPr>
        <p:spPr/>
        <p:txBody>
          <a:bodyPr/>
          <a:lstStyle/>
          <a:p>
            <a:r>
              <a:rPr lang="en-US" dirty="0"/>
              <a:t>Documenting Authors (continued)</a:t>
            </a:r>
          </a:p>
        </p:txBody>
      </p:sp>
      <p:sp>
        <p:nvSpPr>
          <p:cNvPr id="3" name="Content Placeholder 2">
            <a:extLst>
              <a:ext uri="{FF2B5EF4-FFF2-40B4-BE49-F238E27FC236}">
                <a16:creationId xmlns:a16="http://schemas.microsoft.com/office/drawing/2014/main" id="{5D0F75B6-2B67-4B16-8051-70FAB773CD29}"/>
              </a:ext>
            </a:extLst>
          </p:cNvPr>
          <p:cNvSpPr>
            <a:spLocks noGrp="1"/>
          </p:cNvSpPr>
          <p:nvPr>
            <p:ph idx="1"/>
          </p:nvPr>
        </p:nvSpPr>
        <p:spPr/>
        <p:txBody>
          <a:bodyPr/>
          <a:lstStyle/>
          <a:p>
            <a:pPr>
              <a:buClr>
                <a:srgbClr val="DB9F11"/>
              </a:buClr>
              <a:buFont typeface="Arial" panose="020B0604020202020204" pitchFamily="34" charset="0"/>
              <a:buChar char="•"/>
            </a:pPr>
            <a:r>
              <a:rPr lang="en-US" dirty="0"/>
              <a:t>For works by four to ten persons, all names are given in the bibliography, but in a note, only the name of the first author is included, followed by et al. with no intervening comma.</a:t>
            </a:r>
          </a:p>
          <a:p>
            <a:pPr marL="0" indent="0">
              <a:lnSpc>
                <a:spcPct val="100000"/>
              </a:lnSpc>
              <a:buClr>
                <a:srgbClr val="DB9F11"/>
              </a:buClr>
              <a:buNone/>
            </a:pPr>
            <a:r>
              <a:rPr lang="en-US" dirty="0">
                <a:solidFill>
                  <a:srgbClr val="DB9F11"/>
                </a:solidFill>
              </a:rPr>
              <a:t>    Ex</a:t>
            </a:r>
          </a:p>
          <a:p>
            <a:pPr marL="0" indent="0">
              <a:lnSpc>
                <a:spcPct val="100000"/>
              </a:lnSpc>
              <a:spcBef>
                <a:spcPts val="0"/>
              </a:spcBef>
              <a:buClr>
                <a:srgbClr val="DB9F11"/>
              </a:buClr>
              <a:buNone/>
            </a:pPr>
            <a:r>
              <a:rPr lang="en-US" dirty="0"/>
              <a:t>    Jerry A. Sample et al. [rest of citation here]</a:t>
            </a:r>
          </a:p>
          <a:p>
            <a:pPr>
              <a:buClr>
                <a:srgbClr val="DB9F11"/>
              </a:buClr>
              <a:buFont typeface="Arial" panose="020B0604020202020204" pitchFamily="34" charset="0"/>
              <a:buChar char="•"/>
            </a:pPr>
            <a:endParaRPr lang="en-US" dirty="0"/>
          </a:p>
          <a:p>
            <a:pPr>
              <a:buClr>
                <a:srgbClr val="DB9F11"/>
              </a:buClr>
              <a:buFont typeface="Arial" panose="020B0604020202020204" pitchFamily="34" charset="0"/>
              <a:buChar char="•"/>
            </a:pPr>
            <a:r>
              <a:rPr lang="en-US" dirty="0"/>
              <a:t>For works with more than ten authors, CMS recommends that only the first seven be listed in the bibliography, followed by et al.</a:t>
            </a:r>
          </a:p>
          <a:p>
            <a:pPr>
              <a:buClr>
                <a:srgbClr val="DB9F11"/>
              </a:buClr>
              <a:buFont typeface="Arial" panose="020B0604020202020204" pitchFamily="34" charset="0"/>
              <a:buChar char="•"/>
            </a:pPr>
            <a:endParaRPr lang="en-US" dirty="0"/>
          </a:p>
        </p:txBody>
      </p:sp>
      <p:sp>
        <p:nvSpPr>
          <p:cNvPr id="4" name="TextBox 3">
            <a:extLst>
              <a:ext uri="{FF2B5EF4-FFF2-40B4-BE49-F238E27FC236}">
                <a16:creationId xmlns:a16="http://schemas.microsoft.com/office/drawing/2014/main" id="{5472C3B3-D17B-49A4-88EE-22BFAA2C1256}"/>
              </a:ext>
            </a:extLst>
          </p:cNvPr>
          <p:cNvSpPr txBox="1"/>
          <p:nvPr/>
        </p:nvSpPr>
        <p:spPr>
          <a:xfrm>
            <a:off x="1726660" y="6311045"/>
            <a:ext cx="7704353" cy="415498"/>
          </a:xfrm>
          <a:prstGeom prst="rect">
            <a:avLst/>
          </a:prstGeom>
          <a:noFill/>
        </p:spPr>
        <p:txBody>
          <a:bodyPr wrap="none">
            <a:spAutoFit/>
          </a:bodyPr>
          <a:lstStyle/>
          <a:p>
            <a:pPr>
              <a:defRPr/>
            </a:pPr>
            <a:r>
              <a:rPr lang="en-US" sz="1050" dirty="0">
                <a:solidFill>
                  <a:schemeClr val="tx1">
                    <a:lumMod val="65000"/>
                    <a:lumOff val="35000"/>
                  </a:schemeClr>
                </a:solidFill>
                <a:latin typeface="+mn-lt"/>
                <a:cs typeface="+mn-cs"/>
              </a:rPr>
              <a:t>--</a:t>
            </a:r>
            <a:r>
              <a:rPr lang="en-US" altLang="en-US" sz="1050" i="1" dirty="0">
                <a:solidFill>
                  <a:schemeClr val="tx1">
                    <a:lumMod val="65000"/>
                    <a:lumOff val="35000"/>
                  </a:schemeClr>
                </a:solidFill>
              </a:rPr>
              <a:t>The Chicago Manual of Style: The Essential Guide  for Writers, Editors, and Publishers. </a:t>
            </a:r>
            <a:r>
              <a:rPr lang="en-US" altLang="en-US" sz="1050" dirty="0">
                <a:solidFill>
                  <a:schemeClr val="tx1">
                    <a:lumMod val="65000"/>
                    <a:lumOff val="35000"/>
                  </a:schemeClr>
                </a:solidFill>
              </a:rPr>
              <a:t>17</a:t>
            </a:r>
            <a:r>
              <a:rPr lang="en-US" altLang="en-US" sz="1050" baseline="30000" dirty="0">
                <a:solidFill>
                  <a:schemeClr val="tx1">
                    <a:lumMod val="65000"/>
                    <a:lumOff val="35000"/>
                  </a:schemeClr>
                </a:solidFill>
              </a:rPr>
              <a:t>th</a:t>
            </a:r>
            <a:r>
              <a:rPr lang="en-US" altLang="en-US" sz="1050" dirty="0">
                <a:solidFill>
                  <a:schemeClr val="tx1">
                    <a:lumMod val="65000"/>
                    <a:lumOff val="35000"/>
                  </a:schemeClr>
                </a:solidFill>
              </a:rPr>
              <a:t> ed. Chicago: University of Chicago Press, 2017.</a:t>
            </a:r>
          </a:p>
          <a:p>
            <a:pPr fontAlgn="auto">
              <a:spcBef>
                <a:spcPts val="0"/>
              </a:spcBef>
              <a:spcAft>
                <a:spcPts val="0"/>
              </a:spcAft>
              <a:defRPr/>
            </a:pPr>
            <a:endParaRPr lang="en-US" sz="1050" dirty="0">
              <a:solidFill>
                <a:schemeClr val="tx1">
                  <a:lumMod val="65000"/>
                  <a:lumOff val="35000"/>
                </a:schemeClr>
              </a:solidFill>
              <a:latin typeface="+mn-lt"/>
              <a:cs typeface="+mn-cs"/>
            </a:endParaRPr>
          </a:p>
        </p:txBody>
      </p:sp>
    </p:spTree>
    <p:extLst>
      <p:ext uri="{BB962C8B-B14F-4D97-AF65-F5344CB8AC3E}">
        <p14:creationId xmlns:p14="http://schemas.microsoft.com/office/powerpoint/2010/main" val="8275237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D949E-AA94-4BE7-ACB4-5F3BD7A7781E}"/>
              </a:ext>
            </a:extLst>
          </p:cNvPr>
          <p:cNvSpPr>
            <a:spLocks noGrp="1"/>
          </p:cNvSpPr>
          <p:nvPr>
            <p:ph type="title"/>
          </p:nvPr>
        </p:nvSpPr>
        <p:spPr/>
        <p:txBody>
          <a:bodyPr/>
          <a:lstStyle/>
          <a:p>
            <a:r>
              <a:rPr lang="en-US" dirty="0"/>
              <a:t>Documenting Books</a:t>
            </a:r>
          </a:p>
        </p:txBody>
      </p:sp>
      <p:sp>
        <p:nvSpPr>
          <p:cNvPr id="6" name="Content Placeholder 3">
            <a:extLst>
              <a:ext uri="{FF2B5EF4-FFF2-40B4-BE49-F238E27FC236}">
                <a16:creationId xmlns:a16="http://schemas.microsoft.com/office/drawing/2014/main" id="{22A693C1-FE13-4BAE-868F-226D87698C15}"/>
              </a:ext>
            </a:extLst>
          </p:cNvPr>
          <p:cNvSpPr txBox="1">
            <a:spLocks/>
          </p:cNvSpPr>
          <p:nvPr/>
        </p:nvSpPr>
        <p:spPr bwMode="auto">
          <a:xfrm>
            <a:off x="3626223" y="748553"/>
            <a:ext cx="8229600" cy="5262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base" latinLnBrk="0" hangingPunct="1">
              <a:lnSpc>
                <a:spcPct val="90000"/>
              </a:lnSpc>
              <a:spcBef>
                <a:spcPct val="20000"/>
              </a:spcBef>
              <a:spcAft>
                <a:spcPct val="0"/>
              </a:spcAft>
              <a:buClrTx/>
              <a:buSzTx/>
              <a:buFont typeface="Arial" panose="020B0604020202020204" pitchFamily="34" charset="0"/>
              <a:buNone/>
              <a:tabLst/>
              <a:defRPr/>
            </a:pPr>
            <a:r>
              <a:rPr kumimoji="0" lang="en-US" altLang="en-US" sz="2000" b="1" i="0" u="none" strike="noStrike" kern="1200" cap="none" spc="0" normalizeH="0" baseline="0" noProof="0" dirty="0">
                <a:ln>
                  <a:noFill/>
                </a:ln>
                <a:solidFill>
                  <a:schemeClr val="tx1">
                    <a:lumMod val="65000"/>
                    <a:lumOff val="35000"/>
                  </a:schemeClr>
                </a:solidFill>
                <a:effectLst/>
                <a:uLnTx/>
                <a:uFillTx/>
                <a:ea typeface="+mn-ea"/>
                <a:cs typeface="+mn-cs"/>
              </a:rPr>
              <a:t>Model for Bibliography</a:t>
            </a:r>
          </a:p>
          <a:p>
            <a:pPr marL="342900" marR="0" lvl="0" indent="-342900" algn="l" defTabSz="914400" rtl="0" eaLnBrk="1" fontAlgn="base" latinLnBrk="0" hangingPunct="1">
              <a:lnSpc>
                <a:spcPct val="150000"/>
              </a:lnSpc>
              <a:spcBef>
                <a:spcPct val="20000"/>
              </a:spcBef>
              <a:spcAft>
                <a:spcPct val="0"/>
              </a:spcAft>
              <a:buClrTx/>
              <a:buSzTx/>
              <a:buFont typeface="Arial" panose="020B0604020202020204" pitchFamily="34" charset="0"/>
              <a:buNone/>
              <a:tabLst/>
              <a:defRPr/>
            </a:pPr>
            <a:r>
              <a:rPr kumimoji="0" lang="en-US" altLang="en-US" sz="2000" b="0" i="0" u="none" strike="noStrike" kern="1200" cap="none" spc="0" normalizeH="0" baseline="0" noProof="0" dirty="0">
                <a:ln>
                  <a:noFill/>
                </a:ln>
                <a:solidFill>
                  <a:schemeClr val="tx1">
                    <a:lumMod val="65000"/>
                    <a:lumOff val="35000"/>
                  </a:schemeClr>
                </a:solidFill>
                <a:effectLst/>
                <a:uLnTx/>
                <a:uFillTx/>
                <a:ea typeface="+mn-ea"/>
                <a:cs typeface="+mn-cs"/>
              </a:rPr>
              <a:t>Author 1’s Last Name, First Name, Author 2’s First Name Last Name, and 	Author 3’s First Name Last Name. </a:t>
            </a:r>
            <a:r>
              <a:rPr kumimoji="0" lang="en-US" altLang="en-US" sz="2000" b="0" i="1" u="none" strike="noStrike" kern="1200" cap="none" spc="0" normalizeH="0" baseline="0" noProof="0" dirty="0">
                <a:ln>
                  <a:noFill/>
                </a:ln>
                <a:solidFill>
                  <a:schemeClr val="tx1">
                    <a:lumMod val="65000"/>
                    <a:lumOff val="35000"/>
                  </a:schemeClr>
                </a:solidFill>
                <a:effectLst/>
                <a:uLnTx/>
                <a:uFillTx/>
                <a:ea typeface="+mn-ea"/>
                <a:cs typeface="+mn-cs"/>
              </a:rPr>
              <a:t>Title of Book: Subtitle of Book</a:t>
            </a:r>
            <a:r>
              <a:rPr kumimoji="0" lang="en-US" altLang="en-US" sz="2000" b="0" i="0" u="none" strike="noStrike" kern="1200" cap="none" spc="0" normalizeH="0" baseline="0" noProof="0" dirty="0">
                <a:ln>
                  <a:noFill/>
                </a:ln>
                <a:solidFill>
                  <a:schemeClr val="tx1">
                    <a:lumMod val="65000"/>
                    <a:lumOff val="35000"/>
                  </a:schemeClr>
                </a:solidFill>
                <a:effectLst/>
                <a:uLnTx/>
                <a:uFillTx/>
                <a:ea typeface="+mn-ea"/>
                <a:cs typeface="+mn-cs"/>
              </a:rPr>
              <a:t>. 	City: Publisher, Date of Publication.</a:t>
            </a:r>
          </a:p>
          <a:p>
            <a:pPr marL="342900" marR="0" lvl="0" indent="-342900" algn="l" defTabSz="914400" rtl="0" eaLnBrk="1" fontAlgn="base" latinLnBrk="0" hangingPunct="1">
              <a:lnSpc>
                <a:spcPct val="90000"/>
              </a:lnSpc>
              <a:spcBef>
                <a:spcPct val="20000"/>
              </a:spcBef>
              <a:spcAft>
                <a:spcPct val="0"/>
              </a:spcAft>
              <a:buClrTx/>
              <a:buSzTx/>
              <a:buFont typeface="Arial" panose="020B0604020202020204" pitchFamily="34" charset="0"/>
              <a:buNone/>
              <a:tabLst/>
              <a:defRPr/>
            </a:pPr>
            <a:endParaRPr kumimoji="0" lang="en-US" altLang="en-US" sz="2000" b="0" i="0" u="none" strike="noStrike" kern="1200" cap="none" spc="0" normalizeH="0" baseline="0" noProof="0" dirty="0">
              <a:ln>
                <a:noFill/>
              </a:ln>
              <a:solidFill>
                <a:schemeClr val="tx1">
                  <a:lumMod val="65000"/>
                  <a:lumOff val="35000"/>
                </a:schemeClr>
              </a:solidFill>
              <a:effectLst/>
              <a:uLnTx/>
              <a:uFillTx/>
              <a:ea typeface="+mn-ea"/>
              <a:cs typeface="+mn-cs"/>
            </a:endParaRPr>
          </a:p>
          <a:p>
            <a:pPr marL="342900" marR="0" lvl="0" indent="-342900" algn="l" defTabSz="914400" rtl="0" eaLnBrk="1" fontAlgn="base" latinLnBrk="0" hangingPunct="1">
              <a:lnSpc>
                <a:spcPct val="90000"/>
              </a:lnSpc>
              <a:spcBef>
                <a:spcPct val="20000"/>
              </a:spcBef>
              <a:spcAft>
                <a:spcPct val="0"/>
              </a:spcAft>
              <a:buClrTx/>
              <a:buSzTx/>
              <a:buFont typeface="Arial" panose="020B0604020202020204" pitchFamily="34" charset="0"/>
              <a:buNone/>
              <a:tabLst/>
              <a:defRPr/>
            </a:pPr>
            <a:r>
              <a:rPr kumimoji="0" lang="en-US" altLang="en-US" sz="2000" b="1" i="0" u="none" strike="noStrike" kern="1200" cap="none" spc="0" normalizeH="0" baseline="0" noProof="0" dirty="0">
                <a:ln>
                  <a:noFill/>
                </a:ln>
                <a:solidFill>
                  <a:schemeClr val="tx1">
                    <a:lumMod val="65000"/>
                    <a:lumOff val="35000"/>
                  </a:schemeClr>
                </a:solidFill>
                <a:effectLst/>
                <a:uLnTx/>
                <a:uFillTx/>
                <a:ea typeface="+mn-ea"/>
                <a:cs typeface="+mn-cs"/>
              </a:rPr>
              <a:t>Model for Note</a:t>
            </a:r>
          </a:p>
          <a:p>
            <a:pPr marL="342900" marR="0" lvl="0" indent="-342900" algn="l" defTabSz="914400" rtl="0" eaLnBrk="1" fontAlgn="base" latinLnBrk="0" hangingPunct="1">
              <a:lnSpc>
                <a:spcPct val="150000"/>
              </a:lnSpc>
              <a:spcBef>
                <a:spcPct val="20000"/>
              </a:spcBef>
              <a:spcAft>
                <a:spcPct val="0"/>
              </a:spcAft>
              <a:buClrTx/>
              <a:buSzTx/>
              <a:buFont typeface="Arial" panose="020B0604020202020204" pitchFamily="34" charset="0"/>
              <a:buNone/>
              <a:tabLst/>
              <a:defRPr/>
            </a:pPr>
            <a:r>
              <a:rPr kumimoji="0" lang="en-US" altLang="en-US" sz="2000" b="0" i="0" u="none" strike="noStrike" kern="1200" cap="none" spc="0" normalizeH="0" baseline="0" noProof="0" dirty="0">
                <a:ln>
                  <a:noFill/>
                </a:ln>
                <a:solidFill>
                  <a:schemeClr val="tx1">
                    <a:lumMod val="65000"/>
                    <a:lumOff val="35000"/>
                  </a:schemeClr>
                </a:solidFill>
                <a:effectLst/>
                <a:uLnTx/>
                <a:uFillTx/>
                <a:ea typeface="+mn-ea"/>
                <a:cs typeface="+mn-cs"/>
              </a:rPr>
              <a:t>Note Number. Author 1’s First Name Last Name, Author 2’s First Name Last 	Name, and Author 3’s First Name Last Name, </a:t>
            </a:r>
            <a:r>
              <a:rPr kumimoji="0" lang="en-US" altLang="en-US" sz="2000" b="0" i="1" u="none" strike="noStrike" kern="1200" cap="none" spc="0" normalizeH="0" baseline="0" noProof="0" dirty="0">
                <a:ln>
                  <a:noFill/>
                </a:ln>
                <a:solidFill>
                  <a:schemeClr val="tx1">
                    <a:lumMod val="65000"/>
                    <a:lumOff val="35000"/>
                  </a:schemeClr>
                </a:solidFill>
                <a:effectLst/>
                <a:uLnTx/>
                <a:uFillTx/>
                <a:ea typeface="+mn-ea"/>
                <a:cs typeface="+mn-cs"/>
              </a:rPr>
              <a:t>Title of Book: Subtitle 	of Book</a:t>
            </a:r>
            <a:r>
              <a:rPr kumimoji="0" lang="en-US" altLang="en-US" sz="2000" b="0" i="0" u="none" strike="noStrike" kern="1200" cap="none" spc="0" normalizeH="0" baseline="0" noProof="0" dirty="0">
                <a:ln>
                  <a:noFill/>
                </a:ln>
                <a:solidFill>
                  <a:schemeClr val="tx1">
                    <a:lumMod val="65000"/>
                    <a:lumOff val="35000"/>
                  </a:schemeClr>
                </a:solidFill>
                <a:effectLst/>
                <a:uLnTx/>
                <a:uFillTx/>
                <a:ea typeface="+mn-ea"/>
                <a:cs typeface="+mn-cs"/>
              </a:rPr>
              <a:t> (City: Publisher, Date of Publication), p#.</a:t>
            </a:r>
          </a:p>
          <a:p>
            <a:pPr marL="342900" marR="0" lvl="0" indent="-342900" algn="l" defTabSz="914400" rtl="0" eaLnBrk="1" fontAlgn="base" latinLnBrk="0" hangingPunct="1">
              <a:lnSpc>
                <a:spcPct val="90000"/>
              </a:lnSpc>
              <a:spcBef>
                <a:spcPct val="20000"/>
              </a:spcBef>
              <a:spcAft>
                <a:spcPct val="0"/>
              </a:spcAft>
              <a:buClrTx/>
              <a:buSzTx/>
              <a:buFont typeface="Arial" panose="020B0604020202020204" pitchFamily="34" charset="0"/>
              <a:buNone/>
              <a:tabLst/>
              <a:defRPr/>
            </a:pPr>
            <a:endParaRPr kumimoji="0" lang="en-US" altLang="en-US" sz="2000" b="0" i="0" u="none" strike="noStrike" kern="1200" cap="none" spc="0" normalizeH="0" baseline="0" noProof="0" dirty="0">
              <a:ln>
                <a:noFill/>
              </a:ln>
              <a:solidFill>
                <a:schemeClr val="tx1">
                  <a:lumMod val="65000"/>
                  <a:lumOff val="35000"/>
                </a:schemeClr>
              </a:solidFill>
              <a:effectLst/>
              <a:uLnTx/>
              <a:uFillTx/>
              <a:ea typeface="+mn-ea"/>
              <a:cs typeface="+mn-cs"/>
            </a:endParaRPr>
          </a:p>
          <a:p>
            <a:pPr marL="342900" marR="0" lvl="0" indent="-342900" algn="l" defTabSz="914400" rtl="0" eaLnBrk="1" fontAlgn="base" latinLnBrk="0" hangingPunct="1">
              <a:lnSpc>
                <a:spcPct val="90000"/>
              </a:lnSpc>
              <a:spcBef>
                <a:spcPct val="20000"/>
              </a:spcBef>
              <a:spcAft>
                <a:spcPct val="0"/>
              </a:spcAft>
              <a:buClrTx/>
              <a:buSzTx/>
              <a:buFont typeface="Arial" panose="020B0604020202020204" pitchFamily="34" charset="0"/>
              <a:buNone/>
              <a:tabLst/>
              <a:defRPr/>
            </a:pPr>
            <a:r>
              <a:rPr kumimoji="0" lang="en-US" altLang="en-US" sz="2000" b="1" i="0" u="none" strike="noStrike" kern="1200" cap="none" spc="0" normalizeH="0" baseline="0" noProof="0" dirty="0">
                <a:ln>
                  <a:noFill/>
                </a:ln>
                <a:solidFill>
                  <a:schemeClr val="tx1">
                    <a:lumMod val="65000"/>
                    <a:lumOff val="35000"/>
                  </a:schemeClr>
                </a:solidFill>
                <a:effectLst/>
                <a:uLnTx/>
                <a:uFillTx/>
                <a:ea typeface="+mn-ea"/>
                <a:cs typeface="+mn-cs"/>
              </a:rPr>
              <a:t>Example of Note</a:t>
            </a:r>
          </a:p>
          <a:p>
            <a:pPr marL="342900" marR="0" lvl="0" indent="0" algn="l" defTabSz="914400" rtl="0" eaLnBrk="1" fontAlgn="base" latinLnBrk="0" hangingPunct="1">
              <a:lnSpc>
                <a:spcPct val="90000"/>
              </a:lnSpc>
              <a:spcBef>
                <a:spcPct val="20000"/>
              </a:spcBef>
              <a:spcAft>
                <a:spcPct val="0"/>
              </a:spcAft>
              <a:buClrTx/>
              <a:buSzTx/>
              <a:buFont typeface="Arial" panose="020B0604020202020204" pitchFamily="34" charset="0"/>
              <a:buNone/>
              <a:tabLst/>
              <a:defRPr/>
            </a:pPr>
            <a:r>
              <a:rPr kumimoji="0" lang="en-US" altLang="en-US" sz="2000" b="0" i="0" u="none" strike="noStrike" kern="1200" cap="none" spc="0" normalizeH="0" baseline="0" noProof="0" dirty="0">
                <a:ln>
                  <a:noFill/>
                </a:ln>
                <a:solidFill>
                  <a:schemeClr val="tx1">
                    <a:lumMod val="65000"/>
                    <a:lumOff val="35000"/>
                  </a:schemeClr>
                </a:solidFill>
                <a:effectLst/>
                <a:uLnTx/>
                <a:uFillTx/>
                <a:ea typeface="+mn-ea"/>
                <a:cs typeface="+mn-cs"/>
              </a:rPr>
              <a:t>3. Ash Williams and Raymond Knowby, </a:t>
            </a:r>
            <a:r>
              <a:rPr kumimoji="0" lang="en-US" altLang="en-US" sz="2000" b="0" i="1" u="none" strike="noStrike" kern="1200" cap="none" spc="0" normalizeH="0" baseline="0" noProof="0" dirty="0">
                <a:ln>
                  <a:noFill/>
                </a:ln>
                <a:solidFill>
                  <a:schemeClr val="tx1">
                    <a:lumMod val="65000"/>
                    <a:lumOff val="35000"/>
                  </a:schemeClr>
                </a:solidFill>
                <a:effectLst/>
                <a:uLnTx/>
                <a:uFillTx/>
                <a:ea typeface="+mn-ea"/>
                <a:cs typeface="+mn-cs"/>
              </a:rPr>
              <a:t>The Powers of That Book</a:t>
            </a:r>
            <a:r>
              <a:rPr kumimoji="0" lang="en-US" altLang="en-US" sz="2000" b="0" i="0" u="none" strike="noStrike" kern="1200" cap="none" spc="0" normalizeH="0" baseline="0" noProof="0" dirty="0">
                <a:ln>
                  <a:noFill/>
                </a:ln>
                <a:solidFill>
                  <a:schemeClr val="tx1">
                    <a:lumMod val="65000"/>
                    <a:lumOff val="35000"/>
                  </a:schemeClr>
                </a:solidFill>
                <a:effectLst/>
                <a:uLnTx/>
                <a:uFillTx/>
                <a:ea typeface="+mn-ea"/>
                <a:cs typeface="+mn-cs"/>
              </a:rPr>
              <a:t> (Wilmington, North Carolina: Necronohaus Books, 1987), 22-25.</a:t>
            </a:r>
          </a:p>
        </p:txBody>
      </p:sp>
      <p:sp>
        <p:nvSpPr>
          <p:cNvPr id="9" name="TextBox 8">
            <a:extLst>
              <a:ext uri="{FF2B5EF4-FFF2-40B4-BE49-F238E27FC236}">
                <a16:creationId xmlns:a16="http://schemas.microsoft.com/office/drawing/2014/main" id="{27D26204-BE3A-40EB-9943-E2C38F824DDD}"/>
              </a:ext>
            </a:extLst>
          </p:cNvPr>
          <p:cNvSpPr txBox="1"/>
          <p:nvPr/>
        </p:nvSpPr>
        <p:spPr>
          <a:xfrm>
            <a:off x="1726660" y="6326642"/>
            <a:ext cx="7704353" cy="415498"/>
          </a:xfrm>
          <a:prstGeom prst="rect">
            <a:avLst/>
          </a:prstGeom>
          <a:noFill/>
        </p:spPr>
        <p:txBody>
          <a:bodyPr wrap="none">
            <a:spAutoFit/>
          </a:bodyPr>
          <a:lstStyle/>
          <a:p>
            <a:pPr>
              <a:defRPr/>
            </a:pPr>
            <a:r>
              <a:rPr lang="en-US" sz="1050" dirty="0">
                <a:solidFill>
                  <a:schemeClr val="tx1">
                    <a:lumMod val="65000"/>
                    <a:lumOff val="35000"/>
                  </a:schemeClr>
                </a:solidFill>
              </a:rPr>
              <a:t>--</a:t>
            </a:r>
            <a:r>
              <a:rPr lang="en-US" altLang="en-US" sz="1050" i="1" dirty="0">
                <a:solidFill>
                  <a:schemeClr val="tx1">
                    <a:lumMod val="65000"/>
                    <a:lumOff val="35000"/>
                  </a:schemeClr>
                </a:solidFill>
              </a:rPr>
              <a:t>The Chicago Manual of Style: The Essential Guide  for Writers, Editors, and Publishers. </a:t>
            </a:r>
            <a:r>
              <a:rPr lang="en-US" altLang="en-US" sz="1050" dirty="0">
                <a:solidFill>
                  <a:schemeClr val="tx1">
                    <a:lumMod val="65000"/>
                    <a:lumOff val="35000"/>
                  </a:schemeClr>
                </a:solidFill>
              </a:rPr>
              <a:t>17</a:t>
            </a:r>
            <a:r>
              <a:rPr lang="en-US" altLang="en-US" sz="1050" baseline="30000" dirty="0">
                <a:solidFill>
                  <a:schemeClr val="tx1">
                    <a:lumMod val="65000"/>
                    <a:lumOff val="35000"/>
                  </a:schemeClr>
                </a:solidFill>
              </a:rPr>
              <a:t>th</a:t>
            </a:r>
            <a:r>
              <a:rPr lang="en-US" altLang="en-US" sz="1050" dirty="0">
                <a:solidFill>
                  <a:schemeClr val="tx1">
                    <a:lumMod val="65000"/>
                    <a:lumOff val="35000"/>
                  </a:schemeClr>
                </a:solidFill>
              </a:rPr>
              <a:t> ed. Chicago: University of Chicago Press, 2017.</a:t>
            </a:r>
          </a:p>
          <a:p>
            <a:pPr fontAlgn="auto">
              <a:spcBef>
                <a:spcPts val="0"/>
              </a:spcBef>
              <a:spcAft>
                <a:spcPts val="0"/>
              </a:spcAft>
              <a:defRPr/>
            </a:pPr>
            <a:endParaRPr lang="en-US" sz="1050" dirty="0">
              <a:solidFill>
                <a:schemeClr val="tx1">
                  <a:lumMod val="65000"/>
                  <a:lumOff val="35000"/>
                </a:schemeClr>
              </a:solidFill>
            </a:endParaRPr>
          </a:p>
        </p:txBody>
      </p:sp>
    </p:spTree>
    <p:extLst>
      <p:ext uri="{BB962C8B-B14F-4D97-AF65-F5344CB8AC3E}">
        <p14:creationId xmlns:p14="http://schemas.microsoft.com/office/powerpoint/2010/main" val="834574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75FAF-94AE-43C3-9A63-AD9ADA70694F}"/>
              </a:ext>
            </a:extLst>
          </p:cNvPr>
          <p:cNvSpPr>
            <a:spLocks noGrp="1"/>
          </p:cNvSpPr>
          <p:nvPr>
            <p:ph type="title"/>
          </p:nvPr>
        </p:nvSpPr>
        <p:spPr/>
        <p:txBody>
          <a:bodyPr/>
          <a:lstStyle/>
          <a:p>
            <a:r>
              <a:rPr lang="en-US" dirty="0"/>
              <a:t>What is Chicago Style? Why use it?</a:t>
            </a:r>
          </a:p>
        </p:txBody>
      </p:sp>
      <p:sp>
        <p:nvSpPr>
          <p:cNvPr id="3" name="Content Placeholder 2">
            <a:extLst>
              <a:ext uri="{FF2B5EF4-FFF2-40B4-BE49-F238E27FC236}">
                <a16:creationId xmlns:a16="http://schemas.microsoft.com/office/drawing/2014/main" id="{DD502BC1-47E7-426B-AB0D-F5D6A547B30D}"/>
              </a:ext>
            </a:extLst>
          </p:cNvPr>
          <p:cNvSpPr>
            <a:spLocks noGrp="1"/>
          </p:cNvSpPr>
          <p:nvPr>
            <p:ph idx="1"/>
          </p:nvPr>
        </p:nvSpPr>
        <p:spPr/>
        <p:txBody>
          <a:bodyPr/>
          <a:lstStyle/>
          <a:p>
            <a:pPr>
              <a:buClr>
                <a:srgbClr val="DB9F11"/>
              </a:buClr>
            </a:pPr>
            <a:r>
              <a:rPr lang="en-US" dirty="0"/>
              <a:t>The Chicago Manual of Style, also often  called “Turabian Style”</a:t>
            </a:r>
          </a:p>
          <a:p>
            <a:pPr>
              <a:buClr>
                <a:srgbClr val="DB9F11"/>
              </a:buClr>
            </a:pPr>
            <a:r>
              <a:rPr lang="en-US" dirty="0"/>
              <a:t>Chicago Style established in 1906 </a:t>
            </a:r>
          </a:p>
          <a:p>
            <a:pPr>
              <a:buClr>
                <a:srgbClr val="DB9F11"/>
              </a:buClr>
            </a:pPr>
            <a:r>
              <a:rPr lang="en-US" dirty="0"/>
              <a:t>Turabian created in 1937 when Kate L. Turabian assembled a guideline for students at the University of Chicago</a:t>
            </a:r>
          </a:p>
          <a:p>
            <a:pPr>
              <a:buClr>
                <a:srgbClr val="DB9F11"/>
              </a:buClr>
            </a:pPr>
            <a:r>
              <a:rPr lang="en-US" dirty="0"/>
              <a:t>Style provides guidelines for publication in some of the social sciences and natural &amp; physical sciences, but most commonly in the humanities—literature, history, and the arts</a:t>
            </a:r>
          </a:p>
          <a:p>
            <a:pPr>
              <a:buClr>
                <a:srgbClr val="DB9F11"/>
              </a:buClr>
            </a:pPr>
            <a:r>
              <a:rPr lang="en-US" dirty="0"/>
              <a:t>Style lends consistency and makes texts more readable by those who assess or publish them</a:t>
            </a:r>
          </a:p>
          <a:p>
            <a:pPr>
              <a:buClr>
                <a:srgbClr val="DB9F11"/>
              </a:buClr>
            </a:pPr>
            <a:endParaRPr lang="en-US" dirty="0"/>
          </a:p>
        </p:txBody>
      </p:sp>
      <p:sp>
        <p:nvSpPr>
          <p:cNvPr id="5" name="TextBox 4">
            <a:extLst>
              <a:ext uri="{FF2B5EF4-FFF2-40B4-BE49-F238E27FC236}">
                <a16:creationId xmlns:a16="http://schemas.microsoft.com/office/drawing/2014/main" id="{753451FE-83F1-44A4-923C-C3095A5524FF}"/>
              </a:ext>
            </a:extLst>
          </p:cNvPr>
          <p:cNvSpPr txBox="1">
            <a:spLocks noChangeArrowheads="1"/>
          </p:cNvSpPr>
          <p:nvPr/>
        </p:nvSpPr>
        <p:spPr bwMode="auto">
          <a:xfrm>
            <a:off x="1442357" y="6088062"/>
            <a:ext cx="84582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mbria" panose="02040503050406030204" pitchFamily="18" charset="0"/>
              </a:defRPr>
            </a:lvl1pPr>
            <a:lvl2pPr marL="742950" indent="-285750">
              <a:defRPr>
                <a:solidFill>
                  <a:schemeClr val="tx1"/>
                </a:solidFill>
                <a:latin typeface="Cambria" panose="02040503050406030204" pitchFamily="18" charset="0"/>
              </a:defRPr>
            </a:lvl2pPr>
            <a:lvl3pPr marL="1143000" indent="-228600">
              <a:defRPr>
                <a:solidFill>
                  <a:schemeClr val="tx1"/>
                </a:solidFill>
                <a:latin typeface="Cambria" panose="02040503050406030204" pitchFamily="18" charset="0"/>
              </a:defRPr>
            </a:lvl3pPr>
            <a:lvl4pPr marL="1600200" indent="-228600">
              <a:defRPr>
                <a:solidFill>
                  <a:schemeClr val="tx1"/>
                </a:solidFill>
                <a:latin typeface="Cambria" panose="02040503050406030204" pitchFamily="18" charset="0"/>
              </a:defRPr>
            </a:lvl4pPr>
            <a:lvl5pPr marL="2057400" indent="-228600">
              <a:defRPr>
                <a:solidFill>
                  <a:schemeClr val="tx1"/>
                </a:solidFill>
                <a:latin typeface="Cambria" panose="02040503050406030204" pitchFamily="18" charset="0"/>
              </a:defRPr>
            </a:lvl5pPr>
            <a:lvl6pPr marL="2514600" indent="-228600" fontAlgn="base">
              <a:spcBef>
                <a:spcPct val="0"/>
              </a:spcBef>
              <a:spcAft>
                <a:spcPct val="0"/>
              </a:spcAft>
              <a:defRPr>
                <a:solidFill>
                  <a:schemeClr val="tx1"/>
                </a:solidFill>
                <a:latin typeface="Cambria" panose="02040503050406030204" pitchFamily="18" charset="0"/>
              </a:defRPr>
            </a:lvl6pPr>
            <a:lvl7pPr marL="2971800" indent="-228600" fontAlgn="base">
              <a:spcBef>
                <a:spcPct val="0"/>
              </a:spcBef>
              <a:spcAft>
                <a:spcPct val="0"/>
              </a:spcAft>
              <a:defRPr>
                <a:solidFill>
                  <a:schemeClr val="tx1"/>
                </a:solidFill>
                <a:latin typeface="Cambria" panose="02040503050406030204" pitchFamily="18" charset="0"/>
              </a:defRPr>
            </a:lvl7pPr>
            <a:lvl8pPr marL="3429000" indent="-228600" fontAlgn="base">
              <a:spcBef>
                <a:spcPct val="0"/>
              </a:spcBef>
              <a:spcAft>
                <a:spcPct val="0"/>
              </a:spcAft>
              <a:defRPr>
                <a:solidFill>
                  <a:schemeClr val="tx1"/>
                </a:solidFill>
                <a:latin typeface="Cambria" panose="02040503050406030204" pitchFamily="18" charset="0"/>
              </a:defRPr>
            </a:lvl8pPr>
            <a:lvl9pPr marL="3886200" indent="-228600" fontAlgn="base">
              <a:spcBef>
                <a:spcPct val="0"/>
              </a:spcBef>
              <a:spcAft>
                <a:spcPct val="0"/>
              </a:spcAft>
              <a:defRPr>
                <a:solidFill>
                  <a:schemeClr val="tx1"/>
                </a:solidFill>
                <a:latin typeface="Cambria" panose="02040503050406030204" pitchFamily="18" charset="0"/>
              </a:defRPr>
            </a:lvl9pPr>
          </a:lstStyle>
          <a:p>
            <a:r>
              <a:rPr lang="en-US" altLang="en-US" sz="1100" i="1" dirty="0"/>
              <a:t>--Purdue OWL. </a:t>
            </a:r>
            <a:r>
              <a:rPr lang="en-US" altLang="en-US" sz="1100" dirty="0"/>
              <a:t>“Web Resources.” Last modified 2012. https://owl.english.purdue.edu/owl/resource/717/01/</a:t>
            </a:r>
          </a:p>
          <a:p>
            <a:r>
              <a:rPr lang="en-US" altLang="en-US" sz="1100" dirty="0"/>
              <a:t>--Turabian, Kate. </a:t>
            </a:r>
            <a:r>
              <a:rPr lang="en-US" altLang="en-US" sz="1100" i="1" dirty="0"/>
              <a:t>A Manual for Writers of Research Papers, Theses, and Dissertations. </a:t>
            </a:r>
            <a:r>
              <a:rPr lang="en-US" altLang="en-US" sz="1100" dirty="0"/>
              <a:t>(8</a:t>
            </a:r>
            <a:r>
              <a:rPr lang="en-US" altLang="en-US" sz="1100" baseline="30000" dirty="0"/>
              <a:t>th</a:t>
            </a:r>
            <a:r>
              <a:rPr lang="en-US" altLang="en-US" sz="1100" dirty="0"/>
              <a:t> ed.).  Chicago: University of Chicago Press., 2013</a:t>
            </a:r>
          </a:p>
          <a:p>
            <a:r>
              <a:rPr lang="en-US" altLang="en-US" sz="1100" dirty="0"/>
              <a:t>--p. xiii &amp; iv Turabian 8e</a:t>
            </a:r>
          </a:p>
        </p:txBody>
      </p:sp>
    </p:spTree>
    <p:extLst>
      <p:ext uri="{BB962C8B-B14F-4D97-AF65-F5344CB8AC3E}">
        <p14:creationId xmlns:p14="http://schemas.microsoft.com/office/powerpoint/2010/main" val="17706955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595DE-F1AA-47FB-9F97-F8B3AE832B0C}"/>
              </a:ext>
            </a:extLst>
          </p:cNvPr>
          <p:cNvSpPr>
            <a:spLocks noGrp="1"/>
          </p:cNvSpPr>
          <p:nvPr>
            <p:ph type="title"/>
          </p:nvPr>
        </p:nvSpPr>
        <p:spPr/>
        <p:txBody>
          <a:bodyPr/>
          <a:lstStyle/>
          <a:p>
            <a:r>
              <a:rPr lang="en-US" dirty="0"/>
              <a:t>Documenting Chapters in an Edited Collection</a:t>
            </a:r>
          </a:p>
        </p:txBody>
      </p:sp>
      <p:sp>
        <p:nvSpPr>
          <p:cNvPr id="4" name="Content Placeholder 3">
            <a:extLst>
              <a:ext uri="{FF2B5EF4-FFF2-40B4-BE49-F238E27FC236}">
                <a16:creationId xmlns:a16="http://schemas.microsoft.com/office/drawing/2014/main" id="{2EB1EFDA-6678-4280-8783-A5F23B203CA0}"/>
              </a:ext>
            </a:extLst>
          </p:cNvPr>
          <p:cNvSpPr>
            <a:spLocks noGrp="1"/>
          </p:cNvSpPr>
          <p:nvPr>
            <p:ph idx="1"/>
          </p:nvPr>
        </p:nvSpPr>
        <p:spPr>
          <a:xfrm>
            <a:off x="3869268" y="864108"/>
            <a:ext cx="7315200" cy="5120640"/>
          </a:xfrm>
        </p:spPr>
        <p:txBody>
          <a:bodyPr rtlCol="0">
            <a:normAutofit lnSpcReduction="10000"/>
          </a:bodyPr>
          <a:lstStyle/>
          <a:p>
            <a:pPr marL="342900" indent="-342900" fontAlgn="base">
              <a:spcBef>
                <a:spcPct val="20000"/>
              </a:spcBef>
              <a:spcAft>
                <a:spcPct val="0"/>
              </a:spcAft>
              <a:buClrTx/>
              <a:buNone/>
            </a:pPr>
            <a:r>
              <a:rPr lang="en-US" b="1" dirty="0"/>
              <a:t>Model for Bibliography</a:t>
            </a:r>
          </a:p>
          <a:p>
            <a:pPr fontAlgn="auto">
              <a:lnSpc>
                <a:spcPct val="150000"/>
              </a:lnSpc>
              <a:spcBef>
                <a:spcPts val="0"/>
              </a:spcBef>
              <a:spcAft>
                <a:spcPts val="0"/>
              </a:spcAft>
              <a:buFont typeface="Arial" panose="020B0604020202020204" pitchFamily="34" charset="0"/>
              <a:buNone/>
              <a:defRPr/>
            </a:pPr>
            <a:r>
              <a:rPr lang="en-US" dirty="0"/>
              <a:t>Author 1’s Last Name, First Name. “Title of Article/Chapter.” In </a:t>
            </a:r>
            <a:r>
              <a:rPr lang="en-US" i="1" dirty="0"/>
              <a:t>Title 	of Book</a:t>
            </a:r>
            <a:r>
              <a:rPr lang="en-US" dirty="0"/>
              <a:t>, edited by Editor’s First Name Last Name, ##-##. 	City: Publisher, Date of Publication. </a:t>
            </a:r>
          </a:p>
          <a:p>
            <a:pPr fontAlgn="auto">
              <a:lnSpc>
                <a:spcPct val="120000"/>
              </a:lnSpc>
              <a:spcBef>
                <a:spcPts val="0"/>
              </a:spcBef>
              <a:spcAft>
                <a:spcPts val="0"/>
              </a:spcAft>
              <a:buFont typeface="Arial" panose="020B0604020202020204" pitchFamily="34" charset="0"/>
              <a:buNone/>
              <a:defRPr/>
            </a:pPr>
            <a:endParaRPr lang="en-US" dirty="0"/>
          </a:p>
          <a:p>
            <a:pPr marL="342900" indent="-342900" fontAlgn="base">
              <a:spcBef>
                <a:spcPct val="20000"/>
              </a:spcBef>
              <a:spcAft>
                <a:spcPct val="0"/>
              </a:spcAft>
              <a:buClrTx/>
              <a:buNone/>
              <a:defRPr/>
            </a:pPr>
            <a:r>
              <a:rPr lang="en-US" b="1" dirty="0"/>
              <a:t>Model for Note</a:t>
            </a:r>
          </a:p>
          <a:p>
            <a:pPr>
              <a:lnSpc>
                <a:spcPct val="160000"/>
              </a:lnSpc>
              <a:spcBef>
                <a:spcPts val="0"/>
              </a:spcBef>
              <a:buNone/>
              <a:defRPr/>
            </a:pPr>
            <a:r>
              <a:rPr lang="en-US" dirty="0"/>
              <a:t>Note Number. Author’s First Name Last Name, “Title of 	Article/Chapter,” in </a:t>
            </a:r>
            <a:r>
              <a:rPr lang="en-US" i="1" dirty="0"/>
              <a:t>Title of Book</a:t>
            </a:r>
            <a:r>
              <a:rPr lang="en-US" dirty="0"/>
              <a:t>, ed. Editor’s First Name 	Last Name (City: Publisher, Date of Publication), ##-##. </a:t>
            </a:r>
          </a:p>
          <a:p>
            <a:pPr fontAlgn="auto">
              <a:lnSpc>
                <a:spcPct val="120000"/>
              </a:lnSpc>
              <a:spcBef>
                <a:spcPts val="0"/>
              </a:spcBef>
              <a:spcAft>
                <a:spcPts val="0"/>
              </a:spcAft>
              <a:buFont typeface="Arial" panose="020B0604020202020204" pitchFamily="34" charset="0"/>
              <a:buNone/>
              <a:defRPr/>
            </a:pPr>
            <a:endParaRPr lang="en-US" dirty="0"/>
          </a:p>
          <a:p>
            <a:pPr marL="342900" indent="-342900" fontAlgn="base">
              <a:spcBef>
                <a:spcPct val="20000"/>
              </a:spcBef>
              <a:spcAft>
                <a:spcPct val="0"/>
              </a:spcAft>
              <a:buClrTx/>
              <a:buNone/>
              <a:defRPr/>
            </a:pPr>
            <a:r>
              <a:rPr lang="en-US" b="1" dirty="0"/>
              <a:t>Sample for Note</a:t>
            </a:r>
          </a:p>
          <a:p>
            <a:pPr indent="0" fontAlgn="auto">
              <a:lnSpc>
                <a:spcPct val="110000"/>
              </a:lnSpc>
              <a:spcBef>
                <a:spcPts val="0"/>
              </a:spcBef>
              <a:spcAft>
                <a:spcPts val="0"/>
              </a:spcAft>
              <a:buNone/>
              <a:defRPr/>
            </a:pPr>
            <a:r>
              <a:rPr lang="en-US" dirty="0"/>
              <a:t>6. John McClain, “Broken Glass,” In </a:t>
            </a:r>
            <a:r>
              <a:rPr lang="en-US" i="1" dirty="0"/>
              <a:t>Trials of Bare Feet</a:t>
            </a:r>
            <a:r>
              <a:rPr lang="en-US" dirty="0"/>
              <a:t>, ed. Al Powell (Los Angeles, California: Dude Publishing, 1988), 22-28.</a:t>
            </a:r>
          </a:p>
          <a:p>
            <a:pPr fontAlgn="auto">
              <a:spcAft>
                <a:spcPts val="0"/>
              </a:spcAft>
              <a:defRPr/>
            </a:pPr>
            <a:endParaRPr lang="en-US" dirty="0"/>
          </a:p>
        </p:txBody>
      </p:sp>
      <p:sp>
        <p:nvSpPr>
          <p:cNvPr id="5" name="TextBox 4">
            <a:extLst>
              <a:ext uri="{FF2B5EF4-FFF2-40B4-BE49-F238E27FC236}">
                <a16:creationId xmlns:a16="http://schemas.microsoft.com/office/drawing/2014/main" id="{85394D65-1E77-4F0A-95C6-21D60511D192}"/>
              </a:ext>
            </a:extLst>
          </p:cNvPr>
          <p:cNvSpPr txBox="1"/>
          <p:nvPr/>
        </p:nvSpPr>
        <p:spPr>
          <a:xfrm>
            <a:off x="1726660" y="6306777"/>
            <a:ext cx="7704353" cy="415498"/>
          </a:xfrm>
          <a:prstGeom prst="rect">
            <a:avLst/>
          </a:prstGeom>
          <a:noFill/>
        </p:spPr>
        <p:txBody>
          <a:bodyPr wrap="none">
            <a:spAutoFit/>
          </a:bodyPr>
          <a:lstStyle/>
          <a:p>
            <a:pPr>
              <a:defRPr/>
            </a:pPr>
            <a:r>
              <a:rPr lang="en-US" sz="1050" dirty="0">
                <a:solidFill>
                  <a:schemeClr val="tx1">
                    <a:lumMod val="65000"/>
                    <a:lumOff val="35000"/>
                  </a:schemeClr>
                </a:solidFill>
              </a:rPr>
              <a:t>--</a:t>
            </a:r>
            <a:r>
              <a:rPr lang="en-US" altLang="en-US" sz="1050" i="1" dirty="0">
                <a:solidFill>
                  <a:schemeClr val="tx1">
                    <a:lumMod val="65000"/>
                    <a:lumOff val="35000"/>
                  </a:schemeClr>
                </a:solidFill>
              </a:rPr>
              <a:t>The Chicago Manual of Style: The Essential Guide  for Writers, Editors, and Publishers. </a:t>
            </a:r>
            <a:r>
              <a:rPr lang="en-US" altLang="en-US" sz="1050" dirty="0">
                <a:solidFill>
                  <a:schemeClr val="tx1">
                    <a:lumMod val="65000"/>
                    <a:lumOff val="35000"/>
                  </a:schemeClr>
                </a:solidFill>
              </a:rPr>
              <a:t>17</a:t>
            </a:r>
            <a:r>
              <a:rPr lang="en-US" altLang="en-US" sz="1050" baseline="30000" dirty="0">
                <a:solidFill>
                  <a:schemeClr val="tx1">
                    <a:lumMod val="65000"/>
                    <a:lumOff val="35000"/>
                  </a:schemeClr>
                </a:solidFill>
              </a:rPr>
              <a:t>th</a:t>
            </a:r>
            <a:r>
              <a:rPr lang="en-US" altLang="en-US" sz="1050" dirty="0">
                <a:solidFill>
                  <a:schemeClr val="tx1">
                    <a:lumMod val="65000"/>
                    <a:lumOff val="35000"/>
                  </a:schemeClr>
                </a:solidFill>
              </a:rPr>
              <a:t> ed. Chicago: University of Chicago Press, 2017.</a:t>
            </a:r>
          </a:p>
          <a:p>
            <a:pPr fontAlgn="auto">
              <a:spcBef>
                <a:spcPts val="0"/>
              </a:spcBef>
              <a:spcAft>
                <a:spcPts val="0"/>
              </a:spcAft>
              <a:defRPr/>
            </a:pPr>
            <a:endParaRPr lang="en-US" sz="1050" dirty="0">
              <a:solidFill>
                <a:schemeClr val="tx1">
                  <a:lumMod val="65000"/>
                  <a:lumOff val="35000"/>
                </a:schemeClr>
              </a:solidFill>
            </a:endParaRPr>
          </a:p>
        </p:txBody>
      </p:sp>
    </p:spTree>
    <p:extLst>
      <p:ext uri="{BB962C8B-B14F-4D97-AF65-F5344CB8AC3E}">
        <p14:creationId xmlns:p14="http://schemas.microsoft.com/office/powerpoint/2010/main" val="28474712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2E751-7D1C-468C-A80D-56A91FC25FB6}"/>
              </a:ext>
            </a:extLst>
          </p:cNvPr>
          <p:cNvSpPr>
            <a:spLocks noGrp="1"/>
          </p:cNvSpPr>
          <p:nvPr>
            <p:ph type="title"/>
          </p:nvPr>
        </p:nvSpPr>
        <p:spPr/>
        <p:txBody>
          <a:bodyPr/>
          <a:lstStyle/>
          <a:p>
            <a:r>
              <a:rPr lang="en-US" altLang="en-US" dirty="0"/>
              <a:t>Documenting Journals</a:t>
            </a:r>
            <a:endParaRPr lang="en-US" dirty="0"/>
          </a:p>
        </p:txBody>
      </p:sp>
      <p:sp>
        <p:nvSpPr>
          <p:cNvPr id="3" name="Content Placeholder 2">
            <a:extLst>
              <a:ext uri="{FF2B5EF4-FFF2-40B4-BE49-F238E27FC236}">
                <a16:creationId xmlns:a16="http://schemas.microsoft.com/office/drawing/2014/main" id="{725680A5-2E65-407F-9D09-99A0BB39B032}"/>
              </a:ext>
            </a:extLst>
          </p:cNvPr>
          <p:cNvSpPr>
            <a:spLocks noGrp="1"/>
          </p:cNvSpPr>
          <p:nvPr>
            <p:ph idx="1"/>
          </p:nvPr>
        </p:nvSpPr>
        <p:spPr/>
        <p:txBody>
          <a:bodyPr>
            <a:normAutofit/>
          </a:bodyPr>
          <a:lstStyle/>
          <a:p>
            <a:pPr>
              <a:lnSpc>
                <a:spcPct val="120000"/>
              </a:lnSpc>
              <a:spcBef>
                <a:spcPct val="0"/>
              </a:spcBef>
              <a:buFont typeface="Arial" panose="020B0604020202020204" pitchFamily="34" charset="0"/>
              <a:buNone/>
            </a:pPr>
            <a:r>
              <a:rPr lang="en-US" altLang="en-US" b="1" dirty="0"/>
              <a:t>Model for Bibliography</a:t>
            </a:r>
            <a:endParaRPr lang="en-US" altLang="en-US" sz="2400" b="1" dirty="0"/>
          </a:p>
          <a:p>
            <a:pPr>
              <a:lnSpc>
                <a:spcPct val="150000"/>
              </a:lnSpc>
              <a:spcBef>
                <a:spcPct val="0"/>
              </a:spcBef>
              <a:buFont typeface="Arial" panose="020B0604020202020204" pitchFamily="34" charset="0"/>
              <a:buNone/>
            </a:pPr>
            <a:r>
              <a:rPr lang="en-US" altLang="en-US" dirty="0"/>
              <a:t>Author 1’s Last Name, First Name. “Title of Article.” </a:t>
            </a:r>
            <a:r>
              <a:rPr lang="en-US" altLang="en-US" i="1" dirty="0"/>
              <a:t>Title of 	Periodical</a:t>
            </a:r>
            <a:r>
              <a:rPr lang="en-US" altLang="en-US" dirty="0"/>
              <a:t> volume, number (Date of Publication): XX-XX.</a:t>
            </a:r>
          </a:p>
          <a:p>
            <a:pPr>
              <a:lnSpc>
                <a:spcPct val="120000"/>
              </a:lnSpc>
              <a:spcBef>
                <a:spcPct val="0"/>
              </a:spcBef>
              <a:buFont typeface="Arial" panose="020B0604020202020204" pitchFamily="34" charset="0"/>
              <a:buNone/>
            </a:pPr>
            <a:endParaRPr lang="en-US" altLang="en-US" dirty="0"/>
          </a:p>
          <a:p>
            <a:pPr>
              <a:lnSpc>
                <a:spcPct val="120000"/>
              </a:lnSpc>
              <a:spcBef>
                <a:spcPct val="0"/>
              </a:spcBef>
              <a:buFont typeface="Arial" panose="020B0604020202020204" pitchFamily="34" charset="0"/>
              <a:buNone/>
            </a:pPr>
            <a:r>
              <a:rPr lang="en-US" altLang="en-US" b="1" dirty="0"/>
              <a:t>Model for Note</a:t>
            </a:r>
          </a:p>
          <a:p>
            <a:pPr>
              <a:lnSpc>
                <a:spcPct val="150000"/>
              </a:lnSpc>
              <a:spcBef>
                <a:spcPct val="0"/>
              </a:spcBef>
              <a:buNone/>
            </a:pPr>
            <a:r>
              <a:rPr lang="en-US" altLang="en-US" dirty="0"/>
              <a:t>Note Number. Author 1’s First Name Last Name, “Title of Article,” 	</a:t>
            </a:r>
            <a:r>
              <a:rPr lang="en-US" altLang="en-US" i="1" dirty="0"/>
              <a:t>Title of Periodical </a:t>
            </a:r>
            <a:r>
              <a:rPr lang="en-US" altLang="en-US" dirty="0"/>
              <a:t>volume, number (Date of Publication): 	XX-XX.</a:t>
            </a:r>
          </a:p>
          <a:p>
            <a:pPr>
              <a:lnSpc>
                <a:spcPct val="120000"/>
              </a:lnSpc>
              <a:spcBef>
                <a:spcPct val="0"/>
              </a:spcBef>
              <a:buNone/>
            </a:pPr>
            <a:endParaRPr lang="en-US" altLang="en-US" dirty="0"/>
          </a:p>
          <a:p>
            <a:pPr>
              <a:lnSpc>
                <a:spcPct val="120000"/>
              </a:lnSpc>
              <a:spcBef>
                <a:spcPct val="0"/>
              </a:spcBef>
              <a:buNone/>
            </a:pPr>
            <a:r>
              <a:rPr lang="en-US" altLang="en-US" b="1" dirty="0"/>
              <a:t>Sample of Note</a:t>
            </a:r>
          </a:p>
          <a:p>
            <a:pPr indent="0">
              <a:lnSpc>
                <a:spcPct val="110000"/>
              </a:lnSpc>
              <a:spcBef>
                <a:spcPct val="0"/>
              </a:spcBef>
              <a:buNone/>
            </a:pPr>
            <a:r>
              <a:rPr lang="en-US" altLang="en-US" dirty="0"/>
              <a:t>1. Robert Koch Jr., “Building Connections Through Reflective Writing,” </a:t>
            </a:r>
            <a:r>
              <a:rPr lang="en-US" altLang="en-US" i="1" dirty="0"/>
              <a:t>Academic Exchange Quarterly </a:t>
            </a:r>
            <a:r>
              <a:rPr lang="en-US" altLang="en-US" dirty="0"/>
              <a:t>10, no. 3 (2006): 208-213.</a:t>
            </a:r>
          </a:p>
        </p:txBody>
      </p:sp>
      <p:sp>
        <p:nvSpPr>
          <p:cNvPr id="5" name="TextBox 4">
            <a:extLst>
              <a:ext uri="{FF2B5EF4-FFF2-40B4-BE49-F238E27FC236}">
                <a16:creationId xmlns:a16="http://schemas.microsoft.com/office/drawing/2014/main" id="{5FB0FE52-E4A5-4190-9F65-144F5479B9DD}"/>
              </a:ext>
            </a:extLst>
          </p:cNvPr>
          <p:cNvSpPr txBox="1"/>
          <p:nvPr/>
        </p:nvSpPr>
        <p:spPr>
          <a:xfrm>
            <a:off x="1726660" y="6337528"/>
            <a:ext cx="7704353" cy="415498"/>
          </a:xfrm>
          <a:prstGeom prst="rect">
            <a:avLst/>
          </a:prstGeom>
          <a:noFill/>
        </p:spPr>
        <p:txBody>
          <a:bodyPr wrap="none">
            <a:spAutoFit/>
          </a:bodyPr>
          <a:lstStyle/>
          <a:p>
            <a:pPr>
              <a:defRPr/>
            </a:pPr>
            <a:r>
              <a:rPr lang="en-US" sz="1050" dirty="0">
                <a:solidFill>
                  <a:schemeClr val="tx1">
                    <a:lumMod val="65000"/>
                    <a:lumOff val="35000"/>
                  </a:schemeClr>
                </a:solidFill>
              </a:rPr>
              <a:t>--</a:t>
            </a:r>
            <a:r>
              <a:rPr lang="en-US" altLang="en-US" sz="1050" i="1" dirty="0">
                <a:solidFill>
                  <a:schemeClr val="tx1">
                    <a:lumMod val="65000"/>
                    <a:lumOff val="35000"/>
                  </a:schemeClr>
                </a:solidFill>
              </a:rPr>
              <a:t>The Chicago Manual of Style: The Essential Guide  for Writers, Editors, and Publishers. </a:t>
            </a:r>
            <a:r>
              <a:rPr lang="en-US" altLang="en-US" sz="1050" dirty="0">
                <a:solidFill>
                  <a:schemeClr val="tx1">
                    <a:lumMod val="65000"/>
                    <a:lumOff val="35000"/>
                  </a:schemeClr>
                </a:solidFill>
              </a:rPr>
              <a:t>17</a:t>
            </a:r>
            <a:r>
              <a:rPr lang="en-US" altLang="en-US" sz="1050" baseline="30000" dirty="0">
                <a:solidFill>
                  <a:schemeClr val="tx1">
                    <a:lumMod val="65000"/>
                    <a:lumOff val="35000"/>
                  </a:schemeClr>
                </a:solidFill>
              </a:rPr>
              <a:t>th</a:t>
            </a:r>
            <a:r>
              <a:rPr lang="en-US" altLang="en-US" sz="1050" dirty="0">
                <a:solidFill>
                  <a:schemeClr val="tx1">
                    <a:lumMod val="65000"/>
                    <a:lumOff val="35000"/>
                  </a:schemeClr>
                </a:solidFill>
              </a:rPr>
              <a:t> ed. Chicago: University of Chicago Press, 2017.</a:t>
            </a:r>
          </a:p>
          <a:p>
            <a:pPr fontAlgn="auto">
              <a:spcBef>
                <a:spcPts val="0"/>
              </a:spcBef>
              <a:spcAft>
                <a:spcPts val="0"/>
              </a:spcAft>
              <a:defRPr/>
            </a:pPr>
            <a:endParaRPr lang="en-US" sz="1050" dirty="0">
              <a:solidFill>
                <a:schemeClr val="tx1">
                  <a:lumMod val="65000"/>
                  <a:lumOff val="35000"/>
                </a:schemeClr>
              </a:solidFill>
            </a:endParaRPr>
          </a:p>
        </p:txBody>
      </p:sp>
    </p:spTree>
    <p:extLst>
      <p:ext uri="{BB962C8B-B14F-4D97-AF65-F5344CB8AC3E}">
        <p14:creationId xmlns:p14="http://schemas.microsoft.com/office/powerpoint/2010/main" val="17059400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9BAAA-B59F-4F28-982E-F72475AF9EBB}"/>
              </a:ext>
            </a:extLst>
          </p:cNvPr>
          <p:cNvSpPr>
            <a:spLocks noGrp="1"/>
          </p:cNvSpPr>
          <p:nvPr>
            <p:ph type="title"/>
          </p:nvPr>
        </p:nvSpPr>
        <p:spPr/>
        <p:txBody>
          <a:bodyPr/>
          <a:lstStyle/>
          <a:p>
            <a:r>
              <a:rPr lang="en-US" altLang="en-US" dirty="0"/>
              <a:t>Documenting Online Journals</a:t>
            </a:r>
            <a:endParaRPr lang="en-US" dirty="0"/>
          </a:p>
        </p:txBody>
      </p:sp>
      <p:sp>
        <p:nvSpPr>
          <p:cNvPr id="3" name="Content Placeholder 2">
            <a:extLst>
              <a:ext uri="{FF2B5EF4-FFF2-40B4-BE49-F238E27FC236}">
                <a16:creationId xmlns:a16="http://schemas.microsoft.com/office/drawing/2014/main" id="{3F6A9531-F361-48AE-BCA5-31769E72E84B}"/>
              </a:ext>
            </a:extLst>
          </p:cNvPr>
          <p:cNvSpPr>
            <a:spLocks noGrp="1"/>
          </p:cNvSpPr>
          <p:nvPr>
            <p:ph idx="1"/>
          </p:nvPr>
        </p:nvSpPr>
        <p:spPr>
          <a:xfrm>
            <a:off x="3869268" y="407894"/>
            <a:ext cx="7315200" cy="5776215"/>
          </a:xfrm>
        </p:spPr>
        <p:txBody>
          <a:bodyPr>
            <a:noAutofit/>
          </a:bodyPr>
          <a:lstStyle/>
          <a:p>
            <a:pPr marL="0" indent="0" fontAlgn="auto">
              <a:lnSpc>
                <a:spcPct val="120000"/>
              </a:lnSpc>
              <a:spcBef>
                <a:spcPts val="0"/>
              </a:spcBef>
              <a:spcAft>
                <a:spcPts val="0"/>
              </a:spcAft>
              <a:buFont typeface="Arial" charset="0"/>
              <a:buNone/>
              <a:defRPr/>
            </a:pPr>
            <a:r>
              <a:rPr lang="en-US" b="1" dirty="0"/>
              <a:t>Model for Bibliography</a:t>
            </a:r>
          </a:p>
          <a:p>
            <a:pPr marL="0" indent="0" fontAlgn="auto">
              <a:lnSpc>
                <a:spcPct val="150000"/>
              </a:lnSpc>
              <a:spcBef>
                <a:spcPts val="0"/>
              </a:spcBef>
              <a:spcAft>
                <a:spcPts val="0"/>
              </a:spcAft>
              <a:buFont typeface="Arial" charset="0"/>
              <a:buNone/>
              <a:defRPr/>
            </a:pPr>
            <a:r>
              <a:rPr lang="en-US" dirty="0"/>
              <a:t>Author’s Last name, Author’s First Name. “Title of Article,” </a:t>
            </a:r>
            <a:r>
              <a:rPr lang="en-US" i="1" dirty="0"/>
              <a:t>Title of 	Journal </a:t>
            </a:r>
            <a:r>
              <a:rPr lang="en-US" dirty="0"/>
              <a:t>Volume, Number (Date of Publication): p##-##. 	doi: xx.xxxx/xxx.xxx.x.xxx.</a:t>
            </a:r>
          </a:p>
          <a:p>
            <a:pPr marL="400050" lvl="1" indent="0" fontAlgn="auto">
              <a:lnSpc>
                <a:spcPct val="120000"/>
              </a:lnSpc>
              <a:spcBef>
                <a:spcPts val="0"/>
              </a:spcBef>
              <a:spcAft>
                <a:spcPts val="0"/>
              </a:spcAft>
              <a:buClr>
                <a:schemeClr val="accent3"/>
              </a:buClr>
              <a:defRPr/>
            </a:pPr>
            <a:r>
              <a:rPr lang="en-US" sz="2000" dirty="0"/>
              <a:t> For articles with no DOI, include a stable URL. </a:t>
            </a:r>
            <a:r>
              <a:rPr lang="en-US" sz="2000" b="1" dirty="0"/>
              <a:t>Remember to always use the DOI if available. </a:t>
            </a:r>
            <a:endParaRPr lang="en-US" dirty="0"/>
          </a:p>
          <a:p>
            <a:pPr marL="0" indent="0" fontAlgn="auto">
              <a:lnSpc>
                <a:spcPct val="120000"/>
              </a:lnSpc>
              <a:spcBef>
                <a:spcPts val="0"/>
              </a:spcBef>
              <a:spcAft>
                <a:spcPts val="0"/>
              </a:spcAft>
              <a:buFont typeface="Arial" charset="0"/>
              <a:buNone/>
              <a:defRPr/>
            </a:pPr>
            <a:r>
              <a:rPr lang="en-US" b="1" dirty="0"/>
              <a:t>Model for Note</a:t>
            </a:r>
          </a:p>
          <a:p>
            <a:pPr marL="0" indent="-347472" fontAlgn="auto">
              <a:lnSpc>
                <a:spcPct val="150000"/>
              </a:lnSpc>
              <a:spcBef>
                <a:spcPts val="0"/>
              </a:spcBef>
              <a:spcAft>
                <a:spcPts val="0"/>
              </a:spcAft>
              <a:buFont typeface="Arial" charset="0"/>
              <a:buNone/>
              <a:defRPr/>
            </a:pPr>
            <a:r>
              <a:rPr lang="en-US" dirty="0"/>
              <a:t>Note Number. Author’s First Name Last Name, “Title of Article: 	Subtitle,” </a:t>
            </a:r>
            <a:r>
              <a:rPr lang="en-US" i="1" dirty="0"/>
              <a:t>Title of Periodical</a:t>
            </a:r>
            <a:r>
              <a:rPr lang="en-US" dirty="0"/>
              <a:t> Volume, Number (Date of 	Publication): ##,  doi: xx.xxxx/xxx.xxx.x.xxx. </a:t>
            </a:r>
          </a:p>
          <a:p>
            <a:pPr marL="0" indent="0" fontAlgn="auto">
              <a:lnSpc>
                <a:spcPct val="120000"/>
              </a:lnSpc>
              <a:spcBef>
                <a:spcPts val="0"/>
              </a:spcBef>
              <a:spcAft>
                <a:spcPts val="0"/>
              </a:spcAft>
              <a:buFont typeface="Arial" charset="0"/>
              <a:buNone/>
              <a:defRPr/>
            </a:pPr>
            <a:r>
              <a:rPr lang="en-US" b="1" dirty="0"/>
              <a:t>Sample of Note</a:t>
            </a:r>
          </a:p>
          <a:p>
            <a:pPr marL="0" indent="0" fontAlgn="auto">
              <a:lnSpc>
                <a:spcPct val="100000"/>
              </a:lnSpc>
              <a:spcBef>
                <a:spcPts val="0"/>
              </a:spcBef>
              <a:spcAft>
                <a:spcPts val="0"/>
              </a:spcAft>
              <a:buFont typeface="Arial" charset="0"/>
              <a:buNone/>
              <a:defRPr/>
            </a:pPr>
            <a:r>
              <a:rPr lang="en-US" dirty="0"/>
              <a:t>1. Minnie Mouse, “My Disney Success Beginning in 1950,” </a:t>
            </a:r>
            <a:r>
              <a:rPr lang="en-US" i="1" dirty="0"/>
              <a:t>Life of Disney Quarterly</a:t>
            </a:r>
            <a:r>
              <a:rPr lang="en-US" dirty="0"/>
              <a:t> 10, no. 7 (2001): 35, doi: 13.1112/thisismadeup.54362.</a:t>
            </a:r>
          </a:p>
        </p:txBody>
      </p:sp>
      <p:sp>
        <p:nvSpPr>
          <p:cNvPr id="5" name="TextBox 4">
            <a:extLst>
              <a:ext uri="{FF2B5EF4-FFF2-40B4-BE49-F238E27FC236}">
                <a16:creationId xmlns:a16="http://schemas.microsoft.com/office/drawing/2014/main" id="{ED33FE74-BA54-4C78-B8DD-28728963D782}"/>
              </a:ext>
            </a:extLst>
          </p:cNvPr>
          <p:cNvSpPr txBox="1"/>
          <p:nvPr/>
        </p:nvSpPr>
        <p:spPr>
          <a:xfrm>
            <a:off x="1726660" y="6310313"/>
            <a:ext cx="7704353" cy="415498"/>
          </a:xfrm>
          <a:prstGeom prst="rect">
            <a:avLst/>
          </a:prstGeom>
          <a:noFill/>
        </p:spPr>
        <p:txBody>
          <a:bodyPr wrap="none">
            <a:spAutoFit/>
          </a:bodyPr>
          <a:lstStyle/>
          <a:p>
            <a:pPr>
              <a:defRPr/>
            </a:pPr>
            <a:r>
              <a:rPr lang="en-US" sz="1050" dirty="0">
                <a:solidFill>
                  <a:schemeClr val="tx1">
                    <a:lumMod val="65000"/>
                    <a:lumOff val="35000"/>
                  </a:schemeClr>
                </a:solidFill>
              </a:rPr>
              <a:t>--</a:t>
            </a:r>
            <a:r>
              <a:rPr lang="en-US" altLang="en-US" sz="1050" i="1" dirty="0">
                <a:solidFill>
                  <a:schemeClr val="tx1">
                    <a:lumMod val="65000"/>
                    <a:lumOff val="35000"/>
                  </a:schemeClr>
                </a:solidFill>
              </a:rPr>
              <a:t>The Chicago Manual of Style: The Essential Guide  for Writers, Editors, and Publishers. </a:t>
            </a:r>
            <a:r>
              <a:rPr lang="en-US" altLang="en-US" sz="1050" dirty="0">
                <a:solidFill>
                  <a:schemeClr val="tx1">
                    <a:lumMod val="65000"/>
                    <a:lumOff val="35000"/>
                  </a:schemeClr>
                </a:solidFill>
              </a:rPr>
              <a:t>17</a:t>
            </a:r>
            <a:r>
              <a:rPr lang="en-US" altLang="en-US" sz="1050" baseline="30000" dirty="0">
                <a:solidFill>
                  <a:schemeClr val="tx1">
                    <a:lumMod val="65000"/>
                    <a:lumOff val="35000"/>
                  </a:schemeClr>
                </a:solidFill>
              </a:rPr>
              <a:t>th</a:t>
            </a:r>
            <a:r>
              <a:rPr lang="en-US" altLang="en-US" sz="1050" dirty="0">
                <a:solidFill>
                  <a:schemeClr val="tx1">
                    <a:lumMod val="65000"/>
                    <a:lumOff val="35000"/>
                  </a:schemeClr>
                </a:solidFill>
              </a:rPr>
              <a:t> ed. Chicago: University of Chicago Press, 2017.</a:t>
            </a:r>
          </a:p>
          <a:p>
            <a:pPr fontAlgn="auto">
              <a:spcBef>
                <a:spcPts val="0"/>
              </a:spcBef>
              <a:spcAft>
                <a:spcPts val="0"/>
              </a:spcAft>
              <a:defRPr/>
            </a:pPr>
            <a:endParaRPr lang="en-US" sz="1050" dirty="0">
              <a:solidFill>
                <a:schemeClr val="tx1">
                  <a:lumMod val="65000"/>
                  <a:lumOff val="35000"/>
                </a:schemeClr>
              </a:solidFill>
            </a:endParaRPr>
          </a:p>
        </p:txBody>
      </p:sp>
    </p:spTree>
    <p:extLst>
      <p:ext uri="{BB962C8B-B14F-4D97-AF65-F5344CB8AC3E}">
        <p14:creationId xmlns:p14="http://schemas.microsoft.com/office/powerpoint/2010/main" val="35146192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9B46E-143B-466F-A82B-0BF951BF82A5}"/>
              </a:ext>
            </a:extLst>
          </p:cNvPr>
          <p:cNvSpPr>
            <a:spLocks noGrp="1"/>
          </p:cNvSpPr>
          <p:nvPr>
            <p:ph type="title"/>
          </p:nvPr>
        </p:nvSpPr>
        <p:spPr/>
        <p:txBody>
          <a:bodyPr/>
          <a:lstStyle/>
          <a:p>
            <a:r>
              <a:rPr lang="en-US" altLang="en-US" dirty="0"/>
              <a:t>Documenting Websites</a:t>
            </a:r>
            <a:endParaRPr lang="en-US" dirty="0"/>
          </a:p>
        </p:txBody>
      </p:sp>
      <p:sp>
        <p:nvSpPr>
          <p:cNvPr id="3" name="Content Placeholder 2">
            <a:extLst>
              <a:ext uri="{FF2B5EF4-FFF2-40B4-BE49-F238E27FC236}">
                <a16:creationId xmlns:a16="http://schemas.microsoft.com/office/drawing/2014/main" id="{E9563E17-82F2-4BD6-A1D0-B02C42275828}"/>
              </a:ext>
            </a:extLst>
          </p:cNvPr>
          <p:cNvSpPr>
            <a:spLocks noGrp="1"/>
          </p:cNvSpPr>
          <p:nvPr>
            <p:ph idx="1"/>
          </p:nvPr>
        </p:nvSpPr>
        <p:spPr/>
        <p:txBody>
          <a:bodyPr>
            <a:noAutofit/>
          </a:bodyPr>
          <a:lstStyle/>
          <a:p>
            <a:pPr fontAlgn="auto">
              <a:lnSpc>
                <a:spcPct val="120000"/>
              </a:lnSpc>
              <a:spcBef>
                <a:spcPts val="0"/>
              </a:spcBef>
              <a:spcAft>
                <a:spcPts val="0"/>
              </a:spcAft>
              <a:buFont typeface="Arial" charset="0"/>
              <a:buNone/>
              <a:defRPr/>
            </a:pPr>
            <a:r>
              <a:rPr lang="en-US" b="1" dirty="0"/>
              <a:t>Bibliography Model for an authored website:</a:t>
            </a:r>
          </a:p>
          <a:p>
            <a:pPr fontAlgn="auto">
              <a:lnSpc>
                <a:spcPct val="150000"/>
              </a:lnSpc>
              <a:spcBef>
                <a:spcPts val="0"/>
              </a:spcBef>
              <a:spcAft>
                <a:spcPts val="0"/>
              </a:spcAft>
              <a:buFont typeface="Arial" charset="0"/>
              <a:buNone/>
              <a:defRPr/>
            </a:pPr>
            <a:r>
              <a:rPr lang="en-US" dirty="0"/>
              <a:t>Author Last Name, Author First Name. “Title of Page.” Title of 	Website or Owner. Last modified Month day, year. URL. </a:t>
            </a:r>
          </a:p>
          <a:p>
            <a:pPr fontAlgn="auto">
              <a:lnSpc>
                <a:spcPct val="120000"/>
              </a:lnSpc>
              <a:spcBef>
                <a:spcPts val="0"/>
              </a:spcBef>
              <a:spcAft>
                <a:spcPts val="0"/>
              </a:spcAft>
              <a:buFont typeface="Arial" charset="0"/>
              <a:buNone/>
              <a:defRPr/>
            </a:pPr>
            <a:r>
              <a:rPr lang="en-US" b="1" dirty="0"/>
              <a:t>Note Model for an authored website:</a:t>
            </a:r>
          </a:p>
          <a:p>
            <a:pPr fontAlgn="auto">
              <a:lnSpc>
                <a:spcPct val="150000"/>
              </a:lnSpc>
              <a:spcBef>
                <a:spcPts val="0"/>
              </a:spcBef>
              <a:spcAft>
                <a:spcPts val="0"/>
              </a:spcAft>
              <a:buFont typeface="Arial" charset="0"/>
              <a:buNone/>
              <a:defRPr/>
            </a:pPr>
            <a:r>
              <a:rPr lang="en-US" dirty="0"/>
              <a:t>Note Number. Author’s First Name Last Name, “Title of the Page,” 	Title of Website or Owner, last modified month day, year, 	URL. </a:t>
            </a:r>
          </a:p>
          <a:p>
            <a:pPr fontAlgn="auto">
              <a:lnSpc>
                <a:spcPct val="120000"/>
              </a:lnSpc>
              <a:spcBef>
                <a:spcPts val="0"/>
              </a:spcBef>
              <a:spcAft>
                <a:spcPts val="0"/>
              </a:spcAft>
              <a:buFont typeface="Arial" charset="0"/>
              <a:buNone/>
              <a:defRPr/>
            </a:pPr>
            <a:r>
              <a:rPr lang="en-US" b="1" dirty="0"/>
              <a:t>Sample for Note:</a:t>
            </a:r>
          </a:p>
          <a:p>
            <a:pPr indent="0" fontAlgn="auto">
              <a:lnSpc>
                <a:spcPct val="120000"/>
              </a:lnSpc>
              <a:spcBef>
                <a:spcPts val="0"/>
              </a:spcBef>
              <a:spcAft>
                <a:spcPts val="0"/>
              </a:spcAft>
              <a:buFont typeface="Arial" charset="0"/>
              <a:buNone/>
              <a:defRPr/>
            </a:pPr>
            <a:r>
              <a:rPr lang="en-US" dirty="0"/>
              <a:t>8. John Daniels, “Nebraska School Children Honored Teacher,” Nebraska Family Council, last modified January 18, 2007, www.nebraskafictionnews.com/teacherhonored.</a:t>
            </a:r>
          </a:p>
          <a:p>
            <a:pPr fontAlgn="auto">
              <a:lnSpc>
                <a:spcPct val="120000"/>
              </a:lnSpc>
              <a:spcBef>
                <a:spcPts val="0"/>
              </a:spcBef>
              <a:spcAft>
                <a:spcPts val="0"/>
              </a:spcAft>
              <a:buFont typeface="Arial" charset="0"/>
              <a:buNone/>
              <a:defRPr/>
            </a:pPr>
            <a:endParaRPr lang="en-US" dirty="0"/>
          </a:p>
          <a:p>
            <a:pPr fontAlgn="auto">
              <a:lnSpc>
                <a:spcPct val="120000"/>
              </a:lnSpc>
              <a:spcBef>
                <a:spcPts val="0"/>
              </a:spcBef>
              <a:spcAft>
                <a:spcPts val="0"/>
              </a:spcAft>
              <a:buClr>
                <a:schemeClr val="accent3"/>
              </a:buClr>
              <a:buFont typeface="Arial" panose="020B0604020202020204" pitchFamily="34" charset="0"/>
              <a:buChar char="–"/>
              <a:defRPr/>
            </a:pPr>
            <a:r>
              <a:rPr lang="en-US" dirty="0"/>
              <a:t>No Author?  Give the name of the owner of the site. Include as many elements of the citation as you can.</a:t>
            </a:r>
          </a:p>
        </p:txBody>
      </p:sp>
      <p:sp>
        <p:nvSpPr>
          <p:cNvPr id="5" name="TextBox 4">
            <a:extLst>
              <a:ext uri="{FF2B5EF4-FFF2-40B4-BE49-F238E27FC236}">
                <a16:creationId xmlns:a16="http://schemas.microsoft.com/office/drawing/2014/main" id="{DB71CB9D-4348-474F-8C52-AEC9EDBFEA10}"/>
              </a:ext>
            </a:extLst>
          </p:cNvPr>
          <p:cNvSpPr txBox="1"/>
          <p:nvPr/>
        </p:nvSpPr>
        <p:spPr>
          <a:xfrm>
            <a:off x="1726660" y="6293984"/>
            <a:ext cx="7704353" cy="415498"/>
          </a:xfrm>
          <a:prstGeom prst="rect">
            <a:avLst/>
          </a:prstGeom>
          <a:noFill/>
        </p:spPr>
        <p:txBody>
          <a:bodyPr wrap="none">
            <a:spAutoFit/>
          </a:bodyPr>
          <a:lstStyle/>
          <a:p>
            <a:pPr>
              <a:defRPr/>
            </a:pPr>
            <a:r>
              <a:rPr lang="en-US" sz="1050" dirty="0">
                <a:solidFill>
                  <a:schemeClr val="tx1">
                    <a:lumMod val="65000"/>
                    <a:lumOff val="35000"/>
                  </a:schemeClr>
                </a:solidFill>
              </a:rPr>
              <a:t>--</a:t>
            </a:r>
            <a:r>
              <a:rPr lang="en-US" altLang="en-US" sz="1050" i="1" dirty="0">
                <a:solidFill>
                  <a:schemeClr val="tx1">
                    <a:lumMod val="65000"/>
                    <a:lumOff val="35000"/>
                  </a:schemeClr>
                </a:solidFill>
              </a:rPr>
              <a:t>The Chicago Manual of Style: The Essential Guide  for Writers, Editors, and Publishers. </a:t>
            </a:r>
            <a:r>
              <a:rPr lang="en-US" altLang="en-US" sz="1050" dirty="0">
                <a:solidFill>
                  <a:schemeClr val="tx1">
                    <a:lumMod val="65000"/>
                    <a:lumOff val="35000"/>
                  </a:schemeClr>
                </a:solidFill>
              </a:rPr>
              <a:t>17</a:t>
            </a:r>
            <a:r>
              <a:rPr lang="en-US" altLang="en-US" sz="1050" baseline="30000" dirty="0">
                <a:solidFill>
                  <a:schemeClr val="tx1">
                    <a:lumMod val="65000"/>
                    <a:lumOff val="35000"/>
                  </a:schemeClr>
                </a:solidFill>
              </a:rPr>
              <a:t>th</a:t>
            </a:r>
            <a:r>
              <a:rPr lang="en-US" altLang="en-US" sz="1050" dirty="0">
                <a:solidFill>
                  <a:schemeClr val="tx1">
                    <a:lumMod val="65000"/>
                    <a:lumOff val="35000"/>
                  </a:schemeClr>
                </a:solidFill>
              </a:rPr>
              <a:t> ed. Chicago: University of Chicago Press, 2017.</a:t>
            </a:r>
          </a:p>
          <a:p>
            <a:pPr fontAlgn="auto">
              <a:spcBef>
                <a:spcPts val="0"/>
              </a:spcBef>
              <a:spcAft>
                <a:spcPts val="0"/>
              </a:spcAft>
              <a:defRPr/>
            </a:pPr>
            <a:endParaRPr lang="en-US" sz="1050" dirty="0">
              <a:solidFill>
                <a:schemeClr val="tx1">
                  <a:lumMod val="65000"/>
                  <a:lumOff val="35000"/>
                </a:schemeClr>
              </a:solidFill>
            </a:endParaRPr>
          </a:p>
        </p:txBody>
      </p:sp>
    </p:spTree>
    <p:extLst>
      <p:ext uri="{BB962C8B-B14F-4D97-AF65-F5344CB8AC3E}">
        <p14:creationId xmlns:p14="http://schemas.microsoft.com/office/powerpoint/2010/main" val="27618524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81F22-C3AF-4EEC-A223-6CA4448DFFB5}"/>
              </a:ext>
            </a:extLst>
          </p:cNvPr>
          <p:cNvSpPr>
            <a:spLocks noGrp="1"/>
          </p:cNvSpPr>
          <p:nvPr>
            <p:ph type="title"/>
          </p:nvPr>
        </p:nvSpPr>
        <p:spPr/>
        <p:txBody>
          <a:bodyPr/>
          <a:lstStyle/>
          <a:p>
            <a:r>
              <a:rPr lang="en-US" altLang="en-US" dirty="0"/>
              <a:t>Why Source Integration?</a:t>
            </a:r>
            <a:endParaRPr lang="en-US" dirty="0"/>
          </a:p>
        </p:txBody>
      </p:sp>
      <p:sp>
        <p:nvSpPr>
          <p:cNvPr id="3" name="Content Placeholder 2">
            <a:extLst>
              <a:ext uri="{FF2B5EF4-FFF2-40B4-BE49-F238E27FC236}">
                <a16:creationId xmlns:a16="http://schemas.microsoft.com/office/drawing/2014/main" id="{823D4E4A-7E16-4F78-97FD-865FE1624905}"/>
              </a:ext>
            </a:extLst>
          </p:cNvPr>
          <p:cNvSpPr>
            <a:spLocks noGrp="1"/>
          </p:cNvSpPr>
          <p:nvPr>
            <p:ph idx="1"/>
          </p:nvPr>
        </p:nvSpPr>
        <p:spPr/>
        <p:txBody>
          <a:bodyPr>
            <a:normAutofit/>
          </a:bodyPr>
          <a:lstStyle/>
          <a:p>
            <a:pPr fontAlgn="auto">
              <a:lnSpc>
                <a:spcPct val="90000"/>
              </a:lnSpc>
              <a:spcAft>
                <a:spcPts val="0"/>
              </a:spcAft>
              <a:buClr>
                <a:schemeClr val="accent3"/>
              </a:buClr>
              <a:buSzPct val="70000"/>
              <a:buFont typeface="Wingdings" pitchFamily="2" charset="2"/>
              <a:buChar char="§"/>
              <a:defRPr/>
            </a:pPr>
            <a:r>
              <a:rPr lang="en-US" dirty="0"/>
              <a:t>Quotations, paraphrases, and summaries</a:t>
            </a:r>
          </a:p>
          <a:p>
            <a:pPr lvl="1" fontAlgn="auto">
              <a:lnSpc>
                <a:spcPct val="90000"/>
              </a:lnSpc>
              <a:spcAft>
                <a:spcPts val="0"/>
              </a:spcAft>
              <a:buClr>
                <a:schemeClr val="accent3"/>
              </a:buClr>
              <a:defRPr/>
            </a:pPr>
            <a:r>
              <a:rPr lang="en-US" sz="2000" dirty="0"/>
              <a:t>provide support for claims or add credibility to your writing </a:t>
            </a:r>
          </a:p>
          <a:p>
            <a:pPr lvl="1" fontAlgn="auto">
              <a:lnSpc>
                <a:spcPct val="90000"/>
              </a:lnSpc>
              <a:spcAft>
                <a:spcPts val="0"/>
              </a:spcAft>
              <a:buClr>
                <a:schemeClr val="accent3"/>
              </a:buClr>
              <a:defRPr/>
            </a:pPr>
            <a:r>
              <a:rPr lang="en-US" sz="2000" dirty="0"/>
              <a:t>refer to work that leads up to the work you are now doing </a:t>
            </a:r>
          </a:p>
          <a:p>
            <a:pPr lvl="1" fontAlgn="auto">
              <a:lnSpc>
                <a:spcPct val="90000"/>
              </a:lnSpc>
              <a:spcAft>
                <a:spcPts val="0"/>
              </a:spcAft>
              <a:buClr>
                <a:schemeClr val="accent3"/>
              </a:buClr>
              <a:defRPr/>
            </a:pPr>
            <a:r>
              <a:rPr lang="en-US" sz="2000" dirty="0"/>
              <a:t>give examples of several points of view on a subject </a:t>
            </a:r>
          </a:p>
          <a:p>
            <a:pPr lvl="1" fontAlgn="auto">
              <a:lnSpc>
                <a:spcPct val="90000"/>
              </a:lnSpc>
              <a:spcAft>
                <a:spcPts val="0"/>
              </a:spcAft>
              <a:buClr>
                <a:schemeClr val="accent3"/>
              </a:buClr>
              <a:defRPr/>
            </a:pPr>
            <a:r>
              <a:rPr lang="en-US" sz="2000" dirty="0"/>
              <a:t>call attention to a position that you wish to agree or disagree with </a:t>
            </a:r>
          </a:p>
          <a:p>
            <a:pPr lvl="1" fontAlgn="auto">
              <a:lnSpc>
                <a:spcPct val="90000"/>
              </a:lnSpc>
              <a:spcAft>
                <a:spcPts val="0"/>
              </a:spcAft>
              <a:buClr>
                <a:schemeClr val="accent3"/>
              </a:buClr>
              <a:defRPr/>
            </a:pPr>
            <a:r>
              <a:rPr lang="en-US" sz="2000" dirty="0"/>
              <a:t>highlight a particularly striking phrase, sentence, or passage by quoting the original </a:t>
            </a:r>
          </a:p>
          <a:p>
            <a:pPr lvl="1" fontAlgn="auto">
              <a:lnSpc>
                <a:spcPct val="90000"/>
              </a:lnSpc>
              <a:spcAft>
                <a:spcPts val="0"/>
              </a:spcAft>
              <a:buClr>
                <a:schemeClr val="accent3"/>
              </a:buClr>
              <a:defRPr/>
            </a:pPr>
            <a:r>
              <a:rPr lang="en-US" sz="2000" dirty="0"/>
              <a:t>distance yourself from the original by quoting it in order to cue readers that the words are not your own </a:t>
            </a:r>
          </a:p>
          <a:p>
            <a:pPr lvl="1" fontAlgn="auto">
              <a:lnSpc>
                <a:spcPct val="90000"/>
              </a:lnSpc>
              <a:spcAft>
                <a:spcPts val="0"/>
              </a:spcAft>
              <a:buClr>
                <a:schemeClr val="accent3"/>
              </a:buClr>
              <a:defRPr/>
            </a:pPr>
            <a:r>
              <a:rPr lang="en-US" sz="2000" dirty="0"/>
              <a:t>expand the breadth or depth of your writing </a:t>
            </a:r>
          </a:p>
          <a:p>
            <a:endParaRPr lang="en-US" dirty="0"/>
          </a:p>
        </p:txBody>
      </p:sp>
      <p:sp>
        <p:nvSpPr>
          <p:cNvPr id="4" name="TextBox 3">
            <a:extLst>
              <a:ext uri="{FF2B5EF4-FFF2-40B4-BE49-F238E27FC236}">
                <a16:creationId xmlns:a16="http://schemas.microsoft.com/office/drawing/2014/main" id="{FC349723-A528-4962-9EFA-CA0F4CCDB852}"/>
              </a:ext>
            </a:extLst>
          </p:cNvPr>
          <p:cNvSpPr txBox="1"/>
          <p:nvPr/>
        </p:nvSpPr>
        <p:spPr>
          <a:xfrm>
            <a:off x="1726660" y="6203462"/>
            <a:ext cx="7696200" cy="415498"/>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extLst>
      <p:ext uri="{BB962C8B-B14F-4D97-AF65-F5344CB8AC3E}">
        <p14:creationId xmlns:p14="http://schemas.microsoft.com/office/powerpoint/2010/main" val="17329875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FA3EC-955E-4257-9894-983DCF7B23D8}"/>
              </a:ext>
            </a:extLst>
          </p:cNvPr>
          <p:cNvSpPr>
            <a:spLocks noGrp="1"/>
          </p:cNvSpPr>
          <p:nvPr>
            <p:ph type="title"/>
          </p:nvPr>
        </p:nvSpPr>
        <p:spPr/>
        <p:txBody>
          <a:bodyPr/>
          <a:lstStyle/>
          <a:p>
            <a:r>
              <a:rPr lang="en-US" altLang="en-US" dirty="0"/>
              <a:t>Choosing Text to Integrate</a:t>
            </a:r>
            <a:endParaRPr lang="en-US" dirty="0"/>
          </a:p>
        </p:txBody>
      </p:sp>
      <p:sp>
        <p:nvSpPr>
          <p:cNvPr id="3" name="Content Placeholder 2">
            <a:extLst>
              <a:ext uri="{FF2B5EF4-FFF2-40B4-BE49-F238E27FC236}">
                <a16:creationId xmlns:a16="http://schemas.microsoft.com/office/drawing/2014/main" id="{DBDC5F63-0847-40EC-AF17-1685B2AF3B7F}"/>
              </a:ext>
            </a:extLst>
          </p:cNvPr>
          <p:cNvSpPr>
            <a:spLocks noGrp="1"/>
          </p:cNvSpPr>
          <p:nvPr>
            <p:ph idx="1"/>
          </p:nvPr>
        </p:nvSpPr>
        <p:spPr/>
        <p:txBody>
          <a:bodyPr/>
          <a:lstStyle/>
          <a:p>
            <a:pPr marL="533400" indent="-533400" fontAlgn="auto">
              <a:lnSpc>
                <a:spcPct val="90000"/>
              </a:lnSpc>
              <a:spcAft>
                <a:spcPts val="0"/>
              </a:spcAft>
              <a:buClr>
                <a:srgbClr val="DB9F11"/>
              </a:buClr>
              <a:buFont typeface="Arial" charset="0"/>
              <a:buAutoNum type="arabicPeriod"/>
              <a:defRPr/>
            </a:pPr>
            <a:r>
              <a:rPr lang="en-US" dirty="0"/>
              <a:t>Read the entire text, noting the key points and main ideas. </a:t>
            </a:r>
          </a:p>
          <a:p>
            <a:pPr marL="533400" indent="-533400" fontAlgn="auto">
              <a:lnSpc>
                <a:spcPct val="90000"/>
              </a:lnSpc>
              <a:spcAft>
                <a:spcPts val="0"/>
              </a:spcAft>
              <a:buClr>
                <a:srgbClr val="DB9F11"/>
              </a:buClr>
              <a:buFont typeface="Arial" charset="0"/>
              <a:buAutoNum type="arabicPeriod"/>
              <a:defRPr/>
            </a:pPr>
            <a:r>
              <a:rPr lang="en-US" dirty="0"/>
              <a:t>Summarize in your own words what the single main idea of the essay is. </a:t>
            </a:r>
          </a:p>
          <a:p>
            <a:pPr marL="533400" indent="-533400" fontAlgn="auto">
              <a:lnSpc>
                <a:spcPct val="90000"/>
              </a:lnSpc>
              <a:spcAft>
                <a:spcPts val="0"/>
              </a:spcAft>
              <a:buClr>
                <a:srgbClr val="DB9F11"/>
              </a:buClr>
              <a:buFont typeface="Arial" charset="0"/>
              <a:buAutoNum type="arabicPeriod"/>
              <a:defRPr/>
            </a:pPr>
            <a:r>
              <a:rPr lang="en-US" dirty="0"/>
              <a:t>Paraphrase important supporting points that come up in the essay. </a:t>
            </a:r>
          </a:p>
          <a:p>
            <a:pPr marL="533400" indent="-533400" fontAlgn="auto">
              <a:lnSpc>
                <a:spcPct val="90000"/>
              </a:lnSpc>
              <a:spcAft>
                <a:spcPts val="0"/>
              </a:spcAft>
              <a:buClr>
                <a:srgbClr val="DB9F11"/>
              </a:buClr>
              <a:buFont typeface="Arial" charset="0"/>
              <a:buAutoNum type="arabicPeriod"/>
              <a:defRPr/>
            </a:pPr>
            <a:r>
              <a:rPr lang="en-US" dirty="0"/>
              <a:t>Consider any words, phrases, or brief passages that you believe should be quoted directly. </a:t>
            </a:r>
          </a:p>
          <a:p>
            <a:pPr>
              <a:buClr>
                <a:srgbClr val="DB9F11"/>
              </a:buClr>
            </a:pPr>
            <a:endParaRPr lang="en-US" dirty="0"/>
          </a:p>
        </p:txBody>
      </p:sp>
      <p:sp>
        <p:nvSpPr>
          <p:cNvPr id="4" name="TextBox 3">
            <a:extLst>
              <a:ext uri="{FF2B5EF4-FFF2-40B4-BE49-F238E27FC236}">
                <a16:creationId xmlns:a16="http://schemas.microsoft.com/office/drawing/2014/main" id="{B3FFE475-4980-4777-86C7-F579FC42016F}"/>
              </a:ext>
            </a:extLst>
          </p:cNvPr>
          <p:cNvSpPr txBox="1"/>
          <p:nvPr/>
        </p:nvSpPr>
        <p:spPr>
          <a:xfrm>
            <a:off x="1726660" y="6209812"/>
            <a:ext cx="8001000" cy="415498"/>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extLst>
      <p:ext uri="{BB962C8B-B14F-4D97-AF65-F5344CB8AC3E}">
        <p14:creationId xmlns:p14="http://schemas.microsoft.com/office/powerpoint/2010/main" val="3827816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C3B12-603B-4862-AF97-A57A33A9AB44}"/>
              </a:ext>
            </a:extLst>
          </p:cNvPr>
          <p:cNvSpPr>
            <a:spLocks noGrp="1"/>
          </p:cNvSpPr>
          <p:nvPr>
            <p:ph type="title"/>
          </p:nvPr>
        </p:nvSpPr>
        <p:spPr/>
        <p:txBody>
          <a:bodyPr/>
          <a:lstStyle/>
          <a:p>
            <a:r>
              <a:rPr lang="en-US" altLang="en-US" dirty="0"/>
              <a:t>Summarizing</a:t>
            </a:r>
            <a:endParaRPr lang="en-US" dirty="0"/>
          </a:p>
        </p:txBody>
      </p:sp>
      <p:sp>
        <p:nvSpPr>
          <p:cNvPr id="3" name="Content Placeholder 2">
            <a:extLst>
              <a:ext uri="{FF2B5EF4-FFF2-40B4-BE49-F238E27FC236}">
                <a16:creationId xmlns:a16="http://schemas.microsoft.com/office/drawing/2014/main" id="{ABCA1845-9072-4734-A5CE-5F91DF3E30BF}"/>
              </a:ext>
            </a:extLst>
          </p:cNvPr>
          <p:cNvSpPr>
            <a:spLocks noGrp="1"/>
          </p:cNvSpPr>
          <p:nvPr>
            <p:ph idx="1"/>
          </p:nvPr>
        </p:nvSpPr>
        <p:spPr/>
        <p:txBody>
          <a:bodyPr>
            <a:normAutofit/>
          </a:bodyPr>
          <a:lstStyle/>
          <a:p>
            <a:pPr fontAlgn="auto">
              <a:lnSpc>
                <a:spcPct val="90000"/>
              </a:lnSpc>
              <a:spcAft>
                <a:spcPts val="0"/>
              </a:spcAft>
              <a:buClr>
                <a:schemeClr val="accent3"/>
              </a:buClr>
              <a:buSzPct val="70000"/>
              <a:buFont typeface="Arial" panose="020B0604020202020204" pitchFamily="34" charset="0"/>
              <a:buChar char="•"/>
              <a:defRPr/>
            </a:pPr>
            <a:r>
              <a:rPr lang="en-US" dirty="0"/>
              <a:t>When you</a:t>
            </a:r>
            <a:r>
              <a:rPr lang="en-US" b="1" dirty="0"/>
              <a:t> summarize, </a:t>
            </a:r>
            <a:r>
              <a:rPr lang="en-US" dirty="0"/>
              <a:t>you put the main idea(s) into your own words, including only the main point(s). </a:t>
            </a:r>
          </a:p>
          <a:p>
            <a:pPr lvl="1" fontAlgn="auto">
              <a:lnSpc>
                <a:spcPct val="90000"/>
              </a:lnSpc>
              <a:spcAft>
                <a:spcPts val="0"/>
              </a:spcAft>
              <a:buClr>
                <a:schemeClr val="accent3"/>
              </a:buClr>
              <a:buFont typeface="Arial" panose="020B0604020202020204" pitchFamily="34" charset="0"/>
              <a:buChar char="•"/>
              <a:defRPr/>
            </a:pPr>
            <a:r>
              <a:rPr lang="en-US" sz="2000" dirty="0"/>
              <a:t>Summarized ideas must be attributed to the original source. </a:t>
            </a:r>
          </a:p>
          <a:p>
            <a:pPr lvl="1" fontAlgn="auto">
              <a:lnSpc>
                <a:spcPct val="90000"/>
              </a:lnSpc>
              <a:spcAft>
                <a:spcPts val="0"/>
              </a:spcAft>
              <a:buClr>
                <a:schemeClr val="accent3"/>
              </a:buClr>
              <a:buFont typeface="Arial" panose="020B0604020202020204" pitchFamily="34" charset="0"/>
              <a:buChar char="•"/>
              <a:defRPr/>
            </a:pPr>
            <a:r>
              <a:rPr lang="en-US" sz="2000" dirty="0"/>
              <a:t>Summaries are significantly shorter than the original.</a:t>
            </a:r>
          </a:p>
          <a:p>
            <a:pPr lvl="1" fontAlgn="auto">
              <a:lnSpc>
                <a:spcPct val="90000"/>
              </a:lnSpc>
              <a:spcAft>
                <a:spcPts val="0"/>
              </a:spcAft>
              <a:buClr>
                <a:schemeClr val="accent3"/>
              </a:buClr>
              <a:buFont typeface="Arial" panose="020B0604020202020204" pitchFamily="34" charset="0"/>
              <a:buChar char="•"/>
              <a:defRPr/>
            </a:pPr>
            <a:r>
              <a:rPr lang="en-US" sz="2000" dirty="0"/>
              <a:t>Summaries take a broad overview of source material.</a:t>
            </a:r>
          </a:p>
          <a:p>
            <a:pPr>
              <a:buFont typeface="Arial" panose="020B0604020202020204" pitchFamily="34" charset="0"/>
              <a:buChar char="•"/>
            </a:pPr>
            <a:endParaRPr lang="en-US" dirty="0"/>
          </a:p>
        </p:txBody>
      </p:sp>
      <p:sp>
        <p:nvSpPr>
          <p:cNvPr id="4" name="TextBox 3">
            <a:extLst>
              <a:ext uri="{FF2B5EF4-FFF2-40B4-BE49-F238E27FC236}">
                <a16:creationId xmlns:a16="http://schemas.microsoft.com/office/drawing/2014/main" id="{000F6BA3-F28C-445A-8831-628BA0566147}"/>
              </a:ext>
            </a:extLst>
          </p:cNvPr>
          <p:cNvSpPr txBox="1"/>
          <p:nvPr/>
        </p:nvSpPr>
        <p:spPr>
          <a:xfrm>
            <a:off x="1726660" y="6203462"/>
            <a:ext cx="8458200" cy="415498"/>
          </a:xfrm>
          <a:prstGeom prst="rect">
            <a:avLst/>
          </a:prstGeom>
          <a:noFill/>
        </p:spPr>
        <p:txBody>
          <a:bodyPr>
            <a:spAutoFit/>
          </a:bodyPr>
          <a:lstStyle/>
          <a:p>
            <a:pPr fontAlgn="auto">
              <a:spcBef>
                <a:spcPts val="0"/>
              </a:spcBef>
              <a:spcAft>
                <a:spcPts val="0"/>
              </a:spcAft>
              <a:defRPr/>
            </a:pPr>
            <a:r>
              <a:rPr lang="en-US" sz="800" dirty="0">
                <a:solidFill>
                  <a:schemeClr val="tx1">
                    <a:lumMod val="65000"/>
                    <a:lumOff val="35000"/>
                  </a:schemeClr>
                </a:solidFill>
                <a:latin typeface="+mn-lt"/>
                <a:cs typeface="+mn-cs"/>
              </a:rPr>
              <a:t>-</a:t>
            </a: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extLst>
      <p:ext uri="{BB962C8B-B14F-4D97-AF65-F5344CB8AC3E}">
        <p14:creationId xmlns:p14="http://schemas.microsoft.com/office/powerpoint/2010/main" val="31519449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40835-50E6-416B-AB1B-6FC42CC1715E}"/>
              </a:ext>
            </a:extLst>
          </p:cNvPr>
          <p:cNvSpPr>
            <a:spLocks noGrp="1"/>
          </p:cNvSpPr>
          <p:nvPr>
            <p:ph type="title"/>
          </p:nvPr>
        </p:nvSpPr>
        <p:spPr/>
        <p:txBody>
          <a:bodyPr/>
          <a:lstStyle/>
          <a:p>
            <a:r>
              <a:rPr lang="en-US" altLang="en-US" dirty="0"/>
              <a:t>Paraphrasing</a:t>
            </a:r>
            <a:endParaRPr lang="en-US" dirty="0"/>
          </a:p>
        </p:txBody>
      </p:sp>
      <p:sp>
        <p:nvSpPr>
          <p:cNvPr id="3" name="Content Placeholder 2">
            <a:extLst>
              <a:ext uri="{FF2B5EF4-FFF2-40B4-BE49-F238E27FC236}">
                <a16:creationId xmlns:a16="http://schemas.microsoft.com/office/drawing/2014/main" id="{5EFAB5C8-0ADE-4BD6-A89C-5A3B81658151}"/>
              </a:ext>
            </a:extLst>
          </p:cNvPr>
          <p:cNvSpPr>
            <a:spLocks noGrp="1"/>
          </p:cNvSpPr>
          <p:nvPr>
            <p:ph idx="1"/>
          </p:nvPr>
        </p:nvSpPr>
        <p:spPr/>
        <p:txBody>
          <a:bodyPr>
            <a:normAutofit/>
          </a:bodyPr>
          <a:lstStyle/>
          <a:p>
            <a:pPr fontAlgn="auto">
              <a:spcAft>
                <a:spcPts val="0"/>
              </a:spcAft>
              <a:buClr>
                <a:schemeClr val="accent3"/>
              </a:buClr>
              <a:buSzPct val="70000"/>
              <a:buFont typeface="Arial" panose="020B0604020202020204" pitchFamily="34" charset="0"/>
              <a:buChar char="•"/>
              <a:defRPr/>
            </a:pPr>
            <a:r>
              <a:rPr lang="en-US" b="1" dirty="0"/>
              <a:t>Paraphrasing</a:t>
            </a:r>
            <a:r>
              <a:rPr lang="en-US" dirty="0"/>
              <a:t> involves putting a passage from source material into your own words. </a:t>
            </a:r>
          </a:p>
          <a:p>
            <a:pPr lvl="1" fontAlgn="auto">
              <a:spcAft>
                <a:spcPts val="0"/>
              </a:spcAft>
              <a:buClr>
                <a:schemeClr val="accent3"/>
              </a:buClr>
              <a:buFont typeface="Arial" panose="020B0604020202020204" pitchFamily="34" charset="0"/>
              <a:buChar char="•"/>
              <a:defRPr/>
            </a:pPr>
            <a:r>
              <a:rPr lang="en-US" sz="2000" dirty="0"/>
              <a:t>Attribute paraphrases to their original sources.</a:t>
            </a:r>
          </a:p>
          <a:p>
            <a:pPr lvl="1" fontAlgn="auto">
              <a:spcAft>
                <a:spcPts val="0"/>
              </a:spcAft>
              <a:buClr>
                <a:schemeClr val="accent3"/>
              </a:buClr>
              <a:buFont typeface="Arial" panose="020B0604020202020204" pitchFamily="34" charset="0"/>
              <a:buChar char="•"/>
              <a:defRPr/>
            </a:pPr>
            <a:r>
              <a:rPr lang="en-US" sz="2000" dirty="0"/>
              <a:t>Paraphrases are usually shorter than, but may be the same length as, the original passage. </a:t>
            </a:r>
          </a:p>
          <a:p>
            <a:pPr lvl="1" fontAlgn="auto">
              <a:spcAft>
                <a:spcPts val="0"/>
              </a:spcAft>
              <a:buClr>
                <a:schemeClr val="accent3"/>
              </a:buClr>
              <a:buFont typeface="Arial" panose="020B0604020202020204" pitchFamily="34" charset="0"/>
              <a:buChar char="•"/>
              <a:defRPr/>
            </a:pPr>
            <a:r>
              <a:rPr lang="en-US" sz="2000" dirty="0"/>
              <a:t>Paraphrases take a more focused segment of the source and condense it slightly. </a:t>
            </a:r>
          </a:p>
          <a:p>
            <a:pPr>
              <a:buFont typeface="Arial" panose="020B0604020202020204" pitchFamily="34" charset="0"/>
              <a:buChar char="•"/>
            </a:pPr>
            <a:endParaRPr lang="en-US" dirty="0"/>
          </a:p>
        </p:txBody>
      </p:sp>
      <p:sp>
        <p:nvSpPr>
          <p:cNvPr id="4" name="TextBox 3">
            <a:extLst>
              <a:ext uri="{FF2B5EF4-FFF2-40B4-BE49-F238E27FC236}">
                <a16:creationId xmlns:a16="http://schemas.microsoft.com/office/drawing/2014/main" id="{95808C78-2FEF-4220-88E9-A806A58561A4}"/>
              </a:ext>
            </a:extLst>
          </p:cNvPr>
          <p:cNvSpPr txBox="1"/>
          <p:nvPr/>
        </p:nvSpPr>
        <p:spPr>
          <a:xfrm>
            <a:off x="1726660" y="6164385"/>
            <a:ext cx="8458200" cy="415498"/>
          </a:xfrm>
          <a:prstGeom prst="rect">
            <a:avLst/>
          </a:prstGeom>
          <a:noFill/>
        </p:spPr>
        <p:txBody>
          <a:bodyPr>
            <a:spAutoFit/>
          </a:bodyPr>
          <a:lstStyle/>
          <a:p>
            <a:pPr fontAlgn="auto">
              <a:spcBef>
                <a:spcPts val="0"/>
              </a:spcBef>
              <a:spcAft>
                <a:spcPts val="0"/>
              </a:spcAft>
              <a:defRPr/>
            </a:pPr>
            <a:r>
              <a:rPr lang="en-US" sz="800" dirty="0">
                <a:solidFill>
                  <a:schemeClr val="tx1">
                    <a:lumMod val="65000"/>
                    <a:lumOff val="35000"/>
                  </a:schemeClr>
                </a:solidFill>
                <a:latin typeface="+mn-lt"/>
                <a:cs typeface="+mn-cs"/>
              </a:rPr>
              <a:t>-</a:t>
            </a: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extLst>
      <p:ext uri="{BB962C8B-B14F-4D97-AF65-F5344CB8AC3E}">
        <p14:creationId xmlns:p14="http://schemas.microsoft.com/office/powerpoint/2010/main" val="21470433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85B2D-9FC5-4CC1-9544-4C342EF821EC}"/>
              </a:ext>
            </a:extLst>
          </p:cNvPr>
          <p:cNvSpPr>
            <a:spLocks noGrp="1"/>
          </p:cNvSpPr>
          <p:nvPr>
            <p:ph type="title"/>
          </p:nvPr>
        </p:nvSpPr>
        <p:spPr/>
        <p:txBody>
          <a:bodyPr/>
          <a:lstStyle/>
          <a:p>
            <a:r>
              <a:rPr lang="en-US" altLang="en-US" dirty="0"/>
              <a:t>Quoting</a:t>
            </a:r>
            <a:endParaRPr lang="en-US" dirty="0"/>
          </a:p>
        </p:txBody>
      </p:sp>
      <p:sp>
        <p:nvSpPr>
          <p:cNvPr id="3" name="Content Placeholder 2">
            <a:extLst>
              <a:ext uri="{FF2B5EF4-FFF2-40B4-BE49-F238E27FC236}">
                <a16:creationId xmlns:a16="http://schemas.microsoft.com/office/drawing/2014/main" id="{ACF97A1A-B460-437F-B637-FFC6805673D2}"/>
              </a:ext>
            </a:extLst>
          </p:cNvPr>
          <p:cNvSpPr>
            <a:spLocks noGrp="1"/>
          </p:cNvSpPr>
          <p:nvPr>
            <p:ph idx="1"/>
          </p:nvPr>
        </p:nvSpPr>
        <p:spPr/>
        <p:txBody>
          <a:bodyPr>
            <a:normAutofit/>
          </a:bodyPr>
          <a:lstStyle/>
          <a:p>
            <a:pPr fontAlgn="auto">
              <a:lnSpc>
                <a:spcPct val="80000"/>
              </a:lnSpc>
              <a:spcAft>
                <a:spcPts val="0"/>
              </a:spcAft>
              <a:buClr>
                <a:schemeClr val="accent3"/>
              </a:buClr>
              <a:buSzPct val="70000"/>
              <a:buFont typeface="Arial" panose="020B0604020202020204" pitchFamily="34" charset="0"/>
              <a:buChar char="•"/>
              <a:defRPr/>
            </a:pPr>
            <a:r>
              <a:rPr lang="en-US" b="1" dirty="0"/>
              <a:t>Quotations</a:t>
            </a:r>
            <a:r>
              <a:rPr lang="en-US" dirty="0"/>
              <a:t> must be identical to the original.</a:t>
            </a:r>
          </a:p>
          <a:p>
            <a:pPr lvl="1" fontAlgn="auto">
              <a:lnSpc>
                <a:spcPct val="80000"/>
              </a:lnSpc>
              <a:spcAft>
                <a:spcPts val="0"/>
              </a:spcAft>
              <a:buClr>
                <a:schemeClr val="accent3"/>
              </a:buClr>
              <a:buFont typeface="Arial" panose="020B0604020202020204" pitchFamily="34" charset="0"/>
              <a:buChar char="•"/>
              <a:defRPr/>
            </a:pPr>
            <a:r>
              <a:rPr lang="en-US" sz="2000" dirty="0"/>
              <a:t>Quotations use a narrow segment of the source. </a:t>
            </a:r>
          </a:p>
          <a:p>
            <a:pPr lvl="1" fontAlgn="auto">
              <a:lnSpc>
                <a:spcPct val="80000"/>
              </a:lnSpc>
              <a:spcAft>
                <a:spcPts val="0"/>
              </a:spcAft>
              <a:buClr>
                <a:schemeClr val="accent3"/>
              </a:buClr>
              <a:buFont typeface="Arial" panose="020B0604020202020204" pitchFamily="34" charset="0"/>
              <a:buChar char="•"/>
              <a:defRPr/>
            </a:pPr>
            <a:r>
              <a:rPr lang="en-US" sz="2000" dirty="0"/>
              <a:t>They must match the source document word for word and must be attributed to the original author. </a:t>
            </a:r>
          </a:p>
          <a:p>
            <a:pPr lvl="1" fontAlgn="auto">
              <a:lnSpc>
                <a:spcPct val="80000"/>
              </a:lnSpc>
              <a:spcAft>
                <a:spcPts val="0"/>
              </a:spcAft>
              <a:buClr>
                <a:schemeClr val="accent3"/>
              </a:buClr>
              <a:buFont typeface="Arial" panose="020B0604020202020204" pitchFamily="34" charset="0"/>
              <a:buChar char="•"/>
              <a:defRPr/>
            </a:pPr>
            <a:r>
              <a:rPr lang="en-US" sz="2000" dirty="0"/>
              <a:t>Use quotes when the actual words are so integral to the discussion that they cannot be replaced.</a:t>
            </a:r>
          </a:p>
          <a:p>
            <a:pPr lvl="1" fontAlgn="auto">
              <a:lnSpc>
                <a:spcPct val="80000"/>
              </a:lnSpc>
              <a:spcAft>
                <a:spcPts val="0"/>
              </a:spcAft>
              <a:buClr>
                <a:schemeClr val="accent3"/>
              </a:buClr>
              <a:buFont typeface="Arial" panose="020B0604020202020204" pitchFamily="34" charset="0"/>
              <a:buChar char="•"/>
              <a:defRPr/>
            </a:pPr>
            <a:r>
              <a:rPr lang="en-US" sz="2000" dirty="0"/>
              <a:t>Use quotes when the author’s words are so precisely and accurately stated that they cannot be paraphrased.</a:t>
            </a:r>
          </a:p>
          <a:p>
            <a:pPr>
              <a:buFont typeface="Arial" panose="020B0604020202020204" pitchFamily="34" charset="0"/>
              <a:buChar char="•"/>
            </a:pPr>
            <a:endParaRPr lang="en-US" dirty="0"/>
          </a:p>
        </p:txBody>
      </p:sp>
      <p:sp>
        <p:nvSpPr>
          <p:cNvPr id="4" name="TextBox 3">
            <a:extLst>
              <a:ext uri="{FF2B5EF4-FFF2-40B4-BE49-F238E27FC236}">
                <a16:creationId xmlns:a16="http://schemas.microsoft.com/office/drawing/2014/main" id="{CEDE070B-94CE-4483-8EAE-78AFC9167949}"/>
              </a:ext>
            </a:extLst>
          </p:cNvPr>
          <p:cNvSpPr txBox="1"/>
          <p:nvPr/>
        </p:nvSpPr>
        <p:spPr>
          <a:xfrm>
            <a:off x="1726660" y="6195646"/>
            <a:ext cx="8458200" cy="415498"/>
          </a:xfrm>
          <a:prstGeom prst="rect">
            <a:avLst/>
          </a:prstGeom>
          <a:noFill/>
        </p:spPr>
        <p:txBody>
          <a:bodyPr>
            <a:spAutoFit/>
          </a:bodyPr>
          <a:lstStyle/>
          <a:p>
            <a:pPr fontAlgn="auto">
              <a:spcBef>
                <a:spcPts val="0"/>
              </a:spcBef>
              <a:spcAft>
                <a:spcPts val="0"/>
              </a:spcAft>
              <a:defRPr/>
            </a:pPr>
            <a:r>
              <a:rPr lang="en-US" sz="800" dirty="0">
                <a:solidFill>
                  <a:schemeClr val="tx1">
                    <a:lumMod val="65000"/>
                    <a:lumOff val="35000"/>
                  </a:schemeClr>
                </a:solidFill>
                <a:latin typeface="+mn-lt"/>
                <a:cs typeface="+mn-cs"/>
              </a:rPr>
              <a:t>-</a:t>
            </a: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extLst>
      <p:ext uri="{BB962C8B-B14F-4D97-AF65-F5344CB8AC3E}">
        <p14:creationId xmlns:p14="http://schemas.microsoft.com/office/powerpoint/2010/main" val="30959663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1F26B-66D0-489C-82AC-5AEA8C95579B}"/>
              </a:ext>
            </a:extLst>
          </p:cNvPr>
          <p:cNvSpPr>
            <a:spLocks noGrp="1"/>
          </p:cNvSpPr>
          <p:nvPr>
            <p:ph type="title"/>
          </p:nvPr>
        </p:nvSpPr>
        <p:spPr/>
        <p:txBody>
          <a:bodyPr/>
          <a:lstStyle/>
          <a:p>
            <a:r>
              <a:rPr lang="en-US" altLang="en-US" dirty="0"/>
              <a:t>References</a:t>
            </a:r>
            <a:endParaRPr lang="en-US" dirty="0"/>
          </a:p>
        </p:txBody>
      </p:sp>
      <p:sp>
        <p:nvSpPr>
          <p:cNvPr id="3" name="Content Placeholder 2">
            <a:extLst>
              <a:ext uri="{FF2B5EF4-FFF2-40B4-BE49-F238E27FC236}">
                <a16:creationId xmlns:a16="http://schemas.microsoft.com/office/drawing/2014/main" id="{42C9279D-2338-4AD4-93AC-0D26BE16E191}"/>
              </a:ext>
            </a:extLst>
          </p:cNvPr>
          <p:cNvSpPr>
            <a:spLocks noGrp="1"/>
          </p:cNvSpPr>
          <p:nvPr>
            <p:ph idx="1"/>
          </p:nvPr>
        </p:nvSpPr>
        <p:spPr/>
        <p:txBody>
          <a:bodyPr/>
          <a:lstStyle/>
          <a:p>
            <a:pPr>
              <a:buFont typeface="Arial" panose="020B0604020202020204" pitchFamily="34" charset="0"/>
              <a:buNone/>
            </a:pPr>
            <a:r>
              <a:rPr lang="en-US" altLang="en-US" dirty="0"/>
              <a:t>“Quoting, paraphrasing, and summarizing.” Purdue University Online Writing Lab, 2007. http://owl.english.purdue.edu/handouts/research/r_quotprsum.html</a:t>
            </a:r>
          </a:p>
          <a:p>
            <a:pPr>
              <a:buFont typeface="Arial" panose="020B0604020202020204" pitchFamily="34" charset="0"/>
              <a:buNone/>
            </a:pPr>
            <a:endParaRPr lang="en-US" altLang="en-US" dirty="0"/>
          </a:p>
          <a:p>
            <a:pPr>
              <a:buFont typeface="Arial" panose="020B0604020202020204" pitchFamily="34" charset="0"/>
              <a:buNone/>
            </a:pPr>
            <a:r>
              <a:rPr lang="en-US" altLang="en-US" dirty="0"/>
              <a:t>Turabian, Kate. </a:t>
            </a:r>
            <a:r>
              <a:rPr lang="en-US" altLang="en-US" i="1" dirty="0"/>
              <a:t>A Manual for Writers of Research Papers, Theses, and Dissertations. </a:t>
            </a:r>
            <a:r>
              <a:rPr lang="en-US" altLang="en-US" dirty="0"/>
              <a:t>8th ed.</a:t>
            </a:r>
            <a:r>
              <a:rPr lang="en-US" altLang="en-US" i="1" dirty="0"/>
              <a:t>  </a:t>
            </a:r>
            <a:r>
              <a:rPr lang="en-US" altLang="en-US" dirty="0"/>
              <a:t>Chicago: University of Chicago Press, 2013.</a:t>
            </a:r>
          </a:p>
          <a:p>
            <a:pPr>
              <a:buFont typeface="Arial" panose="020B0604020202020204" pitchFamily="34" charset="0"/>
              <a:buNone/>
            </a:pPr>
            <a:endParaRPr lang="en-US" altLang="en-US" dirty="0"/>
          </a:p>
          <a:p>
            <a:pPr>
              <a:buFont typeface="Arial" panose="020B0604020202020204" pitchFamily="34" charset="0"/>
              <a:buNone/>
            </a:pPr>
            <a:r>
              <a:rPr lang="en-US" altLang="en-US" dirty="0"/>
              <a:t>University of Chicago. </a:t>
            </a:r>
            <a:r>
              <a:rPr lang="en-US" altLang="en-US" i="1" dirty="0"/>
              <a:t>The Chicago Manual of Style: The Essential Guide  for Writers, Editors, and Publishers. </a:t>
            </a:r>
            <a:r>
              <a:rPr lang="en-US" altLang="en-US" dirty="0"/>
              <a:t>17</a:t>
            </a:r>
            <a:r>
              <a:rPr lang="en-US" altLang="en-US" baseline="30000" dirty="0"/>
              <a:t>th</a:t>
            </a:r>
            <a:r>
              <a:rPr lang="en-US" altLang="en-US" dirty="0"/>
              <a:t> ed. Chicago: University of Chicago Press, 2017.</a:t>
            </a:r>
          </a:p>
          <a:p>
            <a:pPr marL="0" indent="0">
              <a:buNone/>
            </a:pPr>
            <a:endParaRPr lang="en-US" dirty="0"/>
          </a:p>
        </p:txBody>
      </p:sp>
    </p:spTree>
    <p:extLst>
      <p:ext uri="{BB962C8B-B14F-4D97-AF65-F5344CB8AC3E}">
        <p14:creationId xmlns:p14="http://schemas.microsoft.com/office/powerpoint/2010/main" val="3705212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D6065-187A-48A6-860D-A4F20DCEBB44}"/>
              </a:ext>
            </a:extLst>
          </p:cNvPr>
          <p:cNvSpPr>
            <a:spLocks noGrp="1"/>
          </p:cNvSpPr>
          <p:nvPr>
            <p:ph type="title"/>
          </p:nvPr>
        </p:nvSpPr>
        <p:spPr/>
        <p:txBody>
          <a:bodyPr/>
          <a:lstStyle/>
          <a:p>
            <a:r>
              <a:rPr lang="en-US" dirty="0"/>
              <a:t>Chicago Style</a:t>
            </a:r>
          </a:p>
        </p:txBody>
      </p:sp>
      <p:sp>
        <p:nvSpPr>
          <p:cNvPr id="3" name="Content Placeholder 2">
            <a:extLst>
              <a:ext uri="{FF2B5EF4-FFF2-40B4-BE49-F238E27FC236}">
                <a16:creationId xmlns:a16="http://schemas.microsoft.com/office/drawing/2014/main" id="{F4361810-90A7-4F1E-B84A-4DAA36A3A061}"/>
              </a:ext>
            </a:extLst>
          </p:cNvPr>
          <p:cNvSpPr>
            <a:spLocks noGrp="1"/>
          </p:cNvSpPr>
          <p:nvPr>
            <p:ph idx="1"/>
          </p:nvPr>
        </p:nvSpPr>
        <p:spPr/>
        <p:txBody>
          <a:bodyPr>
            <a:normAutofit/>
          </a:bodyPr>
          <a:lstStyle/>
          <a:p>
            <a:pPr>
              <a:buClr>
                <a:srgbClr val="DB9F11"/>
              </a:buClr>
            </a:pPr>
            <a:r>
              <a:rPr lang="en-US" dirty="0"/>
              <a:t>Chicago has two recommended styles or subtypes. </a:t>
            </a:r>
          </a:p>
          <a:p>
            <a:pPr>
              <a:buClr>
                <a:srgbClr val="DB9F11"/>
              </a:buClr>
            </a:pPr>
            <a:r>
              <a:rPr lang="en-US" dirty="0"/>
              <a:t>Notes-Bibliography System</a:t>
            </a:r>
          </a:p>
          <a:p>
            <a:pPr>
              <a:buClr>
                <a:srgbClr val="DB9F11"/>
              </a:buClr>
            </a:pPr>
            <a:r>
              <a:rPr lang="en-US" dirty="0"/>
              <a:t>Author-Date System</a:t>
            </a:r>
          </a:p>
          <a:p>
            <a:pPr>
              <a:buClr>
                <a:srgbClr val="DB9F11"/>
              </a:buClr>
            </a:pPr>
            <a:r>
              <a:rPr lang="en-US" dirty="0"/>
              <a:t>The most common is Notes-Bibliography and this style uses either footnotes or endnotes</a:t>
            </a:r>
          </a:p>
          <a:p>
            <a:pPr>
              <a:buClr>
                <a:srgbClr val="DB9F11"/>
              </a:buClr>
            </a:pPr>
            <a:r>
              <a:rPr lang="en-US" dirty="0"/>
              <a:t>Footnotes, the most common, are printed at the bottom of the page</a:t>
            </a:r>
          </a:p>
          <a:p>
            <a:pPr>
              <a:buClr>
                <a:srgbClr val="DB9F11"/>
              </a:buClr>
            </a:pPr>
            <a:r>
              <a:rPr lang="en-US" dirty="0"/>
              <a:t>Endnotes are a collected list at the end of the paper</a:t>
            </a:r>
          </a:p>
          <a:p>
            <a:pPr>
              <a:buClr>
                <a:srgbClr val="DB9F11"/>
              </a:buClr>
            </a:pPr>
            <a:r>
              <a:rPr lang="en-US" dirty="0"/>
              <a:t>This style also includes a Bibliography page at the end of the paper that lists all references in a format similar to the footnotes found within the paper </a:t>
            </a:r>
          </a:p>
          <a:p>
            <a:pPr>
              <a:buClr>
                <a:srgbClr val="DB9F11"/>
              </a:buClr>
            </a:pPr>
            <a:endParaRPr lang="en-US" dirty="0"/>
          </a:p>
        </p:txBody>
      </p:sp>
      <p:sp>
        <p:nvSpPr>
          <p:cNvPr id="4" name="TextBox 3">
            <a:extLst>
              <a:ext uri="{FF2B5EF4-FFF2-40B4-BE49-F238E27FC236}">
                <a16:creationId xmlns:a16="http://schemas.microsoft.com/office/drawing/2014/main" id="{47D59E57-FC45-454C-A1C7-BB96C7B7FABB}"/>
              </a:ext>
            </a:extLst>
          </p:cNvPr>
          <p:cNvSpPr txBox="1"/>
          <p:nvPr/>
        </p:nvSpPr>
        <p:spPr>
          <a:xfrm>
            <a:off x="1726660" y="6291943"/>
            <a:ext cx="7614585" cy="253916"/>
          </a:xfrm>
          <a:prstGeom prst="rect">
            <a:avLst/>
          </a:prstGeom>
          <a:noFill/>
        </p:spPr>
        <p:txBody>
          <a:bodyPr wrap="none">
            <a:spAutoFit/>
          </a:bodyPr>
          <a:lstStyle/>
          <a:p>
            <a:pPr>
              <a:buFont typeface="Arial" panose="020B0604020202020204" pitchFamily="34" charset="0"/>
              <a:buNone/>
            </a:pPr>
            <a:r>
              <a:rPr lang="en-US" altLang="en-US" sz="1050" i="1" dirty="0"/>
              <a:t>The Chicago Manual of Style: The Essential Guide  for Writers, Editors, and Publishers. </a:t>
            </a:r>
            <a:r>
              <a:rPr lang="en-US" altLang="en-US" sz="1050" dirty="0"/>
              <a:t>17</a:t>
            </a:r>
            <a:r>
              <a:rPr lang="en-US" altLang="en-US" sz="1050" baseline="30000" dirty="0"/>
              <a:t>th</a:t>
            </a:r>
            <a:r>
              <a:rPr lang="en-US" altLang="en-US" sz="1050" dirty="0"/>
              <a:t> ed. Chicago: University of Chicago Press, 2017.</a:t>
            </a:r>
          </a:p>
        </p:txBody>
      </p:sp>
    </p:spTree>
    <p:extLst>
      <p:ext uri="{BB962C8B-B14F-4D97-AF65-F5344CB8AC3E}">
        <p14:creationId xmlns:p14="http://schemas.microsoft.com/office/powerpoint/2010/main" val="3577002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D59A9-6D5E-4F0C-B5DA-D67072483832}"/>
              </a:ext>
            </a:extLst>
          </p:cNvPr>
          <p:cNvSpPr>
            <a:spLocks noGrp="1"/>
          </p:cNvSpPr>
          <p:nvPr>
            <p:ph type="ctrTitle"/>
          </p:nvPr>
        </p:nvSpPr>
        <p:spPr>
          <a:xfrm>
            <a:off x="1022955" y="1801368"/>
            <a:ext cx="7315200" cy="3255264"/>
          </a:xfrm>
        </p:spPr>
        <p:txBody>
          <a:bodyPr/>
          <a:lstStyle/>
          <a:p>
            <a:r>
              <a:rPr lang="en-US" dirty="0"/>
              <a:t>Formatting Pages</a:t>
            </a:r>
            <a:br>
              <a:rPr lang="en-US" dirty="0"/>
            </a:br>
            <a:endParaRPr lang="en-US" dirty="0"/>
          </a:p>
        </p:txBody>
      </p:sp>
    </p:spTree>
    <p:extLst>
      <p:ext uri="{BB962C8B-B14F-4D97-AF65-F5344CB8AC3E}">
        <p14:creationId xmlns:p14="http://schemas.microsoft.com/office/powerpoint/2010/main" val="2957857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79509-7BB0-4A25-86B9-1E8C78C498B6}"/>
              </a:ext>
            </a:extLst>
          </p:cNvPr>
          <p:cNvSpPr>
            <a:spLocks noGrp="1"/>
          </p:cNvSpPr>
          <p:nvPr>
            <p:ph type="title"/>
          </p:nvPr>
        </p:nvSpPr>
        <p:spPr/>
        <p:txBody>
          <a:bodyPr/>
          <a:lstStyle/>
          <a:p>
            <a:r>
              <a:rPr lang="en-US" dirty="0"/>
              <a:t>Chicago Style Title Page</a:t>
            </a:r>
          </a:p>
        </p:txBody>
      </p:sp>
      <p:sp>
        <p:nvSpPr>
          <p:cNvPr id="3" name="Content Placeholder 2">
            <a:extLst>
              <a:ext uri="{FF2B5EF4-FFF2-40B4-BE49-F238E27FC236}">
                <a16:creationId xmlns:a16="http://schemas.microsoft.com/office/drawing/2014/main" id="{434822E6-5B1D-4A55-8669-A8C62D206C8A}"/>
              </a:ext>
            </a:extLst>
          </p:cNvPr>
          <p:cNvSpPr>
            <a:spLocks noGrp="1"/>
          </p:cNvSpPr>
          <p:nvPr>
            <p:ph idx="1"/>
          </p:nvPr>
        </p:nvSpPr>
        <p:spPr/>
        <p:txBody>
          <a:bodyPr/>
          <a:lstStyle/>
          <a:p>
            <a:pPr>
              <a:buClr>
                <a:srgbClr val="DB9F11"/>
              </a:buClr>
            </a:pPr>
            <a:r>
              <a:rPr lang="en-US" dirty="0"/>
              <a:t>Title (First-Third of the Page)</a:t>
            </a:r>
          </a:p>
          <a:p>
            <a:pPr>
              <a:buClr>
                <a:srgbClr val="DB9F11"/>
              </a:buClr>
            </a:pPr>
            <a:r>
              <a:rPr lang="en-US" dirty="0"/>
              <a:t>Place the title here in all caps. If there is a subtitle, place a colon at the end of the main title and start the subtitle on the next line.    NOT DOUBLE SPACED.</a:t>
            </a:r>
          </a:p>
          <a:p>
            <a:pPr>
              <a:buClr>
                <a:srgbClr val="DB9F11"/>
              </a:buClr>
            </a:pPr>
            <a:endParaRPr lang="en-US" dirty="0"/>
          </a:p>
          <a:p>
            <a:pPr>
              <a:buClr>
                <a:srgbClr val="DB9F11"/>
              </a:buClr>
            </a:pPr>
            <a:r>
              <a:rPr lang="en-US" dirty="0"/>
              <a:t>Name and Class Identification (Second-Third of the Page)</a:t>
            </a:r>
          </a:p>
          <a:p>
            <a:pPr>
              <a:buClr>
                <a:srgbClr val="DB9F11"/>
              </a:buClr>
            </a:pPr>
            <a:r>
              <a:rPr lang="en-US" dirty="0"/>
              <a:t>Author(s) Name(s)</a:t>
            </a:r>
          </a:p>
          <a:p>
            <a:pPr>
              <a:buClr>
                <a:srgbClr val="DB9F11"/>
              </a:buClr>
            </a:pPr>
            <a:r>
              <a:rPr lang="en-US" dirty="0"/>
              <a:t>Course Number and Title (ex. EN 099: Basic Writing)</a:t>
            </a:r>
          </a:p>
          <a:p>
            <a:pPr>
              <a:buClr>
                <a:srgbClr val="DB9F11"/>
              </a:buClr>
            </a:pPr>
            <a:r>
              <a:rPr lang="en-US" dirty="0"/>
              <a:t>Date (Month date, year format)</a:t>
            </a:r>
          </a:p>
          <a:p>
            <a:pPr>
              <a:buClr>
                <a:srgbClr val="DB9F11"/>
              </a:buClr>
            </a:pPr>
            <a:endParaRPr lang="en-US" dirty="0"/>
          </a:p>
        </p:txBody>
      </p:sp>
      <p:sp>
        <p:nvSpPr>
          <p:cNvPr id="4" name="TextBox 3">
            <a:extLst>
              <a:ext uri="{FF2B5EF4-FFF2-40B4-BE49-F238E27FC236}">
                <a16:creationId xmlns:a16="http://schemas.microsoft.com/office/drawing/2014/main" id="{AF1B3698-640B-4782-B93E-99933FD03641}"/>
              </a:ext>
            </a:extLst>
          </p:cNvPr>
          <p:cNvSpPr txBox="1"/>
          <p:nvPr/>
        </p:nvSpPr>
        <p:spPr>
          <a:xfrm>
            <a:off x="1726660" y="6184900"/>
            <a:ext cx="8610600" cy="415498"/>
          </a:xfrm>
          <a:prstGeom prst="rect">
            <a:avLst/>
          </a:prstGeom>
          <a:noFill/>
        </p:spPr>
        <p:txBody>
          <a:bodyPr>
            <a:spAutoFit/>
          </a:bodyPr>
          <a:lstStyle/>
          <a:p>
            <a:pPr fontAlgn="auto">
              <a:spcBef>
                <a:spcPts val="0"/>
              </a:spcBef>
              <a:spcAft>
                <a:spcPts val="0"/>
              </a:spcAft>
              <a:defRPr/>
            </a:pPr>
            <a:r>
              <a:rPr lang="en-US" sz="1050" dirty="0">
                <a:latin typeface="+mn-lt"/>
                <a:cs typeface="+mn-cs"/>
              </a:rPr>
              <a:t>--</a:t>
            </a:r>
            <a:r>
              <a:rPr lang="en-US" sz="1050" i="1" dirty="0">
                <a:latin typeface="+mn-lt"/>
                <a:cs typeface="+mn-cs"/>
              </a:rPr>
              <a:t>Purdue OWL. </a:t>
            </a:r>
            <a:r>
              <a:rPr lang="en-US" sz="1050" dirty="0">
                <a:latin typeface="+mn-lt"/>
                <a:cs typeface="+mn-cs"/>
              </a:rPr>
              <a:t>“General Format.” Last Modified 2012. https://owl.english.purdue.edu/owl/resource/717/02/</a:t>
            </a:r>
          </a:p>
          <a:p>
            <a:pPr fontAlgn="auto">
              <a:spcBef>
                <a:spcPts val="0"/>
              </a:spcBef>
              <a:spcAft>
                <a:spcPts val="0"/>
              </a:spcAft>
              <a:defRPr/>
            </a:pPr>
            <a:r>
              <a:rPr lang="en-US" sz="1050" dirty="0">
                <a:latin typeface="+mn-lt"/>
                <a:cs typeface="+mn-cs"/>
              </a:rPr>
              <a:t>--Turabian, K.  </a:t>
            </a:r>
            <a:r>
              <a:rPr lang="en-US" sz="1050" i="1" dirty="0">
                <a:latin typeface="+mn-lt"/>
                <a:cs typeface="+mn-cs"/>
              </a:rPr>
              <a:t>A Manual for Writers of Research Papers, Theses, and Dissertations. </a:t>
            </a:r>
            <a:r>
              <a:rPr lang="en-US" sz="1050" dirty="0">
                <a:latin typeface="+mn-lt"/>
                <a:cs typeface="+mn-cs"/>
              </a:rPr>
              <a:t>(8</a:t>
            </a:r>
            <a:r>
              <a:rPr lang="en-US" sz="1050" baseline="30000" dirty="0">
                <a:latin typeface="+mn-lt"/>
                <a:cs typeface="+mn-cs"/>
              </a:rPr>
              <a:t>th</a:t>
            </a:r>
            <a:r>
              <a:rPr lang="en-US" sz="1050" dirty="0">
                <a:latin typeface="+mn-lt"/>
                <a:cs typeface="+mn-cs"/>
              </a:rPr>
              <a:t> ed.).  Chicago: University of Chicago Press, 2013.</a:t>
            </a:r>
          </a:p>
        </p:txBody>
      </p:sp>
    </p:spTree>
    <p:extLst>
      <p:ext uri="{BB962C8B-B14F-4D97-AF65-F5344CB8AC3E}">
        <p14:creationId xmlns:p14="http://schemas.microsoft.com/office/powerpoint/2010/main" val="2014071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BF8A2-A301-4804-8269-6CE5D2D095F7}"/>
              </a:ext>
            </a:extLst>
          </p:cNvPr>
          <p:cNvSpPr>
            <a:spLocks noGrp="1"/>
          </p:cNvSpPr>
          <p:nvPr>
            <p:ph type="title"/>
          </p:nvPr>
        </p:nvSpPr>
        <p:spPr/>
        <p:txBody>
          <a:bodyPr/>
          <a:lstStyle/>
          <a:p>
            <a:r>
              <a:rPr lang="en-US" dirty="0"/>
              <a:t>Chicago Style Title Page</a:t>
            </a:r>
          </a:p>
        </p:txBody>
      </p:sp>
      <p:pic>
        <p:nvPicPr>
          <p:cNvPr id="4" name="Content Placeholder 3">
            <a:extLst>
              <a:ext uri="{FF2B5EF4-FFF2-40B4-BE49-F238E27FC236}">
                <a16:creationId xmlns:a16="http://schemas.microsoft.com/office/drawing/2014/main" id="{89A35714-CD33-4BF0-A912-DBE766A5EC7A}"/>
              </a:ext>
            </a:extLst>
          </p:cNvPr>
          <p:cNvPicPr>
            <a:picLocks noGrp="1" noChangeAspect="1"/>
          </p:cNvPicPr>
          <p:nvPr>
            <p:ph idx="1"/>
          </p:nvPr>
        </p:nvPicPr>
        <p:blipFill>
          <a:blip r:embed="rId2"/>
          <a:stretch>
            <a:fillRect/>
          </a:stretch>
        </p:blipFill>
        <p:spPr>
          <a:xfrm>
            <a:off x="4146877" y="760987"/>
            <a:ext cx="4123064" cy="5336026"/>
          </a:xfrm>
          <a:prstGeom prst="rect">
            <a:avLst/>
          </a:prstGeom>
          <a:ln>
            <a:noFill/>
          </a:ln>
          <a:effectLst>
            <a:outerShdw blurRad="292100" dist="139700" dir="2700000" algn="tl" rotWithShape="0">
              <a:srgbClr val="333333">
                <a:alpha val="65000"/>
              </a:srgbClr>
            </a:outerShdw>
          </a:effectLst>
        </p:spPr>
      </p:pic>
      <p:sp>
        <p:nvSpPr>
          <p:cNvPr id="5" name="TextBox 4">
            <a:extLst>
              <a:ext uri="{FF2B5EF4-FFF2-40B4-BE49-F238E27FC236}">
                <a16:creationId xmlns:a16="http://schemas.microsoft.com/office/drawing/2014/main" id="{168C419D-FCC2-4366-971C-3FB01F32286D}"/>
              </a:ext>
            </a:extLst>
          </p:cNvPr>
          <p:cNvSpPr txBox="1"/>
          <p:nvPr/>
        </p:nvSpPr>
        <p:spPr>
          <a:xfrm>
            <a:off x="1726660" y="6266329"/>
            <a:ext cx="8458200" cy="577081"/>
          </a:xfrm>
          <a:prstGeom prst="rect">
            <a:avLst/>
          </a:prstGeom>
          <a:noFill/>
        </p:spPr>
        <p:txBody>
          <a:bodyPr>
            <a:spAutoFit/>
          </a:bodyPr>
          <a:lstStyle/>
          <a:p>
            <a:pPr fontAlgn="auto">
              <a:spcBef>
                <a:spcPts val="0"/>
              </a:spcBef>
              <a:spcAft>
                <a:spcPts val="0"/>
              </a:spcAft>
              <a:defRPr/>
            </a:pPr>
            <a:r>
              <a:rPr lang="en-US" sz="1050" dirty="0">
                <a:latin typeface="+mn-lt"/>
                <a:cs typeface="+mn-cs"/>
              </a:rPr>
              <a:t>--</a:t>
            </a:r>
            <a:r>
              <a:rPr lang="en-US" sz="1050" i="1" dirty="0">
                <a:latin typeface="+mn-lt"/>
                <a:cs typeface="+mn-cs"/>
              </a:rPr>
              <a:t>Purdue OWL. </a:t>
            </a:r>
            <a:r>
              <a:rPr lang="en-US" sz="1050" dirty="0">
                <a:latin typeface="+mn-lt"/>
                <a:cs typeface="+mn-cs"/>
              </a:rPr>
              <a:t>“General Format.” Last Modified 2012. https://owl.english.purdue.edu/owl/resource/717/02/</a:t>
            </a:r>
          </a:p>
          <a:p>
            <a:pPr fontAlgn="auto">
              <a:spcBef>
                <a:spcPts val="0"/>
              </a:spcBef>
              <a:spcAft>
                <a:spcPts val="0"/>
              </a:spcAft>
              <a:defRPr/>
            </a:pPr>
            <a:r>
              <a:rPr lang="en-US" sz="1050" dirty="0">
                <a:latin typeface="+mn-lt"/>
                <a:cs typeface="+mn-cs"/>
              </a:rPr>
              <a:t>--Turabian, K.  </a:t>
            </a:r>
            <a:r>
              <a:rPr lang="en-US" sz="1050" i="1" dirty="0">
                <a:latin typeface="+mn-lt"/>
                <a:cs typeface="+mn-cs"/>
              </a:rPr>
              <a:t>A Manual for Writers of Research Papers, Theses, and Dissertations. </a:t>
            </a:r>
            <a:r>
              <a:rPr lang="en-US" sz="1050" dirty="0">
                <a:latin typeface="+mn-lt"/>
                <a:cs typeface="+mn-cs"/>
              </a:rPr>
              <a:t>(8</a:t>
            </a:r>
            <a:r>
              <a:rPr lang="en-US" sz="1050" baseline="30000" dirty="0">
                <a:latin typeface="+mn-lt"/>
                <a:cs typeface="+mn-cs"/>
              </a:rPr>
              <a:t>th</a:t>
            </a:r>
            <a:r>
              <a:rPr lang="en-US" sz="1050" dirty="0">
                <a:latin typeface="+mn-lt"/>
                <a:cs typeface="+mn-cs"/>
              </a:rPr>
              <a:t> ed.).  Chicago: University of Chicago Press, 2013.</a:t>
            </a:r>
          </a:p>
          <a:p>
            <a:pPr fontAlgn="auto">
              <a:spcBef>
                <a:spcPts val="0"/>
              </a:spcBef>
              <a:spcAft>
                <a:spcPts val="0"/>
              </a:spcAft>
              <a:defRPr/>
            </a:pPr>
            <a:endParaRPr lang="en-US" sz="1050" dirty="0">
              <a:latin typeface="+mn-lt"/>
              <a:cs typeface="+mn-cs"/>
            </a:endParaRPr>
          </a:p>
        </p:txBody>
      </p:sp>
    </p:spTree>
    <p:extLst>
      <p:ext uri="{BB962C8B-B14F-4D97-AF65-F5344CB8AC3E}">
        <p14:creationId xmlns:p14="http://schemas.microsoft.com/office/powerpoint/2010/main" val="62907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220A5-357E-48DF-AA72-1D737690E406}"/>
              </a:ext>
            </a:extLst>
          </p:cNvPr>
          <p:cNvSpPr>
            <a:spLocks noGrp="1"/>
          </p:cNvSpPr>
          <p:nvPr>
            <p:ph type="title"/>
          </p:nvPr>
        </p:nvSpPr>
        <p:spPr/>
        <p:txBody>
          <a:bodyPr/>
          <a:lstStyle/>
          <a:p>
            <a:r>
              <a:rPr lang="en-US" dirty="0"/>
              <a:t>Chicago Body Pages</a:t>
            </a:r>
          </a:p>
        </p:txBody>
      </p:sp>
      <p:sp>
        <p:nvSpPr>
          <p:cNvPr id="3" name="Content Placeholder 2">
            <a:extLst>
              <a:ext uri="{FF2B5EF4-FFF2-40B4-BE49-F238E27FC236}">
                <a16:creationId xmlns:a16="http://schemas.microsoft.com/office/drawing/2014/main" id="{E5B1C554-D254-4C32-813F-2D660757009C}"/>
              </a:ext>
            </a:extLst>
          </p:cNvPr>
          <p:cNvSpPr>
            <a:spLocks noGrp="1"/>
          </p:cNvSpPr>
          <p:nvPr>
            <p:ph idx="1"/>
          </p:nvPr>
        </p:nvSpPr>
        <p:spPr/>
        <p:txBody>
          <a:bodyPr/>
          <a:lstStyle/>
          <a:p>
            <a:pPr>
              <a:buClr>
                <a:srgbClr val="DB9F11"/>
              </a:buClr>
            </a:pPr>
            <a:r>
              <a:rPr lang="en-US" dirty="0"/>
              <a:t>Body Pages in Chicago Style simply show the page number in the top right corner.</a:t>
            </a:r>
          </a:p>
          <a:p>
            <a:pPr>
              <a:buClr>
                <a:srgbClr val="DB9F11"/>
              </a:buClr>
            </a:pPr>
            <a:r>
              <a:rPr lang="en-US" dirty="0"/>
              <a:t>The prose of the paper is typically double spaced (unless specified otherwise by your professor) though block quotes (5 or more lines of text) are typed with single spacing.</a:t>
            </a:r>
          </a:p>
          <a:p>
            <a:pPr>
              <a:buClr>
                <a:srgbClr val="DB9F11"/>
              </a:buClr>
            </a:pPr>
            <a:r>
              <a:rPr lang="en-US" dirty="0"/>
              <a:t>Footnotes are entered at the bottom of the page to show reference.</a:t>
            </a:r>
          </a:p>
          <a:p>
            <a:pPr>
              <a:buClr>
                <a:srgbClr val="DB9F11"/>
              </a:buClr>
            </a:pPr>
            <a:endParaRPr lang="en-US" dirty="0"/>
          </a:p>
        </p:txBody>
      </p:sp>
      <p:sp>
        <p:nvSpPr>
          <p:cNvPr id="4" name="TextBox 3">
            <a:extLst>
              <a:ext uri="{FF2B5EF4-FFF2-40B4-BE49-F238E27FC236}">
                <a16:creationId xmlns:a16="http://schemas.microsoft.com/office/drawing/2014/main" id="{9FD5A6D9-62D8-4B9D-A98A-5093CD72AA46}"/>
              </a:ext>
            </a:extLst>
          </p:cNvPr>
          <p:cNvSpPr txBox="1"/>
          <p:nvPr/>
        </p:nvSpPr>
        <p:spPr>
          <a:xfrm>
            <a:off x="1371600" y="6172200"/>
            <a:ext cx="7564891" cy="415498"/>
          </a:xfrm>
          <a:prstGeom prst="rect">
            <a:avLst/>
          </a:prstGeom>
          <a:noFill/>
        </p:spPr>
        <p:txBody>
          <a:bodyPr wrap="none">
            <a:spAutoFit/>
          </a:bodyPr>
          <a:lstStyle/>
          <a:p>
            <a:pPr fontAlgn="auto">
              <a:spcBef>
                <a:spcPts val="0"/>
              </a:spcBef>
              <a:spcAft>
                <a:spcPts val="0"/>
              </a:spcAft>
              <a:defRPr/>
            </a:pPr>
            <a:r>
              <a:rPr lang="en-US" sz="1050" dirty="0">
                <a:latin typeface="+mn-lt"/>
                <a:cs typeface="+mn-cs"/>
              </a:rPr>
              <a:t>--Turabian, K.  </a:t>
            </a:r>
            <a:r>
              <a:rPr lang="en-US" sz="1050" i="1" dirty="0">
                <a:latin typeface="+mn-lt"/>
                <a:cs typeface="+mn-cs"/>
              </a:rPr>
              <a:t>A Manual for Writers of Research Papers, Theses, and Dissertations. </a:t>
            </a:r>
            <a:r>
              <a:rPr lang="en-US" sz="1050" dirty="0">
                <a:latin typeface="+mn-lt"/>
                <a:cs typeface="+mn-cs"/>
              </a:rPr>
              <a:t>(8</a:t>
            </a:r>
            <a:r>
              <a:rPr lang="en-US" sz="1050" baseline="30000" dirty="0">
                <a:latin typeface="+mn-lt"/>
                <a:cs typeface="+mn-cs"/>
              </a:rPr>
              <a:t>th</a:t>
            </a:r>
            <a:r>
              <a:rPr lang="en-US" sz="1050" dirty="0">
                <a:latin typeface="+mn-lt"/>
                <a:cs typeface="+mn-cs"/>
              </a:rPr>
              <a:t> ed.).  Chicago: University of Chicago Press, 2013.</a:t>
            </a:r>
          </a:p>
          <a:p>
            <a:pPr fontAlgn="auto">
              <a:spcBef>
                <a:spcPts val="0"/>
              </a:spcBef>
              <a:spcAft>
                <a:spcPts val="0"/>
              </a:spcAft>
              <a:defRPr/>
            </a:pPr>
            <a:r>
              <a:rPr lang="en-US" sz="1050" dirty="0">
                <a:latin typeface="+mn-lt"/>
                <a:cs typeface="+mn-cs"/>
              </a:rPr>
              <a:t>--</a:t>
            </a:r>
            <a:r>
              <a:rPr lang="en-US" sz="1050" i="1" dirty="0">
                <a:latin typeface="+mn-lt"/>
                <a:cs typeface="+mn-cs"/>
              </a:rPr>
              <a:t>Purdue OWL. </a:t>
            </a:r>
            <a:r>
              <a:rPr lang="en-US" sz="1050" dirty="0">
                <a:latin typeface="+mn-lt"/>
                <a:cs typeface="+mn-cs"/>
              </a:rPr>
              <a:t>“General Format.” Last Modified 2012. https://owl.english.purdue.edu/owl/resource/717/02/</a:t>
            </a:r>
          </a:p>
        </p:txBody>
      </p:sp>
    </p:spTree>
    <p:extLst>
      <p:ext uri="{BB962C8B-B14F-4D97-AF65-F5344CB8AC3E}">
        <p14:creationId xmlns:p14="http://schemas.microsoft.com/office/powerpoint/2010/main" val="427549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0C346-7619-4AB8-A408-7B91C3A908A2}"/>
              </a:ext>
            </a:extLst>
          </p:cNvPr>
          <p:cNvSpPr>
            <a:spLocks noGrp="1"/>
          </p:cNvSpPr>
          <p:nvPr>
            <p:ph type="title"/>
          </p:nvPr>
        </p:nvSpPr>
        <p:spPr/>
        <p:txBody>
          <a:bodyPr/>
          <a:lstStyle/>
          <a:p>
            <a:r>
              <a:rPr lang="en-US" dirty="0"/>
              <a:t>Chicago Body Pages</a:t>
            </a:r>
          </a:p>
        </p:txBody>
      </p:sp>
      <p:pic>
        <p:nvPicPr>
          <p:cNvPr id="4" name="Content Placeholder 3">
            <a:extLst>
              <a:ext uri="{FF2B5EF4-FFF2-40B4-BE49-F238E27FC236}">
                <a16:creationId xmlns:a16="http://schemas.microsoft.com/office/drawing/2014/main" id="{31B84D9E-A80D-4C5F-9571-4F6DF792A251}"/>
              </a:ext>
            </a:extLst>
          </p:cNvPr>
          <p:cNvPicPr>
            <a:picLocks noGrp="1" noChangeAspect="1"/>
          </p:cNvPicPr>
          <p:nvPr>
            <p:ph idx="1"/>
          </p:nvPr>
        </p:nvPicPr>
        <p:blipFill>
          <a:blip r:embed="rId2"/>
          <a:stretch>
            <a:fillRect/>
          </a:stretch>
        </p:blipFill>
        <p:spPr>
          <a:xfrm>
            <a:off x="4025993" y="746458"/>
            <a:ext cx="4140013" cy="5355939"/>
          </a:xfrm>
          <a:prstGeom prst="rect">
            <a:avLst/>
          </a:prstGeom>
          <a:ln>
            <a:noFill/>
          </a:ln>
          <a:effectLst>
            <a:outerShdw blurRad="292100" dist="139700" dir="2700000" algn="tl" rotWithShape="0">
              <a:srgbClr val="333333">
                <a:alpha val="65000"/>
              </a:srgbClr>
            </a:outerShdw>
          </a:effectLst>
        </p:spPr>
      </p:pic>
      <p:sp>
        <p:nvSpPr>
          <p:cNvPr id="5" name="TextBox 4">
            <a:extLst>
              <a:ext uri="{FF2B5EF4-FFF2-40B4-BE49-F238E27FC236}">
                <a16:creationId xmlns:a16="http://schemas.microsoft.com/office/drawing/2014/main" id="{2CE96A85-AF04-48CD-9F54-04F9767E023D}"/>
              </a:ext>
            </a:extLst>
          </p:cNvPr>
          <p:cNvSpPr txBox="1"/>
          <p:nvPr/>
        </p:nvSpPr>
        <p:spPr>
          <a:xfrm>
            <a:off x="1726660" y="6119813"/>
            <a:ext cx="7704353" cy="738664"/>
          </a:xfrm>
          <a:prstGeom prst="rect">
            <a:avLst/>
          </a:prstGeom>
          <a:noFill/>
        </p:spPr>
        <p:txBody>
          <a:bodyPr wrap="none">
            <a:spAutoFit/>
          </a:bodyPr>
          <a:lstStyle/>
          <a:p>
            <a:pPr fontAlgn="auto">
              <a:spcBef>
                <a:spcPts val="0"/>
              </a:spcBef>
              <a:spcAft>
                <a:spcPts val="0"/>
              </a:spcAft>
              <a:defRPr/>
            </a:pPr>
            <a:r>
              <a:rPr lang="en-US" sz="1050" dirty="0">
                <a:latin typeface="+mn-lt"/>
                <a:cs typeface="+mn-cs"/>
              </a:rPr>
              <a:t>--Turabian, K.  </a:t>
            </a:r>
            <a:r>
              <a:rPr lang="en-US" sz="1050" i="1" dirty="0">
                <a:latin typeface="+mn-lt"/>
                <a:cs typeface="+mn-cs"/>
              </a:rPr>
              <a:t>A Manual for Writers of Research Papers, Theses, and Dissertations. </a:t>
            </a:r>
            <a:r>
              <a:rPr lang="en-US" sz="1050" dirty="0">
                <a:latin typeface="+mn-lt"/>
                <a:cs typeface="+mn-cs"/>
              </a:rPr>
              <a:t>(8</a:t>
            </a:r>
            <a:r>
              <a:rPr lang="en-US" sz="1050" baseline="30000" dirty="0">
                <a:latin typeface="+mn-lt"/>
                <a:cs typeface="+mn-cs"/>
              </a:rPr>
              <a:t>th</a:t>
            </a:r>
            <a:r>
              <a:rPr lang="en-US" sz="1050" dirty="0">
                <a:latin typeface="+mn-lt"/>
                <a:cs typeface="+mn-cs"/>
              </a:rPr>
              <a:t> ed.).  Chicago: University of Chicago Press, 2013.</a:t>
            </a:r>
          </a:p>
          <a:p>
            <a:pPr fontAlgn="auto">
              <a:spcBef>
                <a:spcPts val="0"/>
              </a:spcBef>
              <a:spcAft>
                <a:spcPts val="0"/>
              </a:spcAft>
              <a:defRPr/>
            </a:pPr>
            <a:r>
              <a:rPr lang="en-US" sz="1050" dirty="0">
                <a:latin typeface="+mn-lt"/>
                <a:cs typeface="+mn-cs"/>
              </a:rPr>
              <a:t>--</a:t>
            </a:r>
            <a:r>
              <a:rPr lang="en-US" sz="1050" i="1" dirty="0">
                <a:latin typeface="+mn-lt"/>
                <a:cs typeface="+mn-cs"/>
              </a:rPr>
              <a:t>Purdue OWL. </a:t>
            </a:r>
            <a:r>
              <a:rPr lang="en-US" sz="1050" dirty="0">
                <a:latin typeface="+mn-lt"/>
                <a:cs typeface="+mn-cs"/>
              </a:rPr>
              <a:t>“General Format.” Last Modified 2012. https://owl.english.purdue.edu/owl/resource/717/02/</a:t>
            </a:r>
          </a:p>
          <a:p>
            <a:pPr>
              <a:defRPr/>
            </a:pPr>
            <a:r>
              <a:rPr lang="en-US" sz="1050" dirty="0">
                <a:latin typeface="+mn-lt"/>
                <a:cs typeface="+mn-cs"/>
              </a:rPr>
              <a:t>--</a:t>
            </a:r>
            <a:r>
              <a:rPr lang="en-US" altLang="en-US" sz="1050" i="1" dirty="0"/>
              <a:t>The Chicago Manual of Style: The Essential Guide  for Writers, Editors, and Publishers. </a:t>
            </a:r>
            <a:r>
              <a:rPr lang="en-US" altLang="en-US" sz="1050" dirty="0"/>
              <a:t>17</a:t>
            </a:r>
            <a:r>
              <a:rPr lang="en-US" altLang="en-US" sz="1050" baseline="30000" dirty="0"/>
              <a:t>th</a:t>
            </a:r>
            <a:r>
              <a:rPr lang="en-US" altLang="en-US" sz="1050" dirty="0"/>
              <a:t> ed. Chicago: University of Chicago Press, 2017.</a:t>
            </a:r>
          </a:p>
          <a:p>
            <a:pPr fontAlgn="auto">
              <a:spcBef>
                <a:spcPts val="0"/>
              </a:spcBef>
              <a:spcAft>
                <a:spcPts val="0"/>
              </a:spcAft>
              <a:defRPr/>
            </a:pPr>
            <a:endParaRPr lang="en-US" sz="1050" dirty="0">
              <a:latin typeface="+mn-lt"/>
              <a:cs typeface="+mn-cs"/>
            </a:endParaRPr>
          </a:p>
        </p:txBody>
      </p:sp>
    </p:spTree>
    <p:extLst>
      <p:ext uri="{BB962C8B-B14F-4D97-AF65-F5344CB8AC3E}">
        <p14:creationId xmlns:p14="http://schemas.microsoft.com/office/powerpoint/2010/main" val="2423428284"/>
      </p:ext>
    </p:extLst>
  </p:cSld>
  <p:clrMapOvr>
    <a:masterClrMapping/>
  </p:clrMapOvr>
</p:sld>
</file>

<file path=ppt/theme/theme1.xml><?xml version="1.0" encoding="utf-8"?>
<a:theme xmlns:a="http://schemas.openxmlformats.org/drawingml/2006/main" name="Frame">
  <a:themeElements>
    <a:clrScheme name="Custom 5">
      <a:dk1>
        <a:srgbClr val="000000"/>
      </a:dk1>
      <a:lt1>
        <a:srgbClr val="FFFFFF"/>
      </a:lt1>
      <a:dk2>
        <a:srgbClr val="545454"/>
      </a:dk2>
      <a:lt2>
        <a:srgbClr val="5F6062"/>
      </a:lt2>
      <a:accent1>
        <a:srgbClr val="46166B"/>
      </a:accent1>
      <a:accent2>
        <a:srgbClr val="DB9F11"/>
      </a:accent2>
      <a:accent3>
        <a:srgbClr val="DB9F11"/>
      </a:accent3>
      <a:accent4>
        <a:srgbClr val="EE7008"/>
      </a:accent4>
      <a:accent5>
        <a:srgbClr val="1AB39F"/>
      </a:accent5>
      <a:accent6>
        <a:srgbClr val="D5393D"/>
      </a:accent6>
      <a:hlink>
        <a:srgbClr val="DB9F11"/>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371</TotalTime>
  <Words>3149</Words>
  <Application>Microsoft Office PowerPoint</Application>
  <PresentationFormat>Widescreen</PresentationFormat>
  <Paragraphs>270</Paragraphs>
  <Slides>39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Cambria</vt:lpstr>
      <vt:lpstr>Corbel</vt:lpstr>
      <vt:lpstr>Wingdings</vt:lpstr>
      <vt:lpstr>Wingdings 2</vt:lpstr>
      <vt:lpstr>Frame</vt:lpstr>
      <vt:lpstr>Chicago Style  17th Edition The Basics</vt:lpstr>
      <vt:lpstr>Todays’ Goals</vt:lpstr>
      <vt:lpstr>What is Chicago Style? Why use it?</vt:lpstr>
      <vt:lpstr>Chicago Style</vt:lpstr>
      <vt:lpstr>Formatting Pages </vt:lpstr>
      <vt:lpstr>Chicago Style Title Page</vt:lpstr>
      <vt:lpstr>Chicago Style Title Page</vt:lpstr>
      <vt:lpstr>Chicago Body Pages</vt:lpstr>
      <vt:lpstr>Chicago Body Pages</vt:lpstr>
      <vt:lpstr>Style and Usage</vt:lpstr>
      <vt:lpstr>Numbers</vt:lpstr>
      <vt:lpstr>Quotations</vt:lpstr>
      <vt:lpstr>Documenting Sources</vt:lpstr>
      <vt:lpstr>Notes and Bibliography System</vt:lpstr>
      <vt:lpstr>Using Notes</vt:lpstr>
      <vt:lpstr>Using Notes Continued</vt:lpstr>
      <vt:lpstr>Footnotes</vt:lpstr>
      <vt:lpstr>Using Footnotes in Text</vt:lpstr>
      <vt:lpstr>Using Footnotes in Text (continued)</vt:lpstr>
      <vt:lpstr>Using Footnotes in Text (continued)</vt:lpstr>
      <vt:lpstr>Endnotes</vt:lpstr>
      <vt:lpstr>Bibliography</vt:lpstr>
      <vt:lpstr>Bibliography Continued</vt:lpstr>
      <vt:lpstr>Author and Date System</vt:lpstr>
      <vt:lpstr>Author-Date System</vt:lpstr>
      <vt:lpstr>Citing Sources</vt:lpstr>
      <vt:lpstr>Documenting Authors</vt:lpstr>
      <vt:lpstr>Documenting Authors (continued)</vt:lpstr>
      <vt:lpstr>Documenting Books</vt:lpstr>
      <vt:lpstr>Documenting Chapters in an Edited Collection</vt:lpstr>
      <vt:lpstr>Documenting Journals</vt:lpstr>
      <vt:lpstr>Documenting Online Journals</vt:lpstr>
      <vt:lpstr>Documenting Websites</vt:lpstr>
      <vt:lpstr>Why Source Integration?</vt:lpstr>
      <vt:lpstr>Choosing Text to Integrate</vt:lpstr>
      <vt:lpstr>Summarizing</vt:lpstr>
      <vt:lpstr>Paraphrasing</vt:lpstr>
      <vt:lpstr>Quoting</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Chicago Style  17th Edition The Basics</dc:title>
  <dc:creator>Voss, Kristina</dc:creator>
  <cp:lastModifiedBy>Voss, Kristina</cp:lastModifiedBy>
  <cp:revision>34</cp:revision>
  <dcterms:created xsi:type="dcterms:W3CDTF">2019-06-05T13:27:36Z</dcterms:created>
  <dcterms:modified xsi:type="dcterms:W3CDTF">2019-07-11T15:51:13Z</dcterms:modified>
</cp:coreProperties>
</file>