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58" r:id="rId4"/>
    <p:sldId id="259" r:id="rId5"/>
    <p:sldId id="284" r:id="rId6"/>
    <p:sldId id="285" r:id="rId7"/>
    <p:sldId id="286" r:id="rId8"/>
    <p:sldId id="287" r:id="rId9"/>
    <p:sldId id="288" r:id="rId10"/>
    <p:sldId id="289" r:id="rId11"/>
    <p:sldId id="291" r:id="rId12"/>
    <p:sldId id="290" r:id="rId13"/>
    <p:sldId id="260" r:id="rId14"/>
    <p:sldId id="261" r:id="rId15"/>
    <p:sldId id="262" r:id="rId16"/>
    <p:sldId id="263" r:id="rId17"/>
    <p:sldId id="265" r:id="rId18"/>
    <p:sldId id="264" r:id="rId19"/>
    <p:sldId id="266" r:id="rId20"/>
    <p:sldId id="267" r:id="rId21"/>
    <p:sldId id="268" r:id="rId22"/>
    <p:sldId id="269" r:id="rId23"/>
    <p:sldId id="270" r:id="rId24"/>
    <p:sldId id="271" r:id="rId25"/>
    <p:sldId id="272" r:id="rId26"/>
    <p:sldId id="273" r:id="rId27"/>
    <p:sldId id="274" r:id="rId28"/>
    <p:sldId id="280" r:id="rId29"/>
    <p:sldId id="281" r:id="rId30"/>
    <p:sldId id="275" r:id="rId31"/>
    <p:sldId id="276" r:id="rId32"/>
    <p:sldId id="277" r:id="rId33"/>
    <p:sldId id="278" r:id="rId34"/>
    <p:sldId id="279" r:id="rId35"/>
    <p:sldId id="282" r:id="rId36"/>
    <p:sldId id="28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53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8" d="100"/>
          <a:sy n="108" d="100"/>
        </p:scale>
        <p:origin x="-1476" y="-1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20B2BFD6-5A3E-4871-B79E-D4A0564B2404}" type="datetimeFigureOut">
              <a:rPr lang="en-US" smtClean="0"/>
              <a:t>1/20/2015</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1CB66804-F07E-4652-B4E9-8CF757BC929F}"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B2BFD6-5A3E-4871-B79E-D4A0564B2404}" type="datetimeFigureOut">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66804-F07E-4652-B4E9-8CF757BC92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B2BFD6-5A3E-4871-B79E-D4A0564B2404}" type="datetimeFigureOut">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CB66804-F07E-4652-B4E9-8CF757BC929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B2BFD6-5A3E-4871-B79E-D4A0564B2404}" type="datetimeFigureOut">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66804-F07E-4652-B4E9-8CF757BC929F}"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20B2BFD6-5A3E-4871-B79E-D4A0564B2404}" type="datetimeFigureOut">
              <a:rPr lang="en-US" smtClean="0"/>
              <a:t>1/20/2015</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1CB66804-F07E-4652-B4E9-8CF757BC929F}"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B2BFD6-5A3E-4871-B79E-D4A0564B2404}" type="datetimeFigureOut">
              <a:rPr lang="en-US" smtClean="0"/>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B66804-F07E-4652-B4E9-8CF757BC929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B2BFD6-5A3E-4871-B79E-D4A0564B2404}" type="datetimeFigureOut">
              <a:rPr lang="en-US" smtClean="0"/>
              <a:t>1/20/2015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B66804-F07E-4652-B4E9-8CF757BC929F}"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0B2BFD6-5A3E-4871-B79E-D4A0564B2404}" type="datetimeFigureOut">
              <a:rPr lang="en-US" smtClean="0"/>
              <a:t>1/20/2015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B66804-F07E-4652-B4E9-8CF757BC929F}"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0B2BFD6-5A3E-4871-B79E-D4A0564B2404}" type="datetimeFigureOut">
              <a:rPr lang="en-US" smtClean="0"/>
              <a:t>1/20/2015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B66804-F07E-4652-B4E9-8CF757BC929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B2BFD6-5A3E-4871-B79E-D4A0564B2404}" type="datetimeFigureOut">
              <a:rPr lang="en-US" smtClean="0"/>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1CB66804-F07E-4652-B4E9-8CF757BC929F}"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B2BFD6-5A3E-4871-B79E-D4A0564B2404}" type="datetimeFigureOut">
              <a:rPr lang="en-US" smtClean="0"/>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B66804-F07E-4652-B4E9-8CF757BC929F}"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20B2BFD6-5A3E-4871-B79E-D4A0564B2404}" type="datetimeFigureOut">
              <a:rPr lang="en-US" smtClean="0"/>
              <a:t>1/20/2015</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1CB66804-F07E-4652-B4E9-8CF757BC929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literary-devices.com/content/motif"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77500" lnSpcReduction="20000"/>
          </a:bodyPr>
          <a:lstStyle/>
          <a:p>
            <a:r>
              <a:rPr lang="en-US" dirty="0" smtClean="0"/>
              <a:t>By </a:t>
            </a:r>
          </a:p>
          <a:p>
            <a:r>
              <a:rPr lang="en-US" dirty="0" smtClean="0"/>
              <a:t>Kathleen Franks</a:t>
            </a:r>
          </a:p>
          <a:p>
            <a:endParaRPr lang="en-US" dirty="0"/>
          </a:p>
          <a:p>
            <a:r>
              <a:rPr lang="en-US" dirty="0" smtClean="0"/>
              <a:t>Writing Consultant</a:t>
            </a:r>
          </a:p>
          <a:p>
            <a:endParaRPr lang="en-US" dirty="0"/>
          </a:p>
          <a:p>
            <a:r>
              <a:rPr lang="en-US" smtClean="0"/>
              <a:t>November 2013</a:t>
            </a:r>
            <a:endParaRPr lang="en-US" dirty="0"/>
          </a:p>
        </p:txBody>
      </p:sp>
      <p:sp>
        <p:nvSpPr>
          <p:cNvPr id="2" name="Title 1"/>
          <p:cNvSpPr>
            <a:spLocks noGrp="1"/>
          </p:cNvSpPr>
          <p:nvPr>
            <p:ph type="title"/>
          </p:nvPr>
        </p:nvSpPr>
        <p:spPr/>
        <p:txBody>
          <a:bodyPr>
            <a:normAutofit fontScale="90000"/>
          </a:bodyPr>
          <a:lstStyle/>
          <a:p>
            <a:pPr algn="ctr"/>
            <a:r>
              <a:rPr lang="en-US" dirty="0" smtClean="0"/>
              <a:t>How to Do a Literary Analysis </a:t>
            </a:r>
            <a:br>
              <a:rPr lang="en-US" dirty="0" smtClean="0"/>
            </a:br>
            <a:r>
              <a:rPr lang="en-US" dirty="0" smtClean="0"/>
              <a:t>(the Right Way)</a:t>
            </a:r>
            <a:endParaRPr lang="en-US" dirty="0"/>
          </a:p>
        </p:txBody>
      </p:sp>
      <p:sp>
        <p:nvSpPr>
          <p:cNvPr id="4" name="TextBox 3"/>
          <p:cNvSpPr txBox="1"/>
          <p:nvPr/>
        </p:nvSpPr>
        <p:spPr>
          <a:xfrm>
            <a:off x="2113323" y="3863399"/>
            <a:ext cx="3198311" cy="646331"/>
          </a:xfrm>
          <a:prstGeom prst="rect">
            <a:avLst/>
          </a:prstGeom>
          <a:noFill/>
        </p:spPr>
        <p:txBody>
          <a:bodyPr wrap="none" rtlCol="0">
            <a:spAutoFit/>
          </a:bodyPr>
          <a:lstStyle/>
          <a:p>
            <a:pPr algn="ctr"/>
            <a:r>
              <a:rPr lang="en-US" dirty="0" smtClean="0">
                <a:solidFill>
                  <a:schemeClr val="bg1"/>
                </a:solidFill>
              </a:rPr>
              <a:t>University of North Alabama</a:t>
            </a:r>
          </a:p>
          <a:p>
            <a:pPr algn="ctr"/>
            <a:r>
              <a:rPr lang="en-US" dirty="0" smtClean="0">
                <a:solidFill>
                  <a:schemeClr val="bg1"/>
                </a:solidFill>
              </a:rPr>
              <a:t>Center for Writing Excellence</a:t>
            </a:r>
            <a:endParaRPr lang="en-US" dirty="0">
              <a:solidFill>
                <a:schemeClr val="bg1"/>
              </a:solidFill>
            </a:endParaRPr>
          </a:p>
        </p:txBody>
      </p:sp>
    </p:spTree>
    <p:extLst>
      <p:ext uri="{BB962C8B-B14F-4D97-AF65-F5344CB8AC3E}">
        <p14:creationId xmlns:p14="http://schemas.microsoft.com/office/powerpoint/2010/main" val="366757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0000" lnSpcReduction="20000"/>
          </a:bodyPr>
          <a:lstStyle/>
          <a:p>
            <a:r>
              <a:rPr lang="en-US" b="1" dirty="0" smtClean="0"/>
              <a:t>Context</a:t>
            </a:r>
            <a:r>
              <a:rPr lang="en-US" dirty="0" smtClean="0"/>
              <a:t>: the ideas, history, events, or circumstances surrounding a work or a part of a work. Often you will have to look for context clues in a work to figure out what a word or sentence means. Context many times dictates what is important in a piece, or why the piece itself is important.</a:t>
            </a:r>
          </a:p>
          <a:p>
            <a:pPr lvl="1"/>
            <a:r>
              <a:rPr lang="en-US" dirty="0" smtClean="0"/>
              <a:t>What is the context of </a:t>
            </a:r>
            <a:r>
              <a:rPr lang="en-US" i="1" dirty="0" smtClean="0"/>
              <a:t>To Kill a Mockingbird</a:t>
            </a:r>
            <a:r>
              <a:rPr lang="en-US" dirty="0" smtClean="0"/>
              <a:t>?</a:t>
            </a:r>
          </a:p>
          <a:p>
            <a:pPr lvl="2"/>
            <a:r>
              <a:rPr lang="en-US" dirty="0" smtClean="0"/>
              <a:t>Rural South before the Civil Rights Movement</a:t>
            </a:r>
          </a:p>
          <a:p>
            <a:pPr lvl="2"/>
            <a:r>
              <a:rPr lang="en-US" dirty="0" smtClean="0"/>
              <a:t>Small town</a:t>
            </a:r>
          </a:p>
          <a:p>
            <a:pPr lvl="2"/>
            <a:r>
              <a:rPr lang="en-US" dirty="0" smtClean="0"/>
              <a:t>Racial prejudice</a:t>
            </a:r>
          </a:p>
          <a:p>
            <a:pPr lvl="1"/>
            <a:endParaRPr lang="en-US" dirty="0"/>
          </a:p>
        </p:txBody>
      </p:sp>
      <p:sp>
        <p:nvSpPr>
          <p:cNvPr id="3" name="Title 2"/>
          <p:cNvSpPr>
            <a:spLocks noGrp="1"/>
          </p:cNvSpPr>
          <p:nvPr>
            <p:ph type="title"/>
          </p:nvPr>
        </p:nvSpPr>
        <p:spPr/>
        <p:txBody>
          <a:bodyPr/>
          <a:lstStyle/>
          <a:p>
            <a:r>
              <a:rPr lang="en-US" dirty="0" smtClean="0"/>
              <a:t>Some brief definitions</a:t>
            </a:r>
            <a:endParaRPr lang="en-US" dirty="0"/>
          </a:p>
        </p:txBody>
      </p:sp>
      <p:pic>
        <p:nvPicPr>
          <p:cNvPr id="3074" name="Picture 2" descr="http://www.doctormacro.com/Images/Badham,%20Mary/Annex/NRFPT/Annex%20-%20Badham,%20Mary%20%28To%20Kill%20a%20Mockingbird%29_NRFPT_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1676400"/>
            <a:ext cx="3581400" cy="43546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76800" y="6248400"/>
            <a:ext cx="3164649" cy="369332"/>
          </a:xfrm>
          <a:prstGeom prst="rect">
            <a:avLst/>
          </a:prstGeom>
          <a:noFill/>
        </p:spPr>
        <p:txBody>
          <a:bodyPr wrap="none" rtlCol="0">
            <a:spAutoFit/>
          </a:bodyPr>
          <a:lstStyle/>
          <a:p>
            <a:r>
              <a:rPr lang="en-US" i="1" dirty="0" smtClean="0"/>
              <a:t>To Kill a Mockingbird</a:t>
            </a:r>
            <a:r>
              <a:rPr lang="en-US" dirty="0" smtClean="0"/>
              <a:t> (1962)</a:t>
            </a:r>
            <a:endParaRPr lang="en-US" i="1" dirty="0"/>
          </a:p>
        </p:txBody>
      </p:sp>
    </p:spTree>
    <p:extLst>
      <p:ext uri="{BB962C8B-B14F-4D97-AF65-F5344CB8AC3E}">
        <p14:creationId xmlns:p14="http://schemas.microsoft.com/office/powerpoint/2010/main" val="1068690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Connotation</a:t>
            </a:r>
            <a:r>
              <a:rPr lang="en-US" dirty="0"/>
              <a:t>: connotation is the associated meaning a word carries with it, but it’s not necessarily the dictionary meaning. Many times connotation will change depending upon the person. A word can have a negative or positive connotation</a:t>
            </a:r>
            <a:r>
              <a:rPr lang="en-US" dirty="0" smtClean="0"/>
              <a:t>. (Sometimes connotation is subjective.)</a:t>
            </a:r>
            <a:endParaRPr lang="en-US" dirty="0"/>
          </a:p>
          <a:p>
            <a:pPr lvl="1"/>
            <a:r>
              <a:rPr lang="en-US" dirty="0"/>
              <a:t>Home: happiness, togetherness, love, </a:t>
            </a:r>
            <a:r>
              <a:rPr lang="en-US" dirty="0" smtClean="0"/>
              <a:t>warmth</a:t>
            </a:r>
          </a:p>
          <a:p>
            <a:pPr lvl="1"/>
            <a:r>
              <a:rPr lang="en-US" dirty="0" smtClean="0"/>
              <a:t>Childish           vs.               Childlike</a:t>
            </a:r>
            <a:endParaRPr lang="en-US" dirty="0"/>
          </a:p>
          <a:p>
            <a:endParaRPr lang="en-US" dirty="0"/>
          </a:p>
        </p:txBody>
      </p:sp>
      <p:sp>
        <p:nvSpPr>
          <p:cNvPr id="3" name="Title 2"/>
          <p:cNvSpPr>
            <a:spLocks noGrp="1"/>
          </p:cNvSpPr>
          <p:nvPr>
            <p:ph type="title"/>
          </p:nvPr>
        </p:nvSpPr>
        <p:spPr/>
        <p:txBody>
          <a:bodyPr/>
          <a:lstStyle/>
          <a:p>
            <a:r>
              <a:rPr lang="en-US" dirty="0" smtClean="0"/>
              <a:t>Some brief definitions</a:t>
            </a:r>
            <a:endParaRPr lang="en-US" dirty="0"/>
          </a:p>
        </p:txBody>
      </p:sp>
      <p:sp>
        <p:nvSpPr>
          <p:cNvPr id="4" name="Down Arrow 3"/>
          <p:cNvSpPr/>
          <p:nvPr/>
        </p:nvSpPr>
        <p:spPr>
          <a:xfrm>
            <a:off x="1295400" y="4038600"/>
            <a:ext cx="457200" cy="990600"/>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 name="TextBox 4"/>
          <p:cNvSpPr txBox="1"/>
          <p:nvPr/>
        </p:nvSpPr>
        <p:spPr>
          <a:xfrm>
            <a:off x="228600" y="5334000"/>
            <a:ext cx="2590800" cy="923330"/>
          </a:xfrm>
          <a:prstGeom prst="rect">
            <a:avLst/>
          </a:prstGeom>
          <a:noFill/>
        </p:spPr>
        <p:txBody>
          <a:bodyPr wrap="square" rtlCol="0">
            <a:spAutoFit/>
          </a:bodyPr>
          <a:lstStyle/>
          <a:p>
            <a:pPr algn="ctr"/>
            <a:r>
              <a:rPr lang="en-US" dirty="0" smtClean="0"/>
              <a:t>Someone is being immature, annoying, selfish, etc.</a:t>
            </a:r>
            <a:endParaRPr lang="en-US" dirty="0"/>
          </a:p>
        </p:txBody>
      </p:sp>
      <p:sp>
        <p:nvSpPr>
          <p:cNvPr id="7" name="Down Arrow 6"/>
          <p:cNvSpPr/>
          <p:nvPr/>
        </p:nvSpPr>
        <p:spPr>
          <a:xfrm>
            <a:off x="4302577" y="4114800"/>
            <a:ext cx="457200" cy="990600"/>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TextBox 7"/>
          <p:cNvSpPr txBox="1"/>
          <p:nvPr/>
        </p:nvSpPr>
        <p:spPr>
          <a:xfrm>
            <a:off x="3347356" y="5486399"/>
            <a:ext cx="2367643" cy="646331"/>
          </a:xfrm>
          <a:prstGeom prst="rect">
            <a:avLst/>
          </a:prstGeom>
          <a:noFill/>
        </p:spPr>
        <p:txBody>
          <a:bodyPr wrap="square" rtlCol="0">
            <a:spAutoFit/>
          </a:bodyPr>
          <a:lstStyle/>
          <a:p>
            <a:pPr algn="ctr"/>
            <a:r>
              <a:rPr lang="en-US" dirty="0" smtClean="0"/>
              <a:t>Someone is innocent and sweet</a:t>
            </a:r>
            <a:endParaRPr lang="en-US" dirty="0"/>
          </a:p>
        </p:txBody>
      </p:sp>
    </p:spTree>
    <p:extLst>
      <p:ext uri="{BB962C8B-B14F-4D97-AF65-F5344CB8AC3E}">
        <p14:creationId xmlns:p14="http://schemas.microsoft.com/office/powerpoint/2010/main" val="2111362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Author’s background and beliefs</a:t>
            </a:r>
            <a:r>
              <a:rPr lang="en-US" dirty="0" smtClean="0"/>
              <a:t>: Many times an author’s personal life, beliefs, and ideas will spill over into his or her work. Knowing a little about the author will help you figure out what a work is about, what it is trying to say, and why it is trying to say it.</a:t>
            </a:r>
          </a:p>
          <a:p>
            <a:endParaRPr lang="en-US" dirty="0"/>
          </a:p>
          <a:p>
            <a:pPr marL="45720"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Some brief definitions</a:t>
            </a:r>
            <a:endParaRPr lang="en-US" dirty="0"/>
          </a:p>
        </p:txBody>
      </p:sp>
      <p:sp>
        <p:nvSpPr>
          <p:cNvPr id="7" name="TextBox 6"/>
          <p:cNvSpPr txBox="1"/>
          <p:nvPr/>
        </p:nvSpPr>
        <p:spPr>
          <a:xfrm>
            <a:off x="544286" y="3537856"/>
            <a:ext cx="2819400" cy="3139321"/>
          </a:xfrm>
          <a:prstGeom prst="rect">
            <a:avLst/>
          </a:prstGeom>
          <a:noFill/>
        </p:spPr>
        <p:txBody>
          <a:bodyPr wrap="square" rtlCol="0">
            <a:spAutoFit/>
          </a:bodyPr>
          <a:lstStyle/>
          <a:p>
            <a:r>
              <a:rPr lang="en-US" dirty="0" smtClean="0">
                <a:solidFill>
                  <a:srgbClr val="D2533C"/>
                </a:solidFill>
              </a:rPr>
              <a:t>George Orwell:</a:t>
            </a:r>
          </a:p>
          <a:p>
            <a:pPr marL="285750" indent="-285750">
              <a:buFont typeface="Arial" panose="020B0604020202090204" pitchFamily="34" charset="0"/>
              <a:buChar char="•"/>
            </a:pPr>
            <a:r>
              <a:rPr lang="en-US" dirty="0" smtClean="0">
                <a:solidFill>
                  <a:srgbClr val="D2533C"/>
                </a:solidFill>
              </a:rPr>
              <a:t>Considered himself a socialist</a:t>
            </a:r>
          </a:p>
          <a:p>
            <a:pPr marL="285750" indent="-285750">
              <a:buFont typeface="Arial" panose="020B0604020202090204" pitchFamily="34" charset="0"/>
              <a:buChar char="•"/>
            </a:pPr>
            <a:r>
              <a:rPr lang="en-US" dirty="0" smtClean="0">
                <a:solidFill>
                  <a:srgbClr val="D2533C"/>
                </a:solidFill>
              </a:rPr>
              <a:t>Wrote about poverty in England in the 1940s</a:t>
            </a:r>
          </a:p>
          <a:p>
            <a:pPr marL="285750" indent="-285750">
              <a:buFont typeface="Arial" panose="020B0604020202090204" pitchFamily="34" charset="0"/>
              <a:buChar char="•"/>
            </a:pPr>
            <a:r>
              <a:rPr lang="en-US" dirty="0" smtClean="0">
                <a:solidFill>
                  <a:srgbClr val="D2533C"/>
                </a:solidFill>
              </a:rPr>
              <a:t>Fled Spain when the communists began to fight against the socialists</a:t>
            </a:r>
          </a:p>
          <a:p>
            <a:pPr marL="285750" indent="-285750">
              <a:buFont typeface="Arial" panose="020B0604020202090204" pitchFamily="34" charset="0"/>
              <a:buChar char="•"/>
            </a:pPr>
            <a:endParaRPr lang="en-US" dirty="0" smtClean="0"/>
          </a:p>
          <a:p>
            <a:endParaRPr lang="en-US" dirty="0"/>
          </a:p>
        </p:txBody>
      </p:sp>
      <p:sp>
        <p:nvSpPr>
          <p:cNvPr id="8" name="TextBox 7"/>
          <p:cNvSpPr txBox="1"/>
          <p:nvPr/>
        </p:nvSpPr>
        <p:spPr>
          <a:xfrm>
            <a:off x="304800" y="6477000"/>
            <a:ext cx="4100803" cy="246221"/>
          </a:xfrm>
          <a:prstGeom prst="rect">
            <a:avLst/>
          </a:prstGeom>
          <a:noFill/>
        </p:spPr>
        <p:txBody>
          <a:bodyPr wrap="none" rtlCol="0">
            <a:spAutoFit/>
          </a:bodyPr>
          <a:lstStyle/>
          <a:p>
            <a:r>
              <a:rPr lang="en-US" sz="1000" dirty="0"/>
              <a:t>http://www.bbc.co.uk/history/historic_figures/orwell_george.shtml</a:t>
            </a:r>
          </a:p>
        </p:txBody>
      </p:sp>
      <p:pic>
        <p:nvPicPr>
          <p:cNvPr id="4098" name="Picture 2" descr="http://sunsetsandfireworks.files.wordpress.com/2012/04/nineteen-eighty-four-by-george-orwell-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537856"/>
            <a:ext cx="1776590" cy="246353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15001" y="3537856"/>
            <a:ext cx="3124200" cy="2031325"/>
          </a:xfrm>
          <a:prstGeom prst="rect">
            <a:avLst/>
          </a:prstGeom>
          <a:noFill/>
        </p:spPr>
        <p:txBody>
          <a:bodyPr wrap="square" rtlCol="0">
            <a:spAutoFit/>
          </a:bodyPr>
          <a:lstStyle/>
          <a:p>
            <a:r>
              <a:rPr lang="en-US" dirty="0" smtClean="0">
                <a:solidFill>
                  <a:srgbClr val="D2533C"/>
                </a:solidFill>
              </a:rPr>
              <a:t>Orwell’s </a:t>
            </a:r>
            <a:r>
              <a:rPr lang="en-US" i="1" dirty="0" smtClean="0">
                <a:solidFill>
                  <a:srgbClr val="D2533C"/>
                </a:solidFill>
              </a:rPr>
              <a:t>Animal Farm</a:t>
            </a:r>
            <a:r>
              <a:rPr lang="en-US" dirty="0" smtClean="0">
                <a:solidFill>
                  <a:srgbClr val="D2533C"/>
                </a:solidFill>
              </a:rPr>
              <a:t>:</a:t>
            </a:r>
          </a:p>
          <a:p>
            <a:pPr marL="285750" indent="-285750">
              <a:buFont typeface="Arial" panose="020B0604020202090204" pitchFamily="34" charset="0"/>
              <a:buChar char="•"/>
            </a:pPr>
            <a:r>
              <a:rPr lang="en-US" dirty="0" smtClean="0">
                <a:solidFill>
                  <a:srgbClr val="D2533C"/>
                </a:solidFill>
              </a:rPr>
              <a:t>Published in 1945—just after WWII</a:t>
            </a:r>
          </a:p>
          <a:p>
            <a:pPr marL="285750" indent="-285750">
              <a:buFont typeface="Arial" panose="020B0604020202090204" pitchFamily="34" charset="0"/>
              <a:buChar char="•"/>
            </a:pPr>
            <a:r>
              <a:rPr lang="en-US" dirty="0" smtClean="0">
                <a:solidFill>
                  <a:srgbClr val="D2533C"/>
                </a:solidFill>
              </a:rPr>
              <a:t>Focuses on the bad effects of Communism</a:t>
            </a:r>
          </a:p>
          <a:p>
            <a:pPr marL="285750" indent="-285750">
              <a:buFont typeface="Arial" panose="020B0604020202090204" pitchFamily="34" charset="0"/>
              <a:buChar char="•"/>
            </a:pPr>
            <a:r>
              <a:rPr lang="en-US" dirty="0" smtClean="0">
                <a:solidFill>
                  <a:srgbClr val="D2533C"/>
                </a:solidFill>
              </a:rPr>
              <a:t>Socialism vs. Communism</a:t>
            </a:r>
            <a:endParaRPr lang="en-US" dirty="0">
              <a:solidFill>
                <a:srgbClr val="D2533C"/>
              </a:solidFill>
            </a:endParaRPr>
          </a:p>
        </p:txBody>
      </p:sp>
    </p:spTree>
    <p:extLst>
      <p:ext uri="{BB962C8B-B14F-4D97-AF65-F5344CB8AC3E}">
        <p14:creationId xmlns:p14="http://schemas.microsoft.com/office/powerpoint/2010/main" val="3354281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400" dirty="0" smtClean="0"/>
              <a:t>WHY is the concept being used?</a:t>
            </a:r>
          </a:p>
          <a:p>
            <a:pPr lvl="1"/>
            <a:r>
              <a:rPr lang="en-US" sz="2000" dirty="0" smtClean="0"/>
              <a:t>Is the author trying to prove a point?</a:t>
            </a:r>
          </a:p>
          <a:p>
            <a:pPr lvl="1"/>
            <a:r>
              <a:rPr lang="en-US" sz="2000" dirty="0" smtClean="0"/>
              <a:t>Does the concept stand for something bigger?</a:t>
            </a:r>
          </a:p>
          <a:p>
            <a:r>
              <a:rPr lang="en-US" sz="2400" dirty="0" smtClean="0"/>
              <a:t>HOW is it being used?</a:t>
            </a:r>
          </a:p>
          <a:p>
            <a:pPr lvl="1"/>
            <a:r>
              <a:rPr lang="en-US" sz="2000" dirty="0" smtClean="0"/>
              <a:t>How does it affect the reading?</a:t>
            </a:r>
          </a:p>
          <a:p>
            <a:pPr lvl="1"/>
            <a:r>
              <a:rPr lang="en-US" sz="2000" dirty="0" smtClean="0"/>
              <a:t>What feelings does it evoke in the reader?</a:t>
            </a:r>
          </a:p>
          <a:p>
            <a:r>
              <a:rPr lang="en-US" sz="2400" dirty="0" smtClean="0"/>
              <a:t>WHAT does the concept contribute to the work?</a:t>
            </a:r>
          </a:p>
          <a:p>
            <a:r>
              <a:rPr lang="en-US" sz="2400" dirty="0" smtClean="0"/>
              <a:t>Does the concept have a bigger meaning/importance?</a:t>
            </a:r>
          </a:p>
          <a:p>
            <a:pPr lvl="1"/>
            <a:r>
              <a:rPr lang="en-US" sz="2000" dirty="0" smtClean="0"/>
              <a:t>Does the concept relate to or comment on society, history, religion, etc.?</a:t>
            </a:r>
          </a:p>
        </p:txBody>
      </p:sp>
      <p:sp>
        <p:nvSpPr>
          <p:cNvPr id="2" name="Title 1"/>
          <p:cNvSpPr>
            <a:spLocks noGrp="1"/>
          </p:cNvSpPr>
          <p:nvPr>
            <p:ph type="title"/>
          </p:nvPr>
        </p:nvSpPr>
        <p:spPr/>
        <p:txBody>
          <a:bodyPr/>
          <a:lstStyle/>
          <a:p>
            <a:r>
              <a:rPr lang="en-US" dirty="0" smtClean="0"/>
              <a:t>Some Key Questions</a:t>
            </a:r>
            <a:endParaRPr lang="en-US" dirty="0"/>
          </a:p>
        </p:txBody>
      </p:sp>
    </p:spTree>
    <p:extLst>
      <p:ext uri="{BB962C8B-B14F-4D97-AF65-F5344CB8AC3E}">
        <p14:creationId xmlns:p14="http://schemas.microsoft.com/office/powerpoint/2010/main" val="2465267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400" dirty="0" smtClean="0"/>
              <a:t>Thesis Statement</a:t>
            </a:r>
          </a:p>
          <a:p>
            <a:pPr lvl="1"/>
            <a:r>
              <a:rPr lang="en-US" sz="2000" dirty="0" smtClean="0"/>
              <a:t>What’s the main idea of your analysis? What are you setting out to prove with your paper?</a:t>
            </a:r>
          </a:p>
          <a:p>
            <a:r>
              <a:rPr lang="en-US" sz="2400" dirty="0" smtClean="0"/>
              <a:t>Argument (First)</a:t>
            </a:r>
          </a:p>
          <a:p>
            <a:pPr lvl="1"/>
            <a:r>
              <a:rPr lang="en-US" sz="2000" dirty="0" smtClean="0"/>
              <a:t>What do you think the work/concept is saying/doing?</a:t>
            </a:r>
          </a:p>
          <a:p>
            <a:r>
              <a:rPr lang="en-US" sz="2400" dirty="0" smtClean="0"/>
              <a:t>EVIDENCE (Second)</a:t>
            </a:r>
          </a:p>
          <a:p>
            <a:pPr lvl="1"/>
            <a:r>
              <a:rPr lang="en-US" sz="2000" dirty="0" smtClean="0"/>
              <a:t>What from the text made you think of your idea?</a:t>
            </a:r>
          </a:p>
          <a:p>
            <a:pPr lvl="1"/>
            <a:r>
              <a:rPr lang="en-US" sz="2000" dirty="0" smtClean="0"/>
              <a:t>QUOTATIONS</a:t>
            </a:r>
          </a:p>
          <a:p>
            <a:r>
              <a:rPr lang="en-US" sz="2400" dirty="0" smtClean="0"/>
              <a:t>Discussion (Third)</a:t>
            </a:r>
          </a:p>
          <a:p>
            <a:pPr lvl="1"/>
            <a:r>
              <a:rPr lang="en-US" sz="2000" dirty="0" smtClean="0"/>
              <a:t>Why did the text make you think that way?</a:t>
            </a:r>
          </a:p>
          <a:p>
            <a:pPr lvl="1"/>
            <a:r>
              <a:rPr lang="en-US" sz="2000" dirty="0" smtClean="0"/>
              <a:t>How does the text support your claim?</a:t>
            </a:r>
          </a:p>
          <a:p>
            <a:endParaRPr lang="en-US" sz="2400" dirty="0"/>
          </a:p>
        </p:txBody>
      </p:sp>
      <p:sp>
        <p:nvSpPr>
          <p:cNvPr id="2" name="Title 1"/>
          <p:cNvSpPr>
            <a:spLocks noGrp="1"/>
          </p:cNvSpPr>
          <p:nvPr>
            <p:ph type="title"/>
          </p:nvPr>
        </p:nvSpPr>
        <p:spPr/>
        <p:txBody>
          <a:bodyPr/>
          <a:lstStyle/>
          <a:p>
            <a:r>
              <a:rPr lang="en-US" dirty="0" smtClean="0"/>
              <a:t>What does an analysis have?</a:t>
            </a:r>
            <a:endParaRPr lang="en-US" dirty="0"/>
          </a:p>
        </p:txBody>
      </p:sp>
    </p:spTree>
    <p:extLst>
      <p:ext uri="{BB962C8B-B14F-4D97-AF65-F5344CB8AC3E}">
        <p14:creationId xmlns:p14="http://schemas.microsoft.com/office/powerpoint/2010/main" val="1021557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sz="2600" dirty="0" smtClean="0"/>
              <a:t>Your thesis statement is the main idea of your paper. It will give the reader an idea of what your paper is about and where you’re going with it. It’s usually at the end of your introduction.</a:t>
            </a:r>
          </a:p>
          <a:p>
            <a:r>
              <a:rPr lang="en-US" sz="2600" dirty="0" smtClean="0"/>
              <a:t>Should be specific/narrow</a:t>
            </a:r>
          </a:p>
          <a:p>
            <a:pPr lvl="1"/>
            <a:r>
              <a:rPr lang="en-US" sz="2600" dirty="0"/>
              <a:t>“Three symbols of death in literature are night, darkness, and winter</a:t>
            </a:r>
            <a:r>
              <a:rPr lang="en-US" sz="2600" dirty="0" smtClean="0"/>
              <a:t>.”</a:t>
            </a:r>
          </a:p>
          <a:p>
            <a:pPr lvl="2"/>
            <a:r>
              <a:rPr lang="en-US" sz="2600" dirty="0" smtClean="0"/>
              <a:t>The reader knows the three specific points you will discuss</a:t>
            </a:r>
          </a:p>
          <a:p>
            <a:pPr lvl="1"/>
            <a:r>
              <a:rPr lang="en-US" sz="2600" dirty="0" smtClean="0"/>
              <a:t>“The use of the color green in </a:t>
            </a:r>
            <a:r>
              <a:rPr lang="en-US" sz="2600" i="1" dirty="0" smtClean="0"/>
              <a:t>The Great Gatsby</a:t>
            </a:r>
            <a:r>
              <a:rPr lang="en-US" sz="2600" dirty="0" smtClean="0"/>
              <a:t> signifies the preoccupation of society with money.”</a:t>
            </a:r>
          </a:p>
          <a:p>
            <a:pPr lvl="2"/>
            <a:r>
              <a:rPr lang="en-US" sz="2600" dirty="0" smtClean="0"/>
              <a:t>The reader knows your paper will focus on the color green and how it represents money in </a:t>
            </a:r>
            <a:r>
              <a:rPr lang="en-US" sz="2600" i="1" dirty="0" smtClean="0"/>
              <a:t>The Great Gatsby</a:t>
            </a:r>
            <a:endParaRPr lang="en-US" sz="2600" dirty="0" smtClean="0"/>
          </a:p>
          <a:p>
            <a:pPr marL="292608" lvl="1" indent="0">
              <a:buNone/>
            </a:pPr>
            <a:endParaRPr lang="en-US" dirty="0" smtClean="0"/>
          </a:p>
          <a:p>
            <a:pPr marL="0" indent="0">
              <a:buNone/>
            </a:pPr>
            <a:endParaRPr lang="en-US" dirty="0" smtClean="0"/>
          </a:p>
        </p:txBody>
      </p:sp>
      <p:sp>
        <p:nvSpPr>
          <p:cNvPr id="2" name="Title 1"/>
          <p:cNvSpPr>
            <a:spLocks noGrp="1"/>
          </p:cNvSpPr>
          <p:nvPr>
            <p:ph type="title"/>
          </p:nvPr>
        </p:nvSpPr>
        <p:spPr/>
        <p:txBody>
          <a:bodyPr>
            <a:normAutofit/>
          </a:bodyPr>
          <a:lstStyle/>
          <a:p>
            <a:r>
              <a:rPr lang="en-US" dirty="0" smtClean="0"/>
              <a:t>What is a thesis statement?</a:t>
            </a:r>
            <a:endParaRPr lang="en-US" dirty="0"/>
          </a:p>
        </p:txBody>
      </p:sp>
    </p:spTree>
    <p:extLst>
      <p:ext uri="{BB962C8B-B14F-4D97-AF65-F5344CB8AC3E}">
        <p14:creationId xmlns:p14="http://schemas.microsoft.com/office/powerpoint/2010/main" val="2213523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General statements</a:t>
            </a:r>
          </a:p>
          <a:p>
            <a:pPr lvl="1"/>
            <a:r>
              <a:rPr lang="en-US" sz="2000" dirty="0" smtClean="0"/>
              <a:t>“Abortion is a controversial issue.”</a:t>
            </a:r>
          </a:p>
          <a:p>
            <a:pPr lvl="2"/>
            <a:r>
              <a:rPr lang="en-US" sz="2000" dirty="0" smtClean="0"/>
              <a:t>There are many reasons why abortion is controversial. The reader doesn’t know where your paper is headed. What are you going to talk about? Why is it important?</a:t>
            </a:r>
            <a:endParaRPr lang="en-US" sz="2000" dirty="0"/>
          </a:p>
          <a:p>
            <a:r>
              <a:rPr lang="en-US" dirty="0" smtClean="0"/>
              <a:t>Statements that don’t </a:t>
            </a:r>
            <a:r>
              <a:rPr lang="en-US" dirty="0"/>
              <a:t>build an </a:t>
            </a:r>
            <a:r>
              <a:rPr lang="en-US" dirty="0" smtClean="0"/>
              <a:t>argument</a:t>
            </a:r>
          </a:p>
          <a:p>
            <a:pPr lvl="1"/>
            <a:r>
              <a:rPr lang="en-US" sz="2000" dirty="0" smtClean="0"/>
              <a:t>“This paper is about the theme of loneliness in American literature.”</a:t>
            </a:r>
          </a:p>
          <a:p>
            <a:pPr lvl="2"/>
            <a:r>
              <a:rPr lang="en-US" sz="2000" dirty="0" smtClean="0"/>
              <a:t>Your paper</a:t>
            </a:r>
            <a:r>
              <a:rPr lang="en-US" sz="2000" dirty="0"/>
              <a:t> </a:t>
            </a:r>
            <a:r>
              <a:rPr lang="en-US" sz="2000" dirty="0" smtClean="0"/>
              <a:t>is about loneliness. So what?</a:t>
            </a:r>
            <a:endParaRPr lang="en-US" sz="2000" dirty="0"/>
          </a:p>
          <a:p>
            <a:r>
              <a:rPr lang="en-US" dirty="0" smtClean="0"/>
              <a:t>“A lot”</a:t>
            </a:r>
          </a:p>
          <a:p>
            <a:r>
              <a:rPr lang="en-US" dirty="0" smtClean="0"/>
              <a:t>Vagueness</a:t>
            </a:r>
          </a:p>
          <a:p>
            <a:pPr lvl="1"/>
            <a:r>
              <a:rPr lang="en-US" sz="2000" dirty="0" smtClean="0"/>
              <a:t>“some” and “any” words: sometimes, anyone</a:t>
            </a:r>
          </a:p>
        </p:txBody>
      </p:sp>
      <p:sp>
        <p:nvSpPr>
          <p:cNvPr id="2" name="Title 1"/>
          <p:cNvSpPr>
            <a:spLocks noGrp="1"/>
          </p:cNvSpPr>
          <p:nvPr>
            <p:ph type="title"/>
          </p:nvPr>
        </p:nvSpPr>
        <p:spPr/>
        <p:txBody>
          <a:bodyPr>
            <a:normAutofit fontScale="90000"/>
          </a:bodyPr>
          <a:lstStyle/>
          <a:p>
            <a:r>
              <a:rPr lang="en-US" dirty="0" smtClean="0"/>
              <a:t>Thesis statements: </a:t>
            </a:r>
            <a:br>
              <a:rPr lang="en-US" dirty="0" smtClean="0"/>
            </a:br>
            <a:r>
              <a:rPr lang="en-US" dirty="0" smtClean="0"/>
              <a:t>what to avoid</a:t>
            </a:r>
            <a:endParaRPr lang="en-US" dirty="0"/>
          </a:p>
        </p:txBody>
      </p:sp>
    </p:spTree>
    <p:extLst>
      <p:ext uri="{BB962C8B-B14F-4D97-AF65-F5344CB8AC3E}">
        <p14:creationId xmlns:p14="http://schemas.microsoft.com/office/powerpoint/2010/main" val="688359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Make a claim</a:t>
            </a:r>
          </a:p>
          <a:p>
            <a:pPr lvl="1"/>
            <a:r>
              <a:rPr lang="en-US" sz="2000" dirty="0" smtClean="0"/>
              <a:t>Don’t just state a fact—that isn’t an argument</a:t>
            </a:r>
          </a:p>
          <a:p>
            <a:pPr lvl="1"/>
            <a:r>
              <a:rPr lang="en-US" sz="2000" dirty="0" smtClean="0"/>
              <a:t>Don’t state an opinion</a:t>
            </a:r>
          </a:p>
          <a:p>
            <a:r>
              <a:rPr lang="en-US" sz="2400" dirty="0" smtClean="0"/>
              <a:t>Be specific—don’t make your argument too broad to cover in your paper</a:t>
            </a:r>
          </a:p>
          <a:p>
            <a:r>
              <a:rPr lang="en-US" sz="2400" dirty="0" smtClean="0"/>
              <a:t>Be clear: what is your argument?</a:t>
            </a:r>
          </a:p>
          <a:p>
            <a:r>
              <a:rPr lang="en-US" sz="2400" dirty="0" smtClean="0"/>
              <a:t>You need to sound sure/convincing</a:t>
            </a:r>
          </a:p>
          <a:p>
            <a:pPr lvl="1"/>
            <a:r>
              <a:rPr lang="en-US" sz="2000" dirty="0" smtClean="0"/>
              <a:t>Bad example: “Videogames may increase violence.”</a:t>
            </a:r>
          </a:p>
          <a:p>
            <a:pPr lvl="1"/>
            <a:r>
              <a:rPr lang="en-US" sz="2000" dirty="0" smtClean="0"/>
              <a:t>Good example: “Violent videogames increase violence among the adolescent population.”</a:t>
            </a:r>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How to write a good thesis</a:t>
            </a:r>
            <a:endParaRPr lang="en-US" dirty="0"/>
          </a:p>
        </p:txBody>
      </p:sp>
    </p:spTree>
    <p:extLst>
      <p:ext uri="{BB962C8B-B14F-4D97-AF65-F5344CB8AC3E}">
        <p14:creationId xmlns:p14="http://schemas.microsoft.com/office/powerpoint/2010/main" val="1084894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4359"/>
          <a:stretch/>
        </p:blipFill>
        <p:spPr>
          <a:xfrm>
            <a:off x="685800" y="1981200"/>
            <a:ext cx="7905466" cy="4146510"/>
          </a:xfrm>
        </p:spPr>
      </p:pic>
      <p:sp>
        <p:nvSpPr>
          <p:cNvPr id="2" name="Title 1"/>
          <p:cNvSpPr>
            <a:spLocks noGrp="1"/>
          </p:cNvSpPr>
          <p:nvPr>
            <p:ph type="title"/>
          </p:nvPr>
        </p:nvSpPr>
        <p:spPr/>
        <p:txBody>
          <a:bodyPr>
            <a:normAutofit/>
          </a:bodyPr>
          <a:lstStyle/>
          <a:p>
            <a:r>
              <a:rPr lang="en-US" dirty="0" smtClean="0"/>
              <a:t>a strong thesis: example</a:t>
            </a:r>
            <a:endParaRPr lang="en-US" dirty="0"/>
          </a:p>
        </p:txBody>
      </p:sp>
    </p:spTree>
    <p:extLst>
      <p:ext uri="{BB962C8B-B14F-4D97-AF65-F5344CB8AC3E}">
        <p14:creationId xmlns:p14="http://schemas.microsoft.com/office/powerpoint/2010/main" val="1812003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Choose a concept</a:t>
            </a:r>
          </a:p>
          <a:p>
            <a:pPr lvl="1"/>
            <a:r>
              <a:rPr lang="en-US" sz="2400" dirty="0" smtClean="0"/>
              <a:t>Brainstorming</a:t>
            </a:r>
          </a:p>
          <a:p>
            <a:r>
              <a:rPr lang="en-US" sz="2400" dirty="0" smtClean="0"/>
              <a:t>What argument can you make?</a:t>
            </a:r>
          </a:p>
          <a:p>
            <a:r>
              <a:rPr lang="en-US" sz="2400" dirty="0" smtClean="0"/>
              <a:t>What evidence could you use to support your claim about your argument?</a:t>
            </a:r>
          </a:p>
          <a:p>
            <a:pPr lvl="1"/>
            <a:r>
              <a:rPr lang="en-US" sz="2400" dirty="0" smtClean="0"/>
              <a:t>Do you have enough reasonable evidence?</a:t>
            </a:r>
          </a:p>
          <a:p>
            <a:pPr lvl="1"/>
            <a:r>
              <a:rPr lang="en-US" sz="2400" dirty="0" smtClean="0"/>
              <a:t>Are there places in the text you can quote to support your claim?</a:t>
            </a:r>
          </a:p>
          <a:p>
            <a:pPr lvl="1"/>
            <a:r>
              <a:rPr lang="en-US" sz="2400" dirty="0" smtClean="0"/>
              <a:t>Are there secondary sources you could use to support your claim?</a:t>
            </a:r>
          </a:p>
          <a:p>
            <a:pPr marL="530352" lvl="2" indent="0">
              <a:buNone/>
            </a:pPr>
            <a:endParaRPr lang="en-US" sz="2400" dirty="0" smtClean="0"/>
          </a:p>
          <a:p>
            <a:pPr lvl="1"/>
            <a:endParaRPr lang="en-US" dirty="0" smtClean="0"/>
          </a:p>
        </p:txBody>
      </p:sp>
      <p:sp>
        <p:nvSpPr>
          <p:cNvPr id="2" name="Title 1"/>
          <p:cNvSpPr>
            <a:spLocks noGrp="1"/>
          </p:cNvSpPr>
          <p:nvPr>
            <p:ph type="title"/>
          </p:nvPr>
        </p:nvSpPr>
        <p:spPr/>
        <p:txBody>
          <a:bodyPr/>
          <a:lstStyle/>
          <a:p>
            <a:r>
              <a:rPr lang="en-US" dirty="0" smtClean="0"/>
              <a:t>How do I get started?</a:t>
            </a:r>
            <a:endParaRPr lang="en-US" dirty="0"/>
          </a:p>
        </p:txBody>
      </p:sp>
    </p:spTree>
    <p:extLst>
      <p:ext uri="{BB962C8B-B14F-4D97-AF65-F5344CB8AC3E}">
        <p14:creationId xmlns:p14="http://schemas.microsoft.com/office/powerpoint/2010/main" val="1148818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20000"/>
          </a:bodyPr>
          <a:lstStyle/>
          <a:p>
            <a:r>
              <a:rPr lang="en-US" dirty="0" smtClean="0"/>
              <a:t>A literary analysis looks at a literary work (a story, a book, a play, </a:t>
            </a:r>
            <a:r>
              <a:rPr lang="en-US" dirty="0" smtClean="0"/>
              <a:t>an article, </a:t>
            </a:r>
            <a:r>
              <a:rPr lang="en-US" dirty="0" smtClean="0"/>
              <a:t>poem, etc.) and examines it </a:t>
            </a:r>
          </a:p>
          <a:p>
            <a:r>
              <a:rPr lang="en-US" dirty="0" smtClean="0"/>
              <a:t>Basically, you’re taking a literary work, putting it under a microscope, and seeing how and why its parts work.</a:t>
            </a:r>
            <a:endParaRPr lang="en-US" dirty="0"/>
          </a:p>
        </p:txBody>
      </p:sp>
      <p:pic>
        <p:nvPicPr>
          <p:cNvPr id="1026" name="Picture 2" descr="C:\Users\ccabaniss\AppData\Local\Microsoft\Windows\Temporary Internet Files\Content.IE5\MNZDTIMD\MC900433870[1].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53000" y="1981200"/>
            <a:ext cx="3405867" cy="340586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What is a literary analysis?</a:t>
            </a:r>
            <a:endParaRPr lang="en-US" dirty="0"/>
          </a:p>
        </p:txBody>
      </p:sp>
    </p:spTree>
    <p:extLst>
      <p:ext uri="{BB962C8B-B14F-4D97-AF65-F5344CB8AC3E}">
        <p14:creationId xmlns:p14="http://schemas.microsoft.com/office/powerpoint/2010/main" val="2492921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267200" cy="4681728"/>
          </a:xfrm>
        </p:spPr>
        <p:txBody>
          <a:bodyPr>
            <a:normAutofit fontScale="92500"/>
          </a:bodyPr>
          <a:lstStyle/>
          <a:p>
            <a:r>
              <a:rPr lang="en-US" sz="2400" dirty="0" smtClean="0"/>
              <a:t>Brainstorming helps you generate ideas</a:t>
            </a:r>
          </a:p>
          <a:p>
            <a:r>
              <a:rPr lang="en-US" sz="2400" dirty="0" err="1" smtClean="0"/>
              <a:t>Freewriting</a:t>
            </a:r>
            <a:r>
              <a:rPr lang="en-US" sz="2400" dirty="0" smtClean="0"/>
              <a:t>: Write whatever comes to your head. It can be just a list or words, or sentences. It’s like word association. No rules, just write.</a:t>
            </a:r>
          </a:p>
          <a:p>
            <a:r>
              <a:rPr lang="en-US" sz="2400" dirty="0" smtClean="0"/>
              <a:t>Word clusters: Put the main idea in the center and branch related ideas off of it.</a:t>
            </a:r>
          </a:p>
          <a:p>
            <a:r>
              <a:rPr lang="en-US" sz="2400" dirty="0" smtClean="0"/>
              <a:t>Lists</a:t>
            </a:r>
          </a:p>
          <a:p>
            <a:pPr marL="0" indent="0">
              <a:buNone/>
            </a:pPr>
            <a:endParaRPr lang="en-US" dirty="0" smtClean="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57800" y="2209800"/>
            <a:ext cx="3200400" cy="3200400"/>
          </a:xfrm>
        </p:spPr>
      </p:pic>
      <p:sp>
        <p:nvSpPr>
          <p:cNvPr id="2" name="Title 1"/>
          <p:cNvSpPr>
            <a:spLocks noGrp="1"/>
          </p:cNvSpPr>
          <p:nvPr>
            <p:ph type="title"/>
          </p:nvPr>
        </p:nvSpPr>
        <p:spPr/>
        <p:txBody>
          <a:bodyPr>
            <a:normAutofit/>
          </a:bodyPr>
          <a:lstStyle/>
          <a:p>
            <a:r>
              <a:rPr lang="en-US" dirty="0" smtClean="0"/>
              <a:t>Brainstorming</a:t>
            </a:r>
            <a:endParaRPr lang="en-US" dirty="0"/>
          </a:p>
        </p:txBody>
      </p:sp>
    </p:spTree>
    <p:extLst>
      <p:ext uri="{BB962C8B-B14F-4D97-AF65-F5344CB8AC3E}">
        <p14:creationId xmlns:p14="http://schemas.microsoft.com/office/powerpoint/2010/main" val="12615410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59718"/>
          <a:stretch/>
        </p:blipFill>
        <p:spPr>
          <a:xfrm>
            <a:off x="990600" y="1524000"/>
            <a:ext cx="7272682" cy="4029075"/>
          </a:xfrm>
        </p:spPr>
      </p:pic>
      <p:sp>
        <p:nvSpPr>
          <p:cNvPr id="2" name="Title 1"/>
          <p:cNvSpPr>
            <a:spLocks noGrp="1"/>
          </p:cNvSpPr>
          <p:nvPr>
            <p:ph type="title"/>
          </p:nvPr>
        </p:nvSpPr>
        <p:spPr/>
        <p:txBody>
          <a:bodyPr/>
          <a:lstStyle/>
          <a:p>
            <a:r>
              <a:rPr lang="en-US" dirty="0" err="1" smtClean="0"/>
              <a:t>Freewriting</a:t>
            </a:r>
            <a:r>
              <a:rPr lang="en-US" dirty="0" smtClean="0"/>
              <a:t> </a:t>
            </a:r>
            <a:endParaRPr lang="en-US" dirty="0"/>
          </a:p>
        </p:txBody>
      </p:sp>
      <p:sp>
        <p:nvSpPr>
          <p:cNvPr id="5" name="TextBox 4"/>
          <p:cNvSpPr txBox="1"/>
          <p:nvPr/>
        </p:nvSpPr>
        <p:spPr>
          <a:xfrm>
            <a:off x="1066800" y="5715000"/>
            <a:ext cx="6934200" cy="1015663"/>
          </a:xfrm>
          <a:prstGeom prst="rect">
            <a:avLst/>
          </a:prstGeom>
          <a:noFill/>
        </p:spPr>
        <p:txBody>
          <a:bodyPr wrap="square" rtlCol="0">
            <a:spAutoFit/>
          </a:bodyPr>
          <a:lstStyle/>
          <a:p>
            <a:r>
              <a:rPr lang="en-US" sz="2000" dirty="0" smtClean="0"/>
              <a:t>Although not all of the ideas will make sense, it may surprise you how many of them do. Now you have a starting point!</a:t>
            </a:r>
            <a:endParaRPr lang="en-US" sz="2000" dirty="0"/>
          </a:p>
        </p:txBody>
      </p:sp>
    </p:spTree>
    <p:extLst>
      <p:ext uri="{BB962C8B-B14F-4D97-AF65-F5344CB8AC3E}">
        <p14:creationId xmlns:p14="http://schemas.microsoft.com/office/powerpoint/2010/main" val="3642282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2896" r="-1" b="6494"/>
          <a:stretch/>
        </p:blipFill>
        <p:spPr>
          <a:xfrm>
            <a:off x="1371600" y="1600200"/>
            <a:ext cx="6598023" cy="5007429"/>
          </a:xfrm>
        </p:spPr>
      </p:pic>
      <p:sp>
        <p:nvSpPr>
          <p:cNvPr id="2" name="Title 1"/>
          <p:cNvSpPr>
            <a:spLocks noGrp="1"/>
          </p:cNvSpPr>
          <p:nvPr>
            <p:ph type="title"/>
          </p:nvPr>
        </p:nvSpPr>
        <p:spPr/>
        <p:txBody>
          <a:bodyPr/>
          <a:lstStyle/>
          <a:p>
            <a:r>
              <a:rPr lang="en-US" dirty="0" smtClean="0"/>
              <a:t>Word cluster</a:t>
            </a:r>
            <a:endParaRPr lang="en-US" dirty="0"/>
          </a:p>
        </p:txBody>
      </p:sp>
    </p:spTree>
    <p:extLst>
      <p:ext uri="{BB962C8B-B14F-4D97-AF65-F5344CB8AC3E}">
        <p14:creationId xmlns:p14="http://schemas.microsoft.com/office/powerpoint/2010/main" val="8682040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400" dirty="0" smtClean="0"/>
              <a:t>Most essays have three parts</a:t>
            </a:r>
          </a:p>
          <a:p>
            <a:pPr lvl="1"/>
            <a:r>
              <a:rPr lang="en-US" sz="2400" dirty="0" smtClean="0"/>
              <a:t>Introduction</a:t>
            </a:r>
          </a:p>
          <a:p>
            <a:pPr lvl="1"/>
            <a:r>
              <a:rPr lang="en-US" sz="2400" dirty="0" smtClean="0"/>
              <a:t>Body</a:t>
            </a:r>
          </a:p>
          <a:p>
            <a:pPr lvl="1"/>
            <a:r>
              <a:rPr lang="en-US" sz="2400" dirty="0" smtClean="0"/>
              <a:t>Conclusion</a:t>
            </a:r>
          </a:p>
          <a:p>
            <a:r>
              <a:rPr lang="en-US" sz="2400" dirty="0" smtClean="0"/>
              <a:t>Most essays have three main ideas</a:t>
            </a:r>
          </a:p>
          <a:p>
            <a:r>
              <a:rPr lang="en-US" sz="2400" dirty="0" smtClean="0"/>
              <a:t>Paragraphs</a:t>
            </a:r>
          </a:p>
          <a:p>
            <a:pPr lvl="1"/>
            <a:r>
              <a:rPr lang="en-US" sz="2400" dirty="0" smtClean="0"/>
              <a:t>It’s best to leave your strongest idea for last</a:t>
            </a:r>
          </a:p>
          <a:p>
            <a:pPr lvl="1"/>
            <a:r>
              <a:rPr lang="en-US" sz="2400" dirty="0" smtClean="0"/>
              <a:t>Many people like to organize their essays like this:</a:t>
            </a:r>
          </a:p>
          <a:p>
            <a:pPr marL="987552" lvl="2" indent="-457200">
              <a:buAutoNum type="arabicPeriod"/>
            </a:pPr>
            <a:r>
              <a:rPr lang="en-US" sz="2400" dirty="0" smtClean="0"/>
              <a:t>Second strongest idea- to interest the reader</a:t>
            </a:r>
          </a:p>
          <a:p>
            <a:pPr marL="987552" lvl="2" indent="-457200">
              <a:buAutoNum type="arabicPeriod"/>
            </a:pPr>
            <a:r>
              <a:rPr lang="en-US" sz="2400" dirty="0" smtClean="0"/>
              <a:t>Weakest idea</a:t>
            </a:r>
          </a:p>
          <a:p>
            <a:pPr marL="987552" lvl="2" indent="-457200">
              <a:buAutoNum type="arabicPeriod"/>
            </a:pPr>
            <a:r>
              <a:rPr lang="en-US" sz="2400" dirty="0" smtClean="0"/>
              <a:t>Strongest idea- to end with a bang</a:t>
            </a:r>
            <a:endParaRPr lang="en-US" sz="2400" dirty="0"/>
          </a:p>
        </p:txBody>
      </p:sp>
      <p:sp>
        <p:nvSpPr>
          <p:cNvPr id="2" name="Title 1"/>
          <p:cNvSpPr>
            <a:spLocks noGrp="1"/>
          </p:cNvSpPr>
          <p:nvPr>
            <p:ph type="title"/>
          </p:nvPr>
        </p:nvSpPr>
        <p:spPr/>
        <p:txBody>
          <a:bodyPr>
            <a:normAutofit/>
          </a:bodyPr>
          <a:lstStyle/>
          <a:p>
            <a:r>
              <a:rPr lang="en-US" dirty="0" smtClean="0"/>
              <a:t>Organizing ideas</a:t>
            </a:r>
            <a:endParaRPr lang="en-US" dirty="0"/>
          </a:p>
        </p:txBody>
      </p:sp>
    </p:spTree>
    <p:extLst>
      <p:ext uri="{BB962C8B-B14F-4D97-AF65-F5344CB8AC3E}">
        <p14:creationId xmlns:p14="http://schemas.microsoft.com/office/powerpoint/2010/main" val="24866757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400" dirty="0" smtClean="0"/>
              <a:t>Your introduction should get the reader ready for the paper. </a:t>
            </a:r>
            <a:endParaRPr lang="en-US" sz="2400" dirty="0"/>
          </a:p>
          <a:p>
            <a:r>
              <a:rPr lang="en-US" sz="2400" dirty="0" smtClean="0"/>
              <a:t>Some good things you could include:</a:t>
            </a:r>
          </a:p>
          <a:p>
            <a:pPr lvl="1"/>
            <a:r>
              <a:rPr lang="en-US" sz="2000" dirty="0" smtClean="0"/>
              <a:t>An attention getter: a question, fact, quote, etc.</a:t>
            </a:r>
          </a:p>
          <a:p>
            <a:pPr lvl="1"/>
            <a:r>
              <a:rPr lang="en-US" sz="2000" dirty="0" smtClean="0"/>
              <a:t>Small discussion about the work’s context</a:t>
            </a:r>
          </a:p>
          <a:p>
            <a:pPr marL="434340" indent="-342900"/>
            <a:r>
              <a:rPr lang="en-US" sz="2400" dirty="0" smtClean="0"/>
              <a:t>Be sure everything in your introduction is RELEVANT—meaning it adds something to your paper.</a:t>
            </a:r>
          </a:p>
          <a:p>
            <a:pPr marL="434340" indent="-342900"/>
            <a:r>
              <a:rPr lang="en-US" sz="2600" b="1" dirty="0" smtClean="0"/>
              <a:t>THESIS STATEMENT</a:t>
            </a:r>
          </a:p>
          <a:p>
            <a:pPr marL="434340" indent="-342900"/>
            <a:r>
              <a:rPr lang="en-US" sz="2400" dirty="0" smtClean="0"/>
              <a:t>Your introduction is probably going to be rather brief.</a:t>
            </a:r>
            <a:endParaRPr lang="en-US" sz="2400" dirty="0"/>
          </a:p>
        </p:txBody>
      </p:sp>
      <p:sp>
        <p:nvSpPr>
          <p:cNvPr id="2" name="Title 1"/>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5473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605529"/>
          </a:xfrm>
        </p:spPr>
        <p:txBody>
          <a:bodyPr>
            <a:normAutofit fontScale="92500" lnSpcReduction="20000"/>
          </a:bodyPr>
          <a:lstStyle/>
          <a:p>
            <a:r>
              <a:rPr lang="en-US" sz="2200" dirty="0" smtClean="0"/>
              <a:t>Your body paragraphs are the heart of your argument. </a:t>
            </a:r>
          </a:p>
          <a:p>
            <a:r>
              <a:rPr lang="en-US" sz="2200" dirty="0" smtClean="0"/>
              <a:t>Why should the reader believe what you’re saying?</a:t>
            </a:r>
          </a:p>
          <a:p>
            <a:r>
              <a:rPr lang="en-US" sz="2200" dirty="0" smtClean="0"/>
              <a:t>Use sources to back yourself up.</a:t>
            </a:r>
          </a:p>
          <a:p>
            <a:pPr lvl="1"/>
            <a:r>
              <a:rPr lang="en-US" sz="1900" dirty="0" smtClean="0"/>
              <a:t>Quotes from the text itself</a:t>
            </a:r>
          </a:p>
          <a:p>
            <a:pPr lvl="1"/>
            <a:r>
              <a:rPr lang="en-US" sz="1900" dirty="0" smtClean="0"/>
              <a:t>Secondary sources </a:t>
            </a:r>
          </a:p>
          <a:p>
            <a:pPr lvl="2"/>
            <a:r>
              <a:rPr lang="en-US" sz="1900" dirty="0" smtClean="0"/>
              <a:t>What other critics, authors, readers, etc. have said about the work</a:t>
            </a:r>
          </a:p>
          <a:p>
            <a:pPr lvl="2"/>
            <a:r>
              <a:rPr lang="en-US" sz="1900" dirty="0" smtClean="0"/>
              <a:t>Websites</a:t>
            </a:r>
          </a:p>
          <a:p>
            <a:pPr lvl="2"/>
            <a:r>
              <a:rPr lang="en-US" sz="1900" dirty="0" smtClean="0"/>
              <a:t>Magazines, journals, books, etc.</a:t>
            </a:r>
          </a:p>
          <a:p>
            <a:pPr lvl="2"/>
            <a:r>
              <a:rPr lang="en-US" sz="1900" dirty="0" smtClean="0"/>
              <a:t>Use reputable sources: NOT WIKIPEDIA</a:t>
            </a:r>
          </a:p>
          <a:p>
            <a:pPr marL="434340" indent="-342900"/>
            <a:r>
              <a:rPr lang="en-US" sz="2200" dirty="0" smtClean="0"/>
              <a:t>BE SURE TO CITE THE SOURCES YOU USE!</a:t>
            </a:r>
          </a:p>
          <a:p>
            <a:pPr marL="434340" indent="-342900"/>
            <a:r>
              <a:rPr lang="en-US" sz="2200" b="1" u="sng" dirty="0" smtClean="0"/>
              <a:t>Plagiarism</a:t>
            </a:r>
            <a:r>
              <a:rPr lang="en-US" sz="2200" dirty="0" smtClean="0"/>
              <a:t> is when you use someone else’s work (on purpose </a:t>
            </a:r>
            <a:r>
              <a:rPr lang="en-US" sz="2200" i="1" dirty="0" smtClean="0"/>
              <a:t>OR</a:t>
            </a:r>
            <a:r>
              <a:rPr lang="en-US" sz="2200" dirty="0" smtClean="0"/>
              <a:t> accidentally) as your own without giving that person credit.</a:t>
            </a:r>
          </a:p>
          <a:p>
            <a:pPr marL="434340" indent="-342900"/>
            <a:r>
              <a:rPr lang="en-US" sz="2200" dirty="0" smtClean="0"/>
              <a:t>Plagiarism is a serious offense that can get you thrown out of college.</a:t>
            </a:r>
          </a:p>
        </p:txBody>
      </p:sp>
      <p:sp>
        <p:nvSpPr>
          <p:cNvPr id="3" name="Title 2"/>
          <p:cNvSpPr>
            <a:spLocks noGrp="1"/>
          </p:cNvSpPr>
          <p:nvPr>
            <p:ph type="title"/>
          </p:nvPr>
        </p:nvSpPr>
        <p:spPr/>
        <p:txBody>
          <a:bodyPr/>
          <a:lstStyle/>
          <a:p>
            <a:r>
              <a:rPr lang="en-US" dirty="0" smtClean="0"/>
              <a:t>Body Paragraphs</a:t>
            </a:r>
            <a:endParaRPr lang="en-US" dirty="0"/>
          </a:p>
        </p:txBody>
      </p:sp>
    </p:spTree>
    <p:extLst>
      <p:ext uri="{BB962C8B-B14F-4D97-AF65-F5344CB8AC3E}">
        <p14:creationId xmlns:p14="http://schemas.microsoft.com/office/powerpoint/2010/main" val="18099156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Talk about literature in the </a:t>
            </a:r>
            <a:r>
              <a:rPr lang="en-US" i="1" dirty="0" smtClean="0"/>
              <a:t>present tense—</a:t>
            </a:r>
            <a:r>
              <a:rPr lang="en-US" dirty="0" smtClean="0"/>
              <a:t>even</a:t>
            </a:r>
            <a:r>
              <a:rPr lang="en-US" i="1" dirty="0" smtClean="0"/>
              <a:t> </a:t>
            </a:r>
            <a:r>
              <a:rPr lang="en-US" dirty="0" smtClean="0"/>
              <a:t>if the literature was written or takes place a long time ago.</a:t>
            </a:r>
          </a:p>
          <a:p>
            <a:r>
              <a:rPr lang="en-US" dirty="0" smtClean="0"/>
              <a:t>Talk about the author in the present tense when you’re talking about what the author does in the text—even if the author is dead. (If you’re talking about biographical information, you can use past tense.)</a:t>
            </a:r>
          </a:p>
          <a:p>
            <a:r>
              <a:rPr lang="en-US" dirty="0" smtClean="0"/>
              <a:t>Stick to writing in the THIRD PERSON, unless otherwise specified by your professor.</a:t>
            </a:r>
          </a:p>
          <a:p>
            <a:pPr lvl="1"/>
            <a:r>
              <a:rPr lang="en-US" dirty="0" smtClean="0"/>
              <a:t>Don’t use I, you, we, us, etc.</a:t>
            </a:r>
          </a:p>
          <a:p>
            <a:r>
              <a:rPr lang="en-US" dirty="0" smtClean="0"/>
              <a:t>Use active voice </a:t>
            </a:r>
          </a:p>
          <a:p>
            <a:pPr lvl="1"/>
            <a:r>
              <a:rPr lang="en-US" dirty="0" smtClean="0"/>
              <a:t>Active voice: I threw the ball.</a:t>
            </a:r>
          </a:p>
          <a:p>
            <a:pPr lvl="1"/>
            <a:r>
              <a:rPr lang="en-US" dirty="0" smtClean="0"/>
              <a:t>Passive voice: The ball was thrown.</a:t>
            </a:r>
          </a:p>
          <a:p>
            <a:r>
              <a:rPr lang="en-US" dirty="0" smtClean="0"/>
              <a:t>Refer to the author using last name or first and last name</a:t>
            </a:r>
          </a:p>
          <a:p>
            <a:pPr marL="45720" indent="0">
              <a:buNone/>
            </a:pPr>
            <a:endParaRPr lang="en-US" dirty="0"/>
          </a:p>
        </p:txBody>
      </p:sp>
      <p:sp>
        <p:nvSpPr>
          <p:cNvPr id="3" name="Title 2"/>
          <p:cNvSpPr>
            <a:spLocks noGrp="1"/>
          </p:cNvSpPr>
          <p:nvPr>
            <p:ph type="title"/>
          </p:nvPr>
        </p:nvSpPr>
        <p:spPr/>
        <p:txBody>
          <a:bodyPr/>
          <a:lstStyle/>
          <a:p>
            <a:r>
              <a:rPr lang="en-US" dirty="0" smtClean="0"/>
              <a:t>Talking about literature</a:t>
            </a:r>
            <a:endParaRPr lang="en-US" dirty="0"/>
          </a:p>
        </p:txBody>
      </p:sp>
    </p:spTree>
    <p:extLst>
      <p:ext uri="{BB962C8B-B14F-4D97-AF65-F5344CB8AC3E}">
        <p14:creationId xmlns:p14="http://schemas.microsoft.com/office/powerpoint/2010/main" val="3021345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76410" y="1795869"/>
            <a:ext cx="4040188" cy="639762"/>
          </a:xfrm>
        </p:spPr>
        <p:txBody>
          <a:bodyPr/>
          <a:lstStyle/>
          <a:p>
            <a:r>
              <a:rPr lang="en-US" dirty="0" smtClean="0"/>
              <a:t>Shakespeare’s </a:t>
            </a:r>
            <a:r>
              <a:rPr lang="en-US" i="1" dirty="0" smtClean="0"/>
              <a:t>Hamlet</a:t>
            </a:r>
            <a:endParaRPr lang="en-US" i="1" dirty="0"/>
          </a:p>
        </p:txBody>
      </p:sp>
      <p:sp>
        <p:nvSpPr>
          <p:cNvPr id="7" name="Content Placeholder 6"/>
          <p:cNvSpPr>
            <a:spLocks noGrp="1"/>
          </p:cNvSpPr>
          <p:nvPr>
            <p:ph sz="half" idx="2"/>
          </p:nvPr>
        </p:nvSpPr>
        <p:spPr>
          <a:xfrm>
            <a:off x="376410" y="2512682"/>
            <a:ext cx="4648200" cy="3687763"/>
          </a:xfrm>
        </p:spPr>
        <p:txBody>
          <a:bodyPr/>
          <a:lstStyle/>
          <a:p>
            <a:r>
              <a:rPr lang="en-US" dirty="0" smtClean="0"/>
              <a:t>Written circa 1602</a:t>
            </a:r>
          </a:p>
          <a:p>
            <a:r>
              <a:rPr lang="en-US" dirty="0" smtClean="0"/>
              <a:t>Shakespeare (1564-1616)</a:t>
            </a:r>
          </a:p>
          <a:p>
            <a:endParaRPr lang="en-US" dirty="0"/>
          </a:p>
        </p:txBody>
      </p:sp>
      <p:sp>
        <p:nvSpPr>
          <p:cNvPr id="9" name="Content Placeholder 8"/>
          <p:cNvSpPr>
            <a:spLocks noGrp="1"/>
          </p:cNvSpPr>
          <p:nvPr>
            <p:ph sz="quarter" idx="4"/>
          </p:nvPr>
        </p:nvSpPr>
        <p:spPr>
          <a:xfrm>
            <a:off x="4724400" y="1981200"/>
            <a:ext cx="4041775" cy="3687763"/>
          </a:xfrm>
        </p:spPr>
        <p:txBody>
          <a:bodyPr/>
          <a:lstStyle/>
          <a:p>
            <a:pPr marL="45720" indent="0">
              <a:buNone/>
            </a:pPr>
            <a:r>
              <a:rPr lang="en-US" dirty="0" smtClean="0"/>
              <a:t>“As Polonius </a:t>
            </a:r>
            <a:r>
              <a:rPr lang="en-US" b="1" dirty="0" smtClean="0"/>
              <a:t>hides </a:t>
            </a:r>
            <a:r>
              <a:rPr lang="en-US" dirty="0" smtClean="0"/>
              <a:t>behind the curtain, Hamlet </a:t>
            </a:r>
            <a:r>
              <a:rPr lang="en-US" b="1" dirty="0" smtClean="0"/>
              <a:t>stabs</a:t>
            </a:r>
            <a:r>
              <a:rPr lang="en-US" dirty="0" smtClean="0"/>
              <a:t> him.”</a:t>
            </a:r>
          </a:p>
          <a:p>
            <a:pPr marL="45720" indent="0">
              <a:buNone/>
            </a:pPr>
            <a:endParaRPr lang="en-US" dirty="0"/>
          </a:p>
          <a:p>
            <a:pPr marL="45720" indent="0">
              <a:buNone/>
            </a:pPr>
            <a:r>
              <a:rPr lang="en-US" dirty="0" smtClean="0"/>
              <a:t>“Shakespeare </a:t>
            </a:r>
            <a:r>
              <a:rPr lang="en-US" b="1" dirty="0" smtClean="0"/>
              <a:t>reveals </a:t>
            </a:r>
            <a:r>
              <a:rPr lang="en-US" dirty="0" smtClean="0"/>
              <a:t>Hamlet’s madness.”</a:t>
            </a:r>
          </a:p>
          <a:p>
            <a:pPr marL="45720" indent="0">
              <a:buNone/>
            </a:pPr>
            <a:endParaRPr lang="en-US" b="1" dirty="0"/>
          </a:p>
          <a:p>
            <a:pPr marL="45720" indent="0">
              <a:buNone/>
            </a:pPr>
            <a:r>
              <a:rPr lang="en-US" dirty="0" smtClean="0">
                <a:solidFill>
                  <a:srgbClr val="D2533C"/>
                </a:solidFill>
              </a:rPr>
              <a:t>“Shakespeare </a:t>
            </a:r>
            <a:r>
              <a:rPr lang="en-US" dirty="0">
                <a:solidFill>
                  <a:srgbClr val="D2533C"/>
                </a:solidFill>
              </a:rPr>
              <a:t>wrote sonnets and plays.”</a:t>
            </a:r>
          </a:p>
          <a:p>
            <a:pPr marL="45720" indent="0">
              <a:buNone/>
            </a:pPr>
            <a:endParaRPr lang="en-US" b="1" dirty="0"/>
          </a:p>
        </p:txBody>
      </p:sp>
      <p:sp>
        <p:nvSpPr>
          <p:cNvPr id="3" name="Title 2"/>
          <p:cNvSpPr>
            <a:spLocks noGrp="1"/>
          </p:cNvSpPr>
          <p:nvPr>
            <p:ph type="title"/>
          </p:nvPr>
        </p:nvSpPr>
        <p:spPr/>
        <p:txBody>
          <a:bodyPr/>
          <a:lstStyle/>
          <a:p>
            <a:r>
              <a:rPr lang="en-US" dirty="0" smtClean="0"/>
              <a:t>examples</a:t>
            </a:r>
            <a:endParaRPr lang="en-US" dirty="0"/>
          </a:p>
        </p:txBody>
      </p:sp>
      <p:sp>
        <p:nvSpPr>
          <p:cNvPr id="2" name="Right Arrow 1"/>
          <p:cNvSpPr/>
          <p:nvPr/>
        </p:nvSpPr>
        <p:spPr>
          <a:xfrm>
            <a:off x="3733800" y="3810000"/>
            <a:ext cx="990600" cy="6096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 name="TextBox 3"/>
          <p:cNvSpPr txBox="1"/>
          <p:nvPr/>
        </p:nvSpPr>
        <p:spPr>
          <a:xfrm>
            <a:off x="304800" y="3795039"/>
            <a:ext cx="3429000" cy="646331"/>
          </a:xfrm>
          <a:prstGeom prst="rect">
            <a:avLst/>
          </a:prstGeom>
          <a:noFill/>
        </p:spPr>
        <p:txBody>
          <a:bodyPr wrap="square" rtlCol="0">
            <a:spAutoFit/>
          </a:bodyPr>
          <a:lstStyle/>
          <a:p>
            <a:r>
              <a:rPr lang="en-US" dirty="0" smtClean="0"/>
              <a:t>Present tense: This is what the author is doing in the work.</a:t>
            </a:r>
            <a:endParaRPr lang="en-US" dirty="0"/>
          </a:p>
        </p:txBody>
      </p:sp>
      <p:sp>
        <p:nvSpPr>
          <p:cNvPr id="10" name="Right Arrow 9"/>
          <p:cNvSpPr/>
          <p:nvPr/>
        </p:nvSpPr>
        <p:spPr>
          <a:xfrm>
            <a:off x="3733800" y="4953000"/>
            <a:ext cx="990600" cy="6096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 name="TextBox 10"/>
          <p:cNvSpPr txBox="1"/>
          <p:nvPr/>
        </p:nvSpPr>
        <p:spPr>
          <a:xfrm>
            <a:off x="408214" y="5105400"/>
            <a:ext cx="3810000" cy="646331"/>
          </a:xfrm>
          <a:prstGeom prst="rect">
            <a:avLst/>
          </a:prstGeom>
          <a:noFill/>
        </p:spPr>
        <p:txBody>
          <a:bodyPr wrap="square" rtlCol="0">
            <a:spAutoFit/>
          </a:bodyPr>
          <a:lstStyle/>
          <a:p>
            <a:r>
              <a:rPr lang="en-US" dirty="0" smtClean="0"/>
              <a:t>Past tense: This is what the </a:t>
            </a:r>
          </a:p>
          <a:p>
            <a:r>
              <a:rPr lang="en-US" dirty="0" smtClean="0"/>
              <a:t>author did in life.</a:t>
            </a:r>
            <a:endParaRPr lang="en-US" dirty="0"/>
          </a:p>
        </p:txBody>
      </p:sp>
    </p:spTree>
    <p:extLst>
      <p:ext uri="{BB962C8B-B14F-4D97-AF65-F5344CB8AC3E}">
        <p14:creationId xmlns:p14="http://schemas.microsoft.com/office/powerpoint/2010/main" val="34477614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5753" y="1719263"/>
            <a:ext cx="3237894" cy="4406900"/>
          </a:xfrm>
        </p:spPr>
      </p:pic>
      <p:sp>
        <p:nvSpPr>
          <p:cNvPr id="7" name="Title 6"/>
          <p:cNvSpPr>
            <a:spLocks noGrp="1"/>
          </p:cNvSpPr>
          <p:nvPr>
            <p:ph type="title"/>
          </p:nvPr>
        </p:nvSpPr>
        <p:spPr/>
        <p:txBody>
          <a:bodyPr/>
          <a:lstStyle/>
          <a:p>
            <a:r>
              <a:rPr lang="en-US" dirty="0" smtClean="0"/>
              <a:t>Talking about poetry</a:t>
            </a:r>
            <a:endParaRPr lang="en-US" dirty="0"/>
          </a:p>
        </p:txBody>
      </p:sp>
      <p:sp>
        <p:nvSpPr>
          <p:cNvPr id="12" name="TextBox 11"/>
          <p:cNvSpPr txBox="1"/>
          <p:nvPr/>
        </p:nvSpPr>
        <p:spPr>
          <a:xfrm>
            <a:off x="609600" y="6204352"/>
            <a:ext cx="7162800" cy="461665"/>
          </a:xfrm>
          <a:prstGeom prst="rect">
            <a:avLst/>
          </a:prstGeom>
          <a:noFill/>
        </p:spPr>
        <p:txBody>
          <a:bodyPr wrap="square" rtlCol="0">
            <a:spAutoFit/>
          </a:bodyPr>
          <a:lstStyle/>
          <a:p>
            <a:r>
              <a:rPr lang="en-US" sz="1200" dirty="0" smtClean="0"/>
              <a:t>Williams, William Carlos. “This is Just to Say.” </a:t>
            </a:r>
            <a:r>
              <a:rPr lang="en-US" sz="1200" i="1" dirty="0" smtClean="0"/>
              <a:t>Poets</a:t>
            </a:r>
            <a:r>
              <a:rPr lang="en-US" sz="1200" dirty="0" smtClean="0"/>
              <a:t>. Academy of American Poets, </a:t>
            </a:r>
            <a:r>
              <a:rPr lang="en-US" sz="1200" dirty="0" err="1" smtClean="0"/>
              <a:t>n.d.</a:t>
            </a:r>
            <a:r>
              <a:rPr lang="en-US" sz="1200" dirty="0" smtClean="0"/>
              <a:t> Web. 24 Nov. 2013. </a:t>
            </a:r>
            <a:endParaRPr lang="en-US" sz="1200" dirty="0"/>
          </a:p>
        </p:txBody>
      </p:sp>
    </p:spTree>
    <p:extLst>
      <p:ext uri="{BB962C8B-B14F-4D97-AF65-F5344CB8AC3E}">
        <p14:creationId xmlns:p14="http://schemas.microsoft.com/office/powerpoint/2010/main" val="1061381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you talk about poetry, you never say the AUTHOR says anything. The person who speaks in the poem is the </a:t>
            </a:r>
            <a:r>
              <a:rPr lang="en-US" b="1" dirty="0" smtClean="0"/>
              <a:t>speaker</a:t>
            </a:r>
            <a:r>
              <a:rPr lang="en-US" dirty="0" smtClean="0"/>
              <a:t>.</a:t>
            </a:r>
          </a:p>
          <a:p>
            <a:pPr lvl="1"/>
            <a:r>
              <a:rPr lang="en-US" dirty="0" smtClean="0"/>
              <a:t>There aren’t characters in poetry. The author may write a poem from a totally different perspective than the one he or she has in real life, so saying that the author does or says something that the speaker of the poem does or says is neither accurate nor correct.</a:t>
            </a:r>
          </a:p>
          <a:p>
            <a:r>
              <a:rPr lang="en-US" dirty="0" smtClean="0"/>
              <a:t>So, when you talk about “This is Just to Say” by William Carlos Williams…</a:t>
            </a:r>
          </a:p>
          <a:p>
            <a:pPr lvl="1"/>
            <a:r>
              <a:rPr lang="en-US" dirty="0" smtClean="0"/>
              <a:t>WRONG: “Williams eats the plums from the refrigerator.”</a:t>
            </a:r>
            <a:endParaRPr lang="en-US" dirty="0"/>
          </a:p>
          <a:p>
            <a:pPr lvl="1"/>
            <a:r>
              <a:rPr lang="en-US" dirty="0" smtClean="0"/>
              <a:t>RIGHT: “The speaker in ‘This is Just to Say’ eats the plums from the refrigerator.”</a:t>
            </a:r>
          </a:p>
          <a:p>
            <a:endParaRPr lang="en-US" dirty="0" smtClean="0"/>
          </a:p>
        </p:txBody>
      </p:sp>
      <p:sp>
        <p:nvSpPr>
          <p:cNvPr id="3" name="Title 2"/>
          <p:cNvSpPr>
            <a:spLocks noGrp="1"/>
          </p:cNvSpPr>
          <p:nvPr>
            <p:ph type="title"/>
          </p:nvPr>
        </p:nvSpPr>
        <p:spPr/>
        <p:txBody>
          <a:bodyPr/>
          <a:lstStyle/>
          <a:p>
            <a:r>
              <a:rPr lang="en-US" dirty="0" smtClean="0"/>
              <a:t>Talking about poetry</a:t>
            </a:r>
            <a:endParaRPr lang="en-US" dirty="0"/>
          </a:p>
        </p:txBody>
      </p:sp>
    </p:spTree>
    <p:extLst>
      <p:ext uri="{BB962C8B-B14F-4D97-AF65-F5344CB8AC3E}">
        <p14:creationId xmlns:p14="http://schemas.microsoft.com/office/powerpoint/2010/main" val="121521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62500" lnSpcReduction="20000"/>
          </a:bodyPr>
          <a:lstStyle/>
          <a:p>
            <a:r>
              <a:rPr lang="en-US" dirty="0" smtClean="0"/>
              <a:t>No! When you do a literary analysis, you look at </a:t>
            </a:r>
            <a:r>
              <a:rPr lang="en-US" b="1" dirty="0" smtClean="0"/>
              <a:t>its parts </a:t>
            </a:r>
            <a:r>
              <a:rPr lang="en-US" dirty="0" smtClean="0"/>
              <a:t>and analyze how and why the parts function in the work itself.</a:t>
            </a:r>
          </a:p>
          <a:p>
            <a:r>
              <a:rPr lang="en-US" dirty="0" smtClean="0"/>
              <a:t>Usually a literary analysis will analyze just one part—analyzing more than one is usually too big for a short analysis to do efficiently.</a:t>
            </a:r>
          </a:p>
          <a:p>
            <a:r>
              <a:rPr lang="en-US" dirty="0" smtClean="0"/>
              <a:t>Keep in mind that an ANALYSIS is NOT a summary!</a:t>
            </a:r>
          </a:p>
          <a:p>
            <a:pPr lvl="1"/>
            <a:r>
              <a:rPr lang="en-US" dirty="0" smtClean="0"/>
              <a:t>Summary: What happened?</a:t>
            </a:r>
          </a:p>
          <a:p>
            <a:pPr lvl="1"/>
            <a:r>
              <a:rPr lang="en-US" dirty="0" smtClean="0"/>
              <a:t>Analysis: </a:t>
            </a:r>
            <a:r>
              <a:rPr lang="en-US" b="1" dirty="0" smtClean="0"/>
              <a:t>How</a:t>
            </a:r>
            <a:r>
              <a:rPr lang="en-US" dirty="0" smtClean="0"/>
              <a:t> and </a:t>
            </a:r>
            <a:r>
              <a:rPr lang="en-US" b="1" dirty="0" smtClean="0"/>
              <a:t>why</a:t>
            </a:r>
            <a:r>
              <a:rPr lang="en-US" dirty="0" smtClean="0"/>
              <a:t> did it happen?</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97816" y="1719263"/>
            <a:ext cx="2939367" cy="4406900"/>
          </a:xfrm>
          <a:prstGeom prst="rect">
            <a:avLst/>
          </a:prstGeom>
          <a:ln>
            <a:noFill/>
          </a:ln>
          <a:effectLst>
            <a:softEdge rad="112500"/>
          </a:effectLst>
        </p:spPr>
      </p:pic>
      <p:sp>
        <p:nvSpPr>
          <p:cNvPr id="2" name="Title 1"/>
          <p:cNvSpPr>
            <a:spLocks noGrp="1"/>
          </p:cNvSpPr>
          <p:nvPr>
            <p:ph type="title"/>
          </p:nvPr>
        </p:nvSpPr>
        <p:spPr/>
        <p:txBody>
          <a:bodyPr>
            <a:normAutofit fontScale="90000"/>
          </a:bodyPr>
          <a:lstStyle/>
          <a:p>
            <a:r>
              <a:rPr lang="en-US" dirty="0" smtClean="0"/>
              <a:t>Wait, I have to analyze a whole work?!</a:t>
            </a:r>
            <a:endParaRPr lang="en-US" dirty="0"/>
          </a:p>
        </p:txBody>
      </p:sp>
    </p:spTree>
    <p:extLst>
      <p:ext uri="{BB962C8B-B14F-4D97-AF65-F5344CB8AC3E}">
        <p14:creationId xmlns:p14="http://schemas.microsoft.com/office/powerpoint/2010/main" val="11862472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sz="2400" dirty="0" smtClean="0"/>
              <a:t>It is important to always have a signal phrase, or an introduction, to a quote</a:t>
            </a:r>
          </a:p>
          <a:p>
            <a:pPr lvl="1"/>
            <a:r>
              <a:rPr lang="en-US" sz="2000" dirty="0" smtClean="0"/>
              <a:t>Jumping into a quote without introducing it will be too choppy</a:t>
            </a:r>
          </a:p>
          <a:p>
            <a:r>
              <a:rPr lang="en-US" sz="2400" dirty="0" smtClean="0"/>
              <a:t>Always be sure to cite where your quote came from</a:t>
            </a:r>
          </a:p>
          <a:p>
            <a:pPr lvl="1"/>
            <a:r>
              <a:rPr lang="en-US" sz="2000" dirty="0" smtClean="0"/>
              <a:t>In MLA format, give the author name and page number</a:t>
            </a:r>
          </a:p>
          <a:p>
            <a:r>
              <a:rPr lang="en-US" sz="2400" dirty="0" smtClean="0"/>
              <a:t>When you use a longer quote (if it takes up 5 or more lines), use a block quote</a:t>
            </a:r>
          </a:p>
          <a:p>
            <a:pPr lvl="1"/>
            <a:r>
              <a:rPr lang="en-US" sz="2000" dirty="0" smtClean="0"/>
              <a:t>Block quotes are indented ONE INCH</a:t>
            </a:r>
          </a:p>
          <a:p>
            <a:pPr lvl="1"/>
            <a:r>
              <a:rPr lang="en-US" sz="2000" dirty="0" smtClean="0"/>
              <a:t>No quotation marks</a:t>
            </a:r>
          </a:p>
          <a:p>
            <a:pPr lvl="1"/>
            <a:r>
              <a:rPr lang="en-US" sz="2000" dirty="0" smtClean="0"/>
              <a:t>Give citation AFTER the punctuation mark</a:t>
            </a:r>
          </a:p>
        </p:txBody>
      </p:sp>
      <p:sp>
        <p:nvSpPr>
          <p:cNvPr id="6" name="Title 5"/>
          <p:cNvSpPr>
            <a:spLocks noGrp="1"/>
          </p:cNvSpPr>
          <p:nvPr>
            <p:ph type="title"/>
          </p:nvPr>
        </p:nvSpPr>
        <p:spPr/>
        <p:txBody>
          <a:bodyPr/>
          <a:lstStyle/>
          <a:p>
            <a:r>
              <a:rPr lang="en-US" dirty="0" smtClean="0"/>
              <a:t>Using direct quotes</a:t>
            </a:r>
            <a:endParaRPr lang="en-US" dirty="0"/>
          </a:p>
        </p:txBody>
      </p:sp>
    </p:spTree>
    <p:extLst>
      <p:ext uri="{BB962C8B-B14F-4D97-AF65-F5344CB8AC3E}">
        <p14:creationId xmlns:p14="http://schemas.microsoft.com/office/powerpoint/2010/main" val="28320558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8458200" cy="2090928"/>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45720" indent="0">
              <a:buNone/>
            </a:pPr>
            <a:r>
              <a:rPr lang="en-US" dirty="0"/>
              <a:t>	</a:t>
            </a:r>
            <a:r>
              <a:rPr lang="en-US" dirty="0" smtClean="0"/>
              <a:t>As a black humor novel, </a:t>
            </a:r>
            <a:r>
              <a:rPr lang="en-US" i="1" dirty="0" smtClean="0"/>
              <a:t>Catch-22</a:t>
            </a:r>
            <a:r>
              <a:rPr lang="en-US" dirty="0" smtClean="0"/>
              <a:t> often discusses important issues of morality and meaninglessness in wartime: “Maybe a long life does have to be filled with many unpleasant conditions if it’s to seem long. But in that event, who wants one?” (Heller 40). </a:t>
            </a:r>
          </a:p>
        </p:txBody>
      </p:sp>
      <p:sp>
        <p:nvSpPr>
          <p:cNvPr id="5" name="Content Placeholder 4"/>
          <p:cNvSpPr>
            <a:spLocks noGrp="1"/>
          </p:cNvSpPr>
          <p:nvPr>
            <p:ph sz="half" idx="2"/>
          </p:nvPr>
        </p:nvSpPr>
        <p:spPr>
          <a:xfrm>
            <a:off x="457200" y="4118831"/>
            <a:ext cx="4038600" cy="1173480"/>
          </a:xfrm>
        </p:spPr>
        <p:txBody>
          <a:bodyPr>
            <a:normAutofit fontScale="85000" lnSpcReduction="20000"/>
          </a:bodyPr>
          <a:lstStyle/>
          <a:p>
            <a:r>
              <a:rPr lang="en-US" dirty="0" smtClean="0"/>
              <a:t>Signal phrase</a:t>
            </a:r>
          </a:p>
          <a:p>
            <a:r>
              <a:rPr lang="en-US" dirty="0" smtClean="0"/>
              <a:t>Quote</a:t>
            </a:r>
          </a:p>
          <a:p>
            <a:r>
              <a:rPr lang="en-US" dirty="0" smtClean="0"/>
              <a:t>Citation</a:t>
            </a:r>
          </a:p>
          <a:p>
            <a:pPr marL="45720" indent="0">
              <a:buNone/>
            </a:pPr>
            <a:endParaRPr lang="en-US" dirty="0"/>
          </a:p>
        </p:txBody>
      </p:sp>
      <p:sp>
        <p:nvSpPr>
          <p:cNvPr id="3" name="Title 2"/>
          <p:cNvSpPr>
            <a:spLocks noGrp="1"/>
          </p:cNvSpPr>
          <p:nvPr>
            <p:ph type="title"/>
          </p:nvPr>
        </p:nvSpPr>
        <p:spPr/>
        <p:txBody>
          <a:bodyPr/>
          <a:lstStyle/>
          <a:p>
            <a:r>
              <a:rPr lang="en-US" dirty="0" smtClean="0"/>
              <a:t>Using Direct quotes</a:t>
            </a:r>
            <a:endParaRPr lang="en-US" dirty="0"/>
          </a:p>
        </p:txBody>
      </p:sp>
      <p:sp>
        <p:nvSpPr>
          <p:cNvPr id="6" name="TextBox 5"/>
          <p:cNvSpPr txBox="1"/>
          <p:nvPr/>
        </p:nvSpPr>
        <p:spPr>
          <a:xfrm>
            <a:off x="381000" y="6172200"/>
            <a:ext cx="8458200" cy="276999"/>
          </a:xfrm>
          <a:prstGeom prst="rect">
            <a:avLst/>
          </a:prstGeom>
          <a:noFill/>
        </p:spPr>
        <p:txBody>
          <a:bodyPr wrap="square" rtlCol="0">
            <a:spAutoFit/>
          </a:bodyPr>
          <a:lstStyle/>
          <a:p>
            <a:r>
              <a:rPr lang="en-US" sz="1200" dirty="0" smtClean="0"/>
              <a:t>Heller, Joseph. </a:t>
            </a:r>
            <a:r>
              <a:rPr lang="en-US" sz="1200" i="1" dirty="0" smtClean="0"/>
              <a:t>Catch-22. </a:t>
            </a:r>
            <a:r>
              <a:rPr lang="en-US" sz="1200" dirty="0" smtClean="0"/>
              <a:t>New York: Dell, 1955. Print.</a:t>
            </a:r>
            <a:endParaRPr lang="en-US" sz="1200" dirty="0"/>
          </a:p>
        </p:txBody>
      </p:sp>
    </p:spTree>
    <p:extLst>
      <p:ext uri="{BB962C8B-B14F-4D97-AF65-F5344CB8AC3E}">
        <p14:creationId xmlns:p14="http://schemas.microsoft.com/office/powerpoint/2010/main" val="13380930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0194" y="1719263"/>
            <a:ext cx="6709011" cy="4406900"/>
          </a:xfrm>
        </p:spPr>
      </p:pic>
      <p:sp>
        <p:nvSpPr>
          <p:cNvPr id="3" name="Title 2"/>
          <p:cNvSpPr>
            <a:spLocks noGrp="1"/>
          </p:cNvSpPr>
          <p:nvPr>
            <p:ph type="title"/>
          </p:nvPr>
        </p:nvSpPr>
        <p:spPr/>
        <p:txBody>
          <a:bodyPr/>
          <a:lstStyle/>
          <a:p>
            <a:r>
              <a:rPr lang="en-US" dirty="0" smtClean="0"/>
              <a:t>Using a block quote</a:t>
            </a:r>
            <a:endParaRPr lang="en-US" dirty="0"/>
          </a:p>
        </p:txBody>
      </p:sp>
      <p:sp>
        <p:nvSpPr>
          <p:cNvPr id="6" name="Right Arrow 5"/>
          <p:cNvSpPr/>
          <p:nvPr/>
        </p:nvSpPr>
        <p:spPr>
          <a:xfrm rot="19656796">
            <a:off x="1752599" y="3124200"/>
            <a:ext cx="472807" cy="12577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183338" y="3187088"/>
            <a:ext cx="1534394" cy="369332"/>
          </a:xfrm>
          <a:prstGeom prst="rect">
            <a:avLst/>
          </a:prstGeom>
          <a:noFill/>
        </p:spPr>
        <p:txBody>
          <a:bodyPr wrap="none" rtlCol="0">
            <a:spAutoFit/>
          </a:bodyPr>
          <a:lstStyle/>
          <a:p>
            <a:r>
              <a:rPr lang="en-US" dirty="0" smtClean="0"/>
              <a:t>1-inch indent</a:t>
            </a:r>
            <a:endParaRPr lang="en-US" dirty="0"/>
          </a:p>
        </p:txBody>
      </p:sp>
      <p:cxnSp>
        <p:nvCxnSpPr>
          <p:cNvPr id="9" name="Straight Connector 8"/>
          <p:cNvCxnSpPr/>
          <p:nvPr/>
        </p:nvCxnSpPr>
        <p:spPr>
          <a:xfrm>
            <a:off x="4267200" y="1981200"/>
            <a:ext cx="31242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p:nvCxnSpPr>
        <p:spPr>
          <a:xfrm>
            <a:off x="1376797" y="2438400"/>
            <a:ext cx="609080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2" name="Straight Connector 11"/>
          <p:cNvCxnSpPr/>
          <p:nvPr/>
        </p:nvCxnSpPr>
        <p:spPr>
          <a:xfrm>
            <a:off x="1297998" y="2819400"/>
            <a:ext cx="607002" cy="0"/>
          </a:xfrm>
          <a:prstGeom prst="line">
            <a:avLst/>
          </a:prstGeom>
        </p:spPr>
        <p:style>
          <a:lnRef idx="3">
            <a:schemeClr val="accent6"/>
          </a:lnRef>
          <a:fillRef idx="0">
            <a:schemeClr val="accent6"/>
          </a:fillRef>
          <a:effectRef idx="2">
            <a:schemeClr val="accent6"/>
          </a:effectRef>
          <a:fontRef idx="minor">
            <a:schemeClr val="tx1"/>
          </a:fontRef>
        </p:style>
      </p:cxnSp>
      <p:sp>
        <p:nvSpPr>
          <p:cNvPr id="14" name="Right Arrow 13"/>
          <p:cNvSpPr/>
          <p:nvPr/>
        </p:nvSpPr>
        <p:spPr>
          <a:xfrm rot="715579">
            <a:off x="746734" y="2216694"/>
            <a:ext cx="533400" cy="2286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TextBox 14"/>
          <p:cNvSpPr txBox="1"/>
          <p:nvPr/>
        </p:nvSpPr>
        <p:spPr>
          <a:xfrm>
            <a:off x="245410" y="1618489"/>
            <a:ext cx="873957" cy="646331"/>
          </a:xfrm>
          <a:prstGeom prst="rect">
            <a:avLst/>
          </a:prstGeom>
          <a:noFill/>
        </p:spPr>
        <p:txBody>
          <a:bodyPr wrap="none" rtlCol="0">
            <a:spAutoFit/>
          </a:bodyPr>
          <a:lstStyle/>
          <a:p>
            <a:r>
              <a:rPr lang="en-US" dirty="0" smtClean="0"/>
              <a:t>Signal </a:t>
            </a:r>
          </a:p>
          <a:p>
            <a:r>
              <a:rPr lang="en-US" dirty="0" smtClean="0"/>
              <a:t>phrase</a:t>
            </a:r>
            <a:endParaRPr lang="en-US" dirty="0"/>
          </a:p>
        </p:txBody>
      </p:sp>
      <p:sp>
        <p:nvSpPr>
          <p:cNvPr id="19" name="Right Arrow 18"/>
          <p:cNvSpPr/>
          <p:nvPr/>
        </p:nvSpPr>
        <p:spPr>
          <a:xfrm rot="8339757">
            <a:off x="3873942" y="5424041"/>
            <a:ext cx="547806" cy="253784"/>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0" name="TextBox 19"/>
          <p:cNvSpPr txBox="1"/>
          <p:nvPr/>
        </p:nvSpPr>
        <p:spPr>
          <a:xfrm>
            <a:off x="4332223" y="5181600"/>
            <a:ext cx="4653838" cy="369332"/>
          </a:xfrm>
          <a:prstGeom prst="rect">
            <a:avLst/>
          </a:prstGeom>
          <a:noFill/>
        </p:spPr>
        <p:txBody>
          <a:bodyPr wrap="none" rtlCol="0">
            <a:spAutoFit/>
          </a:bodyPr>
          <a:lstStyle/>
          <a:p>
            <a:r>
              <a:rPr lang="en-US" dirty="0" smtClean="0"/>
              <a:t>Continue your discussion without indenting</a:t>
            </a:r>
            <a:endParaRPr lang="en-US" dirty="0"/>
          </a:p>
        </p:txBody>
      </p:sp>
      <p:sp>
        <p:nvSpPr>
          <p:cNvPr id="21" name="TextBox 20"/>
          <p:cNvSpPr txBox="1"/>
          <p:nvPr/>
        </p:nvSpPr>
        <p:spPr>
          <a:xfrm>
            <a:off x="381000" y="6400800"/>
            <a:ext cx="6320961" cy="276999"/>
          </a:xfrm>
          <a:prstGeom prst="rect">
            <a:avLst/>
          </a:prstGeom>
          <a:noFill/>
        </p:spPr>
        <p:txBody>
          <a:bodyPr wrap="none" rtlCol="0">
            <a:spAutoFit/>
          </a:bodyPr>
          <a:lstStyle/>
          <a:p>
            <a:r>
              <a:rPr lang="en-US" sz="1200" dirty="0" smtClean="0"/>
              <a:t>Franks, Kathleen. “The Collapse of Identity in </a:t>
            </a:r>
            <a:r>
              <a:rPr lang="en-US" sz="1200" i="1" dirty="0" smtClean="0"/>
              <a:t>Things Fall Apart</a:t>
            </a:r>
            <a:r>
              <a:rPr lang="en-US" sz="1200" dirty="0" smtClean="0"/>
              <a:t>.” 03 October 2013. Page 3.</a:t>
            </a:r>
            <a:endParaRPr lang="en-US" sz="1200" dirty="0"/>
          </a:p>
        </p:txBody>
      </p:sp>
    </p:spTree>
    <p:extLst>
      <p:ext uri="{BB962C8B-B14F-4D97-AF65-F5344CB8AC3E}">
        <p14:creationId xmlns:p14="http://schemas.microsoft.com/office/powerpoint/2010/main" val="27824023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20000"/>
          </a:bodyPr>
          <a:lstStyle/>
          <a:p>
            <a:r>
              <a:rPr lang="en-US" dirty="0" smtClean="0"/>
              <a:t>Quoting poetry in your paper is a little different than quoting prose</a:t>
            </a:r>
          </a:p>
          <a:p>
            <a:r>
              <a:rPr lang="en-US" dirty="0" smtClean="0"/>
              <a:t>Because poetry has line breaks, you will have to signify these breaks with a slash (/)</a:t>
            </a:r>
          </a:p>
          <a:p>
            <a:r>
              <a:rPr lang="en-US" dirty="0" smtClean="0"/>
              <a:t>Instead of page numbers, you will cite the poem using line numbers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337911"/>
            <a:ext cx="4038600" cy="3169604"/>
          </a:xfrm>
        </p:spPr>
      </p:pic>
      <p:sp>
        <p:nvSpPr>
          <p:cNvPr id="3" name="Title 2"/>
          <p:cNvSpPr>
            <a:spLocks noGrp="1"/>
          </p:cNvSpPr>
          <p:nvPr>
            <p:ph type="title"/>
          </p:nvPr>
        </p:nvSpPr>
        <p:spPr/>
        <p:txBody>
          <a:bodyPr/>
          <a:lstStyle/>
          <a:p>
            <a:r>
              <a:rPr lang="en-US" dirty="0" smtClean="0"/>
              <a:t>Using direct quotes: poetry</a:t>
            </a:r>
            <a:endParaRPr lang="en-US" dirty="0"/>
          </a:p>
        </p:txBody>
      </p:sp>
      <p:sp>
        <p:nvSpPr>
          <p:cNvPr id="6" name="TextBox 5"/>
          <p:cNvSpPr txBox="1"/>
          <p:nvPr/>
        </p:nvSpPr>
        <p:spPr>
          <a:xfrm>
            <a:off x="4648200" y="5636240"/>
            <a:ext cx="4267200" cy="461665"/>
          </a:xfrm>
          <a:prstGeom prst="rect">
            <a:avLst/>
          </a:prstGeom>
          <a:noFill/>
        </p:spPr>
        <p:txBody>
          <a:bodyPr wrap="square" rtlCol="0">
            <a:spAutoFit/>
          </a:bodyPr>
          <a:lstStyle/>
          <a:p>
            <a:r>
              <a:rPr lang="en-US" sz="1200" dirty="0" smtClean="0"/>
              <a:t>“After Apple Picking.” </a:t>
            </a:r>
            <a:r>
              <a:rPr lang="en-US" sz="1200" i="1" dirty="0" smtClean="0"/>
              <a:t>Poem Hunter</a:t>
            </a:r>
            <a:r>
              <a:rPr lang="en-US" sz="1200" dirty="0" smtClean="0"/>
              <a:t>. Poem Hunter, </a:t>
            </a:r>
            <a:r>
              <a:rPr lang="en-US" sz="1200" dirty="0" err="1" smtClean="0"/>
              <a:t>n.d.</a:t>
            </a:r>
            <a:r>
              <a:rPr lang="en-US" sz="1200" dirty="0" smtClean="0"/>
              <a:t> Web. 24 Nov. 2013.</a:t>
            </a:r>
            <a:endParaRPr lang="en-US" sz="1200" dirty="0"/>
          </a:p>
        </p:txBody>
      </p:sp>
      <p:sp>
        <p:nvSpPr>
          <p:cNvPr id="4" name="TextBox 3"/>
          <p:cNvSpPr txBox="1"/>
          <p:nvPr/>
        </p:nvSpPr>
        <p:spPr>
          <a:xfrm>
            <a:off x="6477000" y="2352600"/>
            <a:ext cx="1330814"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b</a:t>
            </a:r>
            <a:r>
              <a:rPr lang="en-US" sz="1200" b="1" dirty="0" smtClean="0">
                <a:latin typeface="Arial" panose="020B0604020202020204" pitchFamily="34" charset="0"/>
                <a:cs typeface="Arial" panose="020B0604020202020204" pitchFamily="34" charset="0"/>
              </a:rPr>
              <a:t>y Robert Frost</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1511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800600" y="2438400"/>
            <a:ext cx="4040188" cy="3687763"/>
          </a:xfrm>
        </p:spPr>
        <p:style>
          <a:lnRef idx="2">
            <a:schemeClr val="dk1"/>
          </a:lnRef>
          <a:fillRef idx="1">
            <a:schemeClr val="lt1"/>
          </a:fillRef>
          <a:effectRef idx="0">
            <a:schemeClr val="dk1"/>
          </a:effectRef>
          <a:fontRef idx="minor">
            <a:schemeClr val="dk1"/>
          </a:fontRef>
        </p:style>
        <p:txBody>
          <a:bodyPr>
            <a:normAutofit fontScale="92500"/>
          </a:bodyPr>
          <a:lstStyle/>
          <a:p>
            <a:pPr marL="45720" indent="0">
              <a:buNone/>
            </a:pPr>
            <a:r>
              <a:rPr lang="en-US" dirty="0" smtClean="0"/>
              <a:t>	The speaker in “After Apple Picking” discusses the end of his life and the chances he did not take: “[T]here may be two or three / Apples I didn’t pick upon some bough / But I am done with apple picking now” (Frost 4-6). </a:t>
            </a:r>
            <a:endParaRPr lang="en-US" dirty="0"/>
          </a:p>
        </p:txBody>
      </p:sp>
      <p:sp>
        <p:nvSpPr>
          <p:cNvPr id="7" name="Text Placeholder 6"/>
          <p:cNvSpPr>
            <a:spLocks noGrp="1"/>
          </p:cNvSpPr>
          <p:nvPr>
            <p:ph type="body" sz="quarter" idx="3"/>
          </p:nvPr>
        </p:nvSpPr>
        <p:spPr>
          <a:xfrm>
            <a:off x="228600" y="1752600"/>
            <a:ext cx="4041775" cy="639762"/>
          </a:xfrm>
        </p:spPr>
        <p:txBody>
          <a:bodyPr/>
          <a:lstStyle/>
          <a:p>
            <a:r>
              <a:rPr lang="en-US" dirty="0" smtClean="0"/>
              <a:t>Take Note:</a:t>
            </a:r>
            <a:endParaRPr lang="en-US" dirty="0"/>
          </a:p>
        </p:txBody>
      </p:sp>
      <p:sp>
        <p:nvSpPr>
          <p:cNvPr id="8" name="Content Placeholder 7"/>
          <p:cNvSpPr>
            <a:spLocks noGrp="1"/>
          </p:cNvSpPr>
          <p:nvPr>
            <p:ph sz="quarter" idx="4"/>
          </p:nvPr>
        </p:nvSpPr>
        <p:spPr>
          <a:xfrm>
            <a:off x="304800" y="2438400"/>
            <a:ext cx="4041775" cy="3687763"/>
          </a:xfrm>
        </p:spPr>
        <p:txBody>
          <a:bodyPr>
            <a:normAutofit fontScale="85000" lnSpcReduction="10000"/>
          </a:bodyPr>
          <a:lstStyle/>
          <a:p>
            <a:r>
              <a:rPr lang="en-US" dirty="0" smtClean="0"/>
              <a:t>Use brackets around a letter when you must capitalize it (in the poem itself the word isn’t capitalized).</a:t>
            </a:r>
          </a:p>
          <a:p>
            <a:r>
              <a:rPr lang="en-US" dirty="0" smtClean="0"/>
              <a:t>To denote line breaks, put a space before and after the slash.</a:t>
            </a:r>
          </a:p>
          <a:p>
            <a:r>
              <a:rPr lang="en-US" dirty="0" smtClean="0"/>
              <a:t>Be sure to put your citation </a:t>
            </a:r>
            <a:r>
              <a:rPr lang="en-US" i="1" dirty="0" smtClean="0"/>
              <a:t>after</a:t>
            </a:r>
            <a:r>
              <a:rPr lang="en-US" dirty="0" smtClean="0"/>
              <a:t> the end quotation mark but </a:t>
            </a:r>
            <a:r>
              <a:rPr lang="en-US" i="1" dirty="0" smtClean="0"/>
              <a:t>before</a:t>
            </a:r>
            <a:r>
              <a:rPr lang="en-US" dirty="0" smtClean="0"/>
              <a:t> the end punctuation.</a:t>
            </a:r>
            <a:endParaRPr lang="en-US" dirty="0"/>
          </a:p>
        </p:txBody>
      </p:sp>
      <p:sp>
        <p:nvSpPr>
          <p:cNvPr id="4" name="Title 3"/>
          <p:cNvSpPr>
            <a:spLocks noGrp="1"/>
          </p:cNvSpPr>
          <p:nvPr>
            <p:ph type="title"/>
          </p:nvPr>
        </p:nvSpPr>
        <p:spPr/>
        <p:txBody>
          <a:bodyPr/>
          <a:lstStyle/>
          <a:p>
            <a:r>
              <a:rPr lang="en-US" dirty="0" smtClean="0"/>
              <a:t>Direct quote: Poetry example</a:t>
            </a:r>
            <a:endParaRPr lang="en-US" dirty="0"/>
          </a:p>
        </p:txBody>
      </p:sp>
    </p:spTree>
    <p:extLst>
      <p:ext uri="{BB962C8B-B14F-4D97-AF65-F5344CB8AC3E}">
        <p14:creationId xmlns:p14="http://schemas.microsoft.com/office/powerpoint/2010/main" val="15614708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Italics: Major Works</a:t>
            </a:r>
          </a:p>
          <a:p>
            <a:pPr lvl="1"/>
            <a:r>
              <a:rPr lang="en-US" dirty="0" smtClean="0"/>
              <a:t>Books: </a:t>
            </a:r>
            <a:r>
              <a:rPr lang="en-US" i="1" dirty="0" smtClean="0"/>
              <a:t>Jane Eyre</a:t>
            </a:r>
            <a:r>
              <a:rPr lang="en-US" dirty="0" smtClean="0"/>
              <a:t>, </a:t>
            </a:r>
            <a:r>
              <a:rPr lang="en-US" i="1" dirty="0" smtClean="0"/>
              <a:t>To Kill a Mockingbird</a:t>
            </a:r>
            <a:endParaRPr lang="en-US" dirty="0" smtClean="0"/>
          </a:p>
          <a:p>
            <a:pPr lvl="1"/>
            <a:r>
              <a:rPr lang="en-US" dirty="0" smtClean="0"/>
              <a:t>TV shows: </a:t>
            </a:r>
            <a:r>
              <a:rPr lang="en-US" i="1" dirty="0" smtClean="0"/>
              <a:t>Twin Peaks</a:t>
            </a:r>
            <a:r>
              <a:rPr lang="en-US" dirty="0" smtClean="0"/>
              <a:t>, </a:t>
            </a:r>
            <a:r>
              <a:rPr lang="en-US" i="1" dirty="0" smtClean="0"/>
              <a:t>CSI: Crime Scene Investigation</a:t>
            </a:r>
            <a:endParaRPr lang="en-US" dirty="0" smtClean="0"/>
          </a:p>
          <a:p>
            <a:pPr lvl="1"/>
            <a:r>
              <a:rPr lang="en-US" dirty="0" smtClean="0"/>
              <a:t>Plays: </a:t>
            </a:r>
            <a:r>
              <a:rPr lang="en-US" i="1" dirty="0" smtClean="0"/>
              <a:t>Much Ado About Nothing</a:t>
            </a:r>
            <a:r>
              <a:rPr lang="en-US" dirty="0" smtClean="0"/>
              <a:t>, </a:t>
            </a:r>
            <a:r>
              <a:rPr lang="en-US" i="1" dirty="0" smtClean="0"/>
              <a:t>Death of a Salesman</a:t>
            </a:r>
            <a:endParaRPr lang="en-US" dirty="0" smtClean="0"/>
          </a:p>
          <a:p>
            <a:pPr lvl="1"/>
            <a:r>
              <a:rPr lang="en-US" dirty="0" smtClean="0"/>
              <a:t>Movies: </a:t>
            </a:r>
            <a:r>
              <a:rPr lang="en-US" i="1" dirty="0" smtClean="0"/>
              <a:t>Breakfast at Tiffany’s</a:t>
            </a:r>
            <a:r>
              <a:rPr lang="en-US" dirty="0" smtClean="0"/>
              <a:t>, </a:t>
            </a:r>
            <a:r>
              <a:rPr lang="en-US" i="1" dirty="0" smtClean="0"/>
              <a:t>2001: A Space Odyssey </a:t>
            </a:r>
          </a:p>
          <a:p>
            <a:pPr lvl="1"/>
            <a:r>
              <a:rPr lang="en-US" dirty="0" smtClean="0"/>
              <a:t>Major poems: </a:t>
            </a:r>
            <a:r>
              <a:rPr lang="en-US" i="1" dirty="0" smtClean="0"/>
              <a:t>The Odyssey</a:t>
            </a:r>
            <a:r>
              <a:rPr lang="en-US" dirty="0" smtClean="0"/>
              <a:t>, </a:t>
            </a:r>
            <a:r>
              <a:rPr lang="en-US" i="1" dirty="0" smtClean="0"/>
              <a:t>Beowulf</a:t>
            </a:r>
          </a:p>
          <a:p>
            <a:pPr lvl="1"/>
            <a:r>
              <a:rPr lang="en-US" dirty="0" smtClean="0"/>
              <a:t>Magazines: </a:t>
            </a:r>
            <a:r>
              <a:rPr lang="en-US" i="1" dirty="0" smtClean="0"/>
              <a:t>People</a:t>
            </a:r>
            <a:r>
              <a:rPr lang="en-US" dirty="0" smtClean="0"/>
              <a:t>, </a:t>
            </a:r>
            <a:r>
              <a:rPr lang="en-US" i="1" dirty="0" smtClean="0"/>
              <a:t>TIME</a:t>
            </a:r>
            <a:endParaRPr lang="en-US" dirty="0" smtClean="0"/>
          </a:p>
          <a:p>
            <a:r>
              <a:rPr lang="en-US" dirty="0" smtClean="0"/>
              <a:t>In quotations: Minor Works</a:t>
            </a:r>
          </a:p>
          <a:p>
            <a:pPr lvl="1"/>
            <a:r>
              <a:rPr lang="en-US" dirty="0" smtClean="0"/>
              <a:t>Poems: “The Love Song of J. Alfred </a:t>
            </a:r>
            <a:r>
              <a:rPr lang="en-US" dirty="0" err="1" smtClean="0"/>
              <a:t>Prufrock</a:t>
            </a:r>
            <a:r>
              <a:rPr lang="en-US" dirty="0" smtClean="0"/>
              <a:t>”</a:t>
            </a:r>
          </a:p>
          <a:p>
            <a:pPr lvl="1"/>
            <a:r>
              <a:rPr lang="en-US" dirty="0" smtClean="0"/>
              <a:t>Episodes of TV shows: “The One with the Fake Monica”</a:t>
            </a:r>
          </a:p>
          <a:p>
            <a:pPr lvl="1"/>
            <a:r>
              <a:rPr lang="en-US" dirty="0" smtClean="0"/>
              <a:t>Songs: “I’ll Be Home for Christmas”</a:t>
            </a:r>
          </a:p>
          <a:p>
            <a:pPr lvl="1"/>
            <a:endParaRPr lang="en-US" dirty="0" smtClean="0"/>
          </a:p>
          <a:p>
            <a:endParaRPr lang="en-US" dirty="0"/>
          </a:p>
        </p:txBody>
      </p:sp>
      <p:sp>
        <p:nvSpPr>
          <p:cNvPr id="7" name="Title 6"/>
          <p:cNvSpPr>
            <a:spLocks noGrp="1"/>
          </p:cNvSpPr>
          <p:nvPr>
            <p:ph type="title"/>
          </p:nvPr>
        </p:nvSpPr>
        <p:spPr/>
        <p:txBody>
          <a:bodyPr/>
          <a:lstStyle/>
          <a:p>
            <a:r>
              <a:rPr lang="en-US" dirty="0" smtClean="0"/>
              <a:t>Formatting titles</a:t>
            </a:r>
            <a:endParaRPr lang="en-US" dirty="0"/>
          </a:p>
        </p:txBody>
      </p:sp>
    </p:spTree>
    <p:extLst>
      <p:ext uri="{BB962C8B-B14F-4D97-AF65-F5344CB8AC3E}">
        <p14:creationId xmlns:p14="http://schemas.microsoft.com/office/powerpoint/2010/main" val="2891906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martin9\AppData\Local\Microsoft\Windows\Temporary Internet Files\Content.IE5\IKLTB2N9\MC900239011[1].wmf"/>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381000" y="2514600"/>
            <a:ext cx="3893230"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p:txBody>
          <a:bodyPr/>
          <a:lstStyle/>
          <a:p>
            <a:pPr marL="45720" indent="0">
              <a:buNone/>
            </a:pPr>
            <a:r>
              <a:rPr lang="en-US" dirty="0" smtClean="0"/>
              <a:t>“Literature… is a way to understand life, to appreciate living, and  therefore to participate in life to the fullest of your potential.”</a:t>
            </a:r>
          </a:p>
          <a:p>
            <a:pPr marL="45720" indent="0">
              <a:buNone/>
            </a:pPr>
            <a:r>
              <a:rPr lang="en-US" dirty="0"/>
              <a:t>	</a:t>
            </a:r>
            <a:r>
              <a:rPr lang="en-US" dirty="0" smtClean="0"/>
              <a:t>Eric Chock </a:t>
            </a:r>
            <a:endParaRPr lang="en-US" dirty="0"/>
          </a:p>
        </p:txBody>
      </p:sp>
      <p:sp>
        <p:nvSpPr>
          <p:cNvPr id="3" name="Title 2"/>
          <p:cNvSpPr>
            <a:spLocks noGrp="1"/>
          </p:cNvSpPr>
          <p:nvPr>
            <p:ph type="title"/>
          </p:nvPr>
        </p:nvSpPr>
        <p:spPr/>
        <p:txBody>
          <a:bodyPr/>
          <a:lstStyle/>
          <a:p>
            <a:r>
              <a:rPr lang="en-US" dirty="0" smtClean="0"/>
              <a:t>Let’s get to writing!</a:t>
            </a:r>
            <a:endParaRPr lang="en-US" dirty="0"/>
          </a:p>
        </p:txBody>
      </p:sp>
      <p:sp>
        <p:nvSpPr>
          <p:cNvPr id="5" name="TextBox 4"/>
          <p:cNvSpPr txBox="1"/>
          <p:nvPr/>
        </p:nvSpPr>
        <p:spPr>
          <a:xfrm>
            <a:off x="283029" y="6219855"/>
            <a:ext cx="4114800" cy="400110"/>
          </a:xfrm>
          <a:prstGeom prst="rect">
            <a:avLst/>
          </a:prstGeom>
          <a:noFill/>
        </p:spPr>
        <p:txBody>
          <a:bodyPr wrap="square" rtlCol="0">
            <a:spAutoFit/>
          </a:bodyPr>
          <a:lstStyle/>
          <a:p>
            <a:r>
              <a:rPr lang="en-US" sz="1000" dirty="0"/>
              <a:t>http://wingedword.wordpress.com/2010/08/02/some-of-my-favorite-quotes-about-literature/</a:t>
            </a:r>
          </a:p>
        </p:txBody>
      </p:sp>
    </p:spTree>
    <p:extLst>
      <p:ext uri="{BB962C8B-B14F-4D97-AF65-F5344CB8AC3E}">
        <p14:creationId xmlns:p14="http://schemas.microsoft.com/office/powerpoint/2010/main" val="654338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Theme</a:t>
            </a:r>
          </a:p>
          <a:p>
            <a:r>
              <a:rPr lang="en-US" dirty="0" smtClean="0"/>
              <a:t>Tone</a:t>
            </a:r>
          </a:p>
          <a:p>
            <a:r>
              <a:rPr lang="en-US" dirty="0" smtClean="0"/>
              <a:t>Characters</a:t>
            </a:r>
          </a:p>
          <a:p>
            <a:r>
              <a:rPr lang="en-US" dirty="0" smtClean="0"/>
              <a:t>Symbolism</a:t>
            </a:r>
          </a:p>
          <a:p>
            <a:r>
              <a:rPr lang="en-US" dirty="0" smtClean="0"/>
              <a:t>Motifs</a:t>
            </a:r>
          </a:p>
          <a:p>
            <a:r>
              <a:rPr lang="en-US" dirty="0" smtClean="0"/>
              <a:t>Metaphors</a:t>
            </a:r>
          </a:p>
          <a:p>
            <a:r>
              <a:rPr lang="en-US" dirty="0" smtClean="0"/>
              <a:t>Point of view</a:t>
            </a:r>
          </a:p>
          <a:p>
            <a:r>
              <a:rPr lang="en-US" dirty="0" smtClean="0"/>
              <a:t>Setting</a:t>
            </a:r>
          </a:p>
          <a:p>
            <a:r>
              <a:rPr lang="en-US" dirty="0" smtClean="0"/>
              <a:t>Diction/Vocabulary</a:t>
            </a:r>
          </a:p>
          <a:p>
            <a:r>
              <a:rPr lang="en-US" dirty="0" smtClean="0"/>
              <a:t>Allusions</a:t>
            </a:r>
          </a:p>
          <a:p>
            <a:r>
              <a:rPr lang="en-US" dirty="0" smtClean="0"/>
              <a:t>Context</a:t>
            </a:r>
          </a:p>
          <a:p>
            <a:r>
              <a:rPr lang="en-US" dirty="0" smtClean="0"/>
              <a:t>Connotation</a:t>
            </a:r>
          </a:p>
          <a:p>
            <a:r>
              <a:rPr lang="en-US" dirty="0" smtClean="0"/>
              <a:t>Author’s background and beliefs</a:t>
            </a:r>
          </a:p>
        </p:txBody>
      </p:sp>
      <p:sp>
        <p:nvSpPr>
          <p:cNvPr id="2" name="Title 1"/>
          <p:cNvSpPr>
            <a:spLocks noGrp="1"/>
          </p:cNvSpPr>
          <p:nvPr>
            <p:ph type="title"/>
          </p:nvPr>
        </p:nvSpPr>
        <p:spPr/>
        <p:txBody>
          <a:bodyPr/>
          <a:lstStyle/>
          <a:p>
            <a:r>
              <a:rPr lang="en-US" dirty="0" smtClean="0"/>
              <a:t>Common Literary concepts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1828800"/>
            <a:ext cx="3177083" cy="3337778"/>
          </a:xfrm>
          <a:prstGeom prst="rect">
            <a:avLst/>
          </a:prstGeom>
        </p:spPr>
      </p:pic>
      <p:sp>
        <p:nvSpPr>
          <p:cNvPr id="6" name="TextBox 5"/>
          <p:cNvSpPr txBox="1"/>
          <p:nvPr/>
        </p:nvSpPr>
        <p:spPr>
          <a:xfrm>
            <a:off x="6019800" y="5475408"/>
            <a:ext cx="1859805" cy="646331"/>
          </a:xfrm>
          <a:prstGeom prst="rect">
            <a:avLst/>
          </a:prstGeom>
          <a:noFill/>
        </p:spPr>
        <p:txBody>
          <a:bodyPr wrap="none" rtlCol="0">
            <a:spAutoFit/>
          </a:bodyPr>
          <a:lstStyle/>
          <a:p>
            <a:pPr algn="ctr"/>
            <a:r>
              <a:rPr lang="en-US" dirty="0" smtClean="0"/>
              <a:t>Connotation:</a:t>
            </a:r>
          </a:p>
          <a:p>
            <a:pPr algn="ctr"/>
            <a:r>
              <a:rPr lang="en-US" dirty="0" smtClean="0"/>
              <a:t>House or home?</a:t>
            </a:r>
            <a:endParaRPr lang="en-US" dirty="0"/>
          </a:p>
        </p:txBody>
      </p:sp>
    </p:spTree>
    <p:extLst>
      <p:ext uri="{BB962C8B-B14F-4D97-AF65-F5344CB8AC3E}">
        <p14:creationId xmlns:p14="http://schemas.microsoft.com/office/powerpoint/2010/main" val="600491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30"/>
          </a:xfrm>
        </p:spPr>
        <p:txBody>
          <a:bodyPr>
            <a:normAutofit/>
          </a:bodyPr>
          <a:lstStyle/>
          <a:p>
            <a:r>
              <a:rPr lang="en-US" b="1" dirty="0" smtClean="0"/>
              <a:t>Theme</a:t>
            </a:r>
            <a:r>
              <a:rPr lang="en-US" dirty="0" smtClean="0"/>
              <a:t>: the main idea of a work of literature that unifies and runs through the whole work. The theme can be simple or complex. (There can be more than one theme, but your literary analysis should only focus on one.)</a:t>
            </a:r>
          </a:p>
          <a:p>
            <a:pPr lvl="1"/>
            <a:r>
              <a:rPr lang="en-US" i="1" dirty="0" smtClean="0"/>
              <a:t>Macbeth: </a:t>
            </a:r>
            <a:r>
              <a:rPr lang="en-US" dirty="0" smtClean="0"/>
              <a:t>Guilt</a:t>
            </a:r>
          </a:p>
          <a:p>
            <a:pPr lvl="1"/>
            <a:r>
              <a:rPr lang="en-US" i="1" dirty="0" smtClean="0"/>
              <a:t>The Great Gatsby</a:t>
            </a:r>
            <a:r>
              <a:rPr lang="en-US" dirty="0" smtClean="0"/>
              <a:t>: The inability to recapture the past</a:t>
            </a:r>
          </a:p>
          <a:p>
            <a:r>
              <a:rPr lang="en-US" b="1" dirty="0" smtClean="0"/>
              <a:t>Tone</a:t>
            </a:r>
            <a:r>
              <a:rPr lang="en-US" dirty="0" smtClean="0"/>
              <a:t>: the mood of the piece. Usually the diction (the words and how they are used) of the piece conveys the tone. Tone can affect the way you as a reader read the piece.</a:t>
            </a:r>
          </a:p>
          <a:p>
            <a:pPr lvl="1"/>
            <a:r>
              <a:rPr lang="en-US" dirty="0" smtClean="0"/>
              <a:t>Tone is especially important in poetry.</a:t>
            </a:r>
          </a:p>
          <a:p>
            <a:pPr lvl="1"/>
            <a:r>
              <a:rPr lang="en-US" dirty="0" smtClean="0"/>
              <a:t>“Humanity </a:t>
            </a:r>
            <a:r>
              <a:rPr lang="en-US" dirty="0" err="1" smtClean="0"/>
              <a:t>i</a:t>
            </a:r>
            <a:r>
              <a:rPr lang="en-US" dirty="0" smtClean="0"/>
              <a:t> love you because you / are perpetually putting the  secret of life in your pants and forgetting / it’s there and sitting down / on it” –E.E. Cummings’ “Humanity </a:t>
            </a:r>
            <a:r>
              <a:rPr lang="en-US" dirty="0" err="1" smtClean="0"/>
              <a:t>i</a:t>
            </a:r>
            <a:r>
              <a:rPr lang="en-US" dirty="0" smtClean="0"/>
              <a:t> love you”</a:t>
            </a:r>
          </a:p>
          <a:p>
            <a:pPr lvl="2"/>
            <a:r>
              <a:rPr lang="en-US" dirty="0" smtClean="0"/>
              <a:t>This quote conveys a sarcastic—maybe even angry or bitter—tone.</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Some brief definitions</a:t>
            </a:r>
            <a:endParaRPr lang="en-US" dirty="0"/>
          </a:p>
        </p:txBody>
      </p:sp>
    </p:spTree>
    <p:extLst>
      <p:ext uri="{BB962C8B-B14F-4D97-AF65-F5344CB8AC3E}">
        <p14:creationId xmlns:p14="http://schemas.microsoft.com/office/powerpoint/2010/main" val="1692197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0000" lnSpcReduction="20000"/>
          </a:bodyPr>
          <a:lstStyle/>
          <a:p>
            <a:r>
              <a:rPr lang="en-US" b="1" dirty="0" smtClean="0"/>
              <a:t>Symbolism</a:t>
            </a:r>
            <a:r>
              <a:rPr lang="en-US" dirty="0" smtClean="0"/>
              <a:t>: A symbol is something that stands for something else.</a:t>
            </a:r>
          </a:p>
          <a:p>
            <a:pPr lvl="1"/>
            <a:r>
              <a:rPr lang="en-US" dirty="0" smtClean="0"/>
              <a:t>Heart: love, emotion</a:t>
            </a:r>
          </a:p>
          <a:p>
            <a:pPr lvl="1"/>
            <a:r>
              <a:rPr lang="en-US" dirty="0" smtClean="0"/>
              <a:t>Winter: death, old age, sadness</a:t>
            </a:r>
          </a:p>
          <a:p>
            <a:r>
              <a:rPr lang="en-US" b="1" dirty="0" smtClean="0"/>
              <a:t>Motif</a:t>
            </a:r>
            <a:r>
              <a:rPr lang="en-US" dirty="0" smtClean="0"/>
              <a:t>: A recurring idea, symbol, image, subject, etc. in a piece of work. A motif is “very noticeable and play[s] a significant role in defining the nature of the story.” </a:t>
            </a:r>
          </a:p>
          <a:p>
            <a:pPr lvl="1"/>
            <a:r>
              <a:rPr lang="en-US" dirty="0" smtClean="0"/>
              <a:t>Prince Charming in Fairy Tales</a:t>
            </a:r>
          </a:p>
          <a:p>
            <a:pPr lvl="1"/>
            <a:r>
              <a:rPr lang="en-US" dirty="0" smtClean="0"/>
              <a:t>Damsel in Distress</a:t>
            </a:r>
          </a:p>
          <a:p>
            <a:pPr marL="365760" lvl="1" indent="0">
              <a:buNone/>
            </a:pPr>
            <a:endParaRPr lang="en-US" dirty="0" smtClean="0"/>
          </a:p>
          <a:p>
            <a:pPr marL="365760" lvl="1" indent="0">
              <a:buNone/>
            </a:pPr>
            <a:endParaRPr lang="en-US" dirty="0"/>
          </a:p>
          <a:p>
            <a:pPr marL="365760" lvl="1" indent="0">
              <a:buNone/>
            </a:pPr>
            <a:endParaRPr lang="en-US" dirty="0" smtClean="0"/>
          </a:p>
        </p:txBody>
      </p:sp>
      <p:sp>
        <p:nvSpPr>
          <p:cNvPr id="3" name="Title 2"/>
          <p:cNvSpPr>
            <a:spLocks noGrp="1"/>
          </p:cNvSpPr>
          <p:nvPr>
            <p:ph type="title"/>
          </p:nvPr>
        </p:nvSpPr>
        <p:spPr/>
        <p:txBody>
          <a:bodyPr/>
          <a:lstStyle/>
          <a:p>
            <a:r>
              <a:rPr lang="en-US" dirty="0" smtClean="0"/>
              <a:t>Some brief Definitions</a:t>
            </a:r>
            <a:endParaRPr lang="en-US" dirty="0"/>
          </a:p>
        </p:txBody>
      </p:sp>
      <p:sp>
        <p:nvSpPr>
          <p:cNvPr id="5" name="TextBox 4"/>
          <p:cNvSpPr txBox="1"/>
          <p:nvPr/>
        </p:nvSpPr>
        <p:spPr>
          <a:xfrm>
            <a:off x="533400" y="6166283"/>
            <a:ext cx="3063659" cy="461665"/>
          </a:xfrm>
          <a:prstGeom prst="rect">
            <a:avLst/>
          </a:prstGeom>
          <a:noFill/>
        </p:spPr>
        <p:txBody>
          <a:bodyPr wrap="none" rtlCol="0">
            <a:spAutoFit/>
          </a:bodyPr>
          <a:lstStyle/>
          <a:p>
            <a:r>
              <a:rPr lang="en-US" sz="1200" dirty="0">
                <a:hlinkClick r:id="rId2"/>
              </a:rPr>
              <a:t>http://literary-devices.com/content/motif</a:t>
            </a:r>
            <a:endParaRPr lang="en-US" sz="1200" dirty="0"/>
          </a:p>
          <a:p>
            <a:endParaRPr lang="en-US" sz="1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64229"/>
            <a:ext cx="3878036"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4544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85000" lnSpcReduction="20000"/>
          </a:bodyPr>
          <a:lstStyle/>
          <a:p>
            <a:r>
              <a:rPr lang="en-US" b="1" dirty="0" smtClean="0"/>
              <a:t>Metaphor</a:t>
            </a:r>
            <a:r>
              <a:rPr lang="en-US" dirty="0" smtClean="0"/>
              <a:t>: like a simile, only you say something IS something that it isn’t. Metaphors aren’t literal and carry with them a much deeper meaning than a simile.</a:t>
            </a:r>
          </a:p>
          <a:p>
            <a:pPr lvl="1"/>
            <a:r>
              <a:rPr lang="en-US" dirty="0" smtClean="0"/>
              <a:t>Simile: A woman’s heart is </a:t>
            </a:r>
            <a:r>
              <a:rPr lang="en-US" b="1" dirty="0" smtClean="0"/>
              <a:t>like</a:t>
            </a:r>
            <a:r>
              <a:rPr lang="en-US" dirty="0" smtClean="0"/>
              <a:t> an ocean.</a:t>
            </a:r>
          </a:p>
          <a:p>
            <a:pPr lvl="1"/>
            <a:r>
              <a:rPr lang="en-US" dirty="0" smtClean="0"/>
              <a:t>Metaphor: A woman’s heart </a:t>
            </a:r>
            <a:r>
              <a:rPr lang="en-US" b="1" dirty="0" smtClean="0"/>
              <a:t>is</a:t>
            </a:r>
            <a:r>
              <a:rPr lang="en-US" dirty="0" smtClean="0"/>
              <a:t> an ocean. </a:t>
            </a:r>
          </a:p>
          <a:p>
            <a:pPr lvl="1"/>
            <a:r>
              <a:rPr lang="en-US" dirty="0" smtClean="0"/>
              <a:t>Metaphor: “Your words are a knife in my back.”</a:t>
            </a:r>
          </a:p>
          <a:p>
            <a:pPr marL="45720" indent="0">
              <a:buNone/>
            </a:pPr>
            <a:endParaRPr lang="en-US" dirty="0" smtClean="0"/>
          </a:p>
        </p:txBody>
      </p:sp>
      <p:sp>
        <p:nvSpPr>
          <p:cNvPr id="3" name="Title 2"/>
          <p:cNvSpPr>
            <a:spLocks noGrp="1"/>
          </p:cNvSpPr>
          <p:nvPr>
            <p:ph type="title"/>
          </p:nvPr>
        </p:nvSpPr>
        <p:spPr/>
        <p:txBody>
          <a:bodyPr/>
          <a:lstStyle/>
          <a:p>
            <a:r>
              <a:rPr lang="en-US" dirty="0" smtClean="0"/>
              <a:t>Some brief definitions</a:t>
            </a:r>
            <a:endParaRPr lang="en-US" dirty="0"/>
          </a:p>
        </p:txBody>
      </p:sp>
      <p:pic>
        <p:nvPicPr>
          <p:cNvPr id="2050" name="Picture 2" descr="http://imgc.allpostersimages.com/images/P-473-488-90/60/6005/4CFB100Z/posters/leo-cullum-good-news-the-test-results-show-it-s-a-metaphor-new-yorker-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981200"/>
            <a:ext cx="4505325" cy="3381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7399" y="6324600"/>
            <a:ext cx="7842211" cy="246221"/>
          </a:xfrm>
          <a:prstGeom prst="rect">
            <a:avLst/>
          </a:prstGeom>
          <a:noFill/>
        </p:spPr>
        <p:txBody>
          <a:bodyPr wrap="none" rtlCol="0">
            <a:spAutoFit/>
          </a:bodyPr>
          <a:lstStyle/>
          <a:p>
            <a:r>
              <a:rPr lang="en-US" sz="1000" dirty="0"/>
              <a:t>http://www.condenaststore.com/-sp/Good-news-The-test-results-show-it-s-a-metaphor-New-Yorker-Cartoon-Prints_i8479068_.htm</a:t>
            </a:r>
          </a:p>
        </p:txBody>
      </p:sp>
      <p:sp>
        <p:nvSpPr>
          <p:cNvPr id="6" name="TextBox 5"/>
          <p:cNvSpPr txBox="1"/>
          <p:nvPr/>
        </p:nvSpPr>
        <p:spPr>
          <a:xfrm>
            <a:off x="4419600" y="5562600"/>
            <a:ext cx="2218877" cy="461665"/>
          </a:xfrm>
          <a:prstGeom prst="rect">
            <a:avLst/>
          </a:prstGeom>
          <a:noFill/>
        </p:spPr>
        <p:txBody>
          <a:bodyPr wrap="none" rtlCol="0">
            <a:spAutoFit/>
          </a:bodyPr>
          <a:lstStyle/>
          <a:p>
            <a:r>
              <a:rPr lang="en-US" sz="1200" dirty="0" smtClean="0"/>
              <a:t>By Leo </a:t>
            </a:r>
            <a:r>
              <a:rPr lang="en-US" sz="1200" dirty="0" err="1" smtClean="0"/>
              <a:t>Collum</a:t>
            </a:r>
            <a:endParaRPr lang="en-US" sz="1200" dirty="0" smtClean="0"/>
          </a:p>
          <a:p>
            <a:r>
              <a:rPr lang="en-US" sz="1200" dirty="0" smtClean="0"/>
              <a:t>Appearing in the </a:t>
            </a:r>
            <a:r>
              <a:rPr lang="en-US" sz="1200" i="1" dirty="0" smtClean="0"/>
              <a:t>New Yorker</a:t>
            </a:r>
            <a:r>
              <a:rPr lang="en-US" sz="1200" dirty="0" smtClean="0"/>
              <a:t> </a:t>
            </a:r>
            <a:endParaRPr lang="en-US" sz="1200" dirty="0"/>
          </a:p>
        </p:txBody>
      </p:sp>
    </p:spTree>
    <p:extLst>
      <p:ext uri="{BB962C8B-B14F-4D97-AF65-F5344CB8AC3E}">
        <p14:creationId xmlns:p14="http://schemas.microsoft.com/office/powerpoint/2010/main" val="1572715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a:t>Point of view</a:t>
            </a:r>
            <a:r>
              <a:rPr lang="en-US" dirty="0"/>
              <a:t>: Who is telling the story? This is an important point to consider when you read because it determines perspective. There are three basic points of view: </a:t>
            </a:r>
          </a:p>
          <a:p>
            <a:pPr lvl="1"/>
            <a:r>
              <a:rPr lang="en-US" dirty="0"/>
              <a:t>Third person: The story is being told from an outside perspective </a:t>
            </a:r>
          </a:p>
          <a:p>
            <a:pPr lvl="2"/>
            <a:r>
              <a:rPr lang="en-US" i="1" dirty="0"/>
              <a:t>Animal Farm</a:t>
            </a:r>
          </a:p>
          <a:p>
            <a:pPr lvl="2"/>
            <a:r>
              <a:rPr lang="en-US" i="1" dirty="0"/>
              <a:t>Harry Potter</a:t>
            </a:r>
            <a:r>
              <a:rPr lang="en-US" dirty="0"/>
              <a:t> series</a:t>
            </a:r>
          </a:p>
          <a:p>
            <a:pPr lvl="1"/>
            <a:r>
              <a:rPr lang="en-US" dirty="0"/>
              <a:t>Second person: RARELY used. The character will speak directly to you.</a:t>
            </a:r>
          </a:p>
          <a:p>
            <a:pPr lvl="1"/>
            <a:r>
              <a:rPr lang="en-US" dirty="0"/>
              <a:t>First person: The person telling the story is a character in the story. It’s important to note that first person narrators are NOT always reliable sources… they are characters, and are therefore ruled by emotions and biases.</a:t>
            </a:r>
          </a:p>
          <a:p>
            <a:pPr lvl="2"/>
            <a:r>
              <a:rPr lang="en-US" i="1" dirty="0"/>
              <a:t>To Kill a </a:t>
            </a:r>
            <a:r>
              <a:rPr lang="en-US" i="1" dirty="0" smtClean="0"/>
              <a:t>Mockingbird</a:t>
            </a:r>
            <a:r>
              <a:rPr lang="en-US" dirty="0" smtClean="0"/>
              <a:t>: told from Scout’s point of view</a:t>
            </a:r>
            <a:endParaRPr lang="en-US" i="1" dirty="0"/>
          </a:p>
          <a:p>
            <a:pPr lvl="2"/>
            <a:r>
              <a:rPr lang="en-US" i="1" dirty="0"/>
              <a:t>Fight </a:t>
            </a:r>
            <a:r>
              <a:rPr lang="en-US" i="1" dirty="0" smtClean="0"/>
              <a:t>Club</a:t>
            </a:r>
            <a:r>
              <a:rPr lang="en-US" dirty="0" smtClean="0"/>
              <a:t>: told from the Narrator’s point of view</a:t>
            </a:r>
            <a:endParaRPr lang="en-US" i="1" dirty="0"/>
          </a:p>
          <a:p>
            <a:pPr lvl="2"/>
            <a:r>
              <a:rPr lang="en-US" i="1" dirty="0"/>
              <a:t>The Great </a:t>
            </a:r>
            <a:r>
              <a:rPr lang="en-US" i="1" dirty="0" smtClean="0"/>
              <a:t>Gatsby</a:t>
            </a:r>
            <a:r>
              <a:rPr lang="en-US" dirty="0" smtClean="0"/>
              <a:t>: told from Nick </a:t>
            </a:r>
            <a:r>
              <a:rPr lang="en-US" dirty="0" err="1" smtClean="0"/>
              <a:t>Carraway’s</a:t>
            </a:r>
            <a:r>
              <a:rPr lang="en-US" dirty="0" smtClean="0"/>
              <a:t> point of view</a:t>
            </a:r>
            <a:endParaRPr lang="en-US" i="1" dirty="0"/>
          </a:p>
        </p:txBody>
      </p:sp>
      <p:sp>
        <p:nvSpPr>
          <p:cNvPr id="3" name="Title 2"/>
          <p:cNvSpPr>
            <a:spLocks noGrp="1"/>
          </p:cNvSpPr>
          <p:nvPr>
            <p:ph type="title"/>
          </p:nvPr>
        </p:nvSpPr>
        <p:spPr/>
        <p:txBody>
          <a:bodyPr/>
          <a:lstStyle/>
          <a:p>
            <a:r>
              <a:rPr lang="en-US" dirty="0" smtClean="0"/>
              <a:t>Some brief definitions</a:t>
            </a:r>
            <a:endParaRPr lang="en-US" dirty="0"/>
          </a:p>
        </p:txBody>
      </p:sp>
    </p:spTree>
    <p:extLst>
      <p:ext uri="{BB962C8B-B14F-4D97-AF65-F5344CB8AC3E}">
        <p14:creationId xmlns:p14="http://schemas.microsoft.com/office/powerpoint/2010/main" val="3241052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Setting</a:t>
            </a:r>
            <a:r>
              <a:rPr lang="en-US" dirty="0" smtClean="0"/>
              <a:t>: where the story takes place. The setting can determine much about the story based on context. Setting can be very important in the reading of a work.</a:t>
            </a:r>
          </a:p>
          <a:p>
            <a:pPr lvl="1"/>
            <a:r>
              <a:rPr lang="en-US" dirty="0" smtClean="0"/>
              <a:t>Time</a:t>
            </a:r>
          </a:p>
          <a:p>
            <a:pPr lvl="1"/>
            <a:r>
              <a:rPr lang="en-US" dirty="0" smtClean="0"/>
              <a:t>Place</a:t>
            </a:r>
          </a:p>
          <a:p>
            <a:pPr lvl="1"/>
            <a:r>
              <a:rPr lang="en-US" dirty="0" smtClean="0"/>
              <a:t>Society</a:t>
            </a:r>
          </a:p>
          <a:p>
            <a:r>
              <a:rPr lang="en-US" b="1" dirty="0" smtClean="0"/>
              <a:t>Allusion</a:t>
            </a:r>
            <a:r>
              <a:rPr lang="en-US" dirty="0" smtClean="0"/>
              <a:t>: a reference, indirect or direct, in a work TO a work, historical event, period, or figure, etc.</a:t>
            </a:r>
            <a:endParaRPr lang="en-US" i="1" dirty="0" smtClean="0"/>
          </a:p>
          <a:p>
            <a:pPr lvl="1"/>
            <a:r>
              <a:rPr lang="en-US" dirty="0" smtClean="0"/>
              <a:t>“I am not Prince Hamlet” –a direct allusion to </a:t>
            </a:r>
            <a:r>
              <a:rPr lang="en-US" i="1" dirty="0" smtClean="0"/>
              <a:t>Hamlet</a:t>
            </a:r>
            <a:r>
              <a:rPr lang="en-US" dirty="0" smtClean="0"/>
              <a:t> in “The Love Song of J. Alfred </a:t>
            </a:r>
            <a:r>
              <a:rPr lang="en-US" dirty="0" err="1" smtClean="0"/>
              <a:t>Prufrock</a:t>
            </a:r>
            <a:r>
              <a:rPr lang="en-US" dirty="0" smtClean="0"/>
              <a:t>” by T. S. Eliot</a:t>
            </a:r>
          </a:p>
          <a:p>
            <a:pPr lvl="1"/>
            <a:r>
              <a:rPr lang="en-US" dirty="0" smtClean="0"/>
              <a:t>“Four score and seven years ago our fathers brought forth on this continent, a new nation” –an indirect allusion in “The Gettysburg Address” to the Declaration of Independence </a:t>
            </a:r>
          </a:p>
          <a:p>
            <a:pPr lvl="1"/>
            <a:endParaRPr lang="en-US" dirty="0" smtClean="0"/>
          </a:p>
        </p:txBody>
      </p:sp>
      <p:sp>
        <p:nvSpPr>
          <p:cNvPr id="3" name="Title 2"/>
          <p:cNvSpPr>
            <a:spLocks noGrp="1"/>
          </p:cNvSpPr>
          <p:nvPr>
            <p:ph type="title"/>
          </p:nvPr>
        </p:nvSpPr>
        <p:spPr/>
        <p:txBody>
          <a:bodyPr/>
          <a:lstStyle/>
          <a:p>
            <a:r>
              <a:rPr lang="en-US" dirty="0" smtClean="0"/>
              <a:t>Some brief definitions</a:t>
            </a:r>
            <a:endParaRPr lang="en-US" dirty="0"/>
          </a:p>
        </p:txBody>
      </p:sp>
    </p:spTree>
    <p:extLst>
      <p:ext uri="{BB962C8B-B14F-4D97-AF65-F5344CB8AC3E}">
        <p14:creationId xmlns:p14="http://schemas.microsoft.com/office/powerpoint/2010/main" val="34813766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449</TotalTime>
  <Words>2621</Words>
  <Application>Microsoft Office PowerPoint</Application>
  <PresentationFormat>On-screen Show (4:3)</PresentationFormat>
  <Paragraphs>278</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Grid</vt:lpstr>
      <vt:lpstr>How to Do a Literary Analysis  (the Right Way)</vt:lpstr>
      <vt:lpstr>What is a literary analysis?</vt:lpstr>
      <vt:lpstr>Wait, I have to analyze a whole work?!</vt:lpstr>
      <vt:lpstr>Common Literary concepts</vt:lpstr>
      <vt:lpstr>Some brief definitions</vt:lpstr>
      <vt:lpstr>Some brief Definitions</vt:lpstr>
      <vt:lpstr>Some brief definitions</vt:lpstr>
      <vt:lpstr>Some brief definitions</vt:lpstr>
      <vt:lpstr>Some brief definitions</vt:lpstr>
      <vt:lpstr>Some brief definitions</vt:lpstr>
      <vt:lpstr>Some brief definitions</vt:lpstr>
      <vt:lpstr>Some brief definitions</vt:lpstr>
      <vt:lpstr>Some Key Questions</vt:lpstr>
      <vt:lpstr>What does an analysis have?</vt:lpstr>
      <vt:lpstr>What is a thesis statement?</vt:lpstr>
      <vt:lpstr>Thesis statements:  what to avoid</vt:lpstr>
      <vt:lpstr>How to write a good thesis</vt:lpstr>
      <vt:lpstr>a strong thesis: example</vt:lpstr>
      <vt:lpstr>How do I get started?</vt:lpstr>
      <vt:lpstr>Brainstorming</vt:lpstr>
      <vt:lpstr>Freewriting </vt:lpstr>
      <vt:lpstr>Word cluster</vt:lpstr>
      <vt:lpstr>Organizing ideas</vt:lpstr>
      <vt:lpstr>Introduction</vt:lpstr>
      <vt:lpstr>Body Paragraphs</vt:lpstr>
      <vt:lpstr>Talking about literature</vt:lpstr>
      <vt:lpstr>examples</vt:lpstr>
      <vt:lpstr>Talking about poetry</vt:lpstr>
      <vt:lpstr>Talking about poetry</vt:lpstr>
      <vt:lpstr>Using direct quotes</vt:lpstr>
      <vt:lpstr>Using Direct quotes</vt:lpstr>
      <vt:lpstr>Using a block quote</vt:lpstr>
      <vt:lpstr>Using direct quotes: poetry</vt:lpstr>
      <vt:lpstr>Direct quote: Poetry example</vt:lpstr>
      <vt:lpstr>Formatting titles</vt:lpstr>
      <vt:lpstr>Let’s get to writing!</vt:lpstr>
    </vt:vector>
  </TitlesOfParts>
  <Company>Unviersity of North Alabama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Do a Literary Analysis  (the Right Way)</dc:title>
  <dc:creator>Windows User</dc:creator>
  <cp:lastModifiedBy>pctech</cp:lastModifiedBy>
  <cp:revision>58</cp:revision>
  <dcterms:created xsi:type="dcterms:W3CDTF">2013-11-20T22:37:26Z</dcterms:created>
  <dcterms:modified xsi:type="dcterms:W3CDTF">2015-01-20T17:29:57Z</dcterms:modified>
</cp:coreProperties>
</file>