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7" r:id="rId1"/>
  </p:sldMasterIdLst>
  <p:notesMasterIdLst>
    <p:notesMasterId r:id="rId46"/>
  </p:notesMasterIdLst>
  <p:sldIdLst>
    <p:sldId id="258" r:id="rId2"/>
    <p:sldId id="262" r:id="rId3"/>
    <p:sldId id="281" r:id="rId4"/>
    <p:sldId id="286" r:id="rId5"/>
    <p:sldId id="287" r:id="rId6"/>
    <p:sldId id="288" r:id="rId7"/>
    <p:sldId id="263" r:id="rId8"/>
    <p:sldId id="309" r:id="rId9"/>
    <p:sldId id="310" r:id="rId10"/>
    <p:sldId id="311" r:id="rId11"/>
    <p:sldId id="312" r:id="rId12"/>
    <p:sldId id="313" r:id="rId13"/>
    <p:sldId id="264" r:id="rId14"/>
    <p:sldId id="307" r:id="rId15"/>
    <p:sldId id="308" r:id="rId16"/>
    <p:sldId id="289" r:id="rId17"/>
    <p:sldId id="290" r:id="rId18"/>
    <p:sldId id="314" r:id="rId19"/>
    <p:sldId id="315" r:id="rId20"/>
    <p:sldId id="316" r:id="rId21"/>
    <p:sldId id="265" r:id="rId22"/>
    <p:sldId id="317" r:id="rId23"/>
    <p:sldId id="273" r:id="rId24"/>
    <p:sldId id="303" r:id="rId25"/>
    <p:sldId id="305" r:id="rId26"/>
    <p:sldId id="318" r:id="rId27"/>
    <p:sldId id="267" r:id="rId28"/>
    <p:sldId id="319" r:id="rId29"/>
    <p:sldId id="320" r:id="rId30"/>
    <p:sldId id="321" r:id="rId31"/>
    <p:sldId id="322" r:id="rId32"/>
    <p:sldId id="323" r:id="rId33"/>
    <p:sldId id="325" r:id="rId34"/>
    <p:sldId id="326" r:id="rId35"/>
    <p:sldId id="327" r:id="rId36"/>
    <p:sldId id="324" r:id="rId37"/>
    <p:sldId id="284" r:id="rId38"/>
    <p:sldId id="269" r:id="rId39"/>
    <p:sldId id="270" r:id="rId40"/>
    <p:sldId id="271" r:id="rId41"/>
    <p:sldId id="272" r:id="rId42"/>
    <p:sldId id="280" r:id="rId43"/>
    <p:sldId id="283" r:id="rId44"/>
    <p:sldId id="275" r:id="rId4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19" autoAdjust="0"/>
    <p:restoredTop sz="94675" autoAdjust="0"/>
  </p:normalViewPr>
  <p:slideViewPr>
    <p:cSldViewPr>
      <p:cViewPr varScale="1">
        <p:scale>
          <a:sx n="101" d="100"/>
          <a:sy n="101" d="100"/>
        </p:scale>
        <p:origin x="-1686" y="-90"/>
      </p:cViewPr>
      <p:guideLst>
        <p:guide orient="horz" pos="2160"/>
        <p:guide pos="2880"/>
      </p:guideLst>
    </p:cSldViewPr>
  </p:slideViewPr>
  <p:outlineViewPr>
    <p:cViewPr>
      <p:scale>
        <a:sx n="33" d="100"/>
        <a:sy n="33" d="100"/>
      </p:scale>
      <p:origin x="0" y="9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2AC17D6-4D46-4048-A059-CF540713062C}" type="datetimeFigureOut">
              <a:rPr lang="en-US"/>
              <a:pPr>
                <a:defRPr/>
              </a:pPr>
              <a:t>9/22/2016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17C0AE0-6E52-41D9-AB66-218A3A7D71A8}" type="slidenum">
              <a:rPr lang="en-US"/>
              <a:pPr>
                <a:defRPr/>
              </a:pPr>
              <a:t>‹#›</a:t>
            </a:fld>
            <a:endParaRPr lang="en-US"/>
          </a:p>
        </p:txBody>
      </p:sp>
    </p:spTree>
    <p:extLst>
      <p:ext uri="{BB962C8B-B14F-4D97-AF65-F5344CB8AC3E}">
        <p14:creationId xmlns:p14="http://schemas.microsoft.com/office/powerpoint/2010/main" val="2949561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9740484-85CD-496A-ADB4-E2A304BE8669}" type="slidenum">
              <a:rPr lang="en-US" altLang="en-US" smtClean="0"/>
              <a:pPr/>
              <a:t>1</a:t>
            </a:fld>
            <a:endParaRPr lang="en-US" altLang="en-US" smtClean="0"/>
          </a:p>
        </p:txBody>
      </p:sp>
    </p:spTree>
    <p:extLst>
      <p:ext uri="{BB962C8B-B14F-4D97-AF65-F5344CB8AC3E}">
        <p14:creationId xmlns:p14="http://schemas.microsoft.com/office/powerpoint/2010/main" val="3858825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A0A488A-0AC3-430A-906B-7893FF51849E}" type="slidenum">
              <a:rPr lang="en-US" altLang="en-US" smtClean="0"/>
              <a:pPr/>
              <a:t>17</a:t>
            </a:fld>
            <a:endParaRPr lang="en-US" altLang="en-US" smtClean="0"/>
          </a:p>
        </p:txBody>
      </p:sp>
    </p:spTree>
    <p:extLst>
      <p:ext uri="{BB962C8B-B14F-4D97-AF65-F5344CB8AC3E}">
        <p14:creationId xmlns:p14="http://schemas.microsoft.com/office/powerpoint/2010/main" val="2848341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4A1369-9601-407F-95B1-F44A41697742}" type="slidenum">
              <a:rPr lang="en-US" altLang="en-US" smtClean="0"/>
              <a:pPr/>
              <a:t>21</a:t>
            </a:fld>
            <a:endParaRPr lang="en-US" altLang="en-US" smtClean="0"/>
          </a:p>
        </p:txBody>
      </p:sp>
    </p:spTree>
    <p:extLst>
      <p:ext uri="{BB962C8B-B14F-4D97-AF65-F5344CB8AC3E}">
        <p14:creationId xmlns:p14="http://schemas.microsoft.com/office/powerpoint/2010/main" val="1071119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92D636-ACB1-4703-B0BB-E046D43891CB}" type="slidenum">
              <a:rPr lang="en-US" altLang="en-US" smtClean="0"/>
              <a:pPr/>
              <a:t>23</a:t>
            </a:fld>
            <a:endParaRPr lang="en-US" altLang="en-US" smtClean="0"/>
          </a:p>
        </p:txBody>
      </p:sp>
    </p:spTree>
    <p:extLst>
      <p:ext uri="{BB962C8B-B14F-4D97-AF65-F5344CB8AC3E}">
        <p14:creationId xmlns:p14="http://schemas.microsoft.com/office/powerpoint/2010/main" val="3256584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37AF06-3BC0-4E3D-B2FE-D6A3B74A9C60}" type="slidenum">
              <a:rPr lang="en-US" altLang="en-US" smtClean="0"/>
              <a:pPr/>
              <a:t>27</a:t>
            </a:fld>
            <a:endParaRPr lang="en-US" altLang="en-US" smtClean="0"/>
          </a:p>
        </p:txBody>
      </p:sp>
    </p:spTree>
    <p:extLst>
      <p:ext uri="{BB962C8B-B14F-4D97-AF65-F5344CB8AC3E}">
        <p14:creationId xmlns:p14="http://schemas.microsoft.com/office/powerpoint/2010/main" val="3720406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AAE1154-B60B-4465-A82F-91DE2C35D838}" type="slidenum">
              <a:rPr lang="en-US" altLang="en-US" smtClean="0"/>
              <a:pPr/>
              <a:t>37</a:t>
            </a:fld>
            <a:endParaRPr lang="en-US" altLang="en-US" smtClean="0"/>
          </a:p>
        </p:txBody>
      </p:sp>
    </p:spTree>
    <p:extLst>
      <p:ext uri="{BB962C8B-B14F-4D97-AF65-F5344CB8AC3E}">
        <p14:creationId xmlns:p14="http://schemas.microsoft.com/office/powerpoint/2010/main" val="10421717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340FD2F-85B9-4691-8E05-EAA7E7AFF495}" type="slidenum">
              <a:rPr lang="en-US" altLang="en-US" smtClean="0"/>
              <a:pPr/>
              <a:t>38</a:t>
            </a:fld>
            <a:endParaRPr lang="en-US" altLang="en-US" smtClean="0"/>
          </a:p>
        </p:txBody>
      </p:sp>
    </p:spTree>
    <p:extLst>
      <p:ext uri="{BB962C8B-B14F-4D97-AF65-F5344CB8AC3E}">
        <p14:creationId xmlns:p14="http://schemas.microsoft.com/office/powerpoint/2010/main" val="817712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FEC296-F287-4F82-A979-AB87151C11D0}" type="slidenum">
              <a:rPr lang="en-US" altLang="en-US" smtClean="0"/>
              <a:pPr/>
              <a:t>39</a:t>
            </a:fld>
            <a:endParaRPr lang="en-US" altLang="en-US" smtClean="0"/>
          </a:p>
        </p:txBody>
      </p:sp>
    </p:spTree>
    <p:extLst>
      <p:ext uri="{BB962C8B-B14F-4D97-AF65-F5344CB8AC3E}">
        <p14:creationId xmlns:p14="http://schemas.microsoft.com/office/powerpoint/2010/main" val="2712895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470D5CA-C0AC-4981-AD67-CEECD9313F65}" type="slidenum">
              <a:rPr lang="en-US" altLang="en-US" smtClean="0"/>
              <a:pPr/>
              <a:t>40</a:t>
            </a:fld>
            <a:endParaRPr lang="en-US" altLang="en-US" smtClean="0"/>
          </a:p>
        </p:txBody>
      </p:sp>
    </p:spTree>
    <p:extLst>
      <p:ext uri="{BB962C8B-B14F-4D97-AF65-F5344CB8AC3E}">
        <p14:creationId xmlns:p14="http://schemas.microsoft.com/office/powerpoint/2010/main" val="37792595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200C28D-8531-4962-96EA-C9F28E8D59B0}" type="slidenum">
              <a:rPr lang="en-US" altLang="en-US" smtClean="0"/>
              <a:pPr/>
              <a:t>41</a:t>
            </a:fld>
            <a:endParaRPr lang="en-US" altLang="en-US" smtClean="0"/>
          </a:p>
        </p:txBody>
      </p:sp>
    </p:spTree>
    <p:extLst>
      <p:ext uri="{BB962C8B-B14F-4D97-AF65-F5344CB8AC3E}">
        <p14:creationId xmlns:p14="http://schemas.microsoft.com/office/powerpoint/2010/main" val="3395510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FB46CD0-9634-4CF7-9BCF-E894A4369298}" type="slidenum">
              <a:rPr lang="en-US" altLang="en-US" smtClean="0"/>
              <a:pPr/>
              <a:t>42</a:t>
            </a:fld>
            <a:endParaRPr lang="en-US" altLang="en-US" smtClean="0"/>
          </a:p>
        </p:txBody>
      </p:sp>
    </p:spTree>
    <p:extLst>
      <p:ext uri="{BB962C8B-B14F-4D97-AF65-F5344CB8AC3E}">
        <p14:creationId xmlns:p14="http://schemas.microsoft.com/office/powerpoint/2010/main" val="308779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A474BE7-5D3D-4010-A9F1-511AE43A13BB}" type="slidenum">
              <a:rPr lang="en-US" altLang="en-US" smtClean="0"/>
              <a:pPr/>
              <a:t>2</a:t>
            </a:fld>
            <a:endParaRPr lang="en-US" altLang="en-US" smtClean="0"/>
          </a:p>
        </p:txBody>
      </p:sp>
    </p:spTree>
    <p:extLst>
      <p:ext uri="{BB962C8B-B14F-4D97-AF65-F5344CB8AC3E}">
        <p14:creationId xmlns:p14="http://schemas.microsoft.com/office/powerpoint/2010/main" val="3875373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76ECF37-6FC2-4240-AAE7-B7FD5436F72A}" type="slidenum">
              <a:rPr lang="en-US" altLang="en-US" smtClean="0"/>
              <a:pPr/>
              <a:t>43</a:t>
            </a:fld>
            <a:endParaRPr lang="en-US" altLang="en-US" smtClean="0"/>
          </a:p>
        </p:txBody>
      </p:sp>
    </p:spTree>
    <p:extLst>
      <p:ext uri="{BB962C8B-B14F-4D97-AF65-F5344CB8AC3E}">
        <p14:creationId xmlns:p14="http://schemas.microsoft.com/office/powerpoint/2010/main" val="21686694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8CD0E35-9A03-4F14-8980-3F703976B308}" type="slidenum">
              <a:rPr lang="en-US" altLang="en-US" smtClean="0"/>
              <a:pPr/>
              <a:t>44</a:t>
            </a:fld>
            <a:endParaRPr lang="en-US" altLang="en-US" smtClean="0"/>
          </a:p>
        </p:txBody>
      </p:sp>
    </p:spTree>
    <p:extLst>
      <p:ext uri="{BB962C8B-B14F-4D97-AF65-F5344CB8AC3E}">
        <p14:creationId xmlns:p14="http://schemas.microsoft.com/office/powerpoint/2010/main" val="2245536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7902657-FDAD-43AF-BCF4-FC71E4686C1E}" type="slidenum">
              <a:rPr lang="en-US" altLang="en-US" smtClean="0"/>
              <a:pPr/>
              <a:t>3</a:t>
            </a:fld>
            <a:endParaRPr lang="en-US" altLang="en-US" smtClean="0"/>
          </a:p>
        </p:txBody>
      </p:sp>
    </p:spTree>
    <p:extLst>
      <p:ext uri="{BB962C8B-B14F-4D97-AF65-F5344CB8AC3E}">
        <p14:creationId xmlns:p14="http://schemas.microsoft.com/office/powerpoint/2010/main" val="2553778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189C780-55D9-4692-98F5-57E9CC6BA302}" type="slidenum">
              <a:rPr lang="en-US" altLang="en-US" smtClean="0"/>
              <a:pPr/>
              <a:t>4</a:t>
            </a:fld>
            <a:endParaRPr lang="en-US" altLang="en-US" smtClean="0"/>
          </a:p>
        </p:txBody>
      </p:sp>
    </p:spTree>
    <p:extLst>
      <p:ext uri="{BB962C8B-B14F-4D97-AF65-F5344CB8AC3E}">
        <p14:creationId xmlns:p14="http://schemas.microsoft.com/office/powerpoint/2010/main" val="2014700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BD580B2-0B54-41E1-BE45-90D4BB8BD8D9}" type="slidenum">
              <a:rPr lang="en-US" altLang="en-US" smtClean="0"/>
              <a:pPr/>
              <a:t>5</a:t>
            </a:fld>
            <a:endParaRPr lang="en-US" altLang="en-US" smtClean="0"/>
          </a:p>
        </p:txBody>
      </p:sp>
    </p:spTree>
    <p:extLst>
      <p:ext uri="{BB962C8B-B14F-4D97-AF65-F5344CB8AC3E}">
        <p14:creationId xmlns:p14="http://schemas.microsoft.com/office/powerpoint/2010/main" val="3027818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7F04B9E-05D6-4727-9671-92D67392B4E6}" type="slidenum">
              <a:rPr lang="en-US" altLang="en-US" smtClean="0"/>
              <a:pPr/>
              <a:t>6</a:t>
            </a:fld>
            <a:endParaRPr lang="en-US" altLang="en-US" smtClean="0"/>
          </a:p>
        </p:txBody>
      </p:sp>
    </p:spTree>
    <p:extLst>
      <p:ext uri="{BB962C8B-B14F-4D97-AF65-F5344CB8AC3E}">
        <p14:creationId xmlns:p14="http://schemas.microsoft.com/office/powerpoint/2010/main" val="1464380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3A3787-EE0E-496C-8478-B8872F322E97}" type="slidenum">
              <a:rPr lang="en-US" altLang="en-US" smtClean="0"/>
              <a:pPr/>
              <a:t>7</a:t>
            </a:fld>
            <a:endParaRPr lang="en-US" altLang="en-US" smtClean="0"/>
          </a:p>
        </p:txBody>
      </p:sp>
    </p:spTree>
    <p:extLst>
      <p:ext uri="{BB962C8B-B14F-4D97-AF65-F5344CB8AC3E}">
        <p14:creationId xmlns:p14="http://schemas.microsoft.com/office/powerpoint/2010/main" val="1875611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When documenting the authors’ names in the Works Cited references, make sure to note that only the first author’s name is written as </a:t>
            </a:r>
            <a:r>
              <a:rPr lang="en-US" altLang="en-US" i="1" smtClean="0"/>
              <a:t>last name first, first name last, separated by a comma:  </a:t>
            </a:r>
            <a:r>
              <a:rPr lang="en-US" altLang="en-US" smtClean="0"/>
              <a:t>Williams, John. All other authors’ names will be written first name last name (with no comma for separation). </a:t>
            </a:r>
            <a:endParaRPr lang="en-US" altLang="en-US" i="1"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DDC0DE1-913B-4D90-84A3-CE7C48F90CCC}" type="slidenum">
              <a:rPr lang="en-US" altLang="en-US" smtClean="0"/>
              <a:pPr/>
              <a:t>13</a:t>
            </a:fld>
            <a:endParaRPr lang="en-US" altLang="en-US" smtClean="0"/>
          </a:p>
        </p:txBody>
      </p:sp>
    </p:spTree>
    <p:extLst>
      <p:ext uri="{BB962C8B-B14F-4D97-AF65-F5344CB8AC3E}">
        <p14:creationId xmlns:p14="http://schemas.microsoft.com/office/powerpoint/2010/main" val="2407411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Make sure that the works you reference in the Works Cited are in alphabetical order. In this example, the articles “The” and “A” are ignored and the next words of the titles are used to “alphabetize” the references. Notice that “Big” begins with a “B” and comes before “Great” which begins with “G”. Also note that 3 hyphens are used followed immediately by a period.</a:t>
            </a:r>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FB56351-7EDF-4EC7-BED7-CF26741CF715}" type="slidenum">
              <a:rPr lang="en-US" altLang="en-US" smtClean="0"/>
              <a:pPr/>
              <a:t>16</a:t>
            </a:fld>
            <a:endParaRPr lang="en-US" altLang="en-US" smtClean="0"/>
          </a:p>
        </p:txBody>
      </p:sp>
    </p:spTree>
    <p:extLst>
      <p:ext uri="{BB962C8B-B14F-4D97-AF65-F5344CB8AC3E}">
        <p14:creationId xmlns:p14="http://schemas.microsoft.com/office/powerpoint/2010/main" val="2025325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AF62D55A-3D30-48DD-8811-991413E4E7D0}" type="datetimeFigureOut">
              <a:rPr lang="en-US"/>
              <a:pPr>
                <a:defRPr/>
              </a:pPr>
              <a:t>9/22/2016</a:t>
            </a:fld>
            <a:endParaRPr lang="en-US"/>
          </a:p>
        </p:txBody>
      </p:sp>
      <p:sp>
        <p:nvSpPr>
          <p:cNvPr id="6" name="Slide Number Placeholder 10"/>
          <p:cNvSpPr>
            <a:spLocks noGrp="1"/>
          </p:cNvSpPr>
          <p:nvPr>
            <p:ph type="sldNum" sz="quarter" idx="11"/>
          </p:nvPr>
        </p:nvSpPr>
        <p:spPr>
          <a:xfrm>
            <a:off x="8639175" y="6508750"/>
            <a:ext cx="463550" cy="274638"/>
          </a:xfrm>
        </p:spPr>
        <p:txBody>
          <a:bodyPr vert="horz" rtlCol="0"/>
          <a:lstStyle>
            <a:lvl1pPr>
              <a:defRPr>
                <a:solidFill>
                  <a:schemeClr val="tx2">
                    <a:shade val="90000"/>
                  </a:schemeClr>
                </a:solidFill>
              </a:defRPr>
            </a:lvl1pPr>
            <a:extLst/>
          </a:lstStyle>
          <a:p>
            <a:pPr>
              <a:defRPr/>
            </a:pPr>
            <a:fld id="{43DEF1E1-6BB4-4F83-89B3-37660AE49F5B}" type="slidenum">
              <a:rPr lang="en-US"/>
              <a:pPr>
                <a:defRPr/>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585665142"/>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8980F554-85E9-4D75-A93A-E4BCFF5A1ED0}" type="datetimeFigureOut">
              <a:rPr lang="en-US"/>
              <a:pPr>
                <a:defRPr/>
              </a:pPr>
              <a:t>9/22/2016</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3EC1BFF3-8774-4F36-B542-7961199145A4}" type="slidenum">
              <a:rPr lang="en-US"/>
              <a:pPr>
                <a:defRPr/>
              </a:pPr>
              <a:t>‹#›</a:t>
            </a:fld>
            <a:endParaRPr lang="en-US"/>
          </a:p>
        </p:txBody>
      </p:sp>
    </p:spTree>
    <p:extLst>
      <p:ext uri="{BB962C8B-B14F-4D97-AF65-F5344CB8AC3E}">
        <p14:creationId xmlns:p14="http://schemas.microsoft.com/office/powerpoint/2010/main" val="363862078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F2293799-F358-4E98-8246-FCAD56713CD4}" type="datetimeFigureOut">
              <a:rPr lang="en-US"/>
              <a:pPr>
                <a:defRPr/>
              </a:pPr>
              <a:t>9/22/2016</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8F8D0933-7616-457E-B10D-FE4ED240C030}" type="slidenum">
              <a:rPr lang="en-US"/>
              <a:pPr>
                <a:defRPr/>
              </a:pPr>
              <a:t>‹#›</a:t>
            </a:fld>
            <a:endParaRPr lang="en-US"/>
          </a:p>
        </p:txBody>
      </p:sp>
    </p:spTree>
    <p:extLst>
      <p:ext uri="{BB962C8B-B14F-4D97-AF65-F5344CB8AC3E}">
        <p14:creationId xmlns:p14="http://schemas.microsoft.com/office/powerpoint/2010/main" val="250441209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4781438-FC18-4071-B99A-456A499D13FE}" type="datetimeFigureOut">
              <a:rPr lang="en-US"/>
              <a:pPr>
                <a:defRPr/>
              </a:pPr>
              <a:t>9/22/2016</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extLst/>
          </a:lstStyle>
          <a:p>
            <a:pPr>
              <a:defRPr/>
            </a:pPr>
            <a:fld id="{46018415-94D5-44E4-B230-252A86980D35}" type="slidenum">
              <a:rPr lang="en-US"/>
              <a:pPr>
                <a:defRPr/>
              </a:pPr>
              <a:t>‹#›</a:t>
            </a:fld>
            <a:endParaRPr lang="en-US"/>
          </a:p>
        </p:txBody>
      </p:sp>
    </p:spTree>
    <p:extLst>
      <p:ext uri="{BB962C8B-B14F-4D97-AF65-F5344CB8AC3E}">
        <p14:creationId xmlns:p14="http://schemas.microsoft.com/office/powerpoint/2010/main" val="71642563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B113B2B4-B2BB-452A-A3BE-06614A93FF5A}" type="datetimeFigureOut">
              <a:rPr lang="en-US"/>
              <a:pPr>
                <a:defRPr/>
              </a:pPr>
              <a:t>9/22/2016</a:t>
            </a:fld>
            <a:endParaRPr lang="en-US"/>
          </a:p>
        </p:txBody>
      </p:sp>
      <p:sp>
        <p:nvSpPr>
          <p:cNvPr id="6" name="Slide Number Placeholder 8"/>
          <p:cNvSpPr>
            <a:spLocks noGrp="1"/>
          </p:cNvSpPr>
          <p:nvPr>
            <p:ph type="sldNum" sz="quarter" idx="11"/>
          </p:nvPr>
        </p:nvSpPr>
        <p:spPr>
          <a:xfrm>
            <a:off x="8639175" y="6513513"/>
            <a:ext cx="463550" cy="274637"/>
          </a:xfrm>
        </p:spPr>
        <p:txBody>
          <a:bodyPr vert="horz" rtlCol="0"/>
          <a:lstStyle>
            <a:lvl1pPr>
              <a:defRPr>
                <a:solidFill>
                  <a:schemeClr val="tx2">
                    <a:shade val="90000"/>
                  </a:schemeClr>
                </a:solidFill>
              </a:defRPr>
            </a:lvl1pPr>
            <a:extLst/>
          </a:lstStyle>
          <a:p>
            <a:pPr>
              <a:defRPr/>
            </a:pPr>
            <a:fld id="{9546091E-37BB-4959-9151-F02F1490A55C}" type="slidenum">
              <a:rPr lang="en-US"/>
              <a:pPr>
                <a:defRPr/>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332597702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C8F612AA-5DE5-4644-A146-F6E3E8955600}" type="datetimeFigureOut">
              <a:rPr lang="en-US"/>
              <a:pPr>
                <a:defRPr/>
              </a:pPr>
              <a:t>9/22/2016</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extLst/>
          </a:lstStyle>
          <a:p>
            <a:pPr>
              <a:defRPr/>
            </a:pPr>
            <a:fld id="{1389A212-7C32-45C8-96C1-BDBAECB6770D}" type="slidenum">
              <a:rPr lang="en-US"/>
              <a:pPr>
                <a:defRPr/>
              </a:pPr>
              <a:t>‹#›</a:t>
            </a:fld>
            <a:endParaRPr lang="en-US"/>
          </a:p>
        </p:txBody>
      </p:sp>
    </p:spTree>
    <p:extLst>
      <p:ext uri="{BB962C8B-B14F-4D97-AF65-F5344CB8AC3E}">
        <p14:creationId xmlns:p14="http://schemas.microsoft.com/office/powerpoint/2010/main" val="91997405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hangingPunct="1">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hangingPunct="1">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EC83103-47C5-4CD2-90C4-FCC131539273}" type="datetimeFigureOut">
              <a:rPr lang="en-US"/>
              <a:pPr>
                <a:defRPr/>
              </a:pPr>
              <a:t>9/22/2016</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extLst/>
          </a:lstStyle>
          <a:p>
            <a:pPr>
              <a:defRPr/>
            </a:pPr>
            <a:fld id="{3506E29D-24B8-410E-BE6B-AEE021C2B5DB}" type="slidenum">
              <a:rPr lang="en-US"/>
              <a:pPr>
                <a:defRPr/>
              </a:pPr>
              <a:t>‹#›</a:t>
            </a:fld>
            <a:endParaRPr lang="en-US"/>
          </a:p>
        </p:txBody>
      </p:sp>
    </p:spTree>
    <p:extLst>
      <p:ext uri="{BB962C8B-B14F-4D97-AF65-F5344CB8AC3E}">
        <p14:creationId xmlns:p14="http://schemas.microsoft.com/office/powerpoint/2010/main" val="170289617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53218"/>
            <a:ext cx="8229600" cy="11430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54076978-9DE8-4726-B657-0C6625B59977}" type="datetimeFigureOut">
              <a:rPr lang="en-US"/>
              <a:pPr>
                <a:defRPr/>
              </a:pPr>
              <a:t>9/22/2016</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extLst/>
          </a:lstStyle>
          <a:p>
            <a:pPr>
              <a:defRPr/>
            </a:pPr>
            <a:fld id="{BD39744A-EA33-41D3-9DCC-3C78934C8F44}" type="slidenum">
              <a:rPr lang="en-US"/>
              <a:pPr>
                <a:defRPr/>
              </a:pPr>
              <a:t>‹#›</a:t>
            </a:fld>
            <a:endParaRPr lang="en-US"/>
          </a:p>
        </p:txBody>
      </p:sp>
    </p:spTree>
    <p:extLst>
      <p:ext uri="{BB962C8B-B14F-4D97-AF65-F5344CB8AC3E}">
        <p14:creationId xmlns:p14="http://schemas.microsoft.com/office/powerpoint/2010/main" val="5638979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94DB1F01-C7F6-4B1F-A253-04724483EE2E}" type="datetimeFigureOut">
              <a:rPr lang="en-US"/>
              <a:pPr>
                <a:defRPr/>
              </a:pPr>
              <a:t>9/22/2016</a:t>
            </a:fld>
            <a:endParaRPr lang="en-US"/>
          </a:p>
        </p:txBody>
      </p:sp>
      <p:sp>
        <p:nvSpPr>
          <p:cNvPr id="4" name="Slide Number Placeholder 22"/>
          <p:cNvSpPr>
            <a:spLocks noGrp="1"/>
          </p:cNvSpPr>
          <p:nvPr>
            <p:ph type="sldNum" sz="quarter" idx="12"/>
          </p:nvPr>
        </p:nvSpPr>
        <p:spPr/>
        <p:txBody>
          <a:bodyPr/>
          <a:lstStyle>
            <a:lvl1pPr>
              <a:defRPr/>
            </a:lvl1pPr>
          </a:lstStyle>
          <a:p>
            <a:pPr>
              <a:defRPr/>
            </a:pPr>
            <a:fld id="{CA25544F-A162-4121-ACC9-3A4BF987020C}" type="slidenum">
              <a:rPr lang="en-US"/>
              <a:pPr>
                <a:defRPr/>
              </a:pPr>
              <a:t>‹#›</a:t>
            </a:fld>
            <a:endParaRPr lang="en-US"/>
          </a:p>
        </p:txBody>
      </p:sp>
    </p:spTree>
    <p:extLst>
      <p:ext uri="{BB962C8B-B14F-4D97-AF65-F5344CB8AC3E}">
        <p14:creationId xmlns:p14="http://schemas.microsoft.com/office/powerpoint/2010/main" val="295576536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83D12DE0-7863-4384-BDD1-F538D1B0F2C6}" type="datetimeFigureOut">
              <a:rPr lang="en-US"/>
              <a:pPr>
                <a:defRPr/>
              </a:pPr>
              <a:t>9/22/2016</a:t>
            </a:fld>
            <a:endParaRPr lang="en-US"/>
          </a:p>
        </p:txBody>
      </p:sp>
      <p:sp>
        <p:nvSpPr>
          <p:cNvPr id="7" name="Slide Number Placeholder 9"/>
          <p:cNvSpPr>
            <a:spLocks noGrp="1"/>
          </p:cNvSpPr>
          <p:nvPr>
            <p:ph type="sldNum" sz="quarter" idx="11"/>
          </p:nvPr>
        </p:nvSpPr>
        <p:spPr>
          <a:xfrm>
            <a:off x="8639175" y="6513513"/>
            <a:ext cx="463550" cy="274637"/>
          </a:xfrm>
        </p:spPr>
        <p:txBody>
          <a:bodyPr vert="horz" rtlCol="0"/>
          <a:lstStyle>
            <a:lvl1pPr>
              <a:defRPr>
                <a:solidFill>
                  <a:schemeClr val="tx2">
                    <a:shade val="90000"/>
                  </a:schemeClr>
                </a:solidFill>
              </a:defRPr>
            </a:lvl1pPr>
            <a:extLst/>
          </a:lstStyle>
          <a:p>
            <a:pPr>
              <a:defRPr/>
            </a:pPr>
            <a:fld id="{C283E224-0C24-4D21-9BF7-C6990B414E94}" type="slidenum">
              <a:rPr lang="en-US"/>
              <a:pPr>
                <a:defRPr/>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60962483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3B71A8EA-3E56-403C-B370-6CAABD8BC772}" type="datetimeFigureOut">
              <a:rPr lang="en-US"/>
              <a:pPr>
                <a:defRPr/>
              </a:pPr>
              <a:t>9/22/2016</a:t>
            </a:fld>
            <a:endParaRPr lang="en-US"/>
          </a:p>
        </p:txBody>
      </p:sp>
      <p:sp>
        <p:nvSpPr>
          <p:cNvPr id="6" name="Slide Number Placeholder 8"/>
          <p:cNvSpPr>
            <a:spLocks noGrp="1"/>
          </p:cNvSpPr>
          <p:nvPr>
            <p:ph type="sldNum" sz="quarter" idx="11"/>
          </p:nvPr>
        </p:nvSpPr>
        <p:spPr>
          <a:xfrm>
            <a:off x="8639175" y="6508750"/>
            <a:ext cx="463550" cy="274638"/>
          </a:xfrm>
        </p:spPr>
        <p:txBody>
          <a:bodyPr vert="horz" rtlCol="0"/>
          <a:lstStyle>
            <a:lvl1pPr>
              <a:defRPr>
                <a:solidFill>
                  <a:schemeClr val="tx2">
                    <a:shade val="90000"/>
                  </a:schemeClr>
                </a:solidFill>
              </a:defRPr>
            </a:lvl1pPr>
            <a:extLst/>
          </a:lstStyle>
          <a:p>
            <a:pPr>
              <a:defRPr/>
            </a:pPr>
            <a:fld id="{65FBB17D-B51A-4C15-A5D5-1B517396D6A2}" type="slidenum">
              <a:rPr lang="en-US"/>
              <a:pPr>
                <a:defRPr/>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18257317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fld id="{C881A11D-FC9A-4F14-9424-C248B503BA69}" type="datetimeFigureOut">
              <a:rPr lang="en-US"/>
              <a:pPr>
                <a:defRPr/>
              </a:pPr>
              <a:t>9/22/2016</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948F2F8E-4C44-40D9-8A93-E43C9DEDF0D5}" type="slidenum">
              <a:rPr lang="en-US"/>
              <a:pPr>
                <a:defRPr/>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lang="en-US" smtClean="0"/>
              <a:t>Click to edit Master title style</a:t>
            </a:r>
            <a:endParaRPr lang="en-US"/>
          </a:p>
        </p:txBody>
      </p:sp>
      <p:sp>
        <p:nvSpPr>
          <p:cNvPr id="1033"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dk1" tx1="lt1" bg2="dk2" tx2="lt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82" r:id="rId7"/>
    <p:sldLayoutId id="2147484291" r:id="rId8"/>
    <p:sldLayoutId id="2147484292" r:id="rId9"/>
    <p:sldLayoutId id="2147484283" r:id="rId10"/>
    <p:sldLayoutId id="2147484284" r:id="rId11"/>
  </p:sldLayoutIdLst>
  <p:transition>
    <p:fade/>
  </p:transition>
  <p:timing>
    <p:tnLst>
      <p:par>
        <p:cTn id="1" dur="indefinite" restart="never" nodeType="tmRoot"/>
      </p:par>
    </p:tnLst>
  </p:timing>
  <p:txStyles>
    <p:titleStyle>
      <a:lvl1pPr marL="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algn="r" rtl="0" eaLnBrk="0" fontAlgn="base" hangingPunct="0">
        <a:spcBef>
          <a:spcPct val="0"/>
        </a:spcBef>
        <a:spcAft>
          <a:spcPct val="0"/>
        </a:spcAft>
        <a:defRPr sz="4600">
          <a:solidFill>
            <a:srgbClr val="E7EACB"/>
          </a:solidFill>
          <a:latin typeface="Rockwell" pitchFamily="18" charset="0"/>
        </a:defRPr>
      </a:lvl2pPr>
      <a:lvl3pPr marL="53975" algn="r" rtl="0" eaLnBrk="0" fontAlgn="base" hangingPunct="0">
        <a:spcBef>
          <a:spcPct val="0"/>
        </a:spcBef>
        <a:spcAft>
          <a:spcPct val="0"/>
        </a:spcAft>
        <a:defRPr sz="4600">
          <a:solidFill>
            <a:srgbClr val="E7EACB"/>
          </a:solidFill>
          <a:latin typeface="Rockwell" pitchFamily="18" charset="0"/>
        </a:defRPr>
      </a:lvl3pPr>
      <a:lvl4pPr marL="53975" algn="r" rtl="0" eaLnBrk="0" fontAlgn="base" hangingPunct="0">
        <a:spcBef>
          <a:spcPct val="0"/>
        </a:spcBef>
        <a:spcAft>
          <a:spcPct val="0"/>
        </a:spcAft>
        <a:defRPr sz="4600">
          <a:solidFill>
            <a:srgbClr val="E7EACB"/>
          </a:solidFill>
          <a:latin typeface="Rockwell" pitchFamily="18" charset="0"/>
        </a:defRPr>
      </a:lvl4pPr>
      <a:lvl5pPr marL="53975" algn="r" rtl="0" eaLnBrk="0" fontAlgn="base" hangingPunct="0">
        <a:spcBef>
          <a:spcPct val="0"/>
        </a:spcBef>
        <a:spcAft>
          <a:spcPct val="0"/>
        </a:spcAft>
        <a:defRPr sz="4600">
          <a:solidFill>
            <a:srgbClr val="E7EACB"/>
          </a:solidFill>
          <a:latin typeface="Rockwell" pitchFamily="18" charset="0"/>
        </a:defRPr>
      </a:lvl5pPr>
      <a:lvl6pPr marL="511175" algn="r" rtl="0" fontAlgn="base">
        <a:spcBef>
          <a:spcPct val="0"/>
        </a:spcBef>
        <a:spcAft>
          <a:spcPct val="0"/>
        </a:spcAft>
        <a:defRPr sz="4600">
          <a:solidFill>
            <a:srgbClr val="E7EACB"/>
          </a:solidFill>
          <a:latin typeface="Rockwell" pitchFamily="18" charset="0"/>
        </a:defRPr>
      </a:lvl6pPr>
      <a:lvl7pPr marL="968375" algn="r" rtl="0" fontAlgn="base">
        <a:spcBef>
          <a:spcPct val="0"/>
        </a:spcBef>
        <a:spcAft>
          <a:spcPct val="0"/>
        </a:spcAft>
        <a:defRPr sz="4600">
          <a:solidFill>
            <a:srgbClr val="E7EACB"/>
          </a:solidFill>
          <a:latin typeface="Rockwell" pitchFamily="18" charset="0"/>
        </a:defRPr>
      </a:lvl7pPr>
      <a:lvl8pPr marL="1425575" algn="r" rtl="0" fontAlgn="base">
        <a:spcBef>
          <a:spcPct val="0"/>
        </a:spcBef>
        <a:spcAft>
          <a:spcPct val="0"/>
        </a:spcAft>
        <a:defRPr sz="4600">
          <a:solidFill>
            <a:srgbClr val="E7EACB"/>
          </a:solidFill>
          <a:latin typeface="Rockwell" pitchFamily="18" charset="0"/>
        </a:defRPr>
      </a:lvl8pPr>
      <a:lvl9pPr marL="18827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a:xfrm>
            <a:off x="304800" y="304800"/>
            <a:ext cx="8540750" cy="1143000"/>
          </a:xfrm>
        </p:spPr>
        <p:txBody>
          <a:bodyPr>
            <a:normAutofit fontScale="90000"/>
          </a:bodyPr>
          <a:lstStyle/>
          <a:p>
            <a:pPr marL="54864" eaLnBrk="1" fontAlgn="auto" hangingPunct="1">
              <a:spcAft>
                <a:spcPts val="0"/>
              </a:spcAft>
              <a:defRPr/>
            </a:pPr>
            <a:r>
              <a:rPr lang="en-US" b="1" dirty="0" smtClean="0">
                <a:solidFill>
                  <a:schemeClr val="tx2">
                    <a:tint val="100000"/>
                    <a:shade val="90000"/>
                    <a:satMod val="250000"/>
                    <a:alpha val="100000"/>
                  </a:schemeClr>
                </a:solidFill>
              </a:rPr>
              <a:t>MLA Style (8th ed.): The Basics</a:t>
            </a:r>
          </a:p>
        </p:txBody>
      </p:sp>
      <p:sp>
        <p:nvSpPr>
          <p:cNvPr id="10243" name="Rectangle 3"/>
          <p:cNvSpPr>
            <a:spLocks noGrp="1" noRot="1" noChangeArrowheads="1"/>
          </p:cNvSpPr>
          <p:nvPr>
            <p:ph idx="1"/>
          </p:nvPr>
        </p:nvSpPr>
        <p:spPr>
          <a:xfrm>
            <a:off x="304800" y="2286000"/>
            <a:ext cx="8540750" cy="1500187"/>
          </a:xfrm>
        </p:spPr>
        <p:txBody>
          <a:bodyPr/>
          <a:lstStyle/>
          <a:p>
            <a:pPr marL="0" indent="0" algn="ctr" eaLnBrk="1" hangingPunct="1">
              <a:buFont typeface="Arial" charset="0"/>
              <a:buNone/>
            </a:pPr>
            <a:r>
              <a:rPr lang="en-US" altLang="en-US" sz="3600" smtClean="0"/>
              <a:t>The University of North Alabama</a:t>
            </a:r>
          </a:p>
          <a:p>
            <a:pPr marL="0" indent="0" algn="ctr" eaLnBrk="1" hangingPunct="1">
              <a:buFont typeface="Arial" charset="0"/>
              <a:buNone/>
            </a:pPr>
            <a:r>
              <a:rPr lang="en-US" altLang="en-US" sz="3600" smtClean="0"/>
              <a:t>Center for Writing Excellence</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Changes in 8</a:t>
            </a:r>
            <a:r>
              <a:rPr lang="en-US" baseline="30000" dirty="0" smtClean="0"/>
              <a:t>th</a:t>
            </a:r>
            <a:r>
              <a:rPr lang="en-US" dirty="0" smtClean="0"/>
              <a:t> Edition</a:t>
            </a:r>
            <a:endParaRPr lang="en-US" dirty="0"/>
          </a:p>
        </p:txBody>
      </p:sp>
      <p:sp>
        <p:nvSpPr>
          <p:cNvPr id="3" name="Content Placeholder 2"/>
          <p:cNvSpPr>
            <a:spLocks noGrp="1"/>
          </p:cNvSpPr>
          <p:nvPr>
            <p:ph idx="1"/>
          </p:nvPr>
        </p:nvSpPr>
        <p:spPr>
          <a:xfrm>
            <a:off x="457200" y="1646238"/>
            <a:ext cx="8229600" cy="4906962"/>
          </a:xfrm>
        </p:spPr>
        <p:txBody>
          <a:bodyPr/>
          <a:lstStyle/>
          <a:p>
            <a:r>
              <a:rPr lang="en-US" dirty="0" smtClean="0"/>
              <a:t>Page numbers</a:t>
            </a:r>
          </a:p>
          <a:p>
            <a:pPr lvl="1"/>
            <a:r>
              <a:rPr lang="en-US" dirty="0" smtClean="0">
                <a:solidFill>
                  <a:srgbClr val="FFFF00"/>
                </a:solidFill>
              </a:rPr>
              <a:t>For most articles and other short works, give page numbers when they are available in the source, preceded by </a:t>
            </a:r>
            <a:r>
              <a:rPr lang="en-US" i="1" dirty="0" smtClean="0">
                <a:solidFill>
                  <a:srgbClr val="FFFF00"/>
                </a:solidFill>
              </a:rPr>
              <a:t>p. </a:t>
            </a:r>
            <a:r>
              <a:rPr lang="en-US" dirty="0" smtClean="0">
                <a:solidFill>
                  <a:srgbClr val="FFFF00"/>
                </a:solidFill>
              </a:rPr>
              <a:t>(or </a:t>
            </a:r>
            <a:r>
              <a:rPr lang="en-US" i="1" dirty="0" smtClean="0">
                <a:solidFill>
                  <a:srgbClr val="FFFF00"/>
                </a:solidFill>
              </a:rPr>
              <a:t>pp.</a:t>
            </a:r>
            <a:r>
              <a:rPr lang="en-US" dirty="0" smtClean="0">
                <a:solidFill>
                  <a:srgbClr val="FFFF00"/>
                </a:solidFill>
              </a:rPr>
              <a:t> for more than one page).</a:t>
            </a:r>
          </a:p>
          <a:p>
            <a:pPr lvl="1"/>
            <a:r>
              <a:rPr lang="en-US" dirty="0" smtClean="0">
                <a:solidFill>
                  <a:srgbClr val="FFFF00"/>
                </a:solidFill>
              </a:rPr>
              <a:t>Do NOT use the page numbers from a printout of a source.</a:t>
            </a:r>
          </a:p>
          <a:p>
            <a:pPr lvl="1"/>
            <a:r>
              <a:rPr lang="en-US" dirty="0" smtClean="0">
                <a:solidFill>
                  <a:srgbClr val="FFFF00"/>
                </a:solidFill>
              </a:rPr>
              <a:t>If an article does not appear on consecutive pages, give the number of the first page followed by a plus sign:  35+.</a:t>
            </a:r>
          </a:p>
          <a:p>
            <a:pPr marL="411163" lvl="1" indent="0">
              <a:buNone/>
            </a:pPr>
            <a:r>
              <a:rPr lang="en-US" dirty="0">
                <a:solidFill>
                  <a:srgbClr val="FFFF00"/>
                </a:solidFill>
              </a:rPr>
              <a:t>	</a:t>
            </a:r>
            <a:r>
              <a:rPr lang="en-US" dirty="0" smtClean="0">
                <a:solidFill>
                  <a:srgbClr val="FFFF00"/>
                </a:solidFill>
              </a:rPr>
              <a:t>					</a:t>
            </a:r>
            <a:r>
              <a:rPr lang="en-US" sz="1200" dirty="0" smtClean="0"/>
              <a:t>(</a:t>
            </a:r>
            <a:r>
              <a:rPr lang="en-US" sz="1200" i="1" dirty="0" smtClean="0"/>
              <a:t>Documenting </a:t>
            </a:r>
            <a:r>
              <a:rPr lang="en-US" sz="1200" dirty="0" smtClean="0"/>
              <a:t>13)</a:t>
            </a:r>
            <a:endParaRPr lang="en-US" dirty="0"/>
          </a:p>
        </p:txBody>
      </p:sp>
    </p:spTree>
    <p:extLst>
      <p:ext uri="{BB962C8B-B14F-4D97-AF65-F5344CB8AC3E}">
        <p14:creationId xmlns:p14="http://schemas.microsoft.com/office/powerpoint/2010/main" val="91208420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Changes in 8</a:t>
            </a:r>
            <a:r>
              <a:rPr lang="en-US" baseline="30000" dirty="0" smtClean="0"/>
              <a:t>th</a:t>
            </a:r>
            <a:r>
              <a:rPr lang="en-US" dirty="0" smtClean="0"/>
              <a:t> Edition</a:t>
            </a:r>
            <a:endParaRPr lang="en-US" dirty="0"/>
          </a:p>
        </p:txBody>
      </p:sp>
      <p:sp>
        <p:nvSpPr>
          <p:cNvPr id="3" name="Content Placeholder 2"/>
          <p:cNvSpPr>
            <a:spLocks noGrp="1"/>
          </p:cNvSpPr>
          <p:nvPr>
            <p:ph idx="1"/>
          </p:nvPr>
        </p:nvSpPr>
        <p:spPr>
          <a:xfrm>
            <a:off x="457200" y="1646238"/>
            <a:ext cx="8229600" cy="5211762"/>
          </a:xfrm>
        </p:spPr>
        <p:txBody>
          <a:bodyPr/>
          <a:lstStyle/>
          <a:p>
            <a:r>
              <a:rPr lang="en-US" sz="2800" dirty="0" smtClean="0">
                <a:solidFill>
                  <a:srgbClr val="FFFF00"/>
                </a:solidFill>
              </a:rPr>
              <a:t>For a </a:t>
            </a:r>
            <a:r>
              <a:rPr lang="en-US" sz="2800" dirty="0" smtClean="0">
                <a:solidFill>
                  <a:srgbClr val="FFFF00"/>
                </a:solidFill>
              </a:rPr>
              <a:t>book, </a:t>
            </a:r>
            <a:r>
              <a:rPr lang="en-US" sz="2800" dirty="0" smtClean="0">
                <a:solidFill>
                  <a:srgbClr val="FFFF00"/>
                </a:solidFill>
              </a:rPr>
              <a:t>give the most recent year on the title page or the copyright page. For a Web source, use the </a:t>
            </a:r>
            <a:r>
              <a:rPr lang="en-US" sz="2800" u="sng" dirty="0" smtClean="0">
                <a:solidFill>
                  <a:srgbClr val="FFFF00"/>
                </a:solidFill>
              </a:rPr>
              <a:t>copyright date </a:t>
            </a:r>
            <a:r>
              <a:rPr lang="en-US" sz="2800" dirty="0" smtClean="0">
                <a:solidFill>
                  <a:srgbClr val="FFFF00"/>
                </a:solidFill>
              </a:rPr>
              <a:t>or the </a:t>
            </a:r>
            <a:r>
              <a:rPr lang="en-US" sz="2800" u="sng" dirty="0" smtClean="0">
                <a:solidFill>
                  <a:srgbClr val="FFFF00"/>
                </a:solidFill>
              </a:rPr>
              <a:t>most recent update</a:t>
            </a:r>
            <a:r>
              <a:rPr lang="en-US" sz="2800" dirty="0" smtClean="0">
                <a:solidFill>
                  <a:srgbClr val="FFFF00"/>
                </a:solidFill>
              </a:rPr>
              <a:t>. </a:t>
            </a:r>
            <a:r>
              <a:rPr lang="en-US" sz="2800" i="1" u="sng" dirty="0" smtClean="0">
                <a:solidFill>
                  <a:srgbClr val="FFFF00"/>
                </a:solidFill>
              </a:rPr>
              <a:t>Use the complete date as listed in the source.</a:t>
            </a:r>
          </a:p>
          <a:p>
            <a:r>
              <a:rPr lang="en-US" sz="2800" dirty="0" smtClean="0">
                <a:solidFill>
                  <a:srgbClr val="FFFF00"/>
                </a:solidFill>
              </a:rPr>
              <a:t>Abbreviate all months </a:t>
            </a:r>
            <a:r>
              <a:rPr lang="en-US" sz="2800" i="1" dirty="0" smtClean="0">
                <a:solidFill>
                  <a:srgbClr val="FFFF00"/>
                </a:solidFill>
              </a:rPr>
              <a:t>except May, June</a:t>
            </a:r>
            <a:r>
              <a:rPr lang="en-US" sz="2800" dirty="0" smtClean="0">
                <a:solidFill>
                  <a:srgbClr val="FFFF00"/>
                </a:solidFill>
              </a:rPr>
              <a:t>, and </a:t>
            </a:r>
            <a:r>
              <a:rPr lang="en-US" sz="2800" i="1" dirty="0" smtClean="0">
                <a:solidFill>
                  <a:srgbClr val="FFFF00"/>
                </a:solidFill>
              </a:rPr>
              <a:t>July</a:t>
            </a:r>
            <a:r>
              <a:rPr lang="en-US" sz="2800" dirty="0" smtClean="0">
                <a:solidFill>
                  <a:srgbClr val="FFFF00"/>
                </a:solidFill>
              </a:rPr>
              <a:t> and give the date in inverted form:  </a:t>
            </a:r>
            <a:r>
              <a:rPr lang="en-US" sz="2800" dirty="0" smtClean="0"/>
              <a:t>13 Mar. 2016</a:t>
            </a:r>
          </a:p>
          <a:p>
            <a:r>
              <a:rPr lang="en-US" sz="2800" dirty="0" smtClean="0">
                <a:solidFill>
                  <a:srgbClr val="FFFF00"/>
                </a:solidFill>
              </a:rPr>
              <a:t>If the source has no date, then give your date of access at the end: </a:t>
            </a:r>
            <a:r>
              <a:rPr lang="en-US" sz="2800" dirty="0" smtClean="0">
                <a:solidFill>
                  <a:srgbClr val="FFFF00"/>
                </a:solidFill>
              </a:rPr>
              <a:t>  </a:t>
            </a:r>
            <a:r>
              <a:rPr lang="en-US" sz="2800" dirty="0" smtClean="0"/>
              <a:t>Accessed </a:t>
            </a:r>
            <a:r>
              <a:rPr lang="en-US" sz="2800" dirty="0" smtClean="0"/>
              <a:t>24 Feb. 2016</a:t>
            </a:r>
          </a:p>
          <a:p>
            <a:pPr marL="0" indent="0">
              <a:buNone/>
            </a:pPr>
            <a:r>
              <a:rPr lang="en-US" sz="1200" dirty="0"/>
              <a:t>	</a:t>
            </a:r>
            <a:r>
              <a:rPr lang="en-US" sz="1200" dirty="0" smtClean="0"/>
              <a:t>					</a:t>
            </a:r>
          </a:p>
          <a:p>
            <a:pPr marL="0" indent="0">
              <a:buNone/>
            </a:pPr>
            <a:r>
              <a:rPr lang="en-US" sz="1200" dirty="0"/>
              <a:t>	</a:t>
            </a:r>
            <a:r>
              <a:rPr lang="en-US" sz="1200" dirty="0" smtClean="0"/>
              <a:t>						(</a:t>
            </a:r>
            <a:r>
              <a:rPr lang="en-US" sz="1200" i="1" dirty="0" smtClean="0"/>
              <a:t>Documenting</a:t>
            </a:r>
            <a:r>
              <a:rPr lang="en-US" sz="1200" dirty="0" smtClean="0"/>
              <a:t> 13)</a:t>
            </a:r>
          </a:p>
          <a:p>
            <a:pPr marL="0" indent="0">
              <a:buNone/>
            </a:pPr>
            <a:r>
              <a:rPr lang="en-US" sz="2800" dirty="0"/>
              <a:t>	</a:t>
            </a:r>
            <a:r>
              <a:rPr lang="en-US" sz="2800" dirty="0" smtClean="0"/>
              <a:t>					</a:t>
            </a:r>
            <a:endParaRPr lang="en-US" sz="2800" dirty="0"/>
          </a:p>
        </p:txBody>
      </p:sp>
    </p:spTree>
    <p:extLst>
      <p:ext uri="{BB962C8B-B14F-4D97-AF65-F5344CB8AC3E}">
        <p14:creationId xmlns:p14="http://schemas.microsoft.com/office/powerpoint/2010/main" val="108368044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Changes in 8</a:t>
            </a:r>
            <a:r>
              <a:rPr lang="en-US" baseline="30000" dirty="0" smtClean="0"/>
              <a:t>th</a:t>
            </a:r>
            <a:r>
              <a:rPr lang="en-US" dirty="0" smtClean="0"/>
              <a:t> Edition</a:t>
            </a:r>
            <a:endParaRPr lang="en-US" dirty="0"/>
          </a:p>
        </p:txBody>
      </p:sp>
      <p:sp>
        <p:nvSpPr>
          <p:cNvPr id="3" name="Content Placeholder 2"/>
          <p:cNvSpPr>
            <a:spLocks noGrp="1"/>
          </p:cNvSpPr>
          <p:nvPr>
            <p:ph idx="1"/>
          </p:nvPr>
        </p:nvSpPr>
        <p:spPr>
          <a:xfrm>
            <a:off x="457200" y="1646238"/>
            <a:ext cx="8229600" cy="4983162"/>
          </a:xfrm>
        </p:spPr>
        <p:txBody>
          <a:bodyPr/>
          <a:lstStyle/>
          <a:p>
            <a:r>
              <a:rPr lang="en-US" sz="2000" dirty="0" smtClean="0">
                <a:solidFill>
                  <a:srgbClr val="FFFF00"/>
                </a:solidFill>
              </a:rPr>
              <a:t>URLs and DOIs</a:t>
            </a:r>
          </a:p>
          <a:p>
            <a:pPr lvl="1"/>
            <a:r>
              <a:rPr lang="en-US" sz="2000" dirty="0" smtClean="0"/>
              <a:t>Give a permalink or a DOI (digital object identifier) if a source has one.</a:t>
            </a:r>
          </a:p>
          <a:p>
            <a:pPr marL="411163" lvl="1" indent="0">
              <a:buNone/>
            </a:pPr>
            <a:endParaRPr lang="en-US" sz="2000" dirty="0" smtClean="0"/>
          </a:p>
          <a:p>
            <a:pPr lvl="1"/>
            <a:r>
              <a:rPr lang="en-US" sz="2000" dirty="0" smtClean="0"/>
              <a:t>If a source does not have a permalink or a DOI, then include a URL </a:t>
            </a:r>
            <a:r>
              <a:rPr lang="en-US" sz="2000" dirty="0" smtClean="0">
                <a:solidFill>
                  <a:srgbClr val="FFFF00"/>
                </a:solidFill>
              </a:rPr>
              <a:t>(omitting the protocol, such as </a:t>
            </a:r>
            <a:r>
              <a:rPr lang="en-US" sz="2000" i="1" dirty="0" smtClean="0">
                <a:solidFill>
                  <a:srgbClr val="FFFF00"/>
                </a:solidFill>
              </a:rPr>
              <a:t>http://</a:t>
            </a:r>
            <a:r>
              <a:rPr lang="en-US" sz="2000" dirty="0" smtClean="0">
                <a:solidFill>
                  <a:srgbClr val="FFFF00"/>
                </a:solidFill>
              </a:rPr>
              <a:t>)</a:t>
            </a:r>
          </a:p>
          <a:p>
            <a:pPr marL="411163" lvl="1" indent="0">
              <a:buNone/>
            </a:pPr>
            <a:endParaRPr lang="en-US" sz="2000" dirty="0" smtClean="0"/>
          </a:p>
          <a:p>
            <a:pPr lvl="1"/>
            <a:r>
              <a:rPr lang="en-US" sz="2000" dirty="0" smtClean="0"/>
              <a:t>For a library’s subscription database, such as Academic ASAP, that does not provide a permalink or a DOI, then include the basic URL for the database home page.</a:t>
            </a:r>
          </a:p>
          <a:p>
            <a:pPr marL="411163" lvl="1" indent="0">
              <a:buNone/>
            </a:pPr>
            <a:endParaRPr lang="en-US" sz="2000" dirty="0" smtClean="0"/>
          </a:p>
          <a:p>
            <a:pPr lvl="1"/>
            <a:r>
              <a:rPr lang="en-US" sz="2000" dirty="0" smtClean="0"/>
              <a:t>For open databases and archives, such as Google Books, give the complete URL for the source. </a:t>
            </a:r>
          </a:p>
          <a:p>
            <a:pPr marL="411163" lvl="1" indent="0">
              <a:buNone/>
            </a:pPr>
            <a:r>
              <a:rPr lang="en-US" sz="2000" dirty="0"/>
              <a:t>	</a:t>
            </a:r>
            <a:r>
              <a:rPr lang="en-US" sz="2000" dirty="0" smtClean="0"/>
              <a:t>				</a:t>
            </a:r>
            <a:r>
              <a:rPr lang="en-US" sz="1200" dirty="0" smtClean="0"/>
              <a:t>                                                    (</a:t>
            </a:r>
            <a:r>
              <a:rPr lang="en-US" sz="1200" i="1" dirty="0" smtClean="0"/>
              <a:t>Documenting</a:t>
            </a:r>
            <a:r>
              <a:rPr lang="en-US" sz="1200" dirty="0" smtClean="0"/>
              <a:t> 14)</a:t>
            </a:r>
            <a:endParaRPr lang="en-US" sz="2000" dirty="0"/>
          </a:p>
        </p:txBody>
      </p:sp>
    </p:spTree>
    <p:extLst>
      <p:ext uri="{BB962C8B-B14F-4D97-AF65-F5344CB8AC3E}">
        <p14:creationId xmlns:p14="http://schemas.microsoft.com/office/powerpoint/2010/main" val="266477979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rrowheads="1"/>
          </p:cNvSpPr>
          <p:nvPr>
            <p:ph type="title"/>
          </p:nvPr>
        </p:nvSpPr>
        <p:spPr>
          <a:xfrm>
            <a:off x="457200" y="253536"/>
            <a:ext cx="8229600" cy="660864"/>
          </a:xfrm>
        </p:spPr>
        <p:txBody>
          <a:bodyPr>
            <a:normAutofit fontScale="90000"/>
          </a:bodyPr>
          <a:lstStyle/>
          <a:p>
            <a:pPr marL="54864" eaLnBrk="1" fontAlgn="auto" hangingPunct="1">
              <a:spcAft>
                <a:spcPts val="0"/>
              </a:spcAft>
              <a:defRPr/>
            </a:pPr>
            <a:r>
              <a:rPr lang="en-US" b="1" dirty="0" smtClean="0">
                <a:solidFill>
                  <a:schemeClr val="tx2">
                    <a:tint val="100000"/>
                    <a:shade val="90000"/>
                    <a:satMod val="250000"/>
                    <a:alpha val="100000"/>
                  </a:schemeClr>
                </a:solidFill>
              </a:rPr>
              <a:t>Documenting Authors</a:t>
            </a:r>
          </a:p>
        </p:txBody>
      </p:sp>
      <p:sp>
        <p:nvSpPr>
          <p:cNvPr id="97283" name="Rectangle 3"/>
          <p:cNvSpPr>
            <a:spLocks noGrp="1" noRot="1" noChangeArrowheads="1"/>
          </p:cNvSpPr>
          <p:nvPr>
            <p:ph idx="1"/>
          </p:nvPr>
        </p:nvSpPr>
        <p:spPr>
          <a:xfrm>
            <a:off x="304800" y="838200"/>
            <a:ext cx="8540750" cy="6019800"/>
          </a:xfrm>
        </p:spPr>
        <p:txBody>
          <a:bodyPr>
            <a:normAutofit fontScale="85000" lnSpcReduction="20000"/>
          </a:bodyPr>
          <a:lstStyle/>
          <a:p>
            <a:pPr eaLnBrk="1" fontAlgn="auto" hangingPunct="1">
              <a:lnSpc>
                <a:spcPct val="90000"/>
              </a:lnSpc>
              <a:spcBef>
                <a:spcPts val="0"/>
              </a:spcBef>
              <a:spcAft>
                <a:spcPts val="0"/>
              </a:spcAft>
              <a:buFont typeface="Wingdings 2"/>
              <a:buChar char=""/>
              <a:defRPr/>
            </a:pPr>
            <a:endParaRPr lang="en-US" sz="2400" dirty="0" smtClean="0"/>
          </a:p>
          <a:p>
            <a:pPr eaLnBrk="1" fontAlgn="auto" hangingPunct="1">
              <a:lnSpc>
                <a:spcPct val="90000"/>
              </a:lnSpc>
              <a:spcBef>
                <a:spcPts val="0"/>
              </a:spcBef>
              <a:spcAft>
                <a:spcPts val="0"/>
              </a:spcAft>
              <a:buFont typeface="Wingdings 2"/>
              <a:buChar char=""/>
              <a:defRPr/>
            </a:pPr>
            <a:endParaRPr lang="en-US" sz="2400" dirty="0"/>
          </a:p>
          <a:p>
            <a:pPr marL="0" indent="0" eaLnBrk="1" fontAlgn="auto" hangingPunct="1">
              <a:lnSpc>
                <a:spcPct val="90000"/>
              </a:lnSpc>
              <a:spcBef>
                <a:spcPts val="0"/>
              </a:spcBef>
              <a:spcAft>
                <a:spcPts val="0"/>
              </a:spcAft>
              <a:buNone/>
              <a:defRPr/>
            </a:pPr>
            <a:endParaRPr lang="en-US" sz="2400" dirty="0" smtClean="0"/>
          </a:p>
          <a:p>
            <a:pPr eaLnBrk="1" fontAlgn="auto" hangingPunct="1">
              <a:lnSpc>
                <a:spcPct val="90000"/>
              </a:lnSpc>
              <a:spcBef>
                <a:spcPts val="0"/>
              </a:spcBef>
              <a:spcAft>
                <a:spcPts val="0"/>
              </a:spcAft>
              <a:buFont typeface="Wingdings 2"/>
              <a:buChar char=""/>
              <a:defRPr/>
            </a:pPr>
            <a:r>
              <a:rPr lang="en-US" sz="2400" dirty="0" smtClean="0"/>
              <a:t>One author (list the author’s last name, first name):</a:t>
            </a:r>
          </a:p>
          <a:p>
            <a:pPr eaLnBrk="1" fontAlgn="auto" hangingPunct="1">
              <a:lnSpc>
                <a:spcPct val="90000"/>
              </a:lnSpc>
              <a:spcBef>
                <a:spcPts val="0"/>
              </a:spcBef>
              <a:spcAft>
                <a:spcPts val="0"/>
              </a:spcAft>
              <a:buFont typeface="Arial" charset="0"/>
              <a:buNone/>
              <a:defRPr/>
            </a:pPr>
            <a:r>
              <a:rPr lang="en-US" sz="2400" dirty="0" smtClean="0"/>
              <a:t> </a:t>
            </a:r>
            <a:endParaRPr lang="en-US" sz="2400" dirty="0" smtClean="0">
              <a:solidFill>
                <a:srgbClr val="FFFF00"/>
              </a:solidFill>
            </a:endParaRPr>
          </a:p>
          <a:p>
            <a:pPr eaLnBrk="1" fontAlgn="auto" hangingPunct="1">
              <a:lnSpc>
                <a:spcPct val="90000"/>
              </a:lnSpc>
              <a:spcBef>
                <a:spcPts val="0"/>
              </a:spcBef>
              <a:spcAft>
                <a:spcPts val="0"/>
              </a:spcAft>
              <a:buFont typeface="Arial" charset="0"/>
              <a:buNone/>
              <a:defRPr/>
            </a:pPr>
            <a:r>
              <a:rPr lang="en-US" sz="2400" dirty="0" smtClean="0">
                <a:solidFill>
                  <a:srgbClr val="FFFF00"/>
                </a:solidFill>
              </a:rPr>
              <a:t>	</a:t>
            </a:r>
            <a:r>
              <a:rPr lang="en-US" sz="2000" dirty="0" smtClean="0">
                <a:solidFill>
                  <a:srgbClr val="FFFF00"/>
                </a:solidFill>
              </a:rPr>
              <a:t>Williams, </a:t>
            </a:r>
            <a:r>
              <a:rPr lang="en-US" sz="2000" dirty="0" smtClean="0">
                <a:solidFill>
                  <a:srgbClr val="FFFF00"/>
                </a:solidFill>
              </a:rPr>
              <a:t> John</a:t>
            </a:r>
            <a:r>
              <a:rPr lang="en-US" sz="2000" dirty="0" smtClean="0">
                <a:solidFill>
                  <a:srgbClr val="FFFF00"/>
                </a:solidFill>
              </a:rPr>
              <a:t>. </a:t>
            </a:r>
            <a:endParaRPr lang="en-US" sz="2000" i="1" dirty="0" smtClean="0">
              <a:solidFill>
                <a:srgbClr val="FFFF00"/>
              </a:solidFill>
            </a:endParaRPr>
          </a:p>
          <a:p>
            <a:pPr eaLnBrk="1" fontAlgn="auto" hangingPunct="1">
              <a:lnSpc>
                <a:spcPct val="90000"/>
              </a:lnSpc>
              <a:spcBef>
                <a:spcPts val="0"/>
              </a:spcBef>
              <a:spcAft>
                <a:spcPts val="0"/>
              </a:spcAft>
              <a:buFont typeface="Arial" charset="0"/>
              <a:buNone/>
              <a:defRPr/>
            </a:pPr>
            <a:endParaRPr lang="en-US" sz="2000" i="1" dirty="0" smtClean="0">
              <a:solidFill>
                <a:schemeClr val="tx2"/>
              </a:solidFill>
            </a:endParaRPr>
          </a:p>
          <a:p>
            <a:pPr eaLnBrk="1" fontAlgn="auto" hangingPunct="1">
              <a:lnSpc>
                <a:spcPct val="90000"/>
              </a:lnSpc>
              <a:spcBef>
                <a:spcPts val="0"/>
              </a:spcBef>
              <a:spcAft>
                <a:spcPts val="0"/>
              </a:spcAft>
              <a:buFont typeface="Wingdings 2"/>
              <a:buChar char=""/>
              <a:defRPr/>
            </a:pPr>
            <a:r>
              <a:rPr lang="en-US" sz="2400" dirty="0" smtClean="0"/>
              <a:t>More than one </a:t>
            </a:r>
            <a:r>
              <a:rPr lang="en-US" sz="2400" dirty="0"/>
              <a:t>a</a:t>
            </a:r>
            <a:r>
              <a:rPr lang="en-US" sz="2400" dirty="0" smtClean="0"/>
              <a:t>uthor (list first author’s last name, first name, and second author’s first name last name):</a:t>
            </a:r>
          </a:p>
          <a:p>
            <a:pPr eaLnBrk="1" fontAlgn="auto" hangingPunct="1">
              <a:lnSpc>
                <a:spcPct val="90000"/>
              </a:lnSpc>
              <a:spcBef>
                <a:spcPts val="0"/>
              </a:spcBef>
              <a:spcAft>
                <a:spcPts val="0"/>
              </a:spcAft>
              <a:buFont typeface="Arial" charset="0"/>
              <a:buNone/>
              <a:defRPr/>
            </a:pPr>
            <a:endParaRPr lang="en-US" sz="2400" dirty="0" smtClean="0"/>
          </a:p>
          <a:p>
            <a:pPr eaLnBrk="1" fontAlgn="auto" hangingPunct="1">
              <a:lnSpc>
                <a:spcPct val="90000"/>
              </a:lnSpc>
              <a:spcBef>
                <a:spcPts val="0"/>
              </a:spcBef>
              <a:spcAft>
                <a:spcPts val="0"/>
              </a:spcAft>
              <a:buFont typeface="Arial" charset="0"/>
              <a:buNone/>
              <a:defRPr/>
            </a:pPr>
            <a:r>
              <a:rPr lang="en-US" sz="2400" dirty="0" smtClean="0"/>
              <a:t>	 </a:t>
            </a:r>
            <a:r>
              <a:rPr lang="en-US" sz="2000" dirty="0" smtClean="0">
                <a:solidFill>
                  <a:srgbClr val="FFFF00"/>
                </a:solidFill>
              </a:rPr>
              <a:t>Stiglitz, Joseph E., and Bruce C. Greenwald. </a:t>
            </a:r>
            <a:endParaRPr lang="en-US" sz="2000" i="1" dirty="0" smtClean="0">
              <a:solidFill>
                <a:srgbClr val="FFFF00"/>
              </a:solidFill>
            </a:endParaRPr>
          </a:p>
          <a:p>
            <a:pPr eaLnBrk="1" fontAlgn="auto" hangingPunct="1">
              <a:lnSpc>
                <a:spcPct val="90000"/>
              </a:lnSpc>
              <a:spcBef>
                <a:spcPts val="0"/>
              </a:spcBef>
              <a:spcAft>
                <a:spcPts val="0"/>
              </a:spcAft>
              <a:buFont typeface="Wingdings" pitchFamily="2" charset="2"/>
              <a:buChar char="Ø"/>
              <a:defRPr/>
            </a:pPr>
            <a:endParaRPr lang="en-US" sz="2400" dirty="0" smtClean="0"/>
          </a:p>
          <a:p>
            <a:pPr eaLnBrk="1" fontAlgn="auto" hangingPunct="1">
              <a:lnSpc>
                <a:spcPct val="90000"/>
              </a:lnSpc>
              <a:spcBef>
                <a:spcPts val="0"/>
              </a:spcBef>
              <a:spcAft>
                <a:spcPts val="0"/>
              </a:spcAft>
              <a:defRPr/>
            </a:pPr>
            <a:r>
              <a:rPr lang="en-US" sz="2400" dirty="0" smtClean="0"/>
              <a:t>Three or more </a:t>
            </a:r>
            <a:r>
              <a:rPr lang="en-US" sz="2400" dirty="0"/>
              <a:t>a</a:t>
            </a:r>
            <a:r>
              <a:rPr lang="en-US" sz="2400" dirty="0" smtClean="0"/>
              <a:t>uthors (list first author’s last name, first name, et al.):</a:t>
            </a:r>
          </a:p>
          <a:p>
            <a:pPr eaLnBrk="1" fontAlgn="auto" hangingPunct="1">
              <a:lnSpc>
                <a:spcPct val="90000"/>
              </a:lnSpc>
              <a:spcBef>
                <a:spcPts val="0"/>
              </a:spcBef>
              <a:spcAft>
                <a:spcPts val="0"/>
              </a:spcAft>
              <a:buFont typeface="Arial" charset="0"/>
              <a:buNone/>
              <a:defRPr/>
            </a:pPr>
            <a:r>
              <a:rPr lang="en-US" sz="2400" dirty="0" smtClean="0"/>
              <a:t> </a:t>
            </a:r>
          </a:p>
          <a:p>
            <a:pPr eaLnBrk="1" fontAlgn="auto" hangingPunct="1">
              <a:lnSpc>
                <a:spcPct val="90000"/>
              </a:lnSpc>
              <a:spcBef>
                <a:spcPts val="0"/>
              </a:spcBef>
              <a:spcAft>
                <a:spcPts val="0"/>
              </a:spcAft>
              <a:buFont typeface="Arial" charset="0"/>
              <a:buNone/>
              <a:defRPr/>
            </a:pPr>
            <a:r>
              <a:rPr lang="en-US" sz="2400" dirty="0" smtClean="0">
                <a:solidFill>
                  <a:schemeClr val="tx2"/>
                </a:solidFill>
              </a:rPr>
              <a:t>	</a:t>
            </a:r>
            <a:r>
              <a:rPr lang="en-US" sz="2000" dirty="0" smtClean="0">
                <a:solidFill>
                  <a:srgbClr val="FFFF00"/>
                </a:solidFill>
              </a:rPr>
              <a:t>Francis, Marcus, et al. </a:t>
            </a:r>
          </a:p>
          <a:p>
            <a:pPr eaLnBrk="1" fontAlgn="auto" hangingPunct="1">
              <a:lnSpc>
                <a:spcPct val="9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90000"/>
              </a:lnSpc>
              <a:spcBef>
                <a:spcPts val="0"/>
              </a:spcBef>
              <a:spcAft>
                <a:spcPts val="0"/>
              </a:spcAft>
              <a:buFont typeface="Wingdings 2"/>
              <a:buChar char=""/>
              <a:defRPr/>
            </a:pPr>
            <a:r>
              <a:rPr lang="en-US" sz="2000" dirty="0" smtClean="0"/>
              <a:t>Organization or group author (list organization as author):</a:t>
            </a:r>
          </a:p>
          <a:p>
            <a:pPr marL="0" indent="0" eaLnBrk="1" fontAlgn="auto" hangingPunct="1">
              <a:lnSpc>
                <a:spcPct val="90000"/>
              </a:lnSpc>
              <a:spcBef>
                <a:spcPts val="0"/>
              </a:spcBef>
              <a:spcAft>
                <a:spcPts val="0"/>
              </a:spcAft>
              <a:buNone/>
              <a:defRPr/>
            </a:pPr>
            <a:endParaRPr lang="en-US" sz="2000" dirty="0"/>
          </a:p>
          <a:p>
            <a:pPr marL="0" indent="0" eaLnBrk="1" fontAlgn="auto" hangingPunct="1">
              <a:lnSpc>
                <a:spcPct val="90000"/>
              </a:lnSpc>
              <a:spcBef>
                <a:spcPts val="0"/>
              </a:spcBef>
              <a:spcAft>
                <a:spcPts val="0"/>
              </a:spcAft>
              <a:buNone/>
              <a:defRPr/>
            </a:pPr>
            <a:endParaRPr lang="en-US" sz="2000" dirty="0"/>
          </a:p>
          <a:p>
            <a:pPr eaLnBrk="1" fontAlgn="auto" hangingPunct="1">
              <a:lnSpc>
                <a:spcPct val="90000"/>
              </a:lnSpc>
              <a:spcBef>
                <a:spcPts val="0"/>
              </a:spcBef>
              <a:spcAft>
                <a:spcPts val="0"/>
              </a:spcAft>
              <a:buFont typeface="Arial" charset="0"/>
              <a:buNone/>
              <a:defRPr/>
            </a:pPr>
            <a:r>
              <a:rPr lang="en-US" sz="2000" dirty="0"/>
              <a:t> </a:t>
            </a:r>
            <a:r>
              <a:rPr lang="en-US" sz="2000" dirty="0" smtClean="0"/>
              <a:t>     </a:t>
            </a:r>
            <a:r>
              <a:rPr lang="en-US" sz="2000" dirty="0" smtClean="0">
                <a:solidFill>
                  <a:srgbClr val="FFFF00"/>
                </a:solidFill>
              </a:rPr>
              <a:t>Human Rights Watch.</a:t>
            </a:r>
          </a:p>
          <a:p>
            <a:pPr eaLnBrk="1" fontAlgn="auto" hangingPunct="1">
              <a:lnSpc>
                <a:spcPct val="90000"/>
              </a:lnSpc>
              <a:spcBef>
                <a:spcPts val="0"/>
              </a:spcBef>
              <a:spcAft>
                <a:spcPts val="0"/>
              </a:spcAft>
              <a:buFont typeface="Arial" charset="0"/>
              <a:buNone/>
              <a:defRPr/>
            </a:pPr>
            <a:endParaRPr lang="en-US" sz="2000" dirty="0">
              <a:solidFill>
                <a:srgbClr val="FFFF00"/>
              </a:solidFill>
            </a:endParaRPr>
          </a:p>
          <a:p>
            <a:pPr eaLnBrk="1" fontAlgn="auto" hangingPunct="1">
              <a:lnSpc>
                <a:spcPct val="90000"/>
              </a:lnSpc>
              <a:spcBef>
                <a:spcPts val="0"/>
              </a:spcBef>
              <a:spcAft>
                <a:spcPts val="0"/>
              </a:spcAft>
              <a:buFont typeface="Arial" charset="0"/>
              <a:buNone/>
              <a:defRPr/>
            </a:pPr>
            <a:r>
              <a:rPr lang="en-US" sz="2000" dirty="0" smtClean="0">
                <a:solidFill>
                  <a:srgbClr val="FFFF00"/>
                </a:solidFill>
              </a:rPr>
              <a:t>      United States, Government Accountability Office. </a:t>
            </a:r>
          </a:p>
          <a:p>
            <a:pPr eaLnBrk="1" fontAlgn="auto" hangingPunct="1">
              <a:lnSpc>
                <a:spcPct val="90000"/>
              </a:lnSpc>
              <a:spcBef>
                <a:spcPts val="0"/>
              </a:spcBef>
              <a:spcAft>
                <a:spcPts val="0"/>
              </a:spcAft>
              <a:buFont typeface="Arial" charset="0"/>
              <a:buNone/>
              <a:defRPr/>
            </a:pPr>
            <a:endParaRPr lang="en-US" sz="2000" dirty="0">
              <a:solidFill>
                <a:srgbClr val="FFFF00"/>
              </a:solidFill>
            </a:endParaRPr>
          </a:p>
          <a:p>
            <a:pPr eaLnBrk="1" fontAlgn="auto" hangingPunct="1">
              <a:lnSpc>
                <a:spcPct val="9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90000"/>
              </a:lnSpc>
              <a:spcBef>
                <a:spcPts val="0"/>
              </a:spcBef>
              <a:spcAft>
                <a:spcPts val="0"/>
              </a:spcAft>
              <a:buFont typeface="Arial" charset="0"/>
              <a:buNone/>
              <a:defRPr/>
            </a:pPr>
            <a:r>
              <a:rPr lang="en-US" sz="2000" dirty="0">
                <a:solidFill>
                  <a:srgbClr val="FFFF00"/>
                </a:solidFill>
              </a:rPr>
              <a:t>	</a:t>
            </a:r>
            <a:r>
              <a:rPr lang="en-US" sz="2000" dirty="0" smtClean="0">
                <a:solidFill>
                  <a:srgbClr val="FFFF00"/>
                </a:solidFill>
              </a:rPr>
              <a:t>							</a:t>
            </a:r>
          </a:p>
          <a:p>
            <a:pPr marL="0" indent="0" eaLnBrk="1" fontAlgn="auto" hangingPunct="1">
              <a:lnSpc>
                <a:spcPct val="90000"/>
              </a:lnSpc>
              <a:spcBef>
                <a:spcPts val="0"/>
              </a:spcBef>
              <a:spcAft>
                <a:spcPts val="0"/>
              </a:spcAft>
              <a:buNone/>
              <a:defRPr/>
            </a:pPr>
            <a:endParaRPr lang="en-US" sz="2000" dirty="0">
              <a:solidFill>
                <a:srgbClr val="FFFF00"/>
              </a:solidFill>
            </a:endParaRPr>
          </a:p>
          <a:p>
            <a:pPr eaLnBrk="1" fontAlgn="auto" hangingPunct="1">
              <a:lnSpc>
                <a:spcPct val="90000"/>
              </a:lnSpc>
              <a:spcBef>
                <a:spcPts val="0"/>
              </a:spcBef>
              <a:spcAft>
                <a:spcPts val="0"/>
              </a:spcAft>
              <a:defRPr/>
            </a:pPr>
            <a:endParaRPr lang="en-US" sz="2000" dirty="0" smtClean="0"/>
          </a:p>
          <a:p>
            <a:pPr eaLnBrk="1" fontAlgn="auto" hangingPunct="1">
              <a:lnSpc>
                <a:spcPct val="90000"/>
              </a:lnSpc>
              <a:spcBef>
                <a:spcPts val="0"/>
              </a:spcBef>
              <a:spcAft>
                <a:spcPts val="0"/>
              </a:spcAft>
              <a:buFont typeface="Arial" charset="0"/>
              <a:buNone/>
              <a:defRPr/>
            </a:pPr>
            <a:r>
              <a:rPr lang="en-US" sz="2000" dirty="0" smtClean="0"/>
              <a:t>		</a:t>
            </a:r>
          </a:p>
          <a:p>
            <a:pPr eaLnBrk="1" fontAlgn="auto" hangingPunct="1">
              <a:lnSpc>
                <a:spcPct val="90000"/>
              </a:lnSpc>
              <a:spcBef>
                <a:spcPts val="0"/>
              </a:spcBef>
              <a:spcAft>
                <a:spcPts val="0"/>
              </a:spcAft>
              <a:buFont typeface="Arial" charset="0"/>
              <a:buNone/>
              <a:defRPr/>
            </a:pPr>
            <a:r>
              <a:rPr lang="en-US" sz="2000" dirty="0" smtClean="0"/>
              <a:t>					</a:t>
            </a:r>
            <a:r>
              <a:rPr lang="en-US" sz="2000" i="1" dirty="0" smtClean="0">
                <a:solidFill>
                  <a:srgbClr val="FFFF00"/>
                </a:solidFill>
              </a:rPr>
              <a:t>		</a:t>
            </a:r>
            <a:r>
              <a:rPr lang="en-US" sz="1200" dirty="0" smtClean="0"/>
              <a:t>    (</a:t>
            </a:r>
            <a:r>
              <a:rPr lang="en-US" sz="1200" i="1" dirty="0" smtClean="0"/>
              <a:t>Documenting </a:t>
            </a:r>
            <a:r>
              <a:rPr lang="en-US" sz="1200" dirty="0" smtClean="0"/>
              <a:t>11)</a:t>
            </a:r>
            <a:endParaRPr lang="en-US" sz="2000" i="1" dirty="0" smtClean="0"/>
          </a:p>
          <a:p>
            <a:pPr eaLnBrk="1" fontAlgn="auto" hangingPunct="1">
              <a:lnSpc>
                <a:spcPct val="90000"/>
              </a:lnSpc>
              <a:spcBef>
                <a:spcPts val="0"/>
              </a:spcBef>
              <a:spcAft>
                <a:spcPts val="0"/>
              </a:spcAft>
              <a:buFont typeface="Arial" charset="0"/>
              <a:buNone/>
              <a:defRPr/>
            </a:pPr>
            <a:r>
              <a:rPr lang="en-US" sz="2400" dirty="0" smtClean="0"/>
              <a:t>		</a:t>
            </a:r>
            <a:r>
              <a:rPr lang="en-US" sz="1900" dirty="0" smtClean="0"/>
              <a:t>			</a:t>
            </a:r>
            <a:endParaRPr lang="en-US" sz="7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7283">
                                            <p:txEl>
                                              <p:pRg st="3" end="3"/>
                                            </p:txEl>
                                          </p:spTgt>
                                        </p:tgtEl>
                                        <p:attrNameLst>
                                          <p:attrName>style.visibility</p:attrName>
                                        </p:attrNameLst>
                                      </p:cBhvr>
                                      <p:to>
                                        <p:strVal val="visible"/>
                                      </p:to>
                                    </p:set>
                                    <p:animEffect transition="in" filter="fade">
                                      <p:cBhvr>
                                        <p:cTn id="7" dur="2000"/>
                                        <p:tgtEl>
                                          <p:spTgt spid="97283">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7283">
                                            <p:txEl>
                                              <p:pRg st="4" end="4"/>
                                            </p:txEl>
                                          </p:spTgt>
                                        </p:tgtEl>
                                        <p:attrNameLst>
                                          <p:attrName>style.visibility</p:attrName>
                                        </p:attrNameLst>
                                      </p:cBhvr>
                                      <p:to>
                                        <p:strVal val="visible"/>
                                      </p:to>
                                    </p:set>
                                    <p:animEffect transition="in" filter="fade">
                                      <p:cBhvr>
                                        <p:cTn id="12" dur="2000"/>
                                        <p:tgtEl>
                                          <p:spTgt spid="97283">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7283">
                                            <p:txEl>
                                              <p:pRg st="5" end="5"/>
                                            </p:txEl>
                                          </p:spTgt>
                                        </p:tgtEl>
                                        <p:attrNameLst>
                                          <p:attrName>style.visibility</p:attrName>
                                        </p:attrNameLst>
                                      </p:cBhvr>
                                      <p:to>
                                        <p:strVal val="visible"/>
                                      </p:to>
                                    </p:set>
                                    <p:animEffect transition="in" filter="fade">
                                      <p:cBhvr>
                                        <p:cTn id="17" dur="2000"/>
                                        <p:tgtEl>
                                          <p:spTgt spid="97283">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97283">
                                            <p:txEl>
                                              <p:pRg st="7" end="7"/>
                                            </p:txEl>
                                          </p:spTgt>
                                        </p:tgtEl>
                                        <p:attrNameLst>
                                          <p:attrName>style.visibility</p:attrName>
                                        </p:attrNameLst>
                                      </p:cBhvr>
                                      <p:to>
                                        <p:strVal val="visible"/>
                                      </p:to>
                                    </p:set>
                                    <p:animEffect transition="in" filter="fade">
                                      <p:cBhvr>
                                        <p:cTn id="22" dur="2000"/>
                                        <p:tgtEl>
                                          <p:spTgt spid="97283">
                                            <p:txEl>
                                              <p:pRg st="7" end="7"/>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97283">
                                            <p:txEl>
                                              <p:pRg st="9" end="9"/>
                                            </p:txEl>
                                          </p:spTgt>
                                        </p:tgtEl>
                                        <p:attrNameLst>
                                          <p:attrName>style.visibility</p:attrName>
                                        </p:attrNameLst>
                                      </p:cBhvr>
                                      <p:to>
                                        <p:strVal val="visible"/>
                                      </p:to>
                                    </p:set>
                                    <p:animEffect transition="in" filter="fade">
                                      <p:cBhvr>
                                        <p:cTn id="27" dur="2000"/>
                                        <p:tgtEl>
                                          <p:spTgt spid="97283">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97283">
                                            <p:txEl>
                                              <p:pRg st="11" end="11"/>
                                            </p:txEl>
                                          </p:spTgt>
                                        </p:tgtEl>
                                        <p:attrNameLst>
                                          <p:attrName>style.visibility</p:attrName>
                                        </p:attrNameLst>
                                      </p:cBhvr>
                                      <p:to>
                                        <p:strVal val="visible"/>
                                      </p:to>
                                    </p:set>
                                    <p:animEffect transition="in" filter="fade">
                                      <p:cBhvr>
                                        <p:cTn id="30" dur="2000"/>
                                        <p:tgtEl>
                                          <p:spTgt spid="97283">
                                            <p:txEl>
                                              <p:pRg st="11" end="1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7283">
                                            <p:txEl>
                                              <p:pRg st="12" end="12"/>
                                            </p:txEl>
                                          </p:spTgt>
                                        </p:tgtEl>
                                        <p:attrNameLst>
                                          <p:attrName>style.visibility</p:attrName>
                                        </p:attrNameLst>
                                      </p:cBhvr>
                                      <p:to>
                                        <p:strVal val="visible"/>
                                      </p:to>
                                    </p:set>
                                    <p:animEffect transition="in" filter="fade">
                                      <p:cBhvr>
                                        <p:cTn id="33" dur="2000"/>
                                        <p:tgtEl>
                                          <p:spTgt spid="97283">
                                            <p:txEl>
                                              <p:pRg st="12" end="12"/>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97283">
                                            <p:txEl>
                                              <p:pRg st="13" end="13"/>
                                            </p:txEl>
                                          </p:spTgt>
                                        </p:tgtEl>
                                        <p:attrNameLst>
                                          <p:attrName>style.visibility</p:attrName>
                                        </p:attrNameLst>
                                      </p:cBhvr>
                                      <p:to>
                                        <p:strVal val="visible"/>
                                      </p:to>
                                    </p:set>
                                    <p:animEffect transition="in" filter="fade">
                                      <p:cBhvr>
                                        <p:cTn id="36" dur="2000"/>
                                        <p:tgtEl>
                                          <p:spTgt spid="97283">
                                            <p:txEl>
                                              <p:pRg st="13" end="13"/>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97283">
                                            <p:txEl>
                                              <p:pRg st="15" end="15"/>
                                            </p:txEl>
                                          </p:spTgt>
                                        </p:tgtEl>
                                        <p:attrNameLst>
                                          <p:attrName>style.visibility</p:attrName>
                                        </p:attrNameLst>
                                      </p:cBhvr>
                                      <p:to>
                                        <p:strVal val="visible"/>
                                      </p:to>
                                    </p:set>
                                    <p:animEffect transition="in" filter="fade">
                                      <p:cBhvr>
                                        <p:cTn id="39" dur="2000"/>
                                        <p:tgtEl>
                                          <p:spTgt spid="97283">
                                            <p:txEl>
                                              <p:pRg st="15" end="15"/>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97283">
                                            <p:txEl>
                                              <p:pRg st="18" end="18"/>
                                            </p:txEl>
                                          </p:spTgt>
                                        </p:tgtEl>
                                        <p:attrNameLst>
                                          <p:attrName>style.visibility</p:attrName>
                                        </p:attrNameLst>
                                      </p:cBhvr>
                                      <p:to>
                                        <p:strVal val="visible"/>
                                      </p:to>
                                    </p:set>
                                    <p:animEffect transition="in" filter="fade">
                                      <p:cBhvr>
                                        <p:cTn id="42" dur="2000"/>
                                        <p:tgtEl>
                                          <p:spTgt spid="97283">
                                            <p:txEl>
                                              <p:pRg st="18" end="18"/>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97283">
                                            <p:txEl>
                                              <p:pRg st="20" end="20"/>
                                            </p:txEl>
                                          </p:spTgt>
                                        </p:tgtEl>
                                        <p:attrNameLst>
                                          <p:attrName>style.visibility</p:attrName>
                                        </p:attrNameLst>
                                      </p:cBhvr>
                                      <p:to>
                                        <p:strVal val="visible"/>
                                      </p:to>
                                    </p:set>
                                    <p:animEffect transition="in" filter="fade">
                                      <p:cBhvr>
                                        <p:cTn id="45" dur="2000"/>
                                        <p:tgtEl>
                                          <p:spTgt spid="97283">
                                            <p:txEl>
                                              <p:pRg st="20" end="20"/>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97283">
                                            <p:txEl>
                                              <p:pRg st="23" end="23"/>
                                            </p:txEl>
                                          </p:spTgt>
                                        </p:tgtEl>
                                        <p:attrNameLst>
                                          <p:attrName>style.visibility</p:attrName>
                                        </p:attrNameLst>
                                      </p:cBhvr>
                                      <p:to>
                                        <p:strVal val="visible"/>
                                      </p:to>
                                    </p:set>
                                    <p:animEffect transition="in" filter="fade">
                                      <p:cBhvr>
                                        <p:cTn id="48" dur="2000"/>
                                        <p:tgtEl>
                                          <p:spTgt spid="97283">
                                            <p:txEl>
                                              <p:pRg st="23" end="23"/>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97283">
                                            <p:txEl>
                                              <p:pRg st="26" end="26"/>
                                            </p:txEl>
                                          </p:spTgt>
                                        </p:tgtEl>
                                        <p:attrNameLst>
                                          <p:attrName>style.visibility</p:attrName>
                                        </p:attrNameLst>
                                      </p:cBhvr>
                                      <p:to>
                                        <p:strVal val="visible"/>
                                      </p:to>
                                    </p:set>
                                    <p:animEffect transition="in" filter="fade">
                                      <p:cBhvr>
                                        <p:cTn id="51" dur="2000"/>
                                        <p:tgtEl>
                                          <p:spTgt spid="97283">
                                            <p:txEl>
                                              <p:pRg st="26" end="26"/>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97283">
                                            <p:txEl>
                                              <p:pRg st="27" end="27"/>
                                            </p:txEl>
                                          </p:spTgt>
                                        </p:tgtEl>
                                        <p:attrNameLst>
                                          <p:attrName>style.visibility</p:attrName>
                                        </p:attrNameLst>
                                      </p:cBhvr>
                                      <p:to>
                                        <p:strVal val="visible"/>
                                      </p:to>
                                    </p:set>
                                    <p:animEffect transition="in" filter="fade">
                                      <p:cBhvr>
                                        <p:cTn id="54" dur="2000"/>
                                        <p:tgtEl>
                                          <p:spTgt spid="97283">
                                            <p:txEl>
                                              <p:pRg st="27" end="27"/>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97283">
                                            <p:txEl>
                                              <p:pRg st="28" end="28"/>
                                            </p:txEl>
                                          </p:spTgt>
                                        </p:tgtEl>
                                        <p:attrNameLst>
                                          <p:attrName>style.visibility</p:attrName>
                                        </p:attrNameLst>
                                      </p:cBhvr>
                                      <p:to>
                                        <p:strVal val="visible"/>
                                      </p:to>
                                    </p:set>
                                    <p:animEffect transition="in" filter="fade">
                                      <p:cBhvr>
                                        <p:cTn id="57" dur="2000"/>
                                        <p:tgtEl>
                                          <p:spTgt spid="97283">
                                            <p:txEl>
                                              <p:pRg st="28" end="2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0"/>
            <a:ext cx="8229600" cy="812800"/>
          </a:xfrm>
        </p:spPr>
        <p:txBody>
          <a:bodyPr>
            <a:normAutofit fontScale="90000"/>
          </a:bodyPr>
          <a:lstStyle/>
          <a:p>
            <a:r>
              <a:rPr lang="en-US" dirty="0" smtClean="0"/>
              <a:t>Documenting Authors Continued    </a:t>
            </a:r>
            <a:endParaRPr lang="en-US" dirty="0"/>
          </a:p>
        </p:txBody>
      </p:sp>
      <p:sp>
        <p:nvSpPr>
          <p:cNvPr id="3" name="Content Placeholder 2"/>
          <p:cNvSpPr>
            <a:spLocks noGrp="1"/>
          </p:cNvSpPr>
          <p:nvPr>
            <p:ph idx="1"/>
          </p:nvPr>
        </p:nvSpPr>
        <p:spPr>
          <a:xfrm>
            <a:off x="457200" y="1447800"/>
            <a:ext cx="8229600" cy="5181600"/>
          </a:xfrm>
        </p:spPr>
        <p:txBody>
          <a:bodyPr/>
          <a:lstStyle/>
          <a:p>
            <a:r>
              <a:rPr lang="en-US" sz="1800" dirty="0" smtClean="0"/>
              <a:t>Unknown author (Begin with the work’s title. Titles of short works – short poems, songs, short stories -  are put in quotation marks. Titles of long works – </a:t>
            </a:r>
            <a:r>
              <a:rPr lang="en-US" sz="1800" i="1" dirty="0" smtClean="0"/>
              <a:t>novels, plays, albums </a:t>
            </a:r>
            <a:r>
              <a:rPr lang="en-US" sz="1800" dirty="0" smtClean="0"/>
              <a:t>– are </a:t>
            </a:r>
            <a:r>
              <a:rPr lang="en-US" sz="1800" i="1" dirty="0" smtClean="0"/>
              <a:t>italicized</a:t>
            </a:r>
            <a:r>
              <a:rPr lang="en-US" sz="1800" dirty="0" smtClean="0"/>
              <a:t>.)</a:t>
            </a:r>
          </a:p>
          <a:p>
            <a:pPr marL="0" indent="0">
              <a:buNone/>
            </a:pPr>
            <a:endParaRPr lang="en-US" sz="1800" dirty="0"/>
          </a:p>
          <a:p>
            <a:pPr marL="0" indent="0">
              <a:buNone/>
            </a:pPr>
            <a:r>
              <a:rPr lang="en-US" sz="1800" dirty="0" smtClean="0">
                <a:solidFill>
                  <a:srgbClr val="FFFF00"/>
                </a:solidFill>
              </a:rPr>
              <a:t>    </a:t>
            </a:r>
            <a:r>
              <a:rPr lang="en-US" sz="1800" dirty="0" smtClean="0"/>
              <a:t>Article title or other short work:</a:t>
            </a:r>
          </a:p>
          <a:p>
            <a:pPr marL="0" indent="0">
              <a:buNone/>
            </a:pPr>
            <a:r>
              <a:rPr lang="en-US" sz="1800" dirty="0">
                <a:solidFill>
                  <a:srgbClr val="FFFF00"/>
                </a:solidFill>
              </a:rPr>
              <a:t> </a:t>
            </a:r>
            <a:r>
              <a:rPr lang="en-US" sz="1800" dirty="0" smtClean="0">
                <a:solidFill>
                  <a:srgbClr val="FFFF00"/>
                </a:solidFill>
              </a:rPr>
              <a:t>   </a:t>
            </a:r>
          </a:p>
          <a:p>
            <a:pPr marL="0" indent="0">
              <a:buNone/>
            </a:pPr>
            <a:r>
              <a:rPr lang="en-US" sz="1800" dirty="0">
                <a:solidFill>
                  <a:srgbClr val="FFFF00"/>
                </a:solidFill>
              </a:rPr>
              <a:t> </a:t>
            </a:r>
            <a:r>
              <a:rPr lang="en-US" sz="1800" dirty="0" smtClean="0">
                <a:solidFill>
                  <a:srgbClr val="FFFF00"/>
                </a:solidFill>
              </a:rPr>
              <a:t>   “California Sues EPA over Emissions.”</a:t>
            </a:r>
          </a:p>
          <a:p>
            <a:pPr marL="0" indent="0">
              <a:buNone/>
            </a:pPr>
            <a:endParaRPr lang="en-US" sz="1800" dirty="0" smtClean="0">
              <a:solidFill>
                <a:srgbClr val="FFFF00"/>
              </a:solidFill>
            </a:endParaRPr>
          </a:p>
          <a:p>
            <a:pPr marL="0" indent="0">
              <a:buNone/>
            </a:pPr>
            <a:r>
              <a:rPr lang="en-US" sz="1800" dirty="0">
                <a:solidFill>
                  <a:srgbClr val="FFFF00"/>
                </a:solidFill>
              </a:rPr>
              <a:t> </a:t>
            </a:r>
            <a:r>
              <a:rPr lang="en-US" sz="1800" dirty="0" smtClean="0">
                <a:solidFill>
                  <a:srgbClr val="FFFF00"/>
                </a:solidFill>
              </a:rPr>
              <a:t>    </a:t>
            </a:r>
            <a:r>
              <a:rPr lang="en-US" sz="1800" dirty="0" smtClean="0"/>
              <a:t>Television program:</a:t>
            </a:r>
          </a:p>
          <a:p>
            <a:pPr marL="0" indent="0">
              <a:buNone/>
            </a:pPr>
            <a:r>
              <a:rPr lang="en-US" sz="1800" dirty="0">
                <a:solidFill>
                  <a:srgbClr val="FFFF00"/>
                </a:solidFill>
              </a:rPr>
              <a:t> </a:t>
            </a:r>
            <a:r>
              <a:rPr lang="en-US" sz="1800" dirty="0" smtClean="0">
                <a:solidFill>
                  <a:srgbClr val="FFFF00"/>
                </a:solidFill>
              </a:rPr>
              <a:t>  </a:t>
            </a:r>
          </a:p>
          <a:p>
            <a:pPr marL="0" indent="0">
              <a:buNone/>
            </a:pPr>
            <a:r>
              <a:rPr lang="en-US" sz="1800" dirty="0">
                <a:solidFill>
                  <a:srgbClr val="FFFF00"/>
                </a:solidFill>
              </a:rPr>
              <a:t> </a:t>
            </a:r>
            <a:r>
              <a:rPr lang="en-US" sz="1800" dirty="0" smtClean="0">
                <a:solidFill>
                  <a:srgbClr val="FFFF00"/>
                </a:solidFill>
              </a:rPr>
              <a:t>     “Fast Times at West Philly High”</a:t>
            </a:r>
            <a:endParaRPr lang="en-US" sz="1800" dirty="0">
              <a:solidFill>
                <a:srgbClr val="FFFF00"/>
              </a:solidFill>
            </a:endParaRPr>
          </a:p>
          <a:p>
            <a:pPr marL="0" indent="0">
              <a:buNone/>
            </a:pPr>
            <a:r>
              <a:rPr lang="en-US" sz="1800" dirty="0" smtClean="0">
                <a:solidFill>
                  <a:srgbClr val="FFFF00"/>
                </a:solidFill>
              </a:rPr>
              <a:t>    </a:t>
            </a:r>
          </a:p>
          <a:p>
            <a:pPr marL="0" indent="0">
              <a:buNone/>
            </a:pPr>
            <a:r>
              <a:rPr lang="en-US" sz="1800" dirty="0" smtClean="0">
                <a:solidFill>
                  <a:srgbClr val="FFFF00"/>
                </a:solidFill>
              </a:rPr>
              <a:t>     </a:t>
            </a:r>
            <a:r>
              <a:rPr lang="en-US" sz="1800" dirty="0" smtClean="0"/>
              <a:t>Book, entire Web site, or other long work:</a:t>
            </a:r>
          </a:p>
          <a:p>
            <a:pPr marL="0" indent="0">
              <a:buNone/>
            </a:pPr>
            <a:endParaRPr lang="en-US" sz="1800" dirty="0">
              <a:solidFill>
                <a:srgbClr val="FFFF00"/>
              </a:solidFill>
            </a:endParaRPr>
          </a:p>
          <a:p>
            <a:pPr marL="0" indent="0">
              <a:buNone/>
            </a:pPr>
            <a:r>
              <a:rPr lang="en-US" sz="1800" dirty="0" smtClean="0">
                <a:solidFill>
                  <a:srgbClr val="FFFF00"/>
                </a:solidFill>
              </a:rPr>
              <a:t>     </a:t>
            </a:r>
            <a:r>
              <a:rPr lang="en-US" sz="1800" i="1" dirty="0" smtClean="0">
                <a:solidFill>
                  <a:srgbClr val="FFFF00"/>
                </a:solidFill>
              </a:rPr>
              <a:t>Women of Protest: Photographs from the Records of the</a:t>
            </a:r>
            <a:r>
              <a:rPr lang="en-US" sz="1800" dirty="0" smtClean="0">
                <a:solidFill>
                  <a:srgbClr val="FFFF00"/>
                </a:solidFill>
              </a:rPr>
              <a:t> National</a:t>
            </a:r>
            <a:r>
              <a:rPr lang="en-US" sz="1800" i="1" dirty="0" smtClean="0">
                <a:solidFill>
                  <a:srgbClr val="FFFF00"/>
                </a:solidFill>
              </a:rPr>
              <a:t>                                                     	</a:t>
            </a:r>
          </a:p>
          <a:p>
            <a:pPr marL="0" indent="0">
              <a:buNone/>
            </a:pPr>
            <a:r>
              <a:rPr lang="en-US" sz="1800" i="1" dirty="0">
                <a:solidFill>
                  <a:srgbClr val="FFFF00"/>
                </a:solidFill>
              </a:rPr>
              <a:t>	</a:t>
            </a:r>
            <a:r>
              <a:rPr lang="en-US" sz="1800" i="1" dirty="0" smtClean="0">
                <a:solidFill>
                  <a:srgbClr val="FFFF00"/>
                </a:solidFill>
              </a:rPr>
              <a:t>Woman’s Party.        </a:t>
            </a:r>
          </a:p>
          <a:p>
            <a:pPr marL="0" indent="0">
              <a:buNone/>
            </a:pPr>
            <a:r>
              <a:rPr lang="en-US" sz="1800" i="1" dirty="0">
                <a:solidFill>
                  <a:srgbClr val="FFFF00"/>
                </a:solidFill>
              </a:rPr>
              <a:t>	</a:t>
            </a:r>
            <a:r>
              <a:rPr lang="en-US" sz="1800" i="1" dirty="0" smtClean="0">
                <a:solidFill>
                  <a:srgbClr val="FFFF00"/>
                </a:solidFill>
              </a:rPr>
              <a:t>					</a:t>
            </a:r>
            <a:r>
              <a:rPr lang="en-US" sz="1800" dirty="0" smtClean="0"/>
              <a:t>(</a:t>
            </a:r>
            <a:r>
              <a:rPr lang="en-US" sz="1800" i="1" dirty="0" smtClean="0"/>
              <a:t>Documenting </a:t>
            </a:r>
            <a:r>
              <a:rPr lang="en-US" sz="1800" dirty="0" smtClean="0"/>
              <a:t>11+</a:t>
            </a:r>
            <a:r>
              <a:rPr lang="en-US" sz="1800" i="1" dirty="0" smtClean="0"/>
              <a:t>)</a:t>
            </a:r>
            <a:endParaRPr lang="en-US" sz="1800" dirty="0"/>
          </a:p>
        </p:txBody>
      </p:sp>
    </p:spTree>
    <p:extLst>
      <p:ext uri="{BB962C8B-B14F-4D97-AF65-F5344CB8AC3E}">
        <p14:creationId xmlns:p14="http://schemas.microsoft.com/office/powerpoint/2010/main" val="30458248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Authors</a:t>
            </a:r>
            <a:endParaRPr lang="en-US" dirty="0"/>
          </a:p>
        </p:txBody>
      </p:sp>
      <p:sp>
        <p:nvSpPr>
          <p:cNvPr id="3" name="Content Placeholder 2"/>
          <p:cNvSpPr>
            <a:spLocks noGrp="1"/>
          </p:cNvSpPr>
          <p:nvPr>
            <p:ph idx="1"/>
          </p:nvPr>
        </p:nvSpPr>
        <p:spPr>
          <a:xfrm>
            <a:off x="457200" y="1646238"/>
            <a:ext cx="8229600" cy="4906962"/>
          </a:xfrm>
        </p:spPr>
        <p:txBody>
          <a:bodyPr/>
          <a:lstStyle/>
          <a:p>
            <a:r>
              <a:rPr lang="en-US" sz="2800" dirty="0" smtClean="0"/>
              <a:t>Author using a pseudonym (</a:t>
            </a:r>
            <a:r>
              <a:rPr lang="en-US" sz="2800" dirty="0"/>
              <a:t>s</a:t>
            </a:r>
            <a:r>
              <a:rPr lang="en-US" sz="2800" dirty="0" smtClean="0"/>
              <a:t>creen name). Use the author’s name as it appears in the source, followed by the author’s real name in parentheses, if you know it. </a:t>
            </a:r>
            <a:endParaRPr lang="en-US" sz="2800" dirty="0"/>
          </a:p>
          <a:p>
            <a:pPr marL="0" indent="0">
              <a:buNone/>
            </a:pPr>
            <a:endParaRPr lang="en-US" dirty="0" smtClean="0"/>
          </a:p>
          <a:p>
            <a:pPr marL="0" indent="0">
              <a:buNone/>
            </a:pPr>
            <a:r>
              <a:rPr lang="en-US" dirty="0" smtClean="0"/>
              <a:t>  </a:t>
            </a:r>
            <a:r>
              <a:rPr lang="en-US" sz="2400" dirty="0" err="1" smtClean="0">
                <a:solidFill>
                  <a:srgbClr val="FFFF00"/>
                </a:solidFill>
              </a:rPr>
              <a:t>Atrios</a:t>
            </a:r>
            <a:r>
              <a:rPr lang="en-US" sz="2400" dirty="0" smtClean="0">
                <a:solidFill>
                  <a:srgbClr val="FFFF00"/>
                </a:solidFill>
              </a:rPr>
              <a:t> (Duncan Black).</a:t>
            </a:r>
          </a:p>
          <a:p>
            <a:pPr marL="0" indent="0">
              <a:buNone/>
            </a:pPr>
            <a:endParaRPr lang="en-US" sz="2400" dirty="0">
              <a:solidFill>
                <a:srgbClr val="FFFF00"/>
              </a:solidFill>
            </a:endParaRPr>
          </a:p>
          <a:p>
            <a:pPr marL="0" indent="0">
              <a:buNone/>
            </a:pPr>
            <a:r>
              <a:rPr lang="en-US" sz="2400" dirty="0" smtClean="0">
                <a:solidFill>
                  <a:srgbClr val="FFFF00"/>
                </a:solidFill>
              </a:rPr>
              <a:t>   </a:t>
            </a:r>
            <a:r>
              <a:rPr lang="en-US" sz="2400" dirty="0" err="1" smtClean="0">
                <a:solidFill>
                  <a:srgbClr val="FFFF00"/>
                </a:solidFill>
              </a:rPr>
              <a:t>JennOfArk</a:t>
            </a:r>
            <a:r>
              <a:rPr lang="en-US" sz="2400" dirty="0" smtClean="0">
                <a:solidFill>
                  <a:srgbClr val="FFFF00"/>
                </a:solidFill>
              </a:rPr>
              <a:t>.</a:t>
            </a:r>
          </a:p>
          <a:p>
            <a:pPr marL="0" indent="0">
              <a:buNone/>
            </a:pPr>
            <a:endParaRPr lang="en-US" sz="2400" dirty="0">
              <a:solidFill>
                <a:srgbClr val="FFFF00"/>
              </a:solidFill>
            </a:endParaRPr>
          </a:p>
          <a:p>
            <a:pPr marL="0" indent="0">
              <a:buNone/>
            </a:pPr>
            <a:r>
              <a:rPr lang="en-US" sz="2400" dirty="0" smtClean="0">
                <a:solidFill>
                  <a:srgbClr val="FFFF00"/>
                </a:solidFill>
              </a:rPr>
              <a:t>   </a:t>
            </a:r>
            <a:r>
              <a:rPr lang="en-US" sz="2400" dirty="0" err="1" smtClean="0">
                <a:solidFill>
                  <a:srgbClr val="FFFF00"/>
                </a:solidFill>
              </a:rPr>
              <a:t>P!nk</a:t>
            </a:r>
            <a:r>
              <a:rPr lang="en-US" sz="2400" dirty="0" smtClean="0">
                <a:solidFill>
                  <a:srgbClr val="FFFF00"/>
                </a:solidFill>
              </a:rPr>
              <a:t> (Alecia Beth Moore)</a:t>
            </a:r>
          </a:p>
          <a:p>
            <a:pPr marL="0" indent="0">
              <a:buNone/>
            </a:pPr>
            <a:endParaRPr lang="en-US" sz="2400" dirty="0">
              <a:solidFill>
                <a:srgbClr val="FFFF00"/>
              </a:solidFill>
            </a:endParaRPr>
          </a:p>
          <a:p>
            <a:pPr marL="0" indent="0">
              <a:buNone/>
            </a:pPr>
            <a:r>
              <a:rPr lang="en-US" sz="1200" dirty="0" smtClean="0">
                <a:solidFill>
                  <a:srgbClr val="FFFF00"/>
                </a:solidFill>
              </a:rPr>
              <a:t>						</a:t>
            </a:r>
            <a:r>
              <a:rPr lang="en-US" sz="1200" dirty="0" smtClean="0"/>
              <a:t>(</a:t>
            </a:r>
            <a:r>
              <a:rPr lang="en-US" sz="1200" i="1" dirty="0" smtClean="0"/>
              <a:t>Documenting</a:t>
            </a:r>
            <a:r>
              <a:rPr lang="en-US" sz="1200" dirty="0" smtClean="0"/>
              <a:t> 13)</a:t>
            </a:r>
            <a:r>
              <a:rPr lang="en-US" sz="2400" dirty="0" smtClean="0">
                <a:solidFill>
                  <a:srgbClr val="FFFF00"/>
                </a:solidFill>
              </a:rPr>
              <a:t>					</a:t>
            </a:r>
            <a:endParaRPr lang="en-US" sz="2400" dirty="0">
              <a:solidFill>
                <a:srgbClr val="FFFF00"/>
              </a:solidFill>
            </a:endParaRPr>
          </a:p>
          <a:p>
            <a:pPr marL="0" indent="0">
              <a:buNone/>
            </a:pPr>
            <a:r>
              <a:rPr lang="en-US" sz="1400" dirty="0" smtClean="0"/>
              <a:t>					</a:t>
            </a:r>
            <a:endParaRPr lang="en-US" sz="1400" dirty="0"/>
          </a:p>
        </p:txBody>
      </p:sp>
    </p:spTree>
    <p:extLst>
      <p:ext uri="{BB962C8B-B14F-4D97-AF65-F5344CB8AC3E}">
        <p14:creationId xmlns:p14="http://schemas.microsoft.com/office/powerpoint/2010/main" val="81420431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eaLnBrk="1" fontAlgn="auto" hangingPunct="1">
              <a:spcAft>
                <a:spcPts val="0"/>
              </a:spcAft>
              <a:defRPr/>
            </a:pPr>
            <a:r>
              <a:rPr lang="en-US" dirty="0" smtClean="0">
                <a:solidFill>
                  <a:schemeClr val="tx2">
                    <a:tint val="100000"/>
                    <a:shade val="90000"/>
                    <a:satMod val="250000"/>
                    <a:alpha val="100000"/>
                  </a:schemeClr>
                </a:solidFill>
              </a:rPr>
              <a:t>Documenting Authors</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a:xfrm>
            <a:off x="457200" y="1646238"/>
            <a:ext cx="8229600" cy="5440362"/>
          </a:xfrm>
        </p:spPr>
        <p:txBody>
          <a:bodyPr>
            <a:normAutofit lnSpcReduction="10000"/>
          </a:bodyPr>
          <a:lstStyle/>
          <a:p>
            <a:pPr eaLnBrk="1" fontAlgn="auto" hangingPunct="1">
              <a:spcBef>
                <a:spcPts val="0"/>
              </a:spcBef>
              <a:spcAft>
                <a:spcPts val="0"/>
              </a:spcAft>
              <a:buFont typeface="Wingdings 2"/>
              <a:buChar char=""/>
              <a:defRPr/>
            </a:pPr>
            <a:r>
              <a:rPr lang="en-US" sz="2400" dirty="0" smtClean="0"/>
              <a:t>Multiple works by the same author. (Alphabetize the works by title, ignoring the articles </a:t>
            </a:r>
            <a:r>
              <a:rPr lang="en-US" sz="2400" i="1" dirty="0" smtClean="0"/>
              <a:t>a, an, </a:t>
            </a:r>
            <a:r>
              <a:rPr lang="en-US" sz="2400" dirty="0" smtClean="0"/>
              <a:t> and </a:t>
            </a:r>
            <a:r>
              <a:rPr lang="en-US" sz="2400" i="1" dirty="0" smtClean="0"/>
              <a:t>the</a:t>
            </a:r>
            <a:r>
              <a:rPr lang="en-US" sz="2400" dirty="0" smtClean="0"/>
              <a:t> at the beginning of the title.) Use the author’s name for the first entry only. For subsequent entries, use three hyphens followed by a period.</a:t>
            </a:r>
          </a:p>
          <a:p>
            <a:pPr eaLnBrk="1" fontAlgn="auto" hangingPunct="1">
              <a:spcBef>
                <a:spcPts val="0"/>
              </a:spcBef>
              <a:spcAft>
                <a:spcPts val="0"/>
              </a:spcAft>
              <a:buFont typeface="Wingdings 2"/>
              <a:buChar char=""/>
              <a:defRPr/>
            </a:pPr>
            <a:endParaRPr lang="en-US" sz="2000" dirty="0"/>
          </a:p>
          <a:p>
            <a:pPr eaLnBrk="1" fontAlgn="auto" hangingPunct="1">
              <a:spcBef>
                <a:spcPts val="0"/>
              </a:spcBef>
              <a:spcAft>
                <a:spcPts val="0"/>
              </a:spcAft>
              <a:buFont typeface="Wingdings 2"/>
              <a:buChar char=""/>
              <a:defRPr/>
            </a:pPr>
            <a:r>
              <a:rPr lang="en-US" sz="2000" dirty="0" smtClean="0">
                <a:solidFill>
                  <a:srgbClr val="FFFF00"/>
                </a:solidFill>
              </a:rPr>
              <a:t>Coates, Ta-</a:t>
            </a:r>
            <a:r>
              <a:rPr lang="en-US" sz="2000" dirty="0" err="1" smtClean="0">
                <a:solidFill>
                  <a:srgbClr val="FFFF00"/>
                </a:solidFill>
              </a:rPr>
              <a:t>Nehisi</a:t>
            </a:r>
            <a:r>
              <a:rPr lang="en-US" sz="2000" dirty="0" smtClean="0">
                <a:solidFill>
                  <a:srgbClr val="FFFF00"/>
                </a:solidFill>
              </a:rPr>
              <a:t>. </a:t>
            </a:r>
            <a:r>
              <a:rPr lang="en-US" sz="2000" i="1" dirty="0" smtClean="0">
                <a:solidFill>
                  <a:srgbClr val="FFFF00"/>
                </a:solidFill>
              </a:rPr>
              <a:t>The Beautiful Struggle: A Father, Two Sons, and </a:t>
            </a:r>
          </a:p>
          <a:p>
            <a:pPr eaLnBrk="1" fontAlgn="auto" hangingPunct="1">
              <a:spcBef>
                <a:spcPts val="0"/>
              </a:spcBef>
              <a:spcAft>
                <a:spcPts val="0"/>
              </a:spcAft>
              <a:buFont typeface="Wingdings 2"/>
              <a:buChar char=""/>
              <a:defRPr/>
            </a:pPr>
            <a:endParaRPr lang="en-US" sz="2000" i="1" dirty="0">
              <a:solidFill>
                <a:srgbClr val="FFFF00"/>
              </a:solidFill>
            </a:endParaRPr>
          </a:p>
          <a:p>
            <a:pPr marL="0" indent="0" eaLnBrk="1" fontAlgn="auto" hangingPunct="1">
              <a:spcBef>
                <a:spcPts val="0"/>
              </a:spcBef>
              <a:spcAft>
                <a:spcPts val="0"/>
              </a:spcAft>
              <a:buNone/>
              <a:defRPr/>
            </a:pPr>
            <a:r>
              <a:rPr lang="en-US" sz="2000" i="1" dirty="0" smtClean="0">
                <a:solidFill>
                  <a:srgbClr val="FFFF00"/>
                </a:solidFill>
              </a:rPr>
              <a:t>	an Unlikely Road to Manhood. </a:t>
            </a:r>
            <a:r>
              <a:rPr lang="en-US" sz="2000" dirty="0" smtClean="0">
                <a:solidFill>
                  <a:srgbClr val="FFFF00"/>
                </a:solidFill>
              </a:rPr>
              <a:t>Spiegel and </a:t>
            </a:r>
            <a:r>
              <a:rPr lang="en-US" sz="2000" dirty="0" err="1" smtClean="0">
                <a:solidFill>
                  <a:srgbClr val="FFFF00"/>
                </a:solidFill>
              </a:rPr>
              <a:t>Grau</a:t>
            </a:r>
            <a:r>
              <a:rPr lang="en-US" sz="2000" dirty="0" smtClean="0">
                <a:solidFill>
                  <a:srgbClr val="FFFF00"/>
                </a:solidFill>
              </a:rPr>
              <a:t>, 2008.</a:t>
            </a:r>
          </a:p>
          <a:p>
            <a:pPr marL="0" indent="0" eaLnBrk="1" fontAlgn="auto" hangingPunct="1">
              <a:spcBef>
                <a:spcPts val="0"/>
              </a:spcBef>
              <a:spcAft>
                <a:spcPts val="0"/>
              </a:spcAft>
              <a:buNone/>
              <a:defRPr/>
            </a:pPr>
            <a:endParaRPr lang="en-US" sz="2000" dirty="0">
              <a:solidFill>
                <a:srgbClr val="FFFF00"/>
              </a:solidFill>
            </a:endParaRPr>
          </a:p>
          <a:p>
            <a:pPr marL="0" indent="0" eaLnBrk="1" fontAlgn="auto" hangingPunct="1">
              <a:spcBef>
                <a:spcPts val="0"/>
              </a:spcBef>
              <a:spcAft>
                <a:spcPts val="0"/>
              </a:spcAft>
              <a:buNone/>
              <a:defRPr/>
            </a:pPr>
            <a:r>
              <a:rPr lang="en-US" sz="2000" dirty="0" smtClean="0">
                <a:solidFill>
                  <a:srgbClr val="FFFF00"/>
                </a:solidFill>
              </a:rPr>
              <a:t>_ _ _. </a:t>
            </a:r>
            <a:r>
              <a:rPr lang="en-US" sz="2000" i="1" dirty="0" smtClean="0">
                <a:solidFill>
                  <a:srgbClr val="FFFF00"/>
                </a:solidFill>
              </a:rPr>
              <a:t>Between the World and Me. </a:t>
            </a:r>
            <a:r>
              <a:rPr lang="en-US" sz="2000" dirty="0" smtClean="0">
                <a:solidFill>
                  <a:srgbClr val="FFFF00"/>
                </a:solidFill>
              </a:rPr>
              <a:t>Spiegel and </a:t>
            </a:r>
            <a:r>
              <a:rPr lang="en-US" sz="2000" dirty="0" err="1" smtClean="0">
                <a:solidFill>
                  <a:srgbClr val="FFFF00"/>
                </a:solidFill>
              </a:rPr>
              <a:t>Grau</a:t>
            </a:r>
            <a:r>
              <a:rPr lang="en-US" sz="2000" dirty="0" smtClean="0">
                <a:solidFill>
                  <a:srgbClr val="FFFF00"/>
                </a:solidFill>
              </a:rPr>
              <a:t>, 2015.</a:t>
            </a:r>
          </a:p>
          <a:p>
            <a:pPr marL="0" indent="0" eaLnBrk="1" fontAlgn="auto" hangingPunct="1">
              <a:spcBef>
                <a:spcPts val="0"/>
              </a:spcBef>
              <a:spcAft>
                <a:spcPts val="0"/>
              </a:spcAft>
              <a:buNone/>
              <a:defRPr/>
            </a:pPr>
            <a:endParaRPr lang="en-US" sz="2000" dirty="0">
              <a:solidFill>
                <a:srgbClr val="FFFF00"/>
              </a:solidFill>
            </a:endParaRPr>
          </a:p>
          <a:p>
            <a:pPr marL="0" indent="0" eaLnBrk="1" fontAlgn="auto" hangingPunct="1">
              <a:spcBef>
                <a:spcPts val="0"/>
              </a:spcBef>
              <a:spcAft>
                <a:spcPts val="0"/>
              </a:spcAft>
              <a:buNone/>
              <a:defRPr/>
            </a:pPr>
            <a:endParaRPr lang="en-US" sz="2000" dirty="0" smtClean="0">
              <a:solidFill>
                <a:srgbClr val="FFFF00"/>
              </a:solidFill>
            </a:endParaRPr>
          </a:p>
          <a:p>
            <a:pPr eaLnBrk="1" fontAlgn="auto" hangingPunct="1">
              <a:spcBef>
                <a:spcPts val="0"/>
              </a:spcBef>
              <a:spcAft>
                <a:spcPts val="0"/>
              </a:spcAft>
              <a:buFont typeface="Wingdings 2"/>
              <a:buChar char=""/>
              <a:defRPr/>
            </a:pPr>
            <a:endParaRPr lang="en-US" sz="2400" dirty="0"/>
          </a:p>
          <a:p>
            <a:pPr marL="0" indent="0" eaLnBrk="1" fontAlgn="auto" hangingPunct="1">
              <a:spcBef>
                <a:spcPts val="0"/>
              </a:spcBef>
              <a:spcAft>
                <a:spcPts val="0"/>
              </a:spcAft>
              <a:buNone/>
              <a:defRPr/>
            </a:pPr>
            <a:r>
              <a:rPr lang="en-US" sz="2400" dirty="0" smtClean="0"/>
              <a:t>				</a:t>
            </a:r>
            <a:r>
              <a:rPr lang="en-US" sz="1200" dirty="0" smtClean="0"/>
              <a:t>		(</a:t>
            </a:r>
            <a:r>
              <a:rPr lang="en-US" sz="1200" i="1" dirty="0" smtClean="0"/>
              <a:t>Documenting </a:t>
            </a:r>
            <a:r>
              <a:rPr lang="en-US" sz="1200" dirty="0" smtClean="0"/>
              <a:t>14)</a:t>
            </a:r>
            <a:r>
              <a:rPr lang="en-US" sz="2400" dirty="0" smtClean="0"/>
              <a:t>					</a:t>
            </a:r>
            <a:endParaRPr lang="en-US" sz="2000" dirty="0" smtClean="0">
              <a:solidFill>
                <a:srgbClr val="FFFF00"/>
              </a:solidFill>
            </a:endParaRPr>
          </a:p>
          <a:p>
            <a:pPr eaLnBrk="1" fontAlgn="auto" hangingPunct="1">
              <a:spcBef>
                <a:spcPts val="0"/>
              </a:spcBef>
              <a:spcAft>
                <a:spcPts val="0"/>
              </a:spcAft>
              <a:buFont typeface="Arial" charset="0"/>
              <a:buNone/>
              <a:defRPr/>
            </a:pPr>
            <a:endParaRPr lang="en-US" sz="2000" dirty="0" smtClean="0">
              <a:solidFill>
                <a:srgbClr val="FFFF00"/>
              </a:solidFill>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eaLnBrk="1" fontAlgn="auto" hangingPunct="1">
              <a:spcAft>
                <a:spcPts val="0"/>
              </a:spcAft>
              <a:defRPr/>
            </a:pPr>
            <a:r>
              <a:rPr lang="en-US" dirty="0" smtClean="0">
                <a:solidFill>
                  <a:schemeClr val="tx2">
                    <a:tint val="100000"/>
                    <a:shade val="90000"/>
                    <a:satMod val="250000"/>
                    <a:alpha val="100000"/>
                  </a:schemeClr>
                </a:solidFill>
              </a:rPr>
              <a:t>Documentation with No Authors</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a:bodyPr>
          <a:lstStyle/>
          <a:p>
            <a:pPr eaLnBrk="1" fontAlgn="auto" hangingPunct="1">
              <a:spcBef>
                <a:spcPts val="0"/>
              </a:spcBef>
              <a:spcAft>
                <a:spcPts val="0"/>
              </a:spcAft>
              <a:buFont typeface="Wingdings 2"/>
              <a:buChar char=""/>
              <a:defRPr/>
            </a:pPr>
            <a:r>
              <a:rPr lang="en-US" dirty="0" smtClean="0"/>
              <a:t>No Author (list and alphabetize by title, ignoring articles, “</a:t>
            </a:r>
            <a:r>
              <a:rPr lang="en-US" i="1" dirty="0" smtClean="0"/>
              <a:t>A</a:t>
            </a:r>
            <a:r>
              <a:rPr lang="en-US" dirty="0" smtClean="0"/>
              <a:t>”, “</a:t>
            </a:r>
            <a:r>
              <a:rPr lang="en-US" i="1" dirty="0" smtClean="0"/>
              <a:t>An</a:t>
            </a:r>
            <a:r>
              <a:rPr lang="en-US" dirty="0" smtClean="0"/>
              <a:t>”, and “</a:t>
            </a:r>
            <a:r>
              <a:rPr lang="en-US" i="1" dirty="0" smtClean="0"/>
              <a:t>The</a:t>
            </a:r>
            <a:r>
              <a:rPr lang="en-US" dirty="0" smtClean="0"/>
              <a:t>”)</a:t>
            </a:r>
          </a:p>
          <a:p>
            <a:pPr eaLnBrk="1" fontAlgn="auto" hangingPunct="1">
              <a:spcBef>
                <a:spcPts val="0"/>
              </a:spcBef>
              <a:spcAft>
                <a:spcPts val="0"/>
              </a:spcAft>
              <a:buFont typeface="Arial" charset="0"/>
              <a:buNone/>
              <a:defRPr/>
            </a:pPr>
            <a:endParaRPr lang="en-US" dirty="0" smtClean="0">
              <a:solidFill>
                <a:srgbClr val="92D050"/>
              </a:solidFill>
            </a:endParaRPr>
          </a:p>
          <a:p>
            <a:pPr eaLnBrk="1" fontAlgn="auto" hangingPunct="1">
              <a:spcBef>
                <a:spcPts val="0"/>
              </a:spcBef>
              <a:spcAft>
                <a:spcPts val="0"/>
              </a:spcAft>
              <a:buFont typeface="Arial" charset="0"/>
              <a:buNone/>
              <a:defRPr/>
            </a:pPr>
            <a:r>
              <a:rPr lang="en-US" dirty="0" smtClean="0">
                <a:solidFill>
                  <a:srgbClr val="92D050"/>
                </a:solidFill>
              </a:rPr>
              <a:t>Ex.</a:t>
            </a:r>
            <a:endParaRPr lang="en-US" dirty="0" smtClean="0"/>
          </a:p>
          <a:p>
            <a:pPr eaLnBrk="1" fontAlgn="auto" hangingPunct="1">
              <a:spcBef>
                <a:spcPts val="0"/>
              </a:spcBef>
              <a:spcAft>
                <a:spcPts val="0"/>
              </a:spcAft>
              <a:buFont typeface="Arial" charset="0"/>
              <a:buNone/>
              <a:defRPr/>
            </a:pPr>
            <a:r>
              <a:rPr lang="en-US" sz="2400" i="1" dirty="0" smtClean="0">
                <a:solidFill>
                  <a:srgbClr val="FFFF00"/>
                </a:solidFill>
              </a:rPr>
              <a:t>An Afternoon of Tea</a:t>
            </a:r>
            <a:r>
              <a:rPr lang="en-US" sz="2400" dirty="0" smtClean="0">
                <a:solidFill>
                  <a:srgbClr val="FFFF00"/>
                </a:solidFill>
              </a:rPr>
              <a:t>. Somerset, 1993.</a:t>
            </a:r>
          </a:p>
          <a:p>
            <a:pPr eaLnBrk="1" fontAlgn="auto" hangingPunct="1">
              <a:spcBef>
                <a:spcPts val="0"/>
              </a:spcBef>
              <a:spcAft>
                <a:spcPts val="0"/>
              </a:spcAft>
              <a:buFont typeface="Arial" charset="0"/>
              <a:buNone/>
              <a:defRPr/>
            </a:pPr>
            <a:endParaRPr lang="en-US" sz="2400" dirty="0" smtClean="0">
              <a:solidFill>
                <a:schemeClr val="tx2">
                  <a:lumMod val="90000"/>
                </a:schemeClr>
              </a:solidFill>
            </a:endParaRPr>
          </a:p>
          <a:p>
            <a:pPr eaLnBrk="1" fontAlgn="auto" hangingPunct="1">
              <a:spcBef>
                <a:spcPts val="0"/>
              </a:spcBef>
              <a:spcAft>
                <a:spcPts val="0"/>
              </a:spcAft>
              <a:buFont typeface="Arial" charset="0"/>
              <a:buNone/>
              <a:defRPr/>
            </a:pPr>
            <a:r>
              <a:rPr lang="en-US" sz="2400" i="1" dirty="0" smtClean="0">
                <a:solidFill>
                  <a:srgbClr val="FFFF00"/>
                </a:solidFill>
              </a:rPr>
              <a:t>Blue Dogs</a:t>
            </a:r>
            <a:r>
              <a:rPr lang="en-US" sz="2400" dirty="0" smtClean="0">
                <a:solidFill>
                  <a:srgbClr val="FFFF00"/>
                </a:solidFill>
              </a:rPr>
              <a:t>. Harris, 2009. </a:t>
            </a: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Articles </a:t>
            </a:r>
            <a:br>
              <a:rPr lang="en-US" dirty="0" smtClean="0"/>
            </a:br>
            <a:r>
              <a:rPr lang="en-US" dirty="0" smtClean="0"/>
              <a:t>in Magazines</a:t>
            </a:r>
            <a:endParaRPr lang="en-US" dirty="0"/>
          </a:p>
        </p:txBody>
      </p:sp>
      <p:sp>
        <p:nvSpPr>
          <p:cNvPr id="3" name="Content Placeholder 2"/>
          <p:cNvSpPr>
            <a:spLocks noGrp="1"/>
          </p:cNvSpPr>
          <p:nvPr>
            <p:ph idx="1"/>
          </p:nvPr>
        </p:nvSpPr>
        <p:spPr/>
        <p:txBody>
          <a:bodyPr/>
          <a:lstStyle/>
          <a:p>
            <a:pPr marL="0" indent="0">
              <a:buNone/>
            </a:pPr>
            <a:r>
              <a:rPr lang="en-US" sz="1400" dirty="0" smtClean="0">
                <a:solidFill>
                  <a:srgbClr val="FFFF00"/>
                </a:solidFill>
              </a:rPr>
              <a:t>Print:</a:t>
            </a:r>
          </a:p>
          <a:p>
            <a:pPr marL="0" indent="0">
              <a:buNone/>
            </a:pPr>
            <a:r>
              <a:rPr lang="en-US" sz="1400" dirty="0" smtClean="0"/>
              <a:t>Butler, Kiera. “Works Well with Others.” </a:t>
            </a:r>
            <a:r>
              <a:rPr lang="en-US" sz="1400" i="1" dirty="0" smtClean="0"/>
              <a:t>Mother Jones, </a:t>
            </a:r>
            <a:r>
              <a:rPr lang="en-US" sz="1400" dirty="0" smtClean="0"/>
              <a:t>Jan./Feb. 2008, pp. 66-69.</a:t>
            </a:r>
          </a:p>
          <a:p>
            <a:pPr marL="0" indent="0">
              <a:buNone/>
            </a:pPr>
            <a:endParaRPr lang="en-US" sz="1400" dirty="0"/>
          </a:p>
          <a:p>
            <a:pPr marL="0" indent="0">
              <a:buNone/>
            </a:pPr>
            <a:endParaRPr lang="en-US" sz="1400" dirty="0" smtClean="0"/>
          </a:p>
          <a:p>
            <a:pPr marL="0" indent="0">
              <a:buNone/>
            </a:pPr>
            <a:r>
              <a:rPr lang="en-US" sz="1400" dirty="0" err="1" smtClean="0"/>
              <a:t>Sanneh</a:t>
            </a:r>
            <a:r>
              <a:rPr lang="en-US" sz="1400" dirty="0" smtClean="0"/>
              <a:t>, </a:t>
            </a:r>
            <a:r>
              <a:rPr lang="en-US" sz="1400" dirty="0" err="1" smtClean="0"/>
              <a:t>Kelefa</a:t>
            </a:r>
            <a:r>
              <a:rPr lang="en-US" sz="1400" dirty="0" smtClean="0"/>
              <a:t>. “Skin in the Game.” </a:t>
            </a:r>
            <a:r>
              <a:rPr lang="en-US" sz="1400" i="1" dirty="0" smtClean="0"/>
              <a:t>The New Yorker</a:t>
            </a:r>
            <a:r>
              <a:rPr lang="en-US" sz="1400" dirty="0" smtClean="0"/>
              <a:t>, 24 Mar. 2014, pp. 48-55.</a:t>
            </a:r>
          </a:p>
          <a:p>
            <a:pPr marL="0" indent="0">
              <a:buNone/>
            </a:pPr>
            <a:endParaRPr lang="en-US" sz="1400" dirty="0" smtClean="0"/>
          </a:p>
          <a:p>
            <a:pPr marL="0" indent="0">
              <a:buNone/>
            </a:pPr>
            <a:endParaRPr lang="en-US" sz="1400" dirty="0"/>
          </a:p>
          <a:p>
            <a:pPr marL="0" indent="0">
              <a:buNone/>
            </a:pPr>
            <a:endParaRPr lang="en-US" sz="1400" dirty="0" smtClean="0"/>
          </a:p>
          <a:p>
            <a:pPr marL="0" indent="0">
              <a:buNone/>
            </a:pPr>
            <a:r>
              <a:rPr lang="en-US" sz="1400" dirty="0" smtClean="0">
                <a:solidFill>
                  <a:srgbClr val="FFFF00"/>
                </a:solidFill>
              </a:rPr>
              <a:t>Online: </a:t>
            </a:r>
            <a:endParaRPr lang="en-US" sz="1400" dirty="0">
              <a:solidFill>
                <a:srgbClr val="FFFF00"/>
              </a:solidFill>
            </a:endParaRPr>
          </a:p>
          <a:p>
            <a:pPr marL="0" indent="0">
              <a:buNone/>
            </a:pPr>
            <a:r>
              <a:rPr lang="en-US" sz="1400" dirty="0" smtClean="0"/>
              <a:t>Leonard, Andrew. “The Surveillance State High School.” </a:t>
            </a:r>
            <a:r>
              <a:rPr lang="en-US" sz="1400" i="1" dirty="0" smtClean="0"/>
              <a:t>Salon,</a:t>
            </a:r>
            <a:r>
              <a:rPr lang="en-US" sz="1400" dirty="0" smtClean="0"/>
              <a:t> 27 Nov. 2012, www.salon.com/2012/ </a:t>
            </a:r>
          </a:p>
          <a:p>
            <a:pPr marL="0" indent="0">
              <a:buNone/>
            </a:pPr>
            <a:endParaRPr lang="en-US" sz="1400" dirty="0"/>
          </a:p>
          <a:p>
            <a:pPr marL="0" indent="0">
              <a:buNone/>
            </a:pPr>
            <a:r>
              <a:rPr lang="en-US" sz="1400" dirty="0" smtClean="0"/>
              <a:t>	11/27/</a:t>
            </a:r>
            <a:r>
              <a:rPr lang="en-US" sz="1400" dirty="0" err="1" smtClean="0"/>
              <a:t>the_surveillance_state_high_school</a:t>
            </a:r>
            <a:r>
              <a:rPr lang="en-US" sz="1400" dirty="0" smtClean="0"/>
              <a:t>/.</a:t>
            </a:r>
          </a:p>
          <a:p>
            <a:pPr marL="0" indent="0">
              <a:buNone/>
            </a:pPr>
            <a:endParaRPr lang="en-US" sz="1400" dirty="0" smtClean="0"/>
          </a:p>
          <a:p>
            <a:pPr marL="0" indent="0">
              <a:buNone/>
            </a:pPr>
            <a:endParaRPr lang="en-US" sz="1400" dirty="0"/>
          </a:p>
          <a:p>
            <a:pPr marL="0" indent="0">
              <a:buNone/>
            </a:pPr>
            <a:endParaRPr lang="en-US" sz="1400" dirty="0"/>
          </a:p>
          <a:p>
            <a:pPr marL="0" indent="0">
              <a:buNone/>
            </a:pPr>
            <a:r>
              <a:rPr lang="en-US" sz="1400" dirty="0" smtClean="0">
                <a:solidFill>
                  <a:srgbClr val="FFFF00"/>
                </a:solidFill>
              </a:rPr>
              <a:t>Database:</a:t>
            </a:r>
          </a:p>
          <a:p>
            <a:pPr marL="0" indent="0">
              <a:buNone/>
            </a:pPr>
            <a:r>
              <a:rPr lang="en-US" sz="1400" dirty="0" smtClean="0"/>
              <a:t>Sharp, Kathleen. “The Rescue Mission.” </a:t>
            </a:r>
            <a:r>
              <a:rPr lang="en-US" sz="1400" i="1" dirty="0" smtClean="0"/>
              <a:t>Smithsonian</a:t>
            </a:r>
            <a:r>
              <a:rPr lang="en-US" sz="1400" dirty="0" smtClean="0"/>
              <a:t>, Nov. 2015, pp. 40-49. </a:t>
            </a:r>
            <a:r>
              <a:rPr lang="en-US" sz="1400" i="1" dirty="0" smtClean="0"/>
              <a:t>Omni File Full Text </a:t>
            </a:r>
            <a:r>
              <a:rPr lang="en-US" sz="1400" i="1" dirty="0" smtClean="0"/>
              <a:t>Select</a:t>
            </a:r>
            <a:r>
              <a:rPr lang="en-US" sz="1400" i="1" dirty="0" smtClean="0"/>
              <a:t>, </a:t>
            </a:r>
            <a:endParaRPr lang="en-US" sz="1400" i="1" dirty="0" smtClean="0"/>
          </a:p>
          <a:p>
            <a:pPr marL="0" indent="0">
              <a:buNone/>
            </a:pPr>
            <a:endParaRPr lang="en-US" sz="1400" i="1" dirty="0"/>
          </a:p>
          <a:p>
            <a:pPr marL="0" indent="0">
              <a:buNone/>
            </a:pPr>
            <a:r>
              <a:rPr lang="en-US" sz="1400" i="1" dirty="0" smtClean="0"/>
              <a:t>	</a:t>
            </a:r>
            <a:r>
              <a:rPr lang="en-US" sz="1400" dirty="0" smtClean="0"/>
              <a:t>web.b.ebscohost.com.ezproxy.bpl.org</a:t>
            </a:r>
            <a:r>
              <a:rPr lang="en-US" sz="1400" dirty="0" smtClean="0"/>
              <a:t>/.</a:t>
            </a:r>
          </a:p>
          <a:p>
            <a:endParaRPr lang="en-US" sz="2000" dirty="0"/>
          </a:p>
          <a:p>
            <a:pPr marL="0" indent="0">
              <a:buNone/>
            </a:pPr>
            <a:r>
              <a:rPr lang="en-US" sz="1200" dirty="0" smtClean="0"/>
              <a:t>					(</a:t>
            </a:r>
            <a:r>
              <a:rPr lang="en-US" sz="1200" i="1" dirty="0" smtClean="0"/>
              <a:t>Documenting </a:t>
            </a:r>
            <a:r>
              <a:rPr lang="en-US" sz="1200" dirty="0" smtClean="0"/>
              <a:t>15)</a:t>
            </a:r>
            <a:endParaRPr lang="en-US" sz="1200" dirty="0"/>
          </a:p>
        </p:txBody>
      </p:sp>
    </p:spTree>
    <p:extLst>
      <p:ext uri="{BB962C8B-B14F-4D97-AF65-F5344CB8AC3E}">
        <p14:creationId xmlns:p14="http://schemas.microsoft.com/office/powerpoint/2010/main" val="4083355344"/>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Articles </a:t>
            </a:r>
            <a:br>
              <a:rPr lang="en-US" dirty="0" smtClean="0"/>
            </a:br>
            <a:r>
              <a:rPr lang="en-US" dirty="0" smtClean="0"/>
              <a:t>in a Journal</a:t>
            </a:r>
            <a:endParaRPr lang="en-US" dirty="0"/>
          </a:p>
        </p:txBody>
      </p:sp>
      <p:sp>
        <p:nvSpPr>
          <p:cNvPr id="3" name="Content Placeholder 2"/>
          <p:cNvSpPr>
            <a:spLocks noGrp="1"/>
          </p:cNvSpPr>
          <p:nvPr>
            <p:ph idx="1"/>
          </p:nvPr>
        </p:nvSpPr>
        <p:spPr/>
        <p:txBody>
          <a:bodyPr/>
          <a:lstStyle/>
          <a:p>
            <a:pPr marL="0" indent="0">
              <a:buNone/>
            </a:pPr>
            <a:r>
              <a:rPr lang="en-US" sz="1600" dirty="0" smtClean="0">
                <a:solidFill>
                  <a:srgbClr val="FFFF00"/>
                </a:solidFill>
              </a:rPr>
              <a:t>Print: </a:t>
            </a:r>
          </a:p>
          <a:p>
            <a:pPr marL="0" indent="0">
              <a:buNone/>
            </a:pPr>
            <a:r>
              <a:rPr lang="en-US" sz="1600" dirty="0" err="1" smtClean="0"/>
              <a:t>Matchie</a:t>
            </a:r>
            <a:r>
              <a:rPr lang="en-US" sz="1600" dirty="0" smtClean="0"/>
              <a:t>, Thomas. “Law versus Love in </a:t>
            </a:r>
            <a:r>
              <a:rPr lang="en-US" sz="1600" i="1" dirty="0" smtClean="0"/>
              <a:t>The Round House</a:t>
            </a:r>
            <a:r>
              <a:rPr lang="en-US" sz="1600" dirty="0" smtClean="0"/>
              <a:t>.” </a:t>
            </a:r>
            <a:r>
              <a:rPr lang="en-US" sz="1600" i="1" dirty="0" smtClean="0"/>
              <a:t> Midwest Quarterly,  </a:t>
            </a:r>
            <a:r>
              <a:rPr lang="en-US" sz="1600" dirty="0" smtClean="0"/>
              <a:t>vol. 56, </a:t>
            </a:r>
          </a:p>
          <a:p>
            <a:pPr marL="0" indent="0">
              <a:buNone/>
            </a:pPr>
            <a:endParaRPr lang="en-US" sz="1600" dirty="0"/>
          </a:p>
          <a:p>
            <a:pPr marL="0" indent="0">
              <a:buNone/>
            </a:pPr>
            <a:r>
              <a:rPr lang="en-US" sz="1600" dirty="0" smtClean="0"/>
              <a:t>	no. 4, </a:t>
            </a:r>
            <a:r>
              <a:rPr lang="en-US" sz="1600" dirty="0" smtClean="0"/>
              <a:t> Summer </a:t>
            </a:r>
            <a:r>
              <a:rPr lang="en-US" sz="1600" dirty="0" smtClean="0"/>
              <a:t>2015, </a:t>
            </a:r>
            <a:r>
              <a:rPr lang="en-US" sz="1600" dirty="0" smtClean="0"/>
              <a:t> pp</a:t>
            </a:r>
            <a:r>
              <a:rPr lang="en-US" sz="1600" dirty="0" smtClean="0"/>
              <a:t>. 353-64.</a:t>
            </a:r>
          </a:p>
          <a:p>
            <a:pPr marL="0" indent="0">
              <a:buNone/>
            </a:pPr>
            <a:endParaRPr lang="en-US" sz="1600" dirty="0" smtClean="0"/>
          </a:p>
          <a:p>
            <a:pPr marL="0" indent="0">
              <a:buNone/>
            </a:pPr>
            <a:r>
              <a:rPr lang="en-US" sz="1600" dirty="0" smtClean="0">
                <a:solidFill>
                  <a:srgbClr val="FFFF00"/>
                </a:solidFill>
              </a:rPr>
              <a:t>Online:</a:t>
            </a:r>
          </a:p>
          <a:p>
            <a:pPr marL="0" indent="0">
              <a:buNone/>
            </a:pPr>
            <a:r>
              <a:rPr lang="en-US" sz="1600" dirty="0" smtClean="0"/>
              <a:t>Bryson, Devin. “The Rise of a New Senegalese Cultural Philosophy?” </a:t>
            </a:r>
            <a:r>
              <a:rPr lang="en-US" sz="1600" i="1" dirty="0" smtClean="0"/>
              <a:t>African </a:t>
            </a:r>
            <a:r>
              <a:rPr lang="en-US" sz="1600" i="1" dirty="0" smtClean="0"/>
              <a:t>Studies </a:t>
            </a:r>
          </a:p>
          <a:p>
            <a:pPr marL="0" indent="0">
              <a:buNone/>
            </a:pPr>
            <a:endParaRPr lang="en-US" sz="1600" i="1" dirty="0"/>
          </a:p>
          <a:p>
            <a:pPr marL="0" indent="0">
              <a:buNone/>
            </a:pPr>
            <a:r>
              <a:rPr lang="en-US" sz="1600" i="1" dirty="0" smtClean="0"/>
              <a:t>	Quarterly</a:t>
            </a:r>
            <a:r>
              <a:rPr lang="en-US" sz="1600" dirty="0" smtClean="0"/>
              <a:t>,  vol. 14, no. 3, </a:t>
            </a:r>
            <a:r>
              <a:rPr lang="en-US" sz="1600" dirty="0" smtClean="0"/>
              <a:t> Mar</a:t>
            </a:r>
            <a:r>
              <a:rPr lang="en-US" sz="1600" dirty="0" smtClean="0"/>
              <a:t>. 2014, </a:t>
            </a:r>
            <a:r>
              <a:rPr lang="en-US" sz="1600" dirty="0" smtClean="0"/>
              <a:t> pp</a:t>
            </a:r>
            <a:r>
              <a:rPr lang="en-US" sz="1600" dirty="0" smtClean="0"/>
              <a:t>. 33-56, </a:t>
            </a:r>
            <a:r>
              <a:rPr lang="en-US" sz="1600" dirty="0" smtClean="0"/>
              <a:t> asq.africa.ufl.edu/files/ </a:t>
            </a:r>
          </a:p>
          <a:p>
            <a:pPr marL="0" indent="0">
              <a:buNone/>
            </a:pPr>
            <a:endParaRPr lang="en-US" sz="1600" dirty="0"/>
          </a:p>
          <a:p>
            <a:pPr marL="0" indent="0">
              <a:buNone/>
            </a:pPr>
            <a:r>
              <a:rPr lang="en-US" sz="1600" dirty="0" smtClean="0"/>
              <a:t>	Volume-14-Issue-3-Bryson</a:t>
            </a:r>
            <a:r>
              <a:rPr lang="en-US" sz="1600" dirty="0" smtClean="0"/>
              <a:t>. pdf.</a:t>
            </a:r>
          </a:p>
          <a:p>
            <a:pPr marL="0" indent="0">
              <a:buNone/>
            </a:pPr>
            <a:endParaRPr lang="en-US" sz="1600" dirty="0" smtClean="0"/>
          </a:p>
          <a:p>
            <a:pPr marL="0" indent="0">
              <a:buNone/>
            </a:pPr>
            <a:r>
              <a:rPr lang="en-US" sz="1600" dirty="0" smtClean="0">
                <a:solidFill>
                  <a:srgbClr val="FFFF00"/>
                </a:solidFill>
              </a:rPr>
              <a:t>Database: </a:t>
            </a:r>
            <a:endParaRPr lang="en-US" sz="1600" dirty="0">
              <a:solidFill>
                <a:srgbClr val="FFFF00"/>
              </a:solidFill>
            </a:endParaRPr>
          </a:p>
          <a:p>
            <a:pPr marL="0" indent="0">
              <a:buNone/>
            </a:pPr>
            <a:r>
              <a:rPr lang="en-US" sz="1600" dirty="0" smtClean="0"/>
              <a:t>Coles, Kimberly Anne. “The Matter of Belief in John Donne’s Holy Sonnets.” </a:t>
            </a:r>
          </a:p>
          <a:p>
            <a:pPr marL="0" indent="0">
              <a:buNone/>
            </a:pPr>
            <a:endParaRPr lang="en-US" sz="1600" i="1" dirty="0"/>
          </a:p>
          <a:p>
            <a:pPr marL="0" indent="0">
              <a:buNone/>
            </a:pPr>
            <a:r>
              <a:rPr lang="en-US" sz="1600" i="1" dirty="0" smtClean="0"/>
              <a:t>	</a:t>
            </a:r>
            <a:r>
              <a:rPr lang="en-US" sz="1600" i="1" dirty="0" smtClean="0"/>
              <a:t>Renaissance </a:t>
            </a:r>
            <a:r>
              <a:rPr lang="en-US" sz="1600" i="1" dirty="0" smtClean="0"/>
              <a:t>Quarterly,  </a:t>
            </a:r>
            <a:r>
              <a:rPr lang="en-US" sz="1600" dirty="0" smtClean="0"/>
              <a:t>vol. 68, </a:t>
            </a:r>
            <a:r>
              <a:rPr lang="en-US" sz="1600" dirty="0" smtClean="0"/>
              <a:t> no</a:t>
            </a:r>
            <a:r>
              <a:rPr lang="en-US" sz="1600" dirty="0" smtClean="0"/>
              <a:t>. 3, </a:t>
            </a:r>
            <a:r>
              <a:rPr lang="en-US" sz="1600" dirty="0" smtClean="0"/>
              <a:t> Fall </a:t>
            </a:r>
            <a:r>
              <a:rPr lang="en-US" sz="1600" dirty="0" smtClean="0"/>
              <a:t>2015, </a:t>
            </a:r>
            <a:r>
              <a:rPr lang="en-US" sz="1600" dirty="0" smtClean="0"/>
              <a:t> pp</a:t>
            </a:r>
            <a:r>
              <a:rPr lang="en-US" sz="1600" dirty="0" smtClean="0"/>
              <a:t>. 899-931</a:t>
            </a:r>
            <a:r>
              <a:rPr lang="en-US" sz="1600" dirty="0" smtClean="0"/>
              <a:t>.  </a:t>
            </a:r>
            <a:r>
              <a:rPr lang="en-US" sz="1600" i="1" dirty="0" smtClean="0"/>
              <a:t>JSTOR,</a:t>
            </a:r>
            <a:r>
              <a:rPr lang="en-US" sz="1600" dirty="0" smtClean="0"/>
              <a:t> </a:t>
            </a:r>
          </a:p>
          <a:p>
            <a:pPr marL="0" indent="0">
              <a:buNone/>
            </a:pPr>
            <a:endParaRPr lang="en-US" sz="1600" dirty="0"/>
          </a:p>
          <a:p>
            <a:pPr marL="0" indent="0">
              <a:buNone/>
            </a:pPr>
            <a:r>
              <a:rPr lang="en-US" sz="1600" dirty="0" smtClean="0"/>
              <a:t>	doi:10.1086/683855.</a:t>
            </a:r>
          </a:p>
          <a:p>
            <a:pPr marL="0" indent="0">
              <a:buNone/>
            </a:pPr>
            <a:endParaRPr lang="en-US" sz="1600" dirty="0"/>
          </a:p>
          <a:p>
            <a:pPr marL="0" indent="0">
              <a:buNone/>
            </a:pPr>
            <a:r>
              <a:rPr lang="en-US" sz="1200" dirty="0" smtClean="0"/>
              <a:t>						(</a:t>
            </a:r>
            <a:r>
              <a:rPr lang="en-US" sz="1200" i="1" dirty="0" smtClean="0"/>
              <a:t>Documenting</a:t>
            </a:r>
            <a:r>
              <a:rPr lang="en-US" sz="1200" dirty="0" smtClean="0"/>
              <a:t> 15)</a:t>
            </a:r>
            <a:endParaRPr lang="en-US" sz="1200" dirty="0"/>
          </a:p>
        </p:txBody>
      </p:sp>
    </p:spTree>
    <p:extLst>
      <p:ext uri="{BB962C8B-B14F-4D97-AF65-F5344CB8AC3E}">
        <p14:creationId xmlns:p14="http://schemas.microsoft.com/office/powerpoint/2010/main" val="167951421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dirty="0" smtClean="0">
                <a:solidFill>
                  <a:schemeClr val="tx2">
                    <a:tint val="100000"/>
                    <a:shade val="90000"/>
                    <a:satMod val="250000"/>
                    <a:alpha val="100000"/>
                  </a:schemeClr>
                </a:solidFill>
              </a:rPr>
              <a:t>An MLA Title Page</a:t>
            </a:r>
          </a:p>
        </p:txBody>
      </p:sp>
      <p:sp>
        <p:nvSpPr>
          <p:cNvPr id="95235" name="Rectangle 3"/>
          <p:cNvSpPr>
            <a:spLocks noGrp="1" noRot="1" noChangeArrowheads="1"/>
          </p:cNvSpPr>
          <p:nvPr>
            <p:ph idx="1"/>
          </p:nvPr>
        </p:nvSpPr>
        <p:spPr>
          <a:xfrm>
            <a:off x="301625" y="1524000"/>
            <a:ext cx="8540750" cy="5334000"/>
          </a:xfrm>
        </p:spPr>
        <p:txBody>
          <a:bodyPr/>
          <a:lstStyle/>
          <a:p>
            <a:pPr eaLnBrk="1" hangingPunct="1">
              <a:lnSpc>
                <a:spcPct val="80000"/>
              </a:lnSpc>
            </a:pPr>
            <a:r>
              <a:rPr lang="en-US" altLang="en-US" sz="2400" dirty="0" smtClean="0">
                <a:solidFill>
                  <a:srgbClr val="FFFF00"/>
                </a:solidFill>
              </a:rPr>
              <a:t>First page of MLA paper </a:t>
            </a:r>
            <a:r>
              <a:rPr lang="en-US" altLang="en-US" sz="2400" i="1" dirty="0" smtClean="0">
                <a:solidFill>
                  <a:srgbClr val="FFFF00"/>
                </a:solidFill>
              </a:rPr>
              <a:t>is the title page </a:t>
            </a:r>
            <a:r>
              <a:rPr lang="en-US" altLang="en-US" sz="2400" dirty="0" smtClean="0">
                <a:solidFill>
                  <a:srgbClr val="FFFF00"/>
                </a:solidFill>
              </a:rPr>
              <a:t>and will contain the following information:</a:t>
            </a:r>
          </a:p>
          <a:p>
            <a:pPr eaLnBrk="1" hangingPunct="1">
              <a:lnSpc>
                <a:spcPct val="80000"/>
              </a:lnSpc>
            </a:pPr>
            <a:endParaRPr lang="en-US" altLang="en-US" sz="2400" dirty="0" smtClean="0"/>
          </a:p>
          <a:p>
            <a:pPr eaLnBrk="1" hangingPunct="1">
              <a:lnSpc>
                <a:spcPct val="80000"/>
              </a:lnSpc>
            </a:pPr>
            <a:r>
              <a:rPr lang="en-US" altLang="en-US" sz="2400" dirty="0"/>
              <a:t>Identification </a:t>
            </a:r>
            <a:r>
              <a:rPr lang="en-US" altLang="en-US" sz="2400" dirty="0" smtClean="0"/>
              <a:t>in left header (double space)</a:t>
            </a:r>
          </a:p>
          <a:p>
            <a:pPr lvl="1" eaLnBrk="1" hangingPunct="1">
              <a:lnSpc>
                <a:spcPct val="80000"/>
              </a:lnSpc>
            </a:pPr>
            <a:r>
              <a:rPr lang="en-US" altLang="en-US" sz="1800" dirty="0" smtClean="0"/>
              <a:t>Author’s Name</a:t>
            </a:r>
            <a:endParaRPr lang="en-US" altLang="en-US" sz="1800" dirty="0"/>
          </a:p>
          <a:p>
            <a:pPr lvl="1" eaLnBrk="1" hangingPunct="1">
              <a:lnSpc>
                <a:spcPct val="80000"/>
              </a:lnSpc>
            </a:pPr>
            <a:r>
              <a:rPr lang="en-US" altLang="en-US" sz="2000" dirty="0"/>
              <a:t>Professor’s Name</a:t>
            </a:r>
          </a:p>
          <a:p>
            <a:pPr lvl="1" eaLnBrk="1" hangingPunct="1">
              <a:lnSpc>
                <a:spcPct val="80000"/>
              </a:lnSpc>
            </a:pPr>
            <a:r>
              <a:rPr lang="en-US" altLang="en-US" sz="2000" dirty="0"/>
              <a:t>Subject Course # (</a:t>
            </a:r>
            <a:r>
              <a:rPr lang="en-US" altLang="en-US" sz="2000" dirty="0">
                <a:solidFill>
                  <a:srgbClr val="92D050"/>
                </a:solidFill>
              </a:rPr>
              <a:t>ex. </a:t>
            </a:r>
            <a:r>
              <a:rPr lang="en-US" altLang="en-US" sz="2000" dirty="0"/>
              <a:t>English 111)</a:t>
            </a:r>
          </a:p>
          <a:p>
            <a:pPr lvl="1" eaLnBrk="1" hangingPunct="1">
              <a:lnSpc>
                <a:spcPct val="80000"/>
              </a:lnSpc>
            </a:pPr>
            <a:r>
              <a:rPr lang="en-US" altLang="en-US" sz="2000" dirty="0"/>
              <a:t>Date: Day Month Year (</a:t>
            </a:r>
            <a:r>
              <a:rPr lang="en-US" altLang="en-US" sz="2000" dirty="0">
                <a:solidFill>
                  <a:srgbClr val="92D050"/>
                </a:solidFill>
              </a:rPr>
              <a:t>ex. </a:t>
            </a:r>
            <a:r>
              <a:rPr lang="en-US" altLang="en-US" sz="2000" dirty="0"/>
              <a:t>10 May 2008</a:t>
            </a:r>
            <a:r>
              <a:rPr lang="en-US" altLang="en-US" sz="2000" dirty="0" smtClean="0"/>
              <a:t>)</a:t>
            </a:r>
          </a:p>
          <a:p>
            <a:pPr marL="411163" lvl="1" indent="0" eaLnBrk="1" hangingPunct="1">
              <a:lnSpc>
                <a:spcPct val="80000"/>
              </a:lnSpc>
              <a:buNone/>
            </a:pPr>
            <a:endParaRPr lang="en-US" altLang="en-US" sz="2000" dirty="0"/>
          </a:p>
          <a:p>
            <a:pPr eaLnBrk="1" hangingPunct="1">
              <a:lnSpc>
                <a:spcPct val="80000"/>
              </a:lnSpc>
            </a:pPr>
            <a:r>
              <a:rPr lang="en-US" altLang="en-US" sz="2400" dirty="0" smtClean="0"/>
              <a:t>Identification in right header</a:t>
            </a:r>
          </a:p>
          <a:p>
            <a:pPr lvl="1" eaLnBrk="1" hangingPunct="1">
              <a:lnSpc>
                <a:spcPct val="80000"/>
              </a:lnSpc>
            </a:pPr>
            <a:r>
              <a:rPr lang="en-US" altLang="en-US" sz="1800" dirty="0" smtClean="0"/>
              <a:t>Author’s last name</a:t>
            </a:r>
          </a:p>
          <a:p>
            <a:pPr lvl="1" eaLnBrk="1" hangingPunct="1">
              <a:lnSpc>
                <a:spcPct val="80000"/>
              </a:lnSpc>
            </a:pPr>
            <a:r>
              <a:rPr lang="en-US" altLang="en-US" sz="1800" dirty="0" smtClean="0"/>
              <a:t>Page number</a:t>
            </a:r>
          </a:p>
          <a:p>
            <a:pPr eaLnBrk="1" hangingPunct="1">
              <a:lnSpc>
                <a:spcPct val="80000"/>
              </a:lnSpc>
            </a:pPr>
            <a:endParaRPr lang="en-US" altLang="en-US" sz="2400" dirty="0" smtClean="0"/>
          </a:p>
          <a:p>
            <a:pPr eaLnBrk="1" hangingPunct="1">
              <a:lnSpc>
                <a:spcPct val="80000"/>
              </a:lnSpc>
            </a:pPr>
            <a:r>
              <a:rPr lang="en-US" altLang="en-US" sz="2400" dirty="0" smtClean="0"/>
              <a:t>Title of Paper (Centered, one space below left header)</a:t>
            </a:r>
          </a:p>
          <a:p>
            <a:pPr marL="411163" lvl="1" indent="0" eaLnBrk="1" hangingPunct="1">
              <a:lnSpc>
                <a:spcPct val="80000"/>
              </a:lnSpc>
              <a:buNone/>
            </a:pPr>
            <a:endParaRPr lang="en-US" altLang="en-US" sz="2000" dirty="0" smtClean="0"/>
          </a:p>
          <a:p>
            <a:pPr lvl="1" eaLnBrk="1" hangingPunct="1">
              <a:lnSpc>
                <a:spcPct val="80000"/>
              </a:lnSpc>
              <a:buFont typeface="Wingdings" pitchFamily="2" charset="2"/>
              <a:buNone/>
            </a:pPr>
            <a:endParaRPr lang="en-US" altLang="en-US" sz="800" dirty="0" smtClean="0"/>
          </a:p>
          <a:p>
            <a:pPr lvl="1" eaLnBrk="1" hangingPunct="1">
              <a:lnSpc>
                <a:spcPct val="80000"/>
              </a:lnSpc>
              <a:buFont typeface="Wingdings" pitchFamily="2" charset="2"/>
              <a:buNone/>
            </a:pPr>
            <a:endParaRPr lang="en-US" altLang="en-US" sz="800" dirty="0" smtClean="0"/>
          </a:p>
          <a:p>
            <a:pPr lvl="1" eaLnBrk="1" hangingPunct="1">
              <a:lnSpc>
                <a:spcPct val="80000"/>
              </a:lnSpc>
              <a:buFont typeface="Wingdings" pitchFamily="2" charset="2"/>
              <a:buNone/>
            </a:pPr>
            <a:endParaRPr lang="en-US" altLang="en-US" sz="800" dirty="0" smtClean="0"/>
          </a:p>
          <a:p>
            <a:pPr lvl="1" eaLnBrk="1" hangingPunct="1">
              <a:lnSpc>
                <a:spcPct val="80000"/>
              </a:lnSpc>
              <a:buFont typeface="Wingdings" pitchFamily="2" charset="2"/>
              <a:buNone/>
            </a:pPr>
            <a:endParaRPr lang="en-US" altLang="en-US" sz="800" dirty="0" smtClean="0"/>
          </a:p>
          <a:p>
            <a:pPr lvl="1" eaLnBrk="1" hangingPunct="1">
              <a:lnSpc>
                <a:spcPct val="80000"/>
              </a:lnSpc>
              <a:buFont typeface="Wingdings" pitchFamily="2" charset="2"/>
              <a:buNone/>
            </a:pPr>
            <a:endParaRPr lang="en-US" altLang="en-US" sz="8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Effect transition="in" filter="fade">
                                      <p:cBhvr>
                                        <p:cTn id="7" dur="2000"/>
                                        <p:tgtEl>
                                          <p:spTgt spid="952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5235">
                                            <p:txEl>
                                              <p:pRg st="2" end="2"/>
                                            </p:txEl>
                                          </p:spTgt>
                                        </p:tgtEl>
                                        <p:attrNameLst>
                                          <p:attrName>style.visibility</p:attrName>
                                        </p:attrNameLst>
                                      </p:cBhvr>
                                      <p:to>
                                        <p:strVal val="visible"/>
                                      </p:to>
                                    </p:set>
                                    <p:animEffect transition="in" filter="fade">
                                      <p:cBhvr>
                                        <p:cTn id="12" dur="2000"/>
                                        <p:tgtEl>
                                          <p:spTgt spid="9523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5235">
                                            <p:txEl>
                                              <p:pRg st="3" end="3"/>
                                            </p:txEl>
                                          </p:spTgt>
                                        </p:tgtEl>
                                        <p:attrNameLst>
                                          <p:attrName>style.visibility</p:attrName>
                                        </p:attrNameLst>
                                      </p:cBhvr>
                                      <p:to>
                                        <p:strVal val="visible"/>
                                      </p:to>
                                    </p:set>
                                    <p:animEffect transition="in" filter="fade">
                                      <p:cBhvr>
                                        <p:cTn id="17" dur="2000"/>
                                        <p:tgtEl>
                                          <p:spTgt spid="9523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5235">
                                            <p:txEl>
                                              <p:pRg st="4" end="4"/>
                                            </p:txEl>
                                          </p:spTgt>
                                        </p:tgtEl>
                                        <p:attrNameLst>
                                          <p:attrName>style.visibility</p:attrName>
                                        </p:attrNameLst>
                                      </p:cBhvr>
                                      <p:to>
                                        <p:strVal val="visible"/>
                                      </p:to>
                                    </p:set>
                                    <p:animEffect transition="in" filter="fade">
                                      <p:cBhvr>
                                        <p:cTn id="22" dur="2000"/>
                                        <p:tgtEl>
                                          <p:spTgt spid="9523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5235">
                                            <p:txEl>
                                              <p:pRg st="5" end="5"/>
                                            </p:txEl>
                                          </p:spTgt>
                                        </p:tgtEl>
                                        <p:attrNameLst>
                                          <p:attrName>style.visibility</p:attrName>
                                        </p:attrNameLst>
                                      </p:cBhvr>
                                      <p:to>
                                        <p:strVal val="visible"/>
                                      </p:to>
                                    </p:set>
                                    <p:animEffect transition="in" filter="fade">
                                      <p:cBhvr>
                                        <p:cTn id="27" dur="2000"/>
                                        <p:tgtEl>
                                          <p:spTgt spid="9523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5235">
                                            <p:txEl>
                                              <p:pRg st="6" end="6"/>
                                            </p:txEl>
                                          </p:spTgt>
                                        </p:tgtEl>
                                        <p:attrNameLst>
                                          <p:attrName>style.visibility</p:attrName>
                                        </p:attrNameLst>
                                      </p:cBhvr>
                                      <p:to>
                                        <p:strVal val="visible"/>
                                      </p:to>
                                    </p:set>
                                    <p:animEffect transition="in" filter="fade">
                                      <p:cBhvr>
                                        <p:cTn id="32" dur="2000"/>
                                        <p:tgtEl>
                                          <p:spTgt spid="9523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5235">
                                            <p:txEl>
                                              <p:pRg st="8" end="8"/>
                                            </p:txEl>
                                          </p:spTgt>
                                        </p:tgtEl>
                                        <p:attrNameLst>
                                          <p:attrName>style.visibility</p:attrName>
                                        </p:attrNameLst>
                                      </p:cBhvr>
                                      <p:to>
                                        <p:strVal val="visible"/>
                                      </p:to>
                                    </p:set>
                                    <p:animEffect transition="in" filter="fade">
                                      <p:cBhvr>
                                        <p:cTn id="37" dur="2000"/>
                                        <p:tgtEl>
                                          <p:spTgt spid="9523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5235">
                                            <p:txEl>
                                              <p:pRg st="9" end="9"/>
                                            </p:txEl>
                                          </p:spTgt>
                                        </p:tgtEl>
                                        <p:attrNameLst>
                                          <p:attrName>style.visibility</p:attrName>
                                        </p:attrNameLst>
                                      </p:cBhvr>
                                      <p:to>
                                        <p:strVal val="visible"/>
                                      </p:to>
                                    </p:set>
                                    <p:animEffect transition="in" filter="fade">
                                      <p:cBhvr>
                                        <p:cTn id="42" dur="2000"/>
                                        <p:tgtEl>
                                          <p:spTgt spid="9523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5235">
                                            <p:txEl>
                                              <p:pRg st="10" end="10"/>
                                            </p:txEl>
                                          </p:spTgt>
                                        </p:tgtEl>
                                        <p:attrNameLst>
                                          <p:attrName>style.visibility</p:attrName>
                                        </p:attrNameLst>
                                      </p:cBhvr>
                                      <p:to>
                                        <p:strVal val="visible"/>
                                      </p:to>
                                    </p:set>
                                    <p:animEffect transition="in" filter="fade">
                                      <p:cBhvr>
                                        <p:cTn id="47" dur="2000"/>
                                        <p:tgtEl>
                                          <p:spTgt spid="95235">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5235">
                                            <p:txEl>
                                              <p:pRg st="12" end="12"/>
                                            </p:txEl>
                                          </p:spTgt>
                                        </p:tgtEl>
                                        <p:attrNameLst>
                                          <p:attrName>style.visibility</p:attrName>
                                        </p:attrNameLst>
                                      </p:cBhvr>
                                      <p:to>
                                        <p:strVal val="visible"/>
                                      </p:to>
                                    </p:set>
                                    <p:animEffect transition="in" filter="fade">
                                      <p:cBhvr>
                                        <p:cTn id="52" dur="2000"/>
                                        <p:tgtEl>
                                          <p:spTgt spid="9523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Articles </a:t>
            </a:r>
            <a:br>
              <a:rPr lang="en-US" dirty="0" smtClean="0"/>
            </a:br>
            <a:r>
              <a:rPr lang="en-US" dirty="0" smtClean="0"/>
              <a:t>in a Daily Newspaper</a:t>
            </a:r>
            <a:endParaRPr lang="en-US" dirty="0"/>
          </a:p>
        </p:txBody>
      </p:sp>
      <p:sp>
        <p:nvSpPr>
          <p:cNvPr id="3" name="Content Placeholder 2"/>
          <p:cNvSpPr>
            <a:spLocks noGrp="1"/>
          </p:cNvSpPr>
          <p:nvPr>
            <p:ph idx="1"/>
          </p:nvPr>
        </p:nvSpPr>
        <p:spPr>
          <a:xfrm>
            <a:off x="457200" y="1646238"/>
            <a:ext cx="8610600" cy="5211762"/>
          </a:xfrm>
        </p:spPr>
        <p:txBody>
          <a:bodyPr/>
          <a:lstStyle/>
          <a:p>
            <a:pPr marL="0" indent="0">
              <a:buNone/>
            </a:pPr>
            <a:r>
              <a:rPr lang="en-US" sz="2000" dirty="0" smtClean="0">
                <a:solidFill>
                  <a:srgbClr val="FFFF00"/>
                </a:solidFill>
              </a:rPr>
              <a:t>Print:</a:t>
            </a:r>
          </a:p>
          <a:p>
            <a:pPr marL="0" indent="0">
              <a:buNone/>
            </a:pPr>
            <a:endParaRPr lang="en-US" sz="2000" dirty="0" smtClean="0"/>
          </a:p>
          <a:p>
            <a:pPr marL="0" indent="0">
              <a:buNone/>
            </a:pPr>
            <a:r>
              <a:rPr lang="en-US" sz="2000" dirty="0" smtClean="0"/>
              <a:t>Sherry, Allison. “Volunteers’ Personal Touch Turns High-Tech Data into </a:t>
            </a:r>
          </a:p>
          <a:p>
            <a:pPr marL="0" indent="0">
              <a:buNone/>
            </a:pPr>
            <a:endParaRPr lang="en-US" sz="2000" dirty="0"/>
          </a:p>
          <a:p>
            <a:pPr marL="0" indent="0">
              <a:buNone/>
            </a:pPr>
            <a:r>
              <a:rPr lang="en-US" sz="2000" dirty="0" smtClean="0"/>
              <a:t>	Votes.” </a:t>
            </a:r>
            <a:r>
              <a:rPr lang="en-US" sz="2000" i="1" dirty="0" smtClean="0"/>
              <a:t>The Denver Post,</a:t>
            </a:r>
            <a:r>
              <a:rPr lang="en-US" sz="2000" dirty="0" smtClean="0"/>
              <a:t> 30 Oct. 2012, </a:t>
            </a:r>
            <a:r>
              <a:rPr lang="en-US" sz="2000" dirty="0" smtClean="0"/>
              <a:t> pp</a:t>
            </a:r>
            <a:r>
              <a:rPr lang="en-US" sz="2000" dirty="0" smtClean="0"/>
              <a:t>. 1A+.</a:t>
            </a:r>
          </a:p>
          <a:p>
            <a:pPr marL="0" indent="0">
              <a:buNone/>
            </a:pPr>
            <a:endParaRPr lang="en-US" sz="2000" dirty="0"/>
          </a:p>
          <a:p>
            <a:pPr marL="0" indent="0">
              <a:buNone/>
            </a:pPr>
            <a:r>
              <a:rPr lang="en-US" sz="2000" dirty="0" smtClean="0">
                <a:solidFill>
                  <a:srgbClr val="FFFF00"/>
                </a:solidFill>
              </a:rPr>
              <a:t>Web:</a:t>
            </a:r>
          </a:p>
          <a:p>
            <a:pPr marL="0" indent="0">
              <a:buNone/>
            </a:pPr>
            <a:endParaRPr lang="en-US" sz="2000" dirty="0"/>
          </a:p>
          <a:p>
            <a:pPr marL="0" indent="0">
              <a:buNone/>
            </a:pPr>
            <a:r>
              <a:rPr lang="en-US" sz="2000" dirty="0" err="1" smtClean="0"/>
              <a:t>Wolfers</a:t>
            </a:r>
            <a:r>
              <a:rPr lang="en-US" sz="2000" dirty="0" smtClean="0"/>
              <a:t>, Justin, et al. “1.5 Million Missing Black Men.” </a:t>
            </a:r>
            <a:r>
              <a:rPr lang="en-US" sz="2000" i="1" dirty="0" smtClean="0"/>
              <a:t>The </a:t>
            </a:r>
            <a:r>
              <a:rPr lang="en-US" sz="2000" i="1" dirty="0" smtClean="0"/>
              <a:t>New </a:t>
            </a:r>
            <a:r>
              <a:rPr lang="en-US" sz="2000" i="1" dirty="0" smtClean="0"/>
              <a:t>York </a:t>
            </a:r>
            <a:endParaRPr lang="en-US" sz="2000" i="1" dirty="0" smtClean="0"/>
          </a:p>
          <a:p>
            <a:pPr marL="0" indent="0">
              <a:buNone/>
            </a:pPr>
            <a:endParaRPr lang="en-US" sz="2000" i="1" dirty="0"/>
          </a:p>
          <a:p>
            <a:pPr marL="0" indent="0">
              <a:buNone/>
            </a:pPr>
            <a:r>
              <a:rPr lang="en-US" sz="2000" i="1" dirty="0" smtClean="0"/>
              <a:t>	Times</a:t>
            </a:r>
            <a:r>
              <a:rPr lang="en-US" sz="2000" i="1" dirty="0" smtClean="0"/>
              <a:t>,</a:t>
            </a:r>
            <a:r>
              <a:rPr lang="en-US" sz="2000" dirty="0" smtClean="0"/>
              <a:t> </a:t>
            </a:r>
            <a:r>
              <a:rPr lang="en-US" sz="2000" dirty="0" smtClean="0"/>
              <a:t>20 Apr</a:t>
            </a:r>
            <a:r>
              <a:rPr lang="en-US" sz="2000" dirty="0" smtClean="0"/>
              <a:t>. </a:t>
            </a:r>
            <a:r>
              <a:rPr lang="en-US" sz="2000" dirty="0" smtClean="0"/>
              <a:t>2015</a:t>
            </a:r>
            <a:r>
              <a:rPr lang="en-US" sz="2000" dirty="0" smtClean="0"/>
              <a:t>, </a:t>
            </a:r>
            <a:r>
              <a:rPr lang="en-US" sz="2000" dirty="0" smtClean="0"/>
              <a:t> nyti.ms/1P5Gpa7</a:t>
            </a:r>
            <a:r>
              <a:rPr lang="en-US" sz="2000" dirty="0" smtClean="0"/>
              <a:t>.</a:t>
            </a:r>
          </a:p>
          <a:p>
            <a:pPr marL="0" indent="0">
              <a:buNone/>
            </a:pPr>
            <a:endParaRPr lang="en-US" sz="2000" dirty="0"/>
          </a:p>
          <a:p>
            <a:pPr marL="0" indent="0">
              <a:buNone/>
            </a:pPr>
            <a:endParaRPr lang="en-US" sz="2000" dirty="0" smtClean="0"/>
          </a:p>
          <a:p>
            <a:pPr marL="0" indent="0">
              <a:buNone/>
            </a:pPr>
            <a:r>
              <a:rPr lang="en-US" sz="1200" dirty="0"/>
              <a:t>	</a:t>
            </a:r>
            <a:r>
              <a:rPr lang="en-US" sz="1200" dirty="0" smtClean="0"/>
              <a:t>					(</a:t>
            </a:r>
            <a:r>
              <a:rPr lang="en-US" sz="1200" i="1" dirty="0" smtClean="0"/>
              <a:t>Documenting</a:t>
            </a:r>
            <a:r>
              <a:rPr lang="en-US" sz="1200" dirty="0" smtClean="0"/>
              <a:t> 16)</a:t>
            </a:r>
            <a:endParaRPr lang="en-US" sz="1200" dirty="0"/>
          </a:p>
        </p:txBody>
      </p:sp>
    </p:spTree>
    <p:extLst>
      <p:ext uri="{BB962C8B-B14F-4D97-AF65-F5344CB8AC3E}">
        <p14:creationId xmlns:p14="http://schemas.microsoft.com/office/powerpoint/2010/main" val="152895207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Documenting Books</a:t>
            </a:r>
          </a:p>
        </p:txBody>
      </p:sp>
      <p:sp>
        <p:nvSpPr>
          <p:cNvPr id="98307" name="Rectangle 3"/>
          <p:cNvSpPr>
            <a:spLocks noGrp="1" noRot="1" noChangeArrowheads="1"/>
          </p:cNvSpPr>
          <p:nvPr>
            <p:ph idx="1"/>
          </p:nvPr>
        </p:nvSpPr>
        <p:spPr>
          <a:xfrm>
            <a:off x="304800" y="1447800"/>
            <a:ext cx="8540750" cy="5181600"/>
          </a:xfrm>
        </p:spPr>
        <p:txBody>
          <a:bodyPr/>
          <a:lstStyle/>
          <a:p>
            <a:pPr eaLnBrk="1" hangingPunct="1">
              <a:lnSpc>
                <a:spcPct val="90000"/>
              </a:lnSpc>
              <a:buFont typeface="Arial" charset="0"/>
              <a:buNone/>
            </a:pPr>
            <a:r>
              <a:rPr lang="en-US" altLang="en-US" sz="2000" dirty="0" smtClean="0">
                <a:solidFill>
                  <a:srgbClr val="FFFF00"/>
                </a:solidFill>
              </a:rPr>
              <a:t>Print:</a:t>
            </a:r>
          </a:p>
          <a:p>
            <a:pPr eaLnBrk="1" hangingPunct="1">
              <a:lnSpc>
                <a:spcPct val="90000"/>
              </a:lnSpc>
              <a:buFont typeface="Arial" charset="0"/>
              <a:buNone/>
            </a:pPr>
            <a:endParaRPr lang="en-US" altLang="en-US" sz="2000" dirty="0"/>
          </a:p>
          <a:p>
            <a:pPr eaLnBrk="1" hangingPunct="1">
              <a:lnSpc>
                <a:spcPct val="90000"/>
              </a:lnSpc>
              <a:buFont typeface="Arial" charset="0"/>
              <a:buNone/>
            </a:pPr>
            <a:r>
              <a:rPr lang="en-US" altLang="en-US" sz="2000" dirty="0" smtClean="0"/>
              <a:t>Levs, Josh. </a:t>
            </a:r>
            <a:r>
              <a:rPr lang="en-US" altLang="en-US" sz="2000" i="1" dirty="0" smtClean="0"/>
              <a:t>All In: How Our Work-First Culture Fails Dads, Families, and </a:t>
            </a:r>
          </a:p>
          <a:p>
            <a:pPr eaLnBrk="1" hangingPunct="1">
              <a:lnSpc>
                <a:spcPct val="90000"/>
              </a:lnSpc>
              <a:buFont typeface="Arial" charset="0"/>
              <a:buNone/>
            </a:pPr>
            <a:endParaRPr lang="en-US" altLang="en-US" sz="2000" i="1" dirty="0"/>
          </a:p>
          <a:p>
            <a:pPr eaLnBrk="1" hangingPunct="1">
              <a:lnSpc>
                <a:spcPct val="90000"/>
              </a:lnSpc>
              <a:buFont typeface="Arial" charset="0"/>
              <a:buNone/>
            </a:pPr>
            <a:r>
              <a:rPr lang="en-US" altLang="en-US" sz="2000" i="1" dirty="0" smtClean="0"/>
              <a:t>		Businesses – and How We Can Fix It Together. </a:t>
            </a:r>
            <a:r>
              <a:rPr lang="en-US" altLang="en-US" sz="2000" dirty="0" smtClean="0"/>
              <a:t>HarperCollins,</a:t>
            </a:r>
          </a:p>
          <a:p>
            <a:pPr eaLnBrk="1" hangingPunct="1">
              <a:lnSpc>
                <a:spcPct val="90000"/>
              </a:lnSpc>
              <a:buFont typeface="Arial" charset="0"/>
              <a:buNone/>
            </a:pPr>
            <a:endParaRPr lang="en-US" altLang="en-US" sz="2000" dirty="0"/>
          </a:p>
          <a:p>
            <a:pPr eaLnBrk="1" hangingPunct="1">
              <a:lnSpc>
                <a:spcPct val="90000"/>
              </a:lnSpc>
              <a:buFont typeface="Arial" charset="0"/>
              <a:buNone/>
            </a:pPr>
            <a:r>
              <a:rPr lang="en-US" altLang="en-US" sz="2000" dirty="0" smtClean="0"/>
              <a:t>		2015</a:t>
            </a:r>
            <a:r>
              <a:rPr lang="en-US" altLang="en-US" sz="2000" dirty="0" smtClean="0"/>
              <a:t>.</a:t>
            </a:r>
          </a:p>
          <a:p>
            <a:pPr eaLnBrk="1" hangingPunct="1">
              <a:lnSpc>
                <a:spcPct val="90000"/>
              </a:lnSpc>
              <a:buFont typeface="Arial" charset="0"/>
              <a:buNone/>
            </a:pPr>
            <a:endParaRPr lang="en-US" altLang="en-US" sz="2000" dirty="0" smtClean="0"/>
          </a:p>
          <a:p>
            <a:pPr eaLnBrk="1" hangingPunct="1">
              <a:lnSpc>
                <a:spcPct val="90000"/>
              </a:lnSpc>
              <a:buFont typeface="Arial" charset="0"/>
              <a:buNone/>
            </a:pPr>
            <a:r>
              <a:rPr lang="en-US" altLang="en-US" sz="2000" dirty="0" err="1" smtClean="0">
                <a:solidFill>
                  <a:srgbClr val="FFFF00"/>
                </a:solidFill>
              </a:rPr>
              <a:t>Ebook</a:t>
            </a:r>
            <a:r>
              <a:rPr lang="en-US" altLang="en-US" sz="2000" dirty="0" smtClean="0">
                <a:solidFill>
                  <a:srgbClr val="FFFF00"/>
                </a:solidFill>
              </a:rPr>
              <a:t>:</a:t>
            </a:r>
          </a:p>
          <a:p>
            <a:pPr eaLnBrk="1" hangingPunct="1">
              <a:lnSpc>
                <a:spcPct val="90000"/>
              </a:lnSpc>
              <a:buFont typeface="Arial" charset="0"/>
              <a:buNone/>
            </a:pPr>
            <a:endParaRPr lang="en-US" altLang="en-US" sz="2000" dirty="0" smtClean="0"/>
          </a:p>
          <a:p>
            <a:pPr eaLnBrk="1" hangingPunct="1">
              <a:lnSpc>
                <a:spcPct val="90000"/>
              </a:lnSpc>
              <a:buFont typeface="Arial" charset="0"/>
              <a:buNone/>
            </a:pPr>
            <a:r>
              <a:rPr lang="en-US" altLang="en-US" sz="2000" dirty="0" err="1" smtClean="0"/>
              <a:t>Doerr</a:t>
            </a:r>
            <a:r>
              <a:rPr lang="en-US" altLang="en-US" sz="2000" dirty="0" smtClean="0"/>
              <a:t>, Anthony. </a:t>
            </a:r>
            <a:r>
              <a:rPr lang="en-US" altLang="en-US" sz="2000" i="1" dirty="0" smtClean="0"/>
              <a:t>All the Light We Cannot See.</a:t>
            </a:r>
            <a:r>
              <a:rPr lang="en-US" altLang="en-US" sz="2000" dirty="0" smtClean="0"/>
              <a:t> Scribner, 2014. </a:t>
            </a:r>
            <a:r>
              <a:rPr lang="en-US" altLang="en-US" sz="2000" dirty="0" smtClean="0"/>
              <a:t> Nook</a:t>
            </a:r>
            <a:r>
              <a:rPr lang="en-US" altLang="en-US" sz="2000" dirty="0" smtClean="0"/>
              <a:t>.</a:t>
            </a:r>
          </a:p>
          <a:p>
            <a:pPr eaLnBrk="1" hangingPunct="1">
              <a:lnSpc>
                <a:spcPct val="90000"/>
              </a:lnSpc>
              <a:buFont typeface="Arial" charset="0"/>
              <a:buNone/>
            </a:pPr>
            <a:endParaRPr lang="en-US" altLang="en-US" sz="2000" dirty="0"/>
          </a:p>
          <a:p>
            <a:pPr eaLnBrk="1" hangingPunct="1">
              <a:lnSpc>
                <a:spcPct val="90000"/>
              </a:lnSpc>
              <a:buFont typeface="Arial" charset="0"/>
              <a:buNone/>
            </a:pPr>
            <a:endParaRPr lang="en-US" altLang="en-US" sz="2000" dirty="0" smtClean="0"/>
          </a:p>
          <a:p>
            <a:pPr eaLnBrk="1" hangingPunct="1">
              <a:lnSpc>
                <a:spcPct val="90000"/>
              </a:lnSpc>
              <a:buFont typeface="Arial" charset="0"/>
              <a:buNone/>
            </a:pPr>
            <a:endParaRPr lang="en-US" altLang="en-US" sz="2000" dirty="0"/>
          </a:p>
          <a:p>
            <a:pPr eaLnBrk="1" hangingPunct="1">
              <a:lnSpc>
                <a:spcPct val="90000"/>
              </a:lnSpc>
              <a:buFont typeface="Arial" charset="0"/>
              <a:buNone/>
            </a:pPr>
            <a:endParaRPr lang="en-US" altLang="en-US" sz="2000" dirty="0" smtClean="0"/>
          </a:p>
          <a:p>
            <a:pPr eaLnBrk="1" hangingPunct="1">
              <a:lnSpc>
                <a:spcPct val="90000"/>
              </a:lnSpc>
              <a:buFont typeface="Arial" charset="0"/>
              <a:buNone/>
            </a:pPr>
            <a:endParaRPr lang="en-US" altLang="en-US" sz="2000" dirty="0"/>
          </a:p>
          <a:p>
            <a:pPr eaLnBrk="1" hangingPunct="1">
              <a:lnSpc>
                <a:spcPct val="90000"/>
              </a:lnSpc>
              <a:buFont typeface="Arial" charset="0"/>
              <a:buNone/>
            </a:pPr>
            <a:r>
              <a:rPr lang="en-US" altLang="en-US" sz="1200" dirty="0" smtClean="0"/>
              <a:t>								(</a:t>
            </a:r>
            <a:r>
              <a:rPr lang="en-US" altLang="en-US" sz="1200" i="1" dirty="0" smtClean="0"/>
              <a:t>Documenting</a:t>
            </a:r>
            <a:r>
              <a:rPr lang="en-US" altLang="en-US" sz="1200" dirty="0" smtClean="0"/>
              <a:t> 17)</a:t>
            </a:r>
            <a:endParaRPr lang="en-US" altLang="en-US" sz="12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fade">
                                      <p:cBhvr>
                                        <p:cTn id="7" dur="2000"/>
                                        <p:tgtEl>
                                          <p:spTgt spid="983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8307">
                                            <p:txEl>
                                              <p:pRg st="2" end="2"/>
                                            </p:txEl>
                                          </p:spTgt>
                                        </p:tgtEl>
                                        <p:attrNameLst>
                                          <p:attrName>style.visibility</p:attrName>
                                        </p:attrNameLst>
                                      </p:cBhvr>
                                      <p:to>
                                        <p:strVal val="visible"/>
                                      </p:to>
                                    </p:set>
                                    <p:animEffect transition="in" filter="fade">
                                      <p:cBhvr>
                                        <p:cTn id="12" dur="2000"/>
                                        <p:tgtEl>
                                          <p:spTgt spid="983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8307">
                                            <p:txEl>
                                              <p:pRg st="4" end="4"/>
                                            </p:txEl>
                                          </p:spTgt>
                                        </p:tgtEl>
                                        <p:attrNameLst>
                                          <p:attrName>style.visibility</p:attrName>
                                        </p:attrNameLst>
                                      </p:cBhvr>
                                      <p:to>
                                        <p:strVal val="visible"/>
                                      </p:to>
                                    </p:set>
                                    <p:animEffect transition="in" filter="fade">
                                      <p:cBhvr>
                                        <p:cTn id="17" dur="2000"/>
                                        <p:tgtEl>
                                          <p:spTgt spid="9830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8307">
                                            <p:txEl>
                                              <p:pRg st="6" end="6"/>
                                            </p:txEl>
                                          </p:spTgt>
                                        </p:tgtEl>
                                        <p:attrNameLst>
                                          <p:attrName>style.visibility</p:attrName>
                                        </p:attrNameLst>
                                      </p:cBhvr>
                                      <p:to>
                                        <p:strVal val="visible"/>
                                      </p:to>
                                    </p:set>
                                    <p:animEffect transition="in" filter="fade">
                                      <p:cBhvr>
                                        <p:cTn id="22" dur="2000"/>
                                        <p:tgtEl>
                                          <p:spTgt spid="9830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8307">
                                            <p:txEl>
                                              <p:pRg st="8" end="8"/>
                                            </p:txEl>
                                          </p:spTgt>
                                        </p:tgtEl>
                                        <p:attrNameLst>
                                          <p:attrName>style.visibility</p:attrName>
                                        </p:attrNameLst>
                                      </p:cBhvr>
                                      <p:to>
                                        <p:strVal val="visible"/>
                                      </p:to>
                                    </p:set>
                                    <p:animEffect transition="in" filter="fade">
                                      <p:cBhvr>
                                        <p:cTn id="27" dur="2000"/>
                                        <p:tgtEl>
                                          <p:spTgt spid="98307">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8307">
                                            <p:txEl>
                                              <p:pRg st="10" end="10"/>
                                            </p:txEl>
                                          </p:spTgt>
                                        </p:tgtEl>
                                        <p:attrNameLst>
                                          <p:attrName>style.visibility</p:attrName>
                                        </p:attrNameLst>
                                      </p:cBhvr>
                                      <p:to>
                                        <p:strVal val="visible"/>
                                      </p:to>
                                    </p:set>
                                    <p:animEffect transition="in" filter="fade">
                                      <p:cBhvr>
                                        <p:cTn id="32" dur="2000"/>
                                        <p:tgtEl>
                                          <p:spTgt spid="98307">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8307">
                                            <p:txEl>
                                              <p:pRg st="16" end="16"/>
                                            </p:txEl>
                                          </p:spTgt>
                                        </p:tgtEl>
                                        <p:attrNameLst>
                                          <p:attrName>style.visibility</p:attrName>
                                        </p:attrNameLst>
                                      </p:cBhvr>
                                      <p:to>
                                        <p:strVal val="visible"/>
                                      </p:to>
                                    </p:set>
                                    <p:animEffect transition="in" filter="fade">
                                      <p:cBhvr>
                                        <p:cTn id="37" dur="2000"/>
                                        <p:tgtEl>
                                          <p:spTgt spid="98307">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Books </a:t>
            </a:r>
            <a:br>
              <a:rPr lang="en-US" dirty="0" smtClean="0"/>
            </a:br>
            <a:r>
              <a:rPr lang="en-US" dirty="0" smtClean="0"/>
              <a:t>with a Translator and/or Editor</a:t>
            </a:r>
            <a:endParaRPr lang="en-US" dirty="0"/>
          </a:p>
        </p:txBody>
      </p:sp>
      <p:sp>
        <p:nvSpPr>
          <p:cNvPr id="3" name="Content Placeholder 2"/>
          <p:cNvSpPr>
            <a:spLocks noGrp="1"/>
          </p:cNvSpPr>
          <p:nvPr>
            <p:ph idx="1"/>
          </p:nvPr>
        </p:nvSpPr>
        <p:spPr/>
        <p:txBody>
          <a:bodyPr/>
          <a:lstStyle/>
          <a:p>
            <a:r>
              <a:rPr lang="en-US" sz="2000" dirty="0" smtClean="0">
                <a:solidFill>
                  <a:srgbClr val="FFFF00"/>
                </a:solidFill>
              </a:rPr>
              <a:t>Book with translator:</a:t>
            </a:r>
          </a:p>
          <a:p>
            <a:endParaRPr lang="en-US" sz="2000" dirty="0"/>
          </a:p>
          <a:p>
            <a:pPr marL="0" indent="0">
              <a:buNone/>
            </a:pPr>
            <a:r>
              <a:rPr lang="en-US" sz="2000" dirty="0" smtClean="0"/>
              <a:t>     Ullman, Regina. </a:t>
            </a:r>
            <a:r>
              <a:rPr lang="en-US" sz="2000" i="1" dirty="0" smtClean="0"/>
              <a:t>The Country Road: Stories. </a:t>
            </a:r>
            <a:r>
              <a:rPr lang="en-US" sz="2000" dirty="0" smtClean="0"/>
              <a:t> Translated by Kurt </a:t>
            </a:r>
          </a:p>
          <a:p>
            <a:pPr marL="0" indent="0">
              <a:buNone/>
            </a:pPr>
            <a:endParaRPr lang="en-US" sz="2000" dirty="0"/>
          </a:p>
          <a:p>
            <a:pPr marL="0" indent="0">
              <a:buNone/>
            </a:pPr>
            <a:r>
              <a:rPr lang="en-US" sz="2000" dirty="0" smtClean="0"/>
              <a:t>	</a:t>
            </a:r>
            <a:r>
              <a:rPr lang="en-US" sz="2000" dirty="0" err="1" smtClean="0"/>
              <a:t>Beals</a:t>
            </a:r>
            <a:r>
              <a:rPr lang="en-US" sz="2000" dirty="0" smtClean="0"/>
              <a:t>, New Directions Publishing, 2015.</a:t>
            </a:r>
          </a:p>
          <a:p>
            <a:pPr marL="0" indent="0">
              <a:buNone/>
            </a:pPr>
            <a:endParaRPr lang="en-US" sz="2000" dirty="0"/>
          </a:p>
          <a:p>
            <a:r>
              <a:rPr lang="en-US" sz="2000" dirty="0" smtClean="0">
                <a:solidFill>
                  <a:srgbClr val="FFFF00"/>
                </a:solidFill>
              </a:rPr>
              <a:t>Book with an editor:</a:t>
            </a:r>
          </a:p>
          <a:p>
            <a:endParaRPr lang="en-US" sz="2000" dirty="0">
              <a:solidFill>
                <a:srgbClr val="FFFF00"/>
              </a:solidFill>
            </a:endParaRPr>
          </a:p>
          <a:p>
            <a:pPr marL="0" indent="0">
              <a:buNone/>
            </a:pPr>
            <a:r>
              <a:rPr lang="en-US" sz="2000" dirty="0">
                <a:solidFill>
                  <a:srgbClr val="FFFF00"/>
                </a:solidFill>
              </a:rPr>
              <a:t> </a:t>
            </a:r>
            <a:r>
              <a:rPr lang="en-US" sz="2000" dirty="0" smtClean="0">
                <a:solidFill>
                  <a:srgbClr val="FFFF00"/>
                </a:solidFill>
              </a:rPr>
              <a:t>    </a:t>
            </a:r>
            <a:r>
              <a:rPr lang="en-US" sz="2000" dirty="0" smtClean="0"/>
              <a:t>Wall, Cheryl A., editor. </a:t>
            </a:r>
            <a:r>
              <a:rPr lang="en-US" sz="2000" i="1" dirty="0" smtClean="0"/>
              <a:t>Changing Our Own Words: Essays on </a:t>
            </a:r>
          </a:p>
          <a:p>
            <a:pPr marL="0" indent="0">
              <a:buNone/>
            </a:pPr>
            <a:endParaRPr lang="en-US" sz="2000" i="1" dirty="0"/>
          </a:p>
          <a:p>
            <a:pPr marL="0" indent="0">
              <a:buNone/>
            </a:pPr>
            <a:r>
              <a:rPr lang="en-US" sz="2000" i="1" dirty="0" smtClean="0"/>
              <a:t>	Criticism, Theory, and Writing by Black Women.</a:t>
            </a:r>
            <a:r>
              <a:rPr lang="en-US" sz="2000" dirty="0" smtClean="0"/>
              <a:t> Rutgers UP, </a:t>
            </a:r>
          </a:p>
          <a:p>
            <a:pPr marL="0" indent="0">
              <a:buNone/>
            </a:pPr>
            <a:endParaRPr lang="en-US" sz="2000" dirty="0"/>
          </a:p>
          <a:p>
            <a:pPr marL="0" indent="0">
              <a:buNone/>
            </a:pPr>
            <a:r>
              <a:rPr lang="en-US" sz="2000" dirty="0" smtClean="0"/>
              <a:t>	1989.</a:t>
            </a:r>
          </a:p>
          <a:p>
            <a:pPr marL="0" indent="0">
              <a:buNone/>
            </a:pPr>
            <a:endParaRPr lang="en-US" sz="2000" dirty="0"/>
          </a:p>
          <a:p>
            <a:pPr marL="0" indent="0">
              <a:buNone/>
            </a:pPr>
            <a:r>
              <a:rPr lang="en-US" sz="2000" dirty="0" smtClean="0">
                <a:solidFill>
                  <a:srgbClr val="FFFF00"/>
                </a:solidFill>
              </a:rPr>
              <a:t>*Note that the words “translator” and “editor” are written out. They are no longer abbreviated. </a:t>
            </a:r>
            <a:r>
              <a:rPr lang="en-US" sz="1200" dirty="0" smtClean="0">
                <a:solidFill>
                  <a:srgbClr val="FFFF00"/>
                </a:solidFill>
              </a:rPr>
              <a:t>			</a:t>
            </a:r>
            <a:r>
              <a:rPr lang="en-US" sz="1200" dirty="0" smtClean="0"/>
              <a:t>(</a:t>
            </a:r>
            <a:r>
              <a:rPr lang="en-US" sz="1200" i="1" dirty="0" smtClean="0"/>
              <a:t>Documenting </a:t>
            </a:r>
            <a:r>
              <a:rPr lang="en-US" sz="1200" dirty="0" smtClean="0"/>
              <a:t>17)</a:t>
            </a:r>
            <a:endParaRPr lang="en-US" sz="2000" dirty="0" smtClean="0"/>
          </a:p>
          <a:p>
            <a:endParaRPr lang="en-US" dirty="0"/>
          </a:p>
        </p:txBody>
      </p:sp>
    </p:spTree>
    <p:extLst>
      <p:ext uri="{BB962C8B-B14F-4D97-AF65-F5344CB8AC3E}">
        <p14:creationId xmlns:p14="http://schemas.microsoft.com/office/powerpoint/2010/main" val="304126724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a:xfrm>
            <a:off x="457200" y="253536"/>
            <a:ext cx="8229600" cy="1143000"/>
          </a:xfrm>
        </p:spPr>
        <p:txBody>
          <a:bodyPr>
            <a:normAutofit/>
          </a:bodyPr>
          <a:lstStyle/>
          <a:p>
            <a:pPr marL="54864" eaLnBrk="1" fontAlgn="auto" hangingPunct="1">
              <a:spcAft>
                <a:spcPts val="0"/>
              </a:spcAft>
              <a:defRPr/>
            </a:pPr>
            <a:r>
              <a:rPr lang="en-US" sz="4000" b="1" dirty="0" smtClean="0">
                <a:solidFill>
                  <a:schemeClr val="tx2">
                    <a:tint val="100000"/>
                    <a:shade val="90000"/>
                    <a:satMod val="250000"/>
                    <a:alpha val="100000"/>
                  </a:schemeClr>
                </a:solidFill>
              </a:rPr>
              <a:t>Documenting Editions of Books</a:t>
            </a:r>
          </a:p>
        </p:txBody>
      </p:sp>
      <p:sp>
        <p:nvSpPr>
          <p:cNvPr id="106499" name="Rectangle 3"/>
          <p:cNvSpPr>
            <a:spLocks noGrp="1" noRot="1" noChangeArrowheads="1"/>
          </p:cNvSpPr>
          <p:nvPr>
            <p:ph idx="1"/>
          </p:nvPr>
        </p:nvSpPr>
        <p:spPr>
          <a:xfrm>
            <a:off x="457200" y="1646238"/>
            <a:ext cx="8534400" cy="5059362"/>
          </a:xfrm>
        </p:spPr>
        <p:txBody>
          <a:bodyPr>
            <a:normAutofit/>
          </a:bodyPr>
          <a:lstStyle/>
          <a:p>
            <a:pPr eaLnBrk="1" fontAlgn="auto" hangingPunct="1">
              <a:lnSpc>
                <a:spcPct val="80000"/>
              </a:lnSpc>
              <a:spcBef>
                <a:spcPts val="0"/>
              </a:spcBef>
              <a:spcAft>
                <a:spcPts val="0"/>
              </a:spcAft>
              <a:defRPr/>
            </a:pPr>
            <a:r>
              <a:rPr lang="en-US" sz="2000" dirty="0" smtClean="0"/>
              <a:t>Edition other than the first</a:t>
            </a:r>
          </a:p>
          <a:p>
            <a:pPr eaLnBrk="1" fontAlgn="auto" hangingPunct="1">
              <a:lnSpc>
                <a:spcPct val="80000"/>
              </a:lnSpc>
              <a:spcBef>
                <a:spcPts val="0"/>
              </a:spcBef>
              <a:spcAft>
                <a:spcPts val="0"/>
              </a:spcAft>
              <a:buFont typeface="Arial" charset="0"/>
              <a:buNone/>
              <a:defRPr/>
            </a:pPr>
            <a:endParaRPr lang="en-US" sz="2000" dirty="0" smtClean="0">
              <a:solidFill>
                <a:srgbClr val="00B050"/>
              </a:solidFill>
            </a:endParaRPr>
          </a:p>
          <a:p>
            <a:pPr eaLnBrk="1" fontAlgn="auto" hangingPunct="1">
              <a:lnSpc>
                <a:spcPct val="80000"/>
              </a:lnSpc>
              <a:spcBef>
                <a:spcPts val="0"/>
              </a:spcBef>
              <a:spcAft>
                <a:spcPts val="0"/>
              </a:spcAft>
              <a:buFont typeface="Arial" charset="0"/>
              <a:buNone/>
              <a:defRPr/>
            </a:pPr>
            <a:endParaRPr lang="en-US" sz="2000" dirty="0" smtClean="0">
              <a:solidFill>
                <a:schemeClr val="tx2">
                  <a:lumMod val="90000"/>
                </a:schemeClr>
              </a:solidFill>
            </a:endParaRPr>
          </a:p>
          <a:p>
            <a:pPr eaLnBrk="1" fontAlgn="auto" hangingPunct="1">
              <a:lnSpc>
                <a:spcPct val="80000"/>
              </a:lnSpc>
              <a:spcBef>
                <a:spcPts val="0"/>
              </a:spcBef>
              <a:spcAft>
                <a:spcPts val="0"/>
              </a:spcAft>
              <a:buFont typeface="Arial" charset="0"/>
              <a:buNone/>
              <a:defRPr/>
            </a:pPr>
            <a:r>
              <a:rPr lang="en-US" sz="2000" dirty="0" smtClean="0">
                <a:solidFill>
                  <a:srgbClr val="FFFF00"/>
                </a:solidFill>
              </a:rPr>
              <a:t>Williams, Abby, and John Williams. </a:t>
            </a:r>
            <a:r>
              <a:rPr lang="en-US" sz="2000" i="1" dirty="0" smtClean="0">
                <a:solidFill>
                  <a:srgbClr val="FFFF00"/>
                </a:solidFill>
              </a:rPr>
              <a:t>The English Bulldog</a:t>
            </a:r>
            <a:r>
              <a:rPr lang="en-US" sz="2000" dirty="0" smtClean="0">
                <a:solidFill>
                  <a:srgbClr val="FFFF00"/>
                </a:solidFill>
              </a:rPr>
              <a:t>. 7</a:t>
            </a:r>
            <a:r>
              <a:rPr lang="en-US" sz="2000" baseline="30000" dirty="0" smtClean="0">
                <a:solidFill>
                  <a:srgbClr val="FFFF00"/>
                </a:solidFill>
              </a:rPr>
              <a:t>th</a:t>
            </a:r>
            <a:r>
              <a:rPr lang="en-US" sz="2000" dirty="0" smtClean="0">
                <a:solidFill>
                  <a:srgbClr val="FFFF00"/>
                </a:solidFill>
              </a:rPr>
              <a:t> ed., </a:t>
            </a: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r>
              <a:rPr lang="en-US" sz="2000" dirty="0">
                <a:solidFill>
                  <a:srgbClr val="FFFF00"/>
                </a:solidFill>
              </a:rPr>
              <a:t>	</a:t>
            </a:r>
            <a:r>
              <a:rPr lang="en-US" sz="2000" dirty="0" smtClean="0">
                <a:solidFill>
                  <a:srgbClr val="FFFF00"/>
                </a:solidFill>
              </a:rPr>
              <a:t>Houghton, 2004. </a:t>
            </a: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endParaRPr lang="en-US" sz="2000" dirty="0">
              <a:solidFill>
                <a:srgbClr val="FFFF00"/>
              </a:solidFill>
            </a:endParaRPr>
          </a:p>
          <a:p>
            <a:pPr eaLnBrk="1" fontAlgn="auto" hangingPunct="1">
              <a:lnSpc>
                <a:spcPct val="80000"/>
              </a:lnSpc>
              <a:spcBef>
                <a:spcPts val="0"/>
              </a:spcBef>
              <a:spcAft>
                <a:spcPts val="0"/>
              </a:spcAft>
              <a:buFont typeface="Arial" charset="0"/>
              <a:buNone/>
              <a:defRPr/>
            </a:pPr>
            <a:r>
              <a:rPr lang="en-US" sz="2000" dirty="0" smtClean="0">
                <a:solidFill>
                  <a:srgbClr val="FFFF00"/>
                </a:solidFill>
              </a:rPr>
              <a:t>Walker, John A.  </a:t>
            </a:r>
            <a:r>
              <a:rPr lang="en-US" sz="2000" i="1" dirty="0" smtClean="0">
                <a:solidFill>
                  <a:srgbClr val="FFFF00"/>
                </a:solidFill>
              </a:rPr>
              <a:t>Art in the Age of Mass Media.</a:t>
            </a:r>
            <a:r>
              <a:rPr lang="en-US" sz="2000" dirty="0" smtClean="0">
                <a:solidFill>
                  <a:srgbClr val="FFFF00"/>
                </a:solidFill>
              </a:rPr>
              <a:t> 3</a:t>
            </a:r>
            <a:r>
              <a:rPr lang="en-US" sz="2000" baseline="30000" dirty="0" smtClean="0">
                <a:solidFill>
                  <a:srgbClr val="FFFF00"/>
                </a:solidFill>
              </a:rPr>
              <a:t>rd</a:t>
            </a:r>
            <a:r>
              <a:rPr lang="en-US" sz="2000" dirty="0" smtClean="0">
                <a:solidFill>
                  <a:srgbClr val="FFFF00"/>
                </a:solidFill>
              </a:rPr>
              <a:t> ed., Pluto Press, 2001.</a:t>
            </a:r>
          </a:p>
          <a:p>
            <a:pPr eaLnBrk="1" fontAlgn="auto" hangingPunct="1">
              <a:lnSpc>
                <a:spcPct val="80000"/>
              </a:lnSpc>
              <a:spcBef>
                <a:spcPts val="0"/>
              </a:spcBef>
              <a:spcAft>
                <a:spcPts val="0"/>
              </a:spcAft>
              <a:buFont typeface="Arial" charset="0"/>
              <a:buNone/>
              <a:defRPr/>
            </a:pPr>
            <a:endParaRPr lang="en-US" sz="2000" dirty="0">
              <a:solidFill>
                <a:srgbClr val="FFFF00"/>
              </a:solidFill>
            </a:endParaRP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endParaRPr lang="en-US" sz="2000" dirty="0">
              <a:solidFill>
                <a:srgbClr val="FFFF00"/>
              </a:solidFill>
            </a:endParaRP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endParaRPr lang="en-US" sz="2000" dirty="0">
              <a:solidFill>
                <a:srgbClr val="FFFF00"/>
              </a:solidFill>
            </a:endParaRPr>
          </a:p>
          <a:p>
            <a:pPr eaLnBrk="1" fontAlgn="auto" hangingPunct="1">
              <a:lnSpc>
                <a:spcPct val="80000"/>
              </a:lnSpc>
              <a:spcBef>
                <a:spcPts val="0"/>
              </a:spcBef>
              <a:spcAft>
                <a:spcPts val="0"/>
              </a:spcAft>
              <a:buFont typeface="Arial" charset="0"/>
              <a:buNone/>
              <a:defRPr/>
            </a:pPr>
            <a:endParaRPr lang="en-US" sz="2000" dirty="0" smtClean="0">
              <a:solidFill>
                <a:srgbClr val="FFFF00"/>
              </a:solidFill>
            </a:endParaRPr>
          </a:p>
          <a:p>
            <a:pPr eaLnBrk="1" fontAlgn="auto" hangingPunct="1">
              <a:lnSpc>
                <a:spcPct val="80000"/>
              </a:lnSpc>
              <a:spcBef>
                <a:spcPts val="0"/>
              </a:spcBef>
              <a:spcAft>
                <a:spcPts val="0"/>
              </a:spcAft>
              <a:buFont typeface="Arial" charset="0"/>
              <a:buNone/>
              <a:defRPr/>
            </a:pPr>
            <a:r>
              <a:rPr lang="en-US" sz="1200" dirty="0">
                <a:solidFill>
                  <a:srgbClr val="FFFF00"/>
                </a:solidFill>
              </a:rPr>
              <a:t>	</a:t>
            </a:r>
            <a:r>
              <a:rPr lang="en-US" sz="1200" dirty="0" smtClean="0">
                <a:solidFill>
                  <a:srgbClr val="FFFF00"/>
                </a:solidFill>
              </a:rPr>
              <a:t>						</a:t>
            </a:r>
            <a:r>
              <a:rPr lang="en-US" sz="1200" dirty="0" smtClean="0"/>
              <a:t>(</a:t>
            </a:r>
            <a:r>
              <a:rPr lang="en-US" sz="1200" i="1" dirty="0" smtClean="0"/>
              <a:t>Documenting</a:t>
            </a:r>
            <a:r>
              <a:rPr lang="en-US" sz="1200" dirty="0" smtClean="0"/>
              <a:t> 18)</a:t>
            </a:r>
          </a:p>
          <a:p>
            <a:pPr eaLnBrk="1" fontAlgn="auto" hangingPunct="1">
              <a:lnSpc>
                <a:spcPct val="80000"/>
              </a:lnSpc>
              <a:spcBef>
                <a:spcPts val="0"/>
              </a:spcBef>
              <a:spcAft>
                <a:spcPts val="0"/>
              </a:spcAft>
              <a:buFont typeface="Arial" charset="0"/>
              <a:buNone/>
              <a:defRPr/>
            </a:pPr>
            <a:endParaRPr lang="en-US" sz="2000" dirty="0" smtClean="0"/>
          </a:p>
          <a:p>
            <a:pPr eaLnBrk="1" fontAlgn="auto" hangingPunct="1">
              <a:lnSpc>
                <a:spcPct val="80000"/>
              </a:lnSpc>
              <a:spcBef>
                <a:spcPts val="0"/>
              </a:spcBef>
              <a:spcAft>
                <a:spcPts val="0"/>
              </a:spcAft>
              <a:buFont typeface="Arial" charset="0"/>
              <a:buNone/>
              <a:defRPr/>
            </a:pPr>
            <a:endParaRPr lang="en-US" sz="18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106499">
                                            <p:txEl>
                                              <p:pRg st="3" end="3"/>
                                            </p:txEl>
                                          </p:spTgt>
                                        </p:tgtEl>
                                        <p:attrNameLst>
                                          <p:attrName>style.visibility</p:attrName>
                                        </p:attrNameLst>
                                      </p:cBhvr>
                                      <p:to>
                                        <p:strVal val="visible"/>
                                      </p:to>
                                    </p:set>
                                    <p:animEffect transition="in" filter="checkerboard(across)">
                                      <p:cBhvr>
                                        <p:cTn id="7" dur="500"/>
                                        <p:tgtEl>
                                          <p:spTgt spid="106499">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06499">
                                            <p:txEl>
                                              <p:pRg st="0" end="0"/>
                                            </p:txEl>
                                          </p:spTgt>
                                        </p:tgtEl>
                                        <p:attrNameLst>
                                          <p:attrName>style.visibility</p:attrName>
                                        </p:attrNameLst>
                                      </p:cBhvr>
                                      <p:to>
                                        <p:strVal val="visible"/>
                                      </p:to>
                                    </p:set>
                                    <p:animEffect transition="in" filter="checkerboard(across)">
                                      <p:cBhvr>
                                        <p:cTn id="10" dur="500"/>
                                        <p:tgtEl>
                                          <p:spTgt spid="106499">
                                            <p:txEl>
                                              <p:pRg st="0" end="0"/>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06499">
                                            <p:txEl>
                                              <p:pRg st="6" end="6"/>
                                            </p:txEl>
                                          </p:spTgt>
                                        </p:tgtEl>
                                        <p:attrNameLst>
                                          <p:attrName>style.visibility</p:attrName>
                                        </p:attrNameLst>
                                      </p:cBhvr>
                                      <p:to>
                                        <p:strVal val="visible"/>
                                      </p:to>
                                    </p:set>
                                    <p:animEffect transition="in" filter="checkerboard(across)">
                                      <p:cBhvr>
                                        <p:cTn id="13" dur="500"/>
                                        <p:tgtEl>
                                          <p:spTgt spid="106499">
                                            <p:txEl>
                                              <p:pRg st="6" end="6"/>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06499">
                                            <p:txEl>
                                              <p:pRg st="9" end="9"/>
                                            </p:txEl>
                                          </p:spTgt>
                                        </p:tgtEl>
                                        <p:attrNameLst>
                                          <p:attrName>style.visibility</p:attrName>
                                        </p:attrNameLst>
                                      </p:cBhvr>
                                      <p:to>
                                        <p:strVal val="visible"/>
                                      </p:to>
                                    </p:set>
                                    <p:animEffect transition="in" filter="checkerboard(across)">
                                      <p:cBhvr>
                                        <p:cTn id="16" dur="500"/>
                                        <p:tgtEl>
                                          <p:spTgt spid="106499">
                                            <p:txEl>
                                              <p:pRg st="9" end="9"/>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106499">
                                            <p:txEl>
                                              <p:pRg st="16" end="16"/>
                                            </p:txEl>
                                          </p:spTgt>
                                        </p:tgtEl>
                                        <p:attrNameLst>
                                          <p:attrName>style.visibility</p:attrName>
                                        </p:attrNameLst>
                                      </p:cBhvr>
                                      <p:to>
                                        <p:strVal val="visible"/>
                                      </p:to>
                                    </p:set>
                                    <p:animEffect transition="in" filter="checkerboard(across)">
                                      <p:cBhvr>
                                        <p:cTn id="19" dur="500"/>
                                        <p:tgtEl>
                                          <p:spTgt spid="106499">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smtClean="0"/>
              <a:t>Documenting a Multivolume Work</a:t>
            </a:r>
            <a:endParaRPr lang="en-US" sz="3600" dirty="0"/>
          </a:p>
        </p:txBody>
      </p:sp>
      <p:sp>
        <p:nvSpPr>
          <p:cNvPr id="3" name="Content Placeholder 2"/>
          <p:cNvSpPr>
            <a:spLocks noGrp="1"/>
          </p:cNvSpPr>
          <p:nvPr>
            <p:ph idx="1"/>
          </p:nvPr>
        </p:nvSpPr>
        <p:spPr/>
        <p:txBody>
          <a:bodyPr/>
          <a:lstStyle/>
          <a:p>
            <a:pPr marL="0" indent="0">
              <a:buFont typeface="Wingdings 2" pitchFamily="18" charset="2"/>
              <a:buNone/>
              <a:defRPr/>
            </a:pPr>
            <a:r>
              <a:rPr lang="en-US" sz="2000" dirty="0" smtClean="0">
                <a:solidFill>
                  <a:srgbClr val="FFFF00"/>
                </a:solidFill>
              </a:rPr>
              <a:t>Multivolume work:  Include the total number of volumes at the end of the citation. If the volumes were published over several years, give the inclusive dates of publication. If you cite only the </a:t>
            </a:r>
            <a:r>
              <a:rPr lang="en-US" sz="2000" dirty="0">
                <a:solidFill>
                  <a:srgbClr val="FFFF00"/>
                </a:solidFill>
              </a:rPr>
              <a:t>v</a:t>
            </a:r>
            <a:r>
              <a:rPr lang="en-US" sz="2000" dirty="0" smtClean="0">
                <a:solidFill>
                  <a:srgbClr val="FFFF00"/>
                </a:solidFill>
              </a:rPr>
              <a:t>olumes, include the number volume before the publisher and give the date of the publication for that </a:t>
            </a:r>
            <a:r>
              <a:rPr lang="en-US" sz="2000" dirty="0">
                <a:solidFill>
                  <a:srgbClr val="FFFF00"/>
                </a:solidFill>
              </a:rPr>
              <a:t>v</a:t>
            </a:r>
            <a:r>
              <a:rPr lang="en-US" sz="2000" dirty="0" smtClean="0">
                <a:solidFill>
                  <a:srgbClr val="FFFF00"/>
                </a:solidFill>
              </a:rPr>
              <a:t>olume.</a:t>
            </a:r>
          </a:p>
          <a:p>
            <a:pPr marL="0" indent="0">
              <a:buFont typeface="Wingdings 2" pitchFamily="18" charset="2"/>
              <a:buNone/>
              <a:defRPr/>
            </a:pPr>
            <a:endParaRPr lang="en-US" sz="2000" dirty="0" smtClean="0">
              <a:solidFill>
                <a:srgbClr val="FFFF00"/>
              </a:solidFill>
            </a:endParaRPr>
          </a:p>
          <a:p>
            <a:pPr marL="0" indent="0">
              <a:buFont typeface="Wingdings 2" pitchFamily="18" charset="2"/>
              <a:buNone/>
              <a:defRPr/>
            </a:pPr>
            <a:endParaRPr lang="en-US" sz="2000" dirty="0" smtClean="0">
              <a:solidFill>
                <a:srgbClr val="FFFF00"/>
              </a:solidFill>
            </a:endParaRPr>
          </a:p>
          <a:p>
            <a:pPr marL="0" indent="0">
              <a:buFont typeface="Wingdings 2" pitchFamily="18" charset="2"/>
              <a:buNone/>
              <a:defRPr/>
            </a:pPr>
            <a:r>
              <a:rPr lang="en-US" sz="1800" dirty="0" smtClean="0"/>
              <a:t>Stark, Freya.  </a:t>
            </a:r>
            <a:r>
              <a:rPr lang="en-US" sz="1800" i="1" dirty="0" smtClean="0"/>
              <a:t>Letters.</a:t>
            </a:r>
            <a:r>
              <a:rPr lang="en-US" sz="1800" dirty="0" smtClean="0"/>
              <a:t> Edited by Lucy </a:t>
            </a:r>
            <a:r>
              <a:rPr lang="en-US" sz="1800" dirty="0" err="1" smtClean="0"/>
              <a:t>Moorehead</a:t>
            </a:r>
            <a:r>
              <a:rPr lang="en-US" sz="1800" dirty="0" smtClean="0"/>
              <a:t>, Compton Press, 1974-82. </a:t>
            </a:r>
          </a:p>
          <a:p>
            <a:pPr marL="0" indent="0">
              <a:buFont typeface="Wingdings 2" pitchFamily="18" charset="2"/>
              <a:buNone/>
              <a:defRPr/>
            </a:pPr>
            <a:endParaRPr lang="en-US" sz="1800" dirty="0"/>
          </a:p>
          <a:p>
            <a:pPr marL="0" indent="0">
              <a:buFont typeface="Wingdings 2" pitchFamily="18" charset="2"/>
              <a:buNone/>
              <a:defRPr/>
            </a:pPr>
            <a:r>
              <a:rPr lang="en-US" sz="1800" dirty="0" smtClean="0"/>
              <a:t>	8 vols.</a:t>
            </a:r>
          </a:p>
          <a:p>
            <a:pPr marL="0" indent="0">
              <a:buFont typeface="Wingdings 2" pitchFamily="18" charset="2"/>
              <a:buNone/>
              <a:defRPr/>
            </a:pPr>
            <a:endParaRPr lang="en-US" sz="1800" dirty="0"/>
          </a:p>
          <a:p>
            <a:pPr marL="0" indent="0">
              <a:buFont typeface="Wingdings 2" pitchFamily="18" charset="2"/>
              <a:buNone/>
              <a:defRPr/>
            </a:pPr>
            <a:r>
              <a:rPr lang="en-US" sz="1800" dirty="0" smtClean="0"/>
              <a:t>Stark, Freya.  </a:t>
            </a:r>
            <a:r>
              <a:rPr lang="en-US" sz="1800" i="1" dirty="0" smtClean="0"/>
              <a:t>Letters. </a:t>
            </a:r>
            <a:r>
              <a:rPr lang="en-US" sz="1800" dirty="0" smtClean="0"/>
              <a:t>Edited by Lucy </a:t>
            </a:r>
            <a:r>
              <a:rPr lang="en-US" sz="1800" dirty="0" err="1" smtClean="0"/>
              <a:t>Moorehead</a:t>
            </a:r>
            <a:r>
              <a:rPr lang="en-US" sz="1800" dirty="0" smtClean="0"/>
              <a:t>, vol. 5, Compton Press, 1978. </a:t>
            </a:r>
          </a:p>
          <a:p>
            <a:pPr marL="0" indent="0">
              <a:buFont typeface="Wingdings 2" pitchFamily="18" charset="2"/>
              <a:buNone/>
              <a:defRPr/>
            </a:pPr>
            <a:endParaRPr lang="en-US" sz="1800" dirty="0"/>
          </a:p>
          <a:p>
            <a:pPr marL="0" indent="0">
              <a:buFont typeface="Wingdings 2" pitchFamily="18" charset="2"/>
              <a:buNone/>
              <a:defRPr/>
            </a:pPr>
            <a:r>
              <a:rPr lang="en-US" sz="1800" dirty="0" smtClean="0"/>
              <a:t>	8 vols. </a:t>
            </a:r>
          </a:p>
          <a:p>
            <a:pPr marL="0" indent="0">
              <a:buFont typeface="Wingdings 2" pitchFamily="18" charset="2"/>
              <a:buNone/>
              <a:defRPr/>
            </a:pPr>
            <a:endParaRPr lang="en-US" sz="1800" dirty="0"/>
          </a:p>
          <a:p>
            <a:pPr marL="0" indent="0">
              <a:buFont typeface="Wingdings 2" pitchFamily="18" charset="2"/>
              <a:buNone/>
              <a:defRPr/>
            </a:pPr>
            <a:r>
              <a:rPr lang="en-US" sz="1800" dirty="0" smtClean="0"/>
              <a:t>							</a:t>
            </a:r>
            <a:r>
              <a:rPr lang="en-US" sz="1200" dirty="0" smtClean="0"/>
              <a:t>  (</a:t>
            </a:r>
            <a:r>
              <a:rPr lang="en-US" sz="1200" i="1" dirty="0" smtClean="0"/>
              <a:t>Documenting</a:t>
            </a:r>
            <a:r>
              <a:rPr lang="en-US" sz="1200" dirty="0" smtClean="0"/>
              <a:t> 18)</a:t>
            </a:r>
            <a:endParaRPr lang="en-US" sz="1800" dirty="0"/>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3600" dirty="0" smtClean="0"/>
              <a:t>Documenting a Work</a:t>
            </a:r>
            <a:br>
              <a:rPr lang="en-US" sz="3600" dirty="0" smtClean="0"/>
            </a:br>
            <a:r>
              <a:rPr lang="en-US" sz="3600" dirty="0" smtClean="0"/>
              <a:t> from an Anthology</a:t>
            </a:r>
            <a:endParaRPr lang="en-US" sz="3600" dirty="0"/>
          </a:p>
        </p:txBody>
      </p:sp>
      <p:sp>
        <p:nvSpPr>
          <p:cNvPr id="3" name="Content Placeholder 2"/>
          <p:cNvSpPr>
            <a:spLocks noGrp="1"/>
          </p:cNvSpPr>
          <p:nvPr>
            <p:ph idx="1"/>
          </p:nvPr>
        </p:nvSpPr>
        <p:spPr>
          <a:xfrm>
            <a:off x="457200" y="1295400"/>
            <a:ext cx="8229600" cy="5562600"/>
          </a:xfrm>
        </p:spPr>
        <p:txBody>
          <a:bodyPr/>
          <a:lstStyle/>
          <a:p>
            <a:pPr>
              <a:defRPr/>
            </a:pPr>
            <a:r>
              <a:rPr lang="en-US" sz="2000" dirty="0" smtClean="0">
                <a:solidFill>
                  <a:srgbClr val="FFFF00"/>
                </a:solidFill>
              </a:rPr>
              <a:t>If you are citing an essay, a short story, a poem, or another work printed in an anthology or other book collection, then the following information may be needed:</a:t>
            </a:r>
          </a:p>
          <a:p>
            <a:pPr marL="0" indent="0">
              <a:buFont typeface="Wingdings 2" pitchFamily="18" charset="2"/>
              <a:buNone/>
              <a:defRPr/>
            </a:pPr>
            <a:r>
              <a:rPr lang="en-US" sz="2000" dirty="0">
                <a:solidFill>
                  <a:srgbClr val="FFFF00"/>
                </a:solidFill>
              </a:rPr>
              <a:t>	</a:t>
            </a:r>
            <a:r>
              <a:rPr lang="en-US" sz="2000" dirty="0" smtClean="0">
                <a:solidFill>
                  <a:srgbClr val="FFFF00"/>
                </a:solidFill>
              </a:rPr>
              <a:t>1) Author of the work</a:t>
            </a:r>
          </a:p>
          <a:p>
            <a:pPr marL="0" indent="0">
              <a:buFont typeface="Wingdings 2" pitchFamily="18" charset="2"/>
              <a:buNone/>
              <a:defRPr/>
            </a:pPr>
            <a:r>
              <a:rPr lang="en-US" sz="2000" dirty="0" smtClean="0">
                <a:solidFill>
                  <a:srgbClr val="FFFF00"/>
                </a:solidFill>
              </a:rPr>
              <a:t>	2) “Title of the Work”</a:t>
            </a:r>
          </a:p>
          <a:p>
            <a:pPr marL="0" indent="0">
              <a:buFont typeface="Wingdings 2" pitchFamily="18" charset="2"/>
              <a:buNone/>
              <a:defRPr/>
            </a:pPr>
            <a:r>
              <a:rPr lang="en-US" sz="2000" dirty="0">
                <a:solidFill>
                  <a:srgbClr val="FFFF00"/>
                </a:solidFill>
              </a:rPr>
              <a:t>	</a:t>
            </a:r>
            <a:r>
              <a:rPr lang="en-US" sz="2000" dirty="0" smtClean="0">
                <a:solidFill>
                  <a:srgbClr val="FFFF00"/>
                </a:solidFill>
              </a:rPr>
              <a:t>3) Translator (if needed) </a:t>
            </a:r>
          </a:p>
          <a:p>
            <a:pPr marL="0" indent="0">
              <a:buFont typeface="Wingdings 2" pitchFamily="18" charset="2"/>
              <a:buNone/>
              <a:defRPr/>
            </a:pPr>
            <a:r>
              <a:rPr lang="en-US" sz="2000" dirty="0">
                <a:solidFill>
                  <a:srgbClr val="FFFF00"/>
                </a:solidFill>
              </a:rPr>
              <a:t>	</a:t>
            </a:r>
            <a:r>
              <a:rPr lang="en-US" sz="2000" dirty="0" smtClean="0">
                <a:solidFill>
                  <a:srgbClr val="FFFF00"/>
                </a:solidFill>
              </a:rPr>
              <a:t>4) </a:t>
            </a:r>
            <a:r>
              <a:rPr lang="en-US" sz="2000" i="1" dirty="0" smtClean="0">
                <a:solidFill>
                  <a:srgbClr val="FFFF00"/>
                </a:solidFill>
              </a:rPr>
              <a:t>Title of the Collection or Anthology</a:t>
            </a:r>
          </a:p>
          <a:p>
            <a:pPr marL="0" indent="0">
              <a:buFont typeface="Wingdings 2" pitchFamily="18" charset="2"/>
              <a:buNone/>
              <a:defRPr/>
            </a:pPr>
            <a:r>
              <a:rPr lang="en-US" sz="2000" i="1" dirty="0">
                <a:solidFill>
                  <a:srgbClr val="FFFF00"/>
                </a:solidFill>
              </a:rPr>
              <a:t>	</a:t>
            </a:r>
            <a:r>
              <a:rPr lang="en-US" sz="2000" dirty="0" smtClean="0">
                <a:solidFill>
                  <a:srgbClr val="FFFF00"/>
                </a:solidFill>
              </a:rPr>
              <a:t>5) Editor (if needed)</a:t>
            </a:r>
          </a:p>
          <a:p>
            <a:pPr marL="0" indent="0">
              <a:buFont typeface="Wingdings 2" pitchFamily="18" charset="2"/>
              <a:buNone/>
              <a:defRPr/>
            </a:pPr>
            <a:r>
              <a:rPr lang="en-US" sz="2000" dirty="0">
                <a:solidFill>
                  <a:srgbClr val="FFFF00"/>
                </a:solidFill>
              </a:rPr>
              <a:t>	</a:t>
            </a:r>
            <a:r>
              <a:rPr lang="en-US" sz="2000" dirty="0" smtClean="0">
                <a:solidFill>
                  <a:srgbClr val="FFFF00"/>
                </a:solidFill>
              </a:rPr>
              <a:t>6) Publisher</a:t>
            </a:r>
          </a:p>
          <a:p>
            <a:pPr marL="0" indent="0">
              <a:buFont typeface="Wingdings 2" pitchFamily="18" charset="2"/>
              <a:buNone/>
              <a:defRPr/>
            </a:pPr>
            <a:r>
              <a:rPr lang="en-US" sz="2000" dirty="0">
                <a:solidFill>
                  <a:srgbClr val="FFFF00"/>
                </a:solidFill>
              </a:rPr>
              <a:t>	</a:t>
            </a:r>
            <a:r>
              <a:rPr lang="en-US" sz="2000" dirty="0" smtClean="0">
                <a:solidFill>
                  <a:srgbClr val="FFFF00"/>
                </a:solidFill>
              </a:rPr>
              <a:t>10) Year</a:t>
            </a:r>
          </a:p>
          <a:p>
            <a:pPr marL="0" indent="0">
              <a:buFont typeface="Wingdings 2" pitchFamily="18" charset="2"/>
              <a:buNone/>
              <a:defRPr/>
            </a:pPr>
            <a:r>
              <a:rPr lang="en-US" sz="2000" dirty="0">
                <a:solidFill>
                  <a:srgbClr val="FFFF00"/>
                </a:solidFill>
              </a:rPr>
              <a:t>	</a:t>
            </a:r>
            <a:r>
              <a:rPr lang="en-US" sz="2000" dirty="0" smtClean="0">
                <a:solidFill>
                  <a:srgbClr val="FFFF00"/>
                </a:solidFill>
              </a:rPr>
              <a:t>11) Page numbers where short work is located in 	  	       anthology</a:t>
            </a:r>
          </a:p>
          <a:p>
            <a:pPr marL="0" indent="0">
              <a:buFont typeface="Wingdings 2" pitchFamily="18" charset="2"/>
              <a:buNone/>
              <a:defRPr/>
            </a:pPr>
            <a:endParaRPr lang="en-US" sz="2000" dirty="0"/>
          </a:p>
          <a:p>
            <a:pPr marL="0" indent="0">
              <a:buFont typeface="Wingdings 2" pitchFamily="18" charset="2"/>
              <a:buNone/>
              <a:defRPr/>
            </a:pPr>
            <a:r>
              <a:rPr lang="en-US" sz="2000" dirty="0" err="1" smtClean="0"/>
              <a:t>Sayrafiezadeh</a:t>
            </a:r>
            <a:r>
              <a:rPr lang="en-US" sz="2000" dirty="0" smtClean="0"/>
              <a:t>, Said. “Paranoia.” </a:t>
            </a:r>
            <a:r>
              <a:rPr lang="en-US" sz="2000" i="1" dirty="0" smtClean="0"/>
              <a:t>New American Studies,</a:t>
            </a:r>
            <a:r>
              <a:rPr lang="en-US" sz="2000" dirty="0" smtClean="0"/>
              <a:t> edited by Ben </a:t>
            </a:r>
          </a:p>
          <a:p>
            <a:pPr marL="0" indent="0">
              <a:buFont typeface="Wingdings 2" pitchFamily="18" charset="2"/>
              <a:buNone/>
              <a:defRPr/>
            </a:pPr>
            <a:endParaRPr lang="en-US" sz="2000" dirty="0"/>
          </a:p>
          <a:p>
            <a:pPr marL="0" indent="0">
              <a:buFont typeface="Wingdings 2" pitchFamily="18" charset="2"/>
              <a:buNone/>
              <a:defRPr/>
            </a:pPr>
            <a:r>
              <a:rPr lang="en-US" sz="2000" dirty="0" smtClean="0"/>
              <a:t>	Marcus, Vintage Books, 2015, </a:t>
            </a:r>
            <a:r>
              <a:rPr lang="en-US" sz="2000" dirty="0" smtClean="0"/>
              <a:t> pp</a:t>
            </a:r>
            <a:r>
              <a:rPr lang="en-US" sz="2000" dirty="0" smtClean="0"/>
              <a:t>. 3-29.</a:t>
            </a:r>
          </a:p>
          <a:p>
            <a:pPr marL="0" indent="0">
              <a:buFont typeface="Wingdings 2" pitchFamily="18" charset="2"/>
              <a:buNone/>
              <a:defRPr/>
            </a:pPr>
            <a:r>
              <a:rPr lang="en-US" sz="2000" dirty="0"/>
              <a:t>	</a:t>
            </a:r>
            <a:r>
              <a:rPr lang="en-US" sz="2000" dirty="0" smtClean="0"/>
              <a:t>				</a:t>
            </a:r>
            <a:r>
              <a:rPr lang="en-US" sz="1200" dirty="0" smtClean="0"/>
              <a:t>                                    (</a:t>
            </a:r>
            <a:r>
              <a:rPr lang="en-US" sz="1200" i="1" dirty="0" smtClean="0"/>
              <a:t>Documenting</a:t>
            </a:r>
            <a:r>
              <a:rPr lang="en-US" sz="1200" dirty="0" smtClean="0"/>
              <a:t> 17)</a:t>
            </a:r>
            <a:endParaRPr lang="en-US" sz="2000" dirty="0" smtClean="0"/>
          </a:p>
          <a:p>
            <a:pPr marL="0" indent="0">
              <a:buFont typeface="Wingdings 2" pitchFamily="18" charset="2"/>
              <a:buNone/>
              <a:defRPr/>
            </a:pPr>
            <a:endParaRPr lang="en-US" sz="2000" dirty="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Documenting a Graphic Narrative</a:t>
            </a:r>
            <a:br>
              <a:rPr lang="en-US" sz="3600" dirty="0" smtClean="0"/>
            </a:br>
            <a:r>
              <a:rPr lang="en-US" sz="3600" dirty="0" smtClean="0"/>
              <a:t> or Illustrated Work</a:t>
            </a:r>
            <a:endParaRPr lang="en-US" sz="3600" dirty="0"/>
          </a:p>
        </p:txBody>
      </p:sp>
      <p:sp>
        <p:nvSpPr>
          <p:cNvPr id="3" name="Content Placeholder 2"/>
          <p:cNvSpPr>
            <a:spLocks noGrp="1"/>
          </p:cNvSpPr>
          <p:nvPr>
            <p:ph idx="1"/>
          </p:nvPr>
        </p:nvSpPr>
        <p:spPr/>
        <p:txBody>
          <a:bodyPr/>
          <a:lstStyle/>
          <a:p>
            <a:r>
              <a:rPr lang="en-US" sz="2000" dirty="0" smtClean="0">
                <a:solidFill>
                  <a:srgbClr val="FFFF00"/>
                </a:solidFill>
              </a:rPr>
              <a:t>Begin with the author or illustrator who is most important to your research. List other contributors after the titles, labeling their contribution. If the author and illustrator are the same, cite the work as you would cite a book. </a:t>
            </a:r>
          </a:p>
          <a:p>
            <a:endParaRPr lang="en-US" sz="2000" dirty="0"/>
          </a:p>
          <a:p>
            <a:pPr marL="0" indent="0">
              <a:buNone/>
            </a:pPr>
            <a:r>
              <a:rPr lang="en-US" sz="2000" dirty="0" err="1" smtClean="0"/>
              <a:t>Stavans</a:t>
            </a:r>
            <a:r>
              <a:rPr lang="en-US" sz="2000" dirty="0" smtClean="0"/>
              <a:t>, </a:t>
            </a:r>
            <a:r>
              <a:rPr lang="en-US" sz="2000" dirty="0" err="1" smtClean="0"/>
              <a:t>Ilan</a:t>
            </a:r>
            <a:r>
              <a:rPr lang="en-US" sz="2000" dirty="0" smtClean="0"/>
              <a:t>, writer. </a:t>
            </a:r>
            <a:r>
              <a:rPr lang="en-US" sz="2000" i="1" dirty="0" smtClean="0"/>
              <a:t>Latino USA: </a:t>
            </a:r>
            <a:r>
              <a:rPr lang="en-US" sz="2000" i="1" dirty="0" smtClean="0"/>
              <a:t> A </a:t>
            </a:r>
            <a:r>
              <a:rPr lang="en-US" sz="2000" i="1" dirty="0" smtClean="0"/>
              <a:t>Cartoon History</a:t>
            </a:r>
            <a:r>
              <a:rPr lang="en-US" sz="2000" dirty="0" smtClean="0"/>
              <a:t>. Illustrated by Lalo </a:t>
            </a:r>
          </a:p>
          <a:p>
            <a:pPr marL="0" indent="0">
              <a:buNone/>
            </a:pPr>
            <a:endParaRPr lang="en-US" sz="2000" dirty="0"/>
          </a:p>
          <a:p>
            <a:pPr marL="0" indent="0">
              <a:buNone/>
            </a:pPr>
            <a:r>
              <a:rPr lang="en-US" sz="2000" dirty="0" smtClean="0"/>
              <a:t>	</a:t>
            </a:r>
            <a:r>
              <a:rPr lang="en-US" sz="2000" dirty="0" err="1" smtClean="0"/>
              <a:t>Arcaraz</a:t>
            </a:r>
            <a:r>
              <a:rPr lang="en-US" sz="2000" dirty="0" smtClean="0"/>
              <a:t>, Basic Books, 2006.</a:t>
            </a:r>
          </a:p>
          <a:p>
            <a:pPr marL="0" indent="0">
              <a:buNone/>
            </a:pPr>
            <a:endParaRPr lang="en-US" sz="2000" dirty="0"/>
          </a:p>
          <a:p>
            <a:pPr marL="0" indent="0">
              <a:buNone/>
            </a:pPr>
            <a:r>
              <a:rPr lang="en-US" sz="2000" dirty="0" smtClean="0"/>
              <a:t>Weaver, Dustin, illustrator. </a:t>
            </a:r>
            <a:r>
              <a:rPr lang="en-US" sz="2000" i="1" dirty="0" smtClean="0"/>
              <a:t>The Tenth Circle. </a:t>
            </a:r>
            <a:r>
              <a:rPr lang="en-US" sz="2000" dirty="0" smtClean="0"/>
              <a:t> By Jody </a:t>
            </a:r>
            <a:r>
              <a:rPr lang="en-US" sz="2000" dirty="0" err="1" smtClean="0"/>
              <a:t>Picoult</a:t>
            </a:r>
            <a:r>
              <a:rPr lang="en-US" sz="2000" dirty="0" smtClean="0"/>
              <a:t>, </a:t>
            </a:r>
          </a:p>
          <a:p>
            <a:pPr marL="0" indent="0">
              <a:buNone/>
            </a:pPr>
            <a:endParaRPr lang="en-US" sz="2000" dirty="0"/>
          </a:p>
          <a:p>
            <a:pPr marL="0" indent="0">
              <a:buNone/>
            </a:pPr>
            <a:r>
              <a:rPr lang="en-US" sz="2000" dirty="0" smtClean="0"/>
              <a:t>	Washington Square Press, 2006.</a:t>
            </a:r>
          </a:p>
          <a:p>
            <a:pPr marL="0" indent="0">
              <a:buNone/>
            </a:pPr>
            <a:endParaRPr lang="en-US" sz="2000" dirty="0"/>
          </a:p>
          <a:p>
            <a:pPr marL="0" indent="0">
              <a:buNone/>
            </a:pPr>
            <a:r>
              <a:rPr lang="en-US" sz="2000" dirty="0" smtClean="0"/>
              <a:t>				</a:t>
            </a:r>
            <a:r>
              <a:rPr lang="en-US" sz="1200" dirty="0" smtClean="0"/>
              <a:t>			(</a:t>
            </a:r>
            <a:r>
              <a:rPr lang="en-US" sz="1200" i="1" dirty="0" smtClean="0"/>
              <a:t>Documenting</a:t>
            </a:r>
            <a:r>
              <a:rPr lang="en-US" sz="1200" dirty="0" smtClean="0"/>
              <a:t> 20)</a:t>
            </a:r>
            <a:endParaRPr lang="en-US" sz="2000" dirty="0"/>
          </a:p>
        </p:txBody>
      </p:sp>
    </p:spTree>
    <p:extLst>
      <p:ext uri="{BB962C8B-B14F-4D97-AF65-F5344CB8AC3E}">
        <p14:creationId xmlns:p14="http://schemas.microsoft.com/office/powerpoint/2010/main" val="4104203598"/>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rrowheads="1"/>
          </p:cNvSpPr>
          <p:nvPr>
            <p:ph type="title"/>
          </p:nvPr>
        </p:nvSpPr>
        <p:spPr>
          <a:xfrm>
            <a:off x="457200" y="253536"/>
            <a:ext cx="8229600" cy="1143000"/>
          </a:xfrm>
        </p:spPr>
        <p:txBody>
          <a:bodyPr>
            <a:normAutofit fontScale="90000"/>
          </a:bodyPr>
          <a:lstStyle/>
          <a:p>
            <a:pPr marL="54864" eaLnBrk="1" fontAlgn="auto" hangingPunct="1">
              <a:spcAft>
                <a:spcPts val="0"/>
              </a:spcAft>
              <a:defRPr/>
            </a:pPr>
            <a:r>
              <a:rPr lang="en-US" sz="3600" b="1" dirty="0" smtClean="0">
                <a:solidFill>
                  <a:schemeClr val="tx2">
                    <a:tint val="100000"/>
                    <a:shade val="90000"/>
                    <a:satMod val="250000"/>
                    <a:alpha val="100000"/>
                  </a:schemeClr>
                </a:solidFill>
              </a:rPr>
              <a:t>Documenting Entire Web Site </a:t>
            </a:r>
            <a:br>
              <a:rPr lang="en-US" sz="3600" b="1" dirty="0" smtClean="0">
                <a:solidFill>
                  <a:schemeClr val="tx2">
                    <a:tint val="100000"/>
                    <a:shade val="90000"/>
                    <a:satMod val="250000"/>
                    <a:alpha val="100000"/>
                  </a:schemeClr>
                </a:solidFill>
              </a:rPr>
            </a:br>
            <a:r>
              <a:rPr lang="en-US" sz="3600" b="1" dirty="0" smtClean="0">
                <a:solidFill>
                  <a:schemeClr val="tx2">
                    <a:tint val="100000"/>
                    <a:shade val="90000"/>
                    <a:satMod val="250000"/>
                    <a:alpha val="100000"/>
                  </a:schemeClr>
                </a:solidFill>
              </a:rPr>
              <a:t>and Short Work from a Web Site</a:t>
            </a:r>
          </a:p>
        </p:txBody>
      </p:sp>
      <p:sp>
        <p:nvSpPr>
          <p:cNvPr id="100355" name="Rectangle 3"/>
          <p:cNvSpPr>
            <a:spLocks noGrp="1" noRot="1" noChangeArrowheads="1"/>
          </p:cNvSpPr>
          <p:nvPr>
            <p:ph idx="1"/>
          </p:nvPr>
        </p:nvSpPr>
        <p:spPr>
          <a:xfrm>
            <a:off x="301625" y="1600200"/>
            <a:ext cx="8540750" cy="5334000"/>
          </a:xfrm>
        </p:spPr>
        <p:txBody>
          <a:bodyPr/>
          <a:lstStyle/>
          <a:p>
            <a:pPr eaLnBrk="1" hangingPunct="1">
              <a:lnSpc>
                <a:spcPct val="80000"/>
              </a:lnSpc>
            </a:pPr>
            <a:r>
              <a:rPr lang="en-US" altLang="en-US" sz="1800" dirty="0" smtClean="0">
                <a:solidFill>
                  <a:srgbClr val="FFFF00"/>
                </a:solidFill>
              </a:rPr>
              <a:t>If the Web site does not have an update date or publication date, include your date of access at the end.</a:t>
            </a:r>
          </a:p>
          <a:p>
            <a:pPr eaLnBrk="1" hangingPunct="1">
              <a:lnSpc>
                <a:spcPct val="80000"/>
              </a:lnSpc>
            </a:pPr>
            <a:endParaRPr lang="en-US" altLang="en-US" sz="1800" dirty="0">
              <a:solidFill>
                <a:srgbClr val="FFFF00"/>
              </a:solidFill>
            </a:endParaRPr>
          </a:p>
          <a:p>
            <a:pPr marL="0" indent="0" eaLnBrk="1" hangingPunct="1">
              <a:lnSpc>
                <a:spcPct val="80000"/>
              </a:lnSpc>
              <a:buNone/>
            </a:pPr>
            <a:r>
              <a:rPr lang="en-US" altLang="en-US" sz="1800" dirty="0" smtClean="0">
                <a:solidFill>
                  <a:srgbClr val="FFFF00"/>
                </a:solidFill>
              </a:rPr>
              <a:t>Entire Web Site: </a:t>
            </a:r>
          </a:p>
          <a:p>
            <a:pPr marL="0" indent="0" eaLnBrk="1" hangingPunct="1">
              <a:lnSpc>
                <a:spcPct val="80000"/>
              </a:lnSpc>
              <a:buNone/>
            </a:pPr>
            <a:endParaRPr lang="en-US" altLang="en-US" sz="1800" dirty="0" smtClean="0"/>
          </a:p>
          <a:p>
            <a:pPr marL="0" indent="0" eaLnBrk="1" hangingPunct="1">
              <a:lnSpc>
                <a:spcPct val="80000"/>
              </a:lnSpc>
              <a:buNone/>
            </a:pPr>
            <a:r>
              <a:rPr lang="en-US" altLang="en-US" sz="1800" dirty="0" smtClean="0"/>
              <a:t>Glazier, Loss </a:t>
            </a:r>
            <a:r>
              <a:rPr lang="en-US" altLang="en-US" sz="1800" dirty="0" err="1" smtClean="0"/>
              <a:t>Pequeno</a:t>
            </a:r>
            <a:r>
              <a:rPr lang="en-US" altLang="en-US" sz="1800" dirty="0" smtClean="0"/>
              <a:t>, director. </a:t>
            </a:r>
            <a:r>
              <a:rPr lang="en-US" altLang="en-US" sz="1800" dirty="0" smtClean="0"/>
              <a:t> </a:t>
            </a:r>
            <a:r>
              <a:rPr lang="en-US" altLang="en-US" sz="1800" i="1" dirty="0" smtClean="0"/>
              <a:t>Electronic </a:t>
            </a:r>
            <a:r>
              <a:rPr lang="en-US" altLang="en-US" sz="1800" i="1" dirty="0" smtClean="0"/>
              <a:t>Poetry Center.</a:t>
            </a:r>
            <a:r>
              <a:rPr lang="en-US" altLang="en-US" sz="1800" dirty="0" smtClean="0"/>
              <a:t> State U of New York at </a:t>
            </a:r>
          </a:p>
          <a:p>
            <a:pPr marL="0" indent="0" eaLnBrk="1" hangingPunct="1">
              <a:lnSpc>
                <a:spcPct val="80000"/>
              </a:lnSpc>
              <a:buNone/>
            </a:pPr>
            <a:endParaRPr lang="en-US" altLang="en-US" sz="1800" dirty="0"/>
          </a:p>
          <a:p>
            <a:pPr marL="0" indent="0" eaLnBrk="1" hangingPunct="1">
              <a:lnSpc>
                <a:spcPct val="80000"/>
              </a:lnSpc>
              <a:buNone/>
            </a:pPr>
            <a:r>
              <a:rPr lang="en-US" altLang="en-US" sz="1800" dirty="0" smtClean="0"/>
              <a:t>	Buffalo, </a:t>
            </a:r>
            <a:r>
              <a:rPr lang="en-US" altLang="en-US" sz="1800" dirty="0" smtClean="0"/>
              <a:t> 2014</a:t>
            </a:r>
            <a:r>
              <a:rPr lang="en-US" altLang="en-US" sz="1800" dirty="0" smtClean="0"/>
              <a:t>, </a:t>
            </a:r>
            <a:r>
              <a:rPr lang="en-US" altLang="en-US" sz="1800" dirty="0" smtClean="0"/>
              <a:t> epc.buffalo.edu</a:t>
            </a:r>
            <a:r>
              <a:rPr lang="en-US" altLang="en-US" sz="1800" dirty="0" smtClean="0"/>
              <a:t>/.</a:t>
            </a:r>
          </a:p>
          <a:p>
            <a:pPr marL="0" indent="0" eaLnBrk="1" hangingPunct="1">
              <a:lnSpc>
                <a:spcPct val="80000"/>
              </a:lnSpc>
              <a:buNone/>
            </a:pPr>
            <a:endParaRPr lang="en-US" altLang="en-US" sz="1800" dirty="0">
              <a:solidFill>
                <a:srgbClr val="FFFF00"/>
              </a:solidFill>
            </a:endParaRPr>
          </a:p>
          <a:p>
            <a:pPr marL="0" indent="0" eaLnBrk="1" hangingPunct="1">
              <a:lnSpc>
                <a:spcPct val="80000"/>
              </a:lnSpc>
              <a:buNone/>
            </a:pPr>
            <a:r>
              <a:rPr lang="en-US" altLang="en-US" sz="1800" dirty="0" smtClean="0">
                <a:solidFill>
                  <a:srgbClr val="FFFF00"/>
                </a:solidFill>
              </a:rPr>
              <a:t>Short Work of a Web Site:</a:t>
            </a:r>
          </a:p>
          <a:p>
            <a:pPr marL="0" indent="0" eaLnBrk="1" hangingPunct="1">
              <a:lnSpc>
                <a:spcPct val="80000"/>
              </a:lnSpc>
              <a:buNone/>
            </a:pPr>
            <a:endParaRPr lang="en-US" altLang="en-US" sz="1800" dirty="0"/>
          </a:p>
          <a:p>
            <a:pPr marL="0" indent="0" eaLnBrk="1" hangingPunct="1">
              <a:lnSpc>
                <a:spcPct val="80000"/>
              </a:lnSpc>
              <a:buNone/>
            </a:pPr>
            <a:r>
              <a:rPr lang="en-US" altLang="en-US" sz="1800" dirty="0" err="1" smtClean="0"/>
              <a:t>Enzinna</a:t>
            </a:r>
            <a:r>
              <a:rPr lang="en-US" altLang="en-US" sz="1800" dirty="0" smtClean="0"/>
              <a:t>, Wes. “Syria’s Unknown Revolution.” </a:t>
            </a:r>
            <a:r>
              <a:rPr lang="en-US" altLang="en-US" sz="1800" i="1" dirty="0" smtClean="0"/>
              <a:t>Pulitzer Center on Crisis Reporting,</a:t>
            </a:r>
            <a:r>
              <a:rPr lang="en-US" altLang="en-US" sz="1800" dirty="0" smtClean="0"/>
              <a:t> </a:t>
            </a:r>
          </a:p>
          <a:p>
            <a:pPr marL="0" indent="0" eaLnBrk="1" hangingPunct="1">
              <a:lnSpc>
                <a:spcPct val="80000"/>
              </a:lnSpc>
              <a:buNone/>
            </a:pPr>
            <a:endParaRPr lang="en-US" altLang="en-US" sz="1800" dirty="0"/>
          </a:p>
          <a:p>
            <a:pPr marL="0" indent="0" eaLnBrk="1" hangingPunct="1">
              <a:lnSpc>
                <a:spcPct val="80000"/>
              </a:lnSpc>
              <a:buNone/>
            </a:pPr>
            <a:r>
              <a:rPr lang="en-US" altLang="en-US" sz="1800" dirty="0" smtClean="0"/>
              <a:t>	24 </a:t>
            </a:r>
            <a:r>
              <a:rPr lang="en-US" altLang="en-US" sz="1800" dirty="0" smtClean="0"/>
              <a:t> Nov</a:t>
            </a:r>
            <a:r>
              <a:rPr lang="en-US" altLang="en-US" sz="1800" dirty="0" smtClean="0"/>
              <a:t>. </a:t>
            </a:r>
            <a:r>
              <a:rPr lang="en-US" altLang="en-US" sz="1800" dirty="0" smtClean="0"/>
              <a:t> 2015</a:t>
            </a:r>
            <a:r>
              <a:rPr lang="en-US" altLang="en-US" sz="1800" dirty="0" smtClean="0"/>
              <a:t>, </a:t>
            </a:r>
            <a:r>
              <a:rPr lang="en-US" altLang="en-US" sz="1800" dirty="0" smtClean="0"/>
              <a:t> pulitzercenter.org/projects/middle-east-</a:t>
            </a:r>
            <a:r>
              <a:rPr lang="en-US" altLang="en-US" sz="1800" dirty="0" err="1" smtClean="0"/>
              <a:t>syria</a:t>
            </a:r>
            <a:r>
              <a:rPr lang="en-US" altLang="en-US" sz="1800" dirty="0" smtClean="0"/>
              <a:t>-</a:t>
            </a:r>
            <a:r>
              <a:rPr lang="en-US" altLang="en-US" sz="1800" dirty="0" err="1" smtClean="0"/>
              <a:t>enzinna</a:t>
            </a:r>
            <a:endParaRPr lang="en-US" altLang="en-US" sz="1800" dirty="0" smtClean="0"/>
          </a:p>
          <a:p>
            <a:pPr marL="0" indent="0" eaLnBrk="1" hangingPunct="1">
              <a:lnSpc>
                <a:spcPct val="80000"/>
              </a:lnSpc>
              <a:buNone/>
            </a:pPr>
            <a:endParaRPr lang="en-US" altLang="en-US" sz="1800" dirty="0"/>
          </a:p>
          <a:p>
            <a:pPr marL="0" indent="0" eaLnBrk="1" hangingPunct="1">
              <a:lnSpc>
                <a:spcPct val="80000"/>
              </a:lnSpc>
              <a:buNone/>
            </a:pPr>
            <a:r>
              <a:rPr lang="en-US" altLang="en-US" sz="1800" dirty="0" smtClean="0"/>
              <a:t>	-war-</a:t>
            </a:r>
            <a:r>
              <a:rPr lang="en-US" altLang="en-US" sz="1800" dirty="0" err="1" smtClean="0"/>
              <a:t>rojava</a:t>
            </a:r>
            <a:r>
              <a:rPr lang="en-US" altLang="en-US" sz="1800" dirty="0" smtClean="0"/>
              <a:t>.</a:t>
            </a:r>
          </a:p>
          <a:p>
            <a:pPr marL="0" indent="0" eaLnBrk="1" hangingPunct="1">
              <a:lnSpc>
                <a:spcPct val="80000"/>
              </a:lnSpc>
              <a:buNone/>
            </a:pPr>
            <a:r>
              <a:rPr lang="en-US" altLang="en-US" sz="1800" dirty="0" smtClean="0"/>
              <a:t> </a:t>
            </a:r>
            <a:endParaRPr lang="en-US" altLang="en-US" sz="1800" dirty="0" smtClean="0"/>
          </a:p>
          <a:p>
            <a:pPr marL="0" indent="0" eaLnBrk="1" hangingPunct="1">
              <a:lnSpc>
                <a:spcPct val="80000"/>
              </a:lnSpc>
              <a:buNone/>
            </a:pPr>
            <a:r>
              <a:rPr lang="en-US" altLang="en-US" sz="1800" dirty="0" smtClean="0"/>
              <a:t>Bali, Karan. “Kishore Kumar.” </a:t>
            </a:r>
            <a:r>
              <a:rPr lang="en-US" altLang="en-US" sz="1800" i="1" dirty="0" smtClean="0"/>
              <a:t>Upperstall.com. </a:t>
            </a:r>
            <a:r>
              <a:rPr lang="en-US" altLang="en-US" sz="1800" i="1" dirty="0" smtClean="0"/>
              <a:t> </a:t>
            </a:r>
            <a:r>
              <a:rPr lang="en-US" altLang="en-US" sz="1800" dirty="0" smtClean="0"/>
              <a:t>Upperstall.com/profile/</a:t>
            </a:r>
            <a:r>
              <a:rPr lang="en-US" altLang="en-US" sz="1800" dirty="0" err="1" smtClean="0"/>
              <a:t>kishore</a:t>
            </a:r>
            <a:endParaRPr lang="en-US" altLang="en-US" sz="1800" dirty="0" smtClean="0"/>
          </a:p>
          <a:p>
            <a:pPr marL="0" indent="0" eaLnBrk="1" hangingPunct="1">
              <a:lnSpc>
                <a:spcPct val="80000"/>
              </a:lnSpc>
              <a:buNone/>
            </a:pPr>
            <a:endParaRPr lang="en-US" altLang="en-US" sz="1800" dirty="0"/>
          </a:p>
          <a:p>
            <a:pPr marL="0" indent="0" eaLnBrk="1" hangingPunct="1">
              <a:lnSpc>
                <a:spcPct val="80000"/>
              </a:lnSpc>
              <a:buNone/>
            </a:pPr>
            <a:r>
              <a:rPr lang="en-US" altLang="en-US" sz="1800" dirty="0" smtClean="0"/>
              <a:t>	-</a:t>
            </a:r>
            <a:r>
              <a:rPr lang="en-US" altLang="en-US" sz="1800" dirty="0" err="1" smtClean="0"/>
              <a:t>kumar</a:t>
            </a:r>
            <a:r>
              <a:rPr lang="en-US" altLang="en-US" sz="1800" dirty="0"/>
              <a:t>/</a:t>
            </a:r>
            <a:r>
              <a:rPr lang="en-US" altLang="en-US" sz="1800" dirty="0" smtClean="0"/>
              <a:t>.  Accessed 2 Mar. 2016.</a:t>
            </a:r>
          </a:p>
          <a:p>
            <a:pPr marL="0" indent="0" eaLnBrk="1" hangingPunct="1">
              <a:lnSpc>
                <a:spcPct val="80000"/>
              </a:lnSpc>
              <a:buNone/>
            </a:pPr>
            <a:endParaRPr lang="en-US" altLang="en-US" sz="1800" dirty="0"/>
          </a:p>
          <a:p>
            <a:pPr marL="0" indent="0" eaLnBrk="1" hangingPunct="1">
              <a:lnSpc>
                <a:spcPct val="80000"/>
              </a:lnSpc>
              <a:buNone/>
            </a:pPr>
            <a:r>
              <a:rPr lang="en-US" altLang="en-US" sz="1800" dirty="0" smtClean="0"/>
              <a:t>						</a:t>
            </a:r>
            <a:r>
              <a:rPr lang="en-US" altLang="en-US" sz="1200" dirty="0" smtClean="0"/>
              <a:t>	(</a:t>
            </a:r>
            <a:r>
              <a:rPr lang="en-US" altLang="en-US" sz="1200" i="1" dirty="0" smtClean="0"/>
              <a:t>Documenting</a:t>
            </a:r>
            <a:r>
              <a:rPr lang="en-US" altLang="en-US" sz="1200" dirty="0" smtClean="0"/>
              <a:t> 20)</a:t>
            </a:r>
            <a:endParaRPr lang="en-US" altLang="en-US" sz="1800" dirty="0" smtClean="0"/>
          </a:p>
          <a:p>
            <a:pPr marL="0" indent="0" eaLnBrk="1" hangingPunct="1">
              <a:lnSpc>
                <a:spcPct val="80000"/>
              </a:lnSpc>
              <a:buNone/>
            </a:pPr>
            <a:endParaRPr lang="en-US" altLang="en-US" sz="1800" dirty="0" smtClean="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Blogs</a:t>
            </a:r>
            <a:endParaRPr lang="en-US" dirty="0"/>
          </a:p>
        </p:txBody>
      </p:sp>
      <p:sp>
        <p:nvSpPr>
          <p:cNvPr id="3" name="Content Placeholder 2"/>
          <p:cNvSpPr>
            <a:spLocks noGrp="1"/>
          </p:cNvSpPr>
          <p:nvPr>
            <p:ph idx="1"/>
          </p:nvPr>
        </p:nvSpPr>
        <p:spPr/>
        <p:txBody>
          <a:bodyPr/>
          <a:lstStyle/>
          <a:p>
            <a:r>
              <a:rPr lang="en-US" sz="1400" dirty="0" smtClean="0">
                <a:solidFill>
                  <a:srgbClr val="FFFF00"/>
                </a:solidFill>
              </a:rPr>
              <a:t>Cite a blog as you would an entire Web site.</a:t>
            </a:r>
          </a:p>
          <a:p>
            <a:pPr marL="0" indent="0">
              <a:buNone/>
            </a:pPr>
            <a:endParaRPr lang="en-US" sz="1400" dirty="0">
              <a:solidFill>
                <a:srgbClr val="FFFF00"/>
              </a:solidFill>
            </a:endParaRPr>
          </a:p>
          <a:p>
            <a:pPr marL="0" indent="0">
              <a:buNone/>
            </a:pPr>
            <a:r>
              <a:rPr lang="en-US" sz="1600" dirty="0" smtClean="0"/>
              <a:t>Ng, Amy. </a:t>
            </a:r>
            <a:r>
              <a:rPr lang="en-US" sz="1600" i="1" dirty="0" err="1" smtClean="0"/>
              <a:t>Pikaland</a:t>
            </a:r>
            <a:r>
              <a:rPr lang="en-US" sz="1600" i="1" dirty="0" smtClean="0"/>
              <a:t>.</a:t>
            </a:r>
            <a:r>
              <a:rPr lang="en-US" sz="1600" dirty="0" smtClean="0"/>
              <a:t> </a:t>
            </a:r>
            <a:r>
              <a:rPr lang="en-US" sz="1600" dirty="0" smtClean="0"/>
              <a:t> </a:t>
            </a:r>
            <a:r>
              <a:rPr lang="en-US" sz="1600" dirty="0" err="1" smtClean="0"/>
              <a:t>Pikaland</a:t>
            </a:r>
            <a:r>
              <a:rPr lang="en-US" sz="1600" dirty="0" smtClean="0"/>
              <a:t> </a:t>
            </a:r>
            <a:r>
              <a:rPr lang="en-US" sz="1600" dirty="0" smtClean="0"/>
              <a:t>Media, 2015, www.pikaland.com/.</a:t>
            </a:r>
          </a:p>
          <a:p>
            <a:pPr marL="0" indent="0">
              <a:buNone/>
            </a:pPr>
            <a:endParaRPr lang="en-US" sz="1600" dirty="0"/>
          </a:p>
          <a:p>
            <a:pPr marL="0" indent="0">
              <a:buNone/>
            </a:pPr>
            <a:r>
              <a:rPr lang="en-US" sz="1600" dirty="0" err="1" smtClean="0"/>
              <a:t>Kiuchi</a:t>
            </a:r>
            <a:r>
              <a:rPr lang="en-US" sz="1600" dirty="0" smtClean="0"/>
              <a:t>, </a:t>
            </a:r>
            <a:r>
              <a:rPr lang="en-US" sz="1600" dirty="0" err="1" smtClean="0"/>
              <a:t>Tatsuro</a:t>
            </a:r>
            <a:r>
              <a:rPr lang="en-US" sz="1600" dirty="0" smtClean="0"/>
              <a:t>. </a:t>
            </a:r>
            <a:r>
              <a:rPr lang="en-US" sz="1600" dirty="0" smtClean="0"/>
              <a:t> </a:t>
            </a:r>
            <a:r>
              <a:rPr lang="en-US" sz="1600" i="1" dirty="0" err="1" smtClean="0"/>
              <a:t>Tasuro</a:t>
            </a:r>
            <a:r>
              <a:rPr lang="en-US" sz="1600" i="1" dirty="0" smtClean="0"/>
              <a:t> </a:t>
            </a:r>
            <a:r>
              <a:rPr lang="en-US" sz="1600" i="1" dirty="0" err="1" smtClean="0"/>
              <a:t>Kiuchi</a:t>
            </a:r>
            <a:r>
              <a:rPr lang="en-US" sz="1600" i="1" dirty="0" smtClean="0"/>
              <a:t>: News &amp; Blog,</a:t>
            </a:r>
            <a:r>
              <a:rPr lang="en-US" sz="1600" dirty="0"/>
              <a:t> </a:t>
            </a:r>
            <a:r>
              <a:rPr lang="en-US" sz="1600" dirty="0" smtClean="0"/>
              <a:t>tatsurokiuchi.com/.  Accessed 3 Mar. 2016.</a:t>
            </a:r>
          </a:p>
          <a:p>
            <a:pPr marL="0" indent="0">
              <a:buNone/>
            </a:pPr>
            <a:endParaRPr lang="en-US" sz="1400" dirty="0"/>
          </a:p>
          <a:p>
            <a:pPr marL="0" indent="0">
              <a:buNone/>
            </a:pPr>
            <a:endParaRPr lang="en-US" sz="1400" dirty="0" smtClean="0"/>
          </a:p>
          <a:p>
            <a:endParaRPr lang="en-US" sz="1400" dirty="0"/>
          </a:p>
          <a:p>
            <a:r>
              <a:rPr lang="en-US" sz="1400" dirty="0" smtClean="0">
                <a:solidFill>
                  <a:srgbClr val="FFFF00"/>
                </a:solidFill>
              </a:rPr>
              <a:t>Citing an entry or comment in a blog</a:t>
            </a:r>
          </a:p>
          <a:p>
            <a:endParaRPr lang="en-US" sz="1400" dirty="0">
              <a:solidFill>
                <a:srgbClr val="FFFF00"/>
              </a:solidFill>
            </a:endParaRPr>
          </a:p>
          <a:p>
            <a:pPr marL="0" indent="0">
              <a:buNone/>
            </a:pPr>
            <a:r>
              <a:rPr lang="en-US" sz="1400" dirty="0" err="1" smtClean="0"/>
              <a:t>Edroso</a:t>
            </a:r>
            <a:r>
              <a:rPr lang="en-US" sz="1400" dirty="0" smtClean="0"/>
              <a:t>, Roy. “Going Down with the Flagship.” </a:t>
            </a:r>
            <a:r>
              <a:rPr lang="en-US" sz="1400" dirty="0" smtClean="0"/>
              <a:t> </a:t>
            </a:r>
            <a:r>
              <a:rPr lang="en-US" sz="1400" i="1" dirty="0" err="1" smtClean="0"/>
              <a:t>Alicublog</a:t>
            </a:r>
            <a:r>
              <a:rPr lang="en-US" sz="1400" dirty="0" smtClean="0"/>
              <a:t>,  24 Feb. 2016, alicublog.blogspot.com/ </a:t>
            </a:r>
          </a:p>
          <a:p>
            <a:pPr marL="0" indent="0">
              <a:buNone/>
            </a:pPr>
            <a:endParaRPr lang="en-US" sz="1400" dirty="0"/>
          </a:p>
          <a:p>
            <a:pPr marL="0" indent="0">
              <a:buNone/>
            </a:pPr>
            <a:r>
              <a:rPr lang="en-US" sz="1400" dirty="0" smtClean="0"/>
              <a:t>	2014/04/friends-in-high-places.html.</a:t>
            </a:r>
          </a:p>
          <a:p>
            <a:pPr marL="0" indent="0">
              <a:buNone/>
            </a:pPr>
            <a:endParaRPr lang="en-US" sz="1400" dirty="0"/>
          </a:p>
          <a:p>
            <a:pPr marL="0" indent="0">
              <a:buNone/>
            </a:pPr>
            <a:r>
              <a:rPr lang="en-US" sz="1400" dirty="0" err="1" smtClean="0"/>
              <a:t>Trex</a:t>
            </a:r>
            <a:r>
              <a:rPr lang="en-US" sz="1400" dirty="0" smtClean="0"/>
              <a:t>. Comment on “Going Down with the Flagship,” </a:t>
            </a:r>
            <a:r>
              <a:rPr lang="en-US" sz="1400" dirty="0" smtClean="0"/>
              <a:t> by </a:t>
            </a:r>
            <a:r>
              <a:rPr lang="en-US" sz="1400" dirty="0" smtClean="0"/>
              <a:t>Roy </a:t>
            </a:r>
            <a:r>
              <a:rPr lang="en-US" sz="1400" dirty="0" err="1" smtClean="0"/>
              <a:t>Edroso</a:t>
            </a:r>
            <a:r>
              <a:rPr lang="en-US" sz="1400" dirty="0" smtClean="0"/>
              <a:t>.  </a:t>
            </a:r>
            <a:r>
              <a:rPr lang="en-US" sz="1400" dirty="0" smtClean="0"/>
              <a:t> </a:t>
            </a:r>
            <a:r>
              <a:rPr lang="en-US" sz="1400" i="1" dirty="0" err="1" smtClean="0"/>
              <a:t>Alicublog</a:t>
            </a:r>
            <a:r>
              <a:rPr lang="en-US" sz="1400" dirty="0" smtClean="0"/>
              <a:t>, 24 Feb. 2016,  </a:t>
            </a:r>
          </a:p>
          <a:p>
            <a:pPr marL="0" indent="0">
              <a:buNone/>
            </a:pPr>
            <a:endParaRPr lang="en-US" sz="1400" dirty="0"/>
          </a:p>
          <a:p>
            <a:pPr marL="0" indent="0">
              <a:buNone/>
            </a:pPr>
            <a:r>
              <a:rPr lang="en-US" sz="1400" dirty="0" smtClean="0"/>
              <a:t>	alicublog.blogspot.com/2016/02/</a:t>
            </a:r>
            <a:r>
              <a:rPr lang="en-US" sz="1400" dirty="0" err="1" smtClean="0"/>
              <a:t>going-down-with-the-flagship.html#disqus_thread</a:t>
            </a:r>
            <a:r>
              <a:rPr lang="en-US" sz="1400" dirty="0" smtClean="0"/>
              <a:t>.</a:t>
            </a:r>
          </a:p>
          <a:p>
            <a:pPr marL="0" indent="0">
              <a:buNone/>
            </a:pPr>
            <a:endParaRPr lang="en-US" sz="1400" dirty="0"/>
          </a:p>
          <a:p>
            <a:pPr marL="0" indent="0">
              <a:buNone/>
            </a:pPr>
            <a:endParaRPr lang="en-US" sz="1400" dirty="0" smtClean="0"/>
          </a:p>
          <a:p>
            <a:pPr marL="0" indent="0">
              <a:buNone/>
            </a:pPr>
            <a:r>
              <a:rPr lang="en-US" sz="1400" dirty="0"/>
              <a:t>	</a:t>
            </a:r>
            <a:r>
              <a:rPr lang="en-US" sz="1400" dirty="0" smtClean="0"/>
              <a:t>					</a:t>
            </a:r>
            <a:r>
              <a:rPr lang="en-US" sz="1200" dirty="0" smtClean="0"/>
              <a:t>  (</a:t>
            </a:r>
            <a:r>
              <a:rPr lang="en-US" sz="1200" i="1" dirty="0" smtClean="0"/>
              <a:t>Documenting</a:t>
            </a:r>
            <a:r>
              <a:rPr lang="en-US" sz="1200" dirty="0" smtClean="0"/>
              <a:t> 20-21)</a:t>
            </a:r>
            <a:endParaRPr lang="en-US" sz="1400" dirty="0"/>
          </a:p>
        </p:txBody>
      </p:sp>
    </p:spTree>
    <p:extLst>
      <p:ext uri="{BB962C8B-B14F-4D97-AF65-F5344CB8AC3E}">
        <p14:creationId xmlns:p14="http://schemas.microsoft.com/office/powerpoint/2010/main" val="3699185916"/>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Email</a:t>
            </a:r>
            <a:endParaRPr lang="en-US" dirty="0"/>
          </a:p>
        </p:txBody>
      </p:sp>
      <p:sp>
        <p:nvSpPr>
          <p:cNvPr id="3" name="Content Placeholder 2"/>
          <p:cNvSpPr>
            <a:spLocks noGrp="1"/>
          </p:cNvSpPr>
          <p:nvPr>
            <p:ph idx="1"/>
          </p:nvPr>
        </p:nvSpPr>
        <p:spPr>
          <a:xfrm>
            <a:off x="457200" y="1646238"/>
            <a:ext cx="8763000" cy="4525962"/>
          </a:xfrm>
        </p:spPr>
        <p:txBody>
          <a:bodyPr/>
          <a:lstStyle/>
          <a:p>
            <a:r>
              <a:rPr lang="en-US" sz="2400" dirty="0" smtClean="0">
                <a:solidFill>
                  <a:srgbClr val="FFFF00"/>
                </a:solidFill>
              </a:rPr>
              <a:t>When you document an e-mail message, use its subject as the title. The subject is enclosed in quotation marks and its capitalization standard. </a:t>
            </a:r>
          </a:p>
          <a:p>
            <a:pPr marL="0" indent="0">
              <a:buNone/>
            </a:pPr>
            <a:endParaRPr lang="en-US" dirty="0" smtClean="0"/>
          </a:p>
          <a:p>
            <a:pPr marL="0" indent="0">
              <a:buNone/>
            </a:pPr>
            <a:r>
              <a:rPr lang="en-US" sz="2000" dirty="0" err="1" smtClean="0"/>
              <a:t>Thornbrugh</a:t>
            </a:r>
            <a:r>
              <a:rPr lang="en-US" sz="2000" dirty="0" smtClean="0"/>
              <a:t>, Caitlin. “Coates Lecture.” Received by Rita </a:t>
            </a:r>
            <a:r>
              <a:rPr lang="en-US" sz="2000" dirty="0" smtClean="0"/>
              <a:t>Anderson</a:t>
            </a:r>
            <a:r>
              <a:rPr lang="en-US" sz="2000" dirty="0" smtClean="0"/>
              <a:t>, </a:t>
            </a:r>
            <a:endParaRPr lang="en-US" sz="2000" dirty="0" smtClean="0"/>
          </a:p>
          <a:p>
            <a:pPr marL="0" indent="0">
              <a:buNone/>
            </a:pPr>
            <a:endParaRPr lang="en-US" sz="2000" dirty="0"/>
          </a:p>
          <a:p>
            <a:pPr marL="0" indent="0">
              <a:buNone/>
            </a:pPr>
            <a:r>
              <a:rPr lang="en-US" sz="2000" dirty="0" smtClean="0"/>
              <a:t>	20  Oct</a:t>
            </a:r>
            <a:r>
              <a:rPr lang="en-US" sz="2000" dirty="0" smtClean="0"/>
              <a:t>. </a:t>
            </a:r>
            <a:r>
              <a:rPr lang="en-US" sz="2000" dirty="0" smtClean="0"/>
              <a:t> 2015</a:t>
            </a:r>
            <a:r>
              <a:rPr lang="en-US" sz="2000" dirty="0" smtClean="0"/>
              <a:t>. </a:t>
            </a:r>
          </a:p>
          <a:p>
            <a:pPr marL="0" indent="0">
              <a:buNone/>
            </a:pPr>
            <a:endParaRPr lang="en-US" sz="2000" dirty="0"/>
          </a:p>
          <a:p>
            <a:pPr marL="0" indent="0">
              <a:buNone/>
            </a:pPr>
            <a:r>
              <a:rPr lang="en-US" sz="2000" dirty="0" smtClean="0"/>
              <a:t>Boyle, Anthony T. “Re: Utopia.” Received by Daniel J. Cahill, </a:t>
            </a:r>
            <a:r>
              <a:rPr lang="en-US" sz="2000" dirty="0" smtClean="0"/>
              <a:t>21 </a:t>
            </a:r>
            <a:r>
              <a:rPr lang="en-US" sz="2000" dirty="0" smtClean="0"/>
              <a:t>June 1997.</a:t>
            </a:r>
          </a:p>
          <a:p>
            <a:pPr marL="0" indent="0">
              <a:buNone/>
            </a:pPr>
            <a:endParaRPr lang="en-US" sz="2400" dirty="0"/>
          </a:p>
          <a:p>
            <a:pPr marL="0" indent="0">
              <a:buNone/>
            </a:pPr>
            <a:r>
              <a:rPr lang="en-US" sz="2400" dirty="0" smtClean="0"/>
              <a:t>						</a:t>
            </a:r>
            <a:r>
              <a:rPr lang="en-US" sz="1200" dirty="0" smtClean="0"/>
              <a:t>  </a:t>
            </a:r>
            <a:endParaRPr lang="en-US" sz="1200" dirty="0" smtClean="0"/>
          </a:p>
          <a:p>
            <a:pPr marL="0" indent="0">
              <a:buNone/>
            </a:pPr>
            <a:endParaRPr lang="en-US" sz="1200" dirty="0"/>
          </a:p>
          <a:p>
            <a:pPr marL="0" indent="0">
              <a:buNone/>
            </a:pPr>
            <a:r>
              <a:rPr lang="en-US" sz="1200" dirty="0" smtClean="0"/>
              <a:t>							   (</a:t>
            </a:r>
            <a:r>
              <a:rPr lang="en-US" sz="1200" i="1" dirty="0" smtClean="0"/>
              <a:t>Documenting </a:t>
            </a:r>
            <a:r>
              <a:rPr lang="en-US" sz="1200" dirty="0" smtClean="0"/>
              <a:t>21)</a:t>
            </a:r>
            <a:endParaRPr lang="en-US" sz="2400" dirty="0"/>
          </a:p>
        </p:txBody>
      </p:sp>
    </p:spTree>
    <p:extLst>
      <p:ext uri="{BB962C8B-B14F-4D97-AF65-F5344CB8AC3E}">
        <p14:creationId xmlns:p14="http://schemas.microsoft.com/office/powerpoint/2010/main" val="248113061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dirty="0" smtClean="0">
                <a:solidFill>
                  <a:schemeClr val="tx2">
                    <a:tint val="100000"/>
                    <a:shade val="90000"/>
                    <a:satMod val="250000"/>
                    <a:alpha val="100000"/>
                  </a:schemeClr>
                </a:solidFill>
              </a:rPr>
              <a:t>MLA First Page</a:t>
            </a:r>
          </a:p>
        </p:txBody>
      </p:sp>
      <p:sp>
        <p:nvSpPr>
          <p:cNvPr id="14339" name="Rectangle 3"/>
          <p:cNvSpPr>
            <a:spLocks noGrp="1" noRot="1" noChangeArrowheads="1"/>
          </p:cNvSpPr>
          <p:nvPr>
            <p:ph idx="1"/>
          </p:nvPr>
        </p:nvSpPr>
        <p:spPr>
          <a:xfrm>
            <a:off x="304800" y="1219200"/>
            <a:ext cx="8540750" cy="5410200"/>
          </a:xfrm>
        </p:spPr>
        <p:txBody>
          <a:bodyPr/>
          <a:lstStyle/>
          <a:p>
            <a:pPr lvl="1" eaLnBrk="1" hangingPunct="1">
              <a:buClr>
                <a:srgbClr val="92D050"/>
              </a:buClr>
              <a:buFont typeface="Wingdings" pitchFamily="2" charset="2"/>
              <a:buChar char="Ø"/>
            </a:pPr>
            <a:r>
              <a:rPr lang="en-US" altLang="en-US" sz="2400" dirty="0" smtClean="0"/>
              <a:t>Upper Left Hand Corner</a:t>
            </a:r>
          </a:p>
          <a:p>
            <a:pPr lvl="1" eaLnBrk="1" hangingPunct="1">
              <a:buClr>
                <a:srgbClr val="92D050"/>
              </a:buClr>
              <a:buFont typeface="Wingdings" pitchFamily="2" charset="2"/>
              <a:buChar char="Ø"/>
            </a:pPr>
            <a:endParaRPr lang="en-US" altLang="en-US" sz="2400" dirty="0" smtClean="0"/>
          </a:p>
          <a:p>
            <a:pPr lvl="2" eaLnBrk="1" hangingPunct="1">
              <a:buClr>
                <a:srgbClr val="92D050"/>
              </a:buClr>
              <a:buFont typeface="Wingdings" pitchFamily="2" charset="2"/>
              <a:buChar char="§"/>
            </a:pPr>
            <a:r>
              <a:rPr lang="en-US" altLang="en-US" dirty="0" smtClean="0"/>
              <a:t>List your name, instructor’s name, course number, and date; remember to double space your lines. </a:t>
            </a:r>
          </a:p>
          <a:p>
            <a:pPr lvl="2" eaLnBrk="1" hangingPunct="1">
              <a:buClr>
                <a:srgbClr val="92D050"/>
              </a:buClr>
              <a:buFont typeface="Wingdings 2" pitchFamily="18" charset="2"/>
              <a:buNone/>
            </a:pPr>
            <a:r>
              <a:rPr lang="en-US" altLang="en-US" dirty="0" smtClean="0"/>
              <a:t>  						(see p.30, MLA 8</a:t>
            </a:r>
            <a:r>
              <a:rPr lang="en-US" altLang="en-US" baseline="30000" dirty="0" smtClean="0"/>
              <a:t>th</a:t>
            </a:r>
            <a:r>
              <a:rPr lang="en-US" altLang="en-US" dirty="0" smtClean="0"/>
              <a:t> ed.)</a:t>
            </a:r>
          </a:p>
          <a:p>
            <a:pPr lvl="2" eaLnBrk="1" hangingPunct="1">
              <a:buClr>
                <a:srgbClr val="92D050"/>
              </a:buClr>
              <a:buFont typeface="Arial" charset="0"/>
              <a:buNone/>
            </a:pPr>
            <a:r>
              <a:rPr lang="en-US" altLang="en-US" dirty="0" smtClean="0"/>
              <a:t>		Ex.</a:t>
            </a:r>
          </a:p>
          <a:p>
            <a:pPr lvl="2" eaLnBrk="1" hangingPunct="1">
              <a:buClr>
                <a:srgbClr val="92D050"/>
              </a:buClr>
              <a:buFont typeface="Arial" charset="0"/>
              <a:buNone/>
            </a:pPr>
            <a:r>
              <a:rPr lang="en-US" altLang="en-US" dirty="0" smtClean="0"/>
              <a:t>		</a:t>
            </a:r>
            <a:r>
              <a:rPr lang="en-US" altLang="en-US" dirty="0" smtClean="0">
                <a:solidFill>
                  <a:srgbClr val="FFFF00"/>
                </a:solidFill>
              </a:rPr>
              <a:t>John Williams</a:t>
            </a:r>
          </a:p>
          <a:p>
            <a:pPr lvl="2" eaLnBrk="1" hangingPunct="1">
              <a:buClr>
                <a:srgbClr val="92D050"/>
              </a:buClr>
              <a:buFont typeface="Arial" charset="0"/>
              <a:buNone/>
            </a:pPr>
            <a:r>
              <a:rPr lang="en-US" altLang="en-US" dirty="0" smtClean="0">
                <a:solidFill>
                  <a:srgbClr val="FFFF00"/>
                </a:solidFill>
              </a:rPr>
              <a:t>			</a:t>
            </a:r>
          </a:p>
          <a:p>
            <a:pPr lvl="2" eaLnBrk="1" hangingPunct="1">
              <a:buClr>
                <a:srgbClr val="92D050"/>
              </a:buClr>
              <a:buFont typeface="Arial" charset="0"/>
              <a:buNone/>
            </a:pPr>
            <a:r>
              <a:rPr lang="en-US" altLang="en-US" dirty="0" smtClean="0">
                <a:solidFill>
                  <a:srgbClr val="FFFF00"/>
                </a:solidFill>
              </a:rPr>
              <a:t>		Professor Thompson</a:t>
            </a:r>
          </a:p>
          <a:p>
            <a:pPr lvl="2" eaLnBrk="1" hangingPunct="1">
              <a:buClr>
                <a:srgbClr val="92D050"/>
              </a:buClr>
              <a:buFont typeface="Arial" charset="0"/>
              <a:buNone/>
            </a:pPr>
            <a:endParaRPr lang="en-US" altLang="en-US" dirty="0" smtClean="0">
              <a:solidFill>
                <a:srgbClr val="FFFF00"/>
              </a:solidFill>
            </a:endParaRPr>
          </a:p>
          <a:p>
            <a:pPr lvl="2" eaLnBrk="1" hangingPunct="1">
              <a:buClr>
                <a:srgbClr val="92D050"/>
              </a:buClr>
              <a:buFont typeface="Arial" charset="0"/>
              <a:buNone/>
            </a:pPr>
            <a:r>
              <a:rPr lang="en-US" altLang="en-US" dirty="0" smtClean="0">
                <a:solidFill>
                  <a:srgbClr val="FFFF00"/>
                </a:solidFill>
              </a:rPr>
              <a:t>		English 111</a:t>
            </a:r>
          </a:p>
          <a:p>
            <a:pPr lvl="2" eaLnBrk="1" hangingPunct="1">
              <a:buClr>
                <a:srgbClr val="92D050"/>
              </a:buClr>
              <a:buFont typeface="Arial" charset="0"/>
              <a:buNone/>
            </a:pPr>
            <a:endParaRPr lang="en-US" altLang="en-US" dirty="0" smtClean="0">
              <a:solidFill>
                <a:srgbClr val="FFFF00"/>
              </a:solidFill>
            </a:endParaRPr>
          </a:p>
          <a:p>
            <a:pPr lvl="2" eaLnBrk="1" hangingPunct="1">
              <a:buClr>
                <a:srgbClr val="92D050"/>
              </a:buClr>
              <a:buFont typeface="Arial" charset="0"/>
              <a:buNone/>
            </a:pPr>
            <a:r>
              <a:rPr lang="en-US" altLang="en-US" dirty="0" smtClean="0">
                <a:solidFill>
                  <a:srgbClr val="FFFF00"/>
                </a:solidFill>
              </a:rPr>
              <a:t>		12 August 2009</a:t>
            </a:r>
          </a:p>
          <a:p>
            <a:pPr lvl="1" eaLnBrk="1" hangingPunct="1">
              <a:buFont typeface="Wingdings" pitchFamily="2" charset="2"/>
              <a:buNone/>
            </a:pPr>
            <a:endParaRPr lang="en-US" altLang="en-US" sz="2400" dirty="0" smtClean="0"/>
          </a:p>
          <a:p>
            <a:pPr lvl="1" eaLnBrk="1" hangingPunct="1"/>
            <a:endParaRPr lang="en-US" altLang="en-US" dirty="0" smtClean="0"/>
          </a:p>
          <a:p>
            <a:pPr eaLnBrk="1" hangingPunct="1"/>
            <a:endParaRPr lang="en-US" altLang="en-US" dirty="0" smtClean="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a Tweet</a:t>
            </a:r>
            <a:endParaRPr lang="en-US" dirty="0"/>
          </a:p>
        </p:txBody>
      </p:sp>
      <p:sp>
        <p:nvSpPr>
          <p:cNvPr id="3" name="Content Placeholder 2"/>
          <p:cNvSpPr>
            <a:spLocks noGrp="1"/>
          </p:cNvSpPr>
          <p:nvPr>
            <p:ph idx="1"/>
          </p:nvPr>
        </p:nvSpPr>
        <p:spPr/>
        <p:txBody>
          <a:bodyPr/>
          <a:lstStyle/>
          <a:p>
            <a:r>
              <a:rPr lang="en-US" sz="2400" dirty="0" smtClean="0">
                <a:solidFill>
                  <a:srgbClr val="FFFF00"/>
                </a:solidFill>
              </a:rPr>
              <a:t>Give the text of the entire tweet in quotation marks, using the writer’s capitalization and punctuation. Follow the text with the date and time noted on the tweet, and end with the URL.</a:t>
            </a:r>
          </a:p>
          <a:p>
            <a:endParaRPr lang="en-US" sz="2400" dirty="0">
              <a:solidFill>
                <a:srgbClr val="FFFF00"/>
              </a:solidFill>
            </a:endParaRPr>
          </a:p>
          <a:p>
            <a:pPr marL="0" indent="0">
              <a:buNone/>
            </a:pPr>
            <a:r>
              <a:rPr lang="en-US" sz="1800" dirty="0" smtClean="0"/>
              <a:t>@</a:t>
            </a:r>
            <a:r>
              <a:rPr lang="en-US" sz="1800" dirty="0" err="1" smtClean="0"/>
              <a:t>grammarphobia</a:t>
            </a:r>
            <a:r>
              <a:rPr lang="en-US" sz="1800" dirty="0" smtClean="0"/>
              <a:t> (Patricia T. O’Conner and Steward Kellerman). “Is ‘if you </a:t>
            </a:r>
          </a:p>
          <a:p>
            <a:pPr marL="0" indent="0">
              <a:buNone/>
            </a:pPr>
            <a:endParaRPr lang="en-US" sz="1800" dirty="0"/>
          </a:p>
          <a:p>
            <a:pPr marL="0" indent="0">
              <a:buNone/>
            </a:pPr>
            <a:r>
              <a:rPr lang="en-US" sz="1800" dirty="0" smtClean="0"/>
              <a:t>	will,’ like, a verbal tic? http://goo.gl/oYrTYP #English #Language </a:t>
            </a:r>
          </a:p>
          <a:p>
            <a:pPr marL="0" indent="0">
              <a:buNone/>
            </a:pPr>
            <a:endParaRPr lang="en-US" sz="1800" dirty="0"/>
          </a:p>
          <a:p>
            <a:pPr marL="0" indent="0">
              <a:buNone/>
            </a:pPr>
            <a:r>
              <a:rPr lang="en-US" sz="1800" dirty="0" smtClean="0"/>
              <a:t>	#grammar #etymology #usage #Linguistics #WOTD.” </a:t>
            </a:r>
            <a:r>
              <a:rPr lang="en-US" sz="1800" i="1" dirty="0" smtClean="0"/>
              <a:t>Twitter,</a:t>
            </a:r>
            <a:r>
              <a:rPr lang="en-US" sz="1800" dirty="0" smtClean="0"/>
              <a:t> 14 </a:t>
            </a:r>
          </a:p>
          <a:p>
            <a:pPr marL="0" indent="0">
              <a:buNone/>
            </a:pPr>
            <a:endParaRPr lang="en-US" sz="1800" dirty="0"/>
          </a:p>
          <a:p>
            <a:pPr marL="0" indent="0">
              <a:buNone/>
            </a:pPr>
            <a:r>
              <a:rPr lang="en-US" sz="1800" dirty="0" smtClean="0"/>
              <a:t>	Mar.  2016, 9:12 a.m., twitter.com/</a:t>
            </a:r>
            <a:r>
              <a:rPr lang="en-US" sz="1800" dirty="0" err="1" smtClean="0"/>
              <a:t>grammarphobia</a:t>
            </a:r>
            <a:r>
              <a:rPr lang="en-US" sz="1800" dirty="0" smtClean="0"/>
              <a:t>.</a:t>
            </a:r>
          </a:p>
          <a:p>
            <a:pPr marL="0" indent="0">
              <a:buNone/>
            </a:pPr>
            <a:endParaRPr lang="en-US" sz="1800" dirty="0"/>
          </a:p>
          <a:p>
            <a:pPr marL="0" indent="0">
              <a:buNone/>
            </a:pPr>
            <a:endParaRPr lang="en-US" sz="1800" dirty="0" smtClean="0"/>
          </a:p>
          <a:p>
            <a:pPr marL="0" indent="0">
              <a:buNone/>
            </a:pPr>
            <a:r>
              <a:rPr lang="en-US" sz="1800" dirty="0"/>
              <a:t>	</a:t>
            </a:r>
            <a:r>
              <a:rPr lang="en-US" sz="1800" dirty="0" smtClean="0"/>
              <a:t>					</a:t>
            </a:r>
            <a:r>
              <a:rPr lang="en-US" sz="1200" dirty="0" smtClean="0"/>
              <a:t>  (</a:t>
            </a:r>
            <a:r>
              <a:rPr lang="en-US" sz="1200" i="1" dirty="0" smtClean="0"/>
              <a:t>Documenting </a:t>
            </a:r>
            <a:r>
              <a:rPr lang="en-US" sz="1200" dirty="0" smtClean="0"/>
              <a:t>21)</a:t>
            </a:r>
            <a:endParaRPr lang="en-US" sz="1800" dirty="0"/>
          </a:p>
        </p:txBody>
      </p:sp>
    </p:spTree>
    <p:extLst>
      <p:ext uri="{BB962C8B-B14F-4D97-AF65-F5344CB8AC3E}">
        <p14:creationId xmlns:p14="http://schemas.microsoft.com/office/powerpoint/2010/main" val="4108769896"/>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Documenting Film or Video</a:t>
            </a:r>
            <a:endParaRPr lang="en-US" dirty="0"/>
          </a:p>
        </p:txBody>
      </p:sp>
      <p:sp>
        <p:nvSpPr>
          <p:cNvPr id="3" name="Content Placeholder 2"/>
          <p:cNvSpPr>
            <a:spLocks noGrp="1"/>
          </p:cNvSpPr>
          <p:nvPr>
            <p:ph idx="1"/>
          </p:nvPr>
        </p:nvSpPr>
        <p:spPr/>
        <p:txBody>
          <a:bodyPr/>
          <a:lstStyle/>
          <a:p>
            <a:r>
              <a:rPr lang="en-US" sz="2400" dirty="0" smtClean="0">
                <a:solidFill>
                  <a:srgbClr val="FFFF00"/>
                </a:solidFill>
              </a:rPr>
              <a:t>If you cite a particular person’s work, start with the name. If not, start with the title of the film; then name the director, distributor, and year of release. Other contributors, such as writers or performers, may follow the director.</a:t>
            </a:r>
          </a:p>
          <a:p>
            <a:endParaRPr lang="en-US" sz="2400" dirty="0"/>
          </a:p>
          <a:p>
            <a:pPr marL="0" indent="0">
              <a:buNone/>
            </a:pPr>
            <a:r>
              <a:rPr lang="en-US" sz="1800" dirty="0" smtClean="0"/>
              <a:t>Bale, Christian, performer. </a:t>
            </a:r>
            <a:r>
              <a:rPr lang="en-US" sz="1800" i="1" dirty="0" smtClean="0"/>
              <a:t>The Big Short.</a:t>
            </a:r>
            <a:r>
              <a:rPr lang="en-US" sz="1800" dirty="0" smtClean="0"/>
              <a:t> Directed by Adam McKay, </a:t>
            </a:r>
          </a:p>
          <a:p>
            <a:pPr marL="0" indent="0">
              <a:buNone/>
            </a:pPr>
            <a:endParaRPr lang="en-US" sz="1800" dirty="0"/>
          </a:p>
          <a:p>
            <a:pPr marL="0" indent="0">
              <a:buNone/>
            </a:pPr>
            <a:r>
              <a:rPr lang="en-US" sz="1800" dirty="0" smtClean="0"/>
              <a:t>	Paramount Pictures, 2015.</a:t>
            </a:r>
          </a:p>
          <a:p>
            <a:pPr marL="0" indent="0">
              <a:buNone/>
            </a:pPr>
            <a:endParaRPr lang="en-US" sz="1800" dirty="0"/>
          </a:p>
          <a:p>
            <a:pPr marL="0" indent="0">
              <a:buNone/>
            </a:pPr>
            <a:r>
              <a:rPr lang="en-US" sz="1800" dirty="0" smtClean="0"/>
              <a:t>Scott, Ridley, director. </a:t>
            </a:r>
            <a:r>
              <a:rPr lang="en-US" sz="1800" i="1" dirty="0" smtClean="0"/>
              <a:t>The Martian. </a:t>
            </a:r>
            <a:r>
              <a:rPr lang="en-US" sz="1800" dirty="0" smtClean="0"/>
              <a:t>Performances by Matt Damon, Jessica </a:t>
            </a:r>
          </a:p>
          <a:p>
            <a:pPr marL="0" indent="0">
              <a:buNone/>
            </a:pPr>
            <a:endParaRPr lang="en-US" sz="1800" dirty="0"/>
          </a:p>
          <a:p>
            <a:pPr marL="0" indent="0">
              <a:buNone/>
            </a:pPr>
            <a:r>
              <a:rPr lang="en-US" sz="1800" dirty="0" smtClean="0"/>
              <a:t>	Chastain, Kristen Wiig, and Kate Mara, Twentieth Century Fox, 2015.</a:t>
            </a:r>
          </a:p>
          <a:p>
            <a:pPr marL="0" indent="0">
              <a:buNone/>
            </a:pPr>
            <a:endParaRPr lang="en-US" sz="1800" dirty="0"/>
          </a:p>
          <a:p>
            <a:pPr marL="0" indent="0">
              <a:buNone/>
            </a:pPr>
            <a:r>
              <a:rPr lang="en-US" sz="1800" dirty="0" smtClean="0"/>
              <a:t>						</a:t>
            </a:r>
            <a:r>
              <a:rPr lang="en-US" sz="1200" dirty="0" smtClean="0"/>
              <a:t> (</a:t>
            </a:r>
            <a:r>
              <a:rPr lang="en-US" sz="1200" i="1" dirty="0" smtClean="0"/>
              <a:t>Documenting</a:t>
            </a:r>
            <a:r>
              <a:rPr lang="en-US" sz="1200" dirty="0" smtClean="0"/>
              <a:t> 23)</a:t>
            </a:r>
            <a:endParaRPr lang="en-US" sz="1800" dirty="0"/>
          </a:p>
        </p:txBody>
      </p:sp>
    </p:spTree>
    <p:extLst>
      <p:ext uri="{BB962C8B-B14F-4D97-AF65-F5344CB8AC3E}">
        <p14:creationId xmlns:p14="http://schemas.microsoft.com/office/powerpoint/2010/main" val="419278125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Documenting Radio or Television Program </a:t>
            </a:r>
            <a:endParaRPr lang="en-US" sz="3200" dirty="0"/>
          </a:p>
        </p:txBody>
      </p:sp>
      <p:sp>
        <p:nvSpPr>
          <p:cNvPr id="3" name="Content Placeholder 2"/>
          <p:cNvSpPr>
            <a:spLocks noGrp="1"/>
          </p:cNvSpPr>
          <p:nvPr>
            <p:ph idx="1"/>
          </p:nvPr>
        </p:nvSpPr>
        <p:spPr/>
        <p:txBody>
          <a:bodyPr/>
          <a:lstStyle/>
          <a:p>
            <a:r>
              <a:rPr lang="en-US" sz="2000" dirty="0" smtClean="0">
                <a:solidFill>
                  <a:srgbClr val="FFFF00"/>
                </a:solidFill>
              </a:rPr>
              <a:t>If you are citing a particular episode or segment, begin with the title in quotation marks. Then give the program title in italics. List important contributors (narrator, writer, director, actors); the network; and the date of broadcast.</a:t>
            </a:r>
          </a:p>
          <a:p>
            <a:endParaRPr lang="en-US" sz="2000" dirty="0">
              <a:solidFill>
                <a:srgbClr val="FFFF00"/>
              </a:solidFill>
            </a:endParaRPr>
          </a:p>
          <a:p>
            <a:pPr marL="0" indent="0">
              <a:buNone/>
            </a:pPr>
            <a:r>
              <a:rPr lang="en-US" sz="1600" dirty="0" smtClean="0"/>
              <a:t>“Free Speech on College Campuses.” </a:t>
            </a:r>
            <a:r>
              <a:rPr lang="en-US" sz="1600" i="1" dirty="0" smtClean="0"/>
              <a:t>Washington Journal</a:t>
            </a:r>
            <a:r>
              <a:rPr lang="en-US" sz="1600" dirty="0" smtClean="0"/>
              <a:t>, narrated by Peter </a:t>
            </a:r>
            <a:r>
              <a:rPr lang="en-US" sz="1600" dirty="0" err="1" smtClean="0"/>
              <a:t>Slen</a:t>
            </a:r>
            <a:r>
              <a:rPr lang="en-US" sz="1600" dirty="0" smtClean="0"/>
              <a:t>, </a:t>
            </a:r>
          </a:p>
          <a:p>
            <a:pPr marL="0" indent="0">
              <a:buNone/>
            </a:pPr>
            <a:endParaRPr lang="en-US" sz="1600" dirty="0"/>
          </a:p>
          <a:p>
            <a:pPr marL="0" indent="0">
              <a:buNone/>
            </a:pPr>
            <a:r>
              <a:rPr lang="en-US" sz="1600" dirty="0" smtClean="0"/>
              <a:t>	C-SPAN, 27 Nov. 2015.</a:t>
            </a:r>
          </a:p>
          <a:p>
            <a:pPr marL="0" indent="0">
              <a:buNone/>
            </a:pPr>
            <a:endParaRPr lang="en-US" sz="1600" dirty="0"/>
          </a:p>
          <a:p>
            <a:pPr marL="0" indent="0">
              <a:buNone/>
            </a:pPr>
            <a:r>
              <a:rPr lang="en-US" sz="1600" dirty="0" smtClean="0"/>
              <a:t>“Obama’s Failures Have Made Millennials Give Up Hope.” </a:t>
            </a:r>
            <a:r>
              <a:rPr lang="en-US" sz="1600" i="1" dirty="0" smtClean="0"/>
              <a:t>The Rush Limbaugh Show</a:t>
            </a:r>
            <a:r>
              <a:rPr lang="en-US" sz="1600" dirty="0" smtClean="0"/>
              <a:t>, </a:t>
            </a:r>
          </a:p>
          <a:p>
            <a:pPr marL="0" indent="0">
              <a:buNone/>
            </a:pPr>
            <a:endParaRPr lang="en-US" sz="1600" dirty="0"/>
          </a:p>
          <a:p>
            <a:pPr marL="0" indent="0">
              <a:buNone/>
            </a:pPr>
            <a:r>
              <a:rPr lang="en-US" sz="1600" dirty="0" smtClean="0"/>
              <a:t>	narrated by Rush Limbaugh, Premiere Radio Networks, 14 Apr. 2014, </a:t>
            </a:r>
          </a:p>
          <a:p>
            <a:pPr marL="0" indent="0">
              <a:buNone/>
            </a:pPr>
            <a:endParaRPr lang="en-US" sz="1600" dirty="0"/>
          </a:p>
          <a:p>
            <a:pPr marL="0" indent="0">
              <a:buNone/>
            </a:pPr>
            <a:r>
              <a:rPr lang="en-US" sz="1600" dirty="0" smtClean="0"/>
              <a:t>	www.rushlimbaugh.com/daily/2014/ 04/14/</a:t>
            </a:r>
            <a:r>
              <a:rPr lang="en-US" sz="1600" dirty="0" err="1" smtClean="0"/>
              <a:t>obama_s_failures_have_made</a:t>
            </a:r>
            <a:r>
              <a:rPr lang="en-US" sz="1600" dirty="0" smtClean="0"/>
              <a:t> </a:t>
            </a:r>
          </a:p>
          <a:p>
            <a:pPr marL="0" indent="0">
              <a:buNone/>
            </a:pPr>
            <a:endParaRPr lang="en-US" sz="1600" dirty="0"/>
          </a:p>
          <a:p>
            <a:pPr marL="0" indent="0">
              <a:buNone/>
            </a:pPr>
            <a:r>
              <a:rPr lang="en-US" sz="1600" dirty="0" smtClean="0"/>
              <a:t>	_</a:t>
            </a:r>
            <a:r>
              <a:rPr lang="en-US" sz="1600" dirty="0" err="1" smtClean="0"/>
              <a:t>millennials_give_up_hope</a:t>
            </a:r>
            <a:r>
              <a:rPr lang="en-US" sz="1600" dirty="0" smtClean="0">
                <a:solidFill>
                  <a:srgbClr val="FFFF00"/>
                </a:solidFill>
              </a:rPr>
              <a:t>.</a:t>
            </a:r>
          </a:p>
          <a:p>
            <a:pPr marL="0" indent="0">
              <a:buNone/>
            </a:pPr>
            <a:endParaRPr lang="en-US" sz="1600" dirty="0">
              <a:solidFill>
                <a:srgbClr val="FFFF00"/>
              </a:solidFill>
            </a:endParaRPr>
          </a:p>
          <a:p>
            <a:pPr marL="0" indent="0">
              <a:buNone/>
            </a:pPr>
            <a:r>
              <a:rPr lang="en-US" sz="1200" dirty="0" smtClean="0">
                <a:solidFill>
                  <a:srgbClr val="FFFF00"/>
                </a:solidFill>
              </a:rPr>
              <a:t>						</a:t>
            </a:r>
            <a:r>
              <a:rPr lang="en-US" sz="1200" dirty="0" smtClean="0"/>
              <a:t>(</a:t>
            </a:r>
            <a:r>
              <a:rPr lang="en-US" sz="1200" i="1" dirty="0" smtClean="0"/>
              <a:t>Documenting</a:t>
            </a:r>
            <a:r>
              <a:rPr lang="en-US" sz="1200" dirty="0" smtClean="0"/>
              <a:t> 23+)</a:t>
            </a:r>
            <a:endParaRPr lang="en-US" sz="1200" dirty="0"/>
          </a:p>
        </p:txBody>
      </p:sp>
    </p:spTree>
    <p:extLst>
      <p:ext uri="{BB962C8B-B14F-4D97-AF65-F5344CB8AC3E}">
        <p14:creationId xmlns:p14="http://schemas.microsoft.com/office/powerpoint/2010/main" val="1458161700"/>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an Episode of a Television Series</a:t>
            </a:r>
            <a:endParaRPr lang="en-US" dirty="0"/>
          </a:p>
        </p:txBody>
      </p:sp>
      <p:sp>
        <p:nvSpPr>
          <p:cNvPr id="3" name="Content Placeholder 2"/>
          <p:cNvSpPr>
            <a:spLocks noGrp="1"/>
          </p:cNvSpPr>
          <p:nvPr>
            <p:ph idx="1"/>
          </p:nvPr>
        </p:nvSpPr>
        <p:spPr/>
        <p:txBody>
          <a:bodyPr/>
          <a:lstStyle/>
          <a:p>
            <a:r>
              <a:rPr lang="en-US" sz="1800" dirty="0" smtClean="0">
                <a:solidFill>
                  <a:srgbClr val="FFFF00"/>
                </a:solidFill>
              </a:rPr>
              <a:t>If you are documenting an episode of a television series, the year of its original release may suffice.</a:t>
            </a:r>
          </a:p>
          <a:p>
            <a:endParaRPr lang="en-US" sz="1800" dirty="0">
              <a:solidFill>
                <a:srgbClr val="FFFF00"/>
              </a:solidFill>
            </a:endParaRPr>
          </a:p>
          <a:p>
            <a:pPr marL="0" indent="0">
              <a:buNone/>
            </a:pPr>
            <a:r>
              <a:rPr lang="en-US" sz="1800" dirty="0" smtClean="0"/>
              <a:t>“Hush.” </a:t>
            </a:r>
            <a:r>
              <a:rPr lang="en-US" sz="1800" dirty="0" smtClean="0"/>
              <a:t> </a:t>
            </a:r>
            <a:r>
              <a:rPr lang="en-US" sz="1800" i="1" dirty="0" smtClean="0"/>
              <a:t>Buffy </a:t>
            </a:r>
            <a:r>
              <a:rPr lang="en-US" sz="1800" i="1" dirty="0" smtClean="0"/>
              <a:t>the Vampire Slayer,</a:t>
            </a:r>
            <a:r>
              <a:rPr lang="en-US" sz="1800" dirty="0" smtClean="0"/>
              <a:t> created by Joss </a:t>
            </a:r>
            <a:r>
              <a:rPr lang="en-US" sz="1800" dirty="0" err="1" smtClean="0"/>
              <a:t>Whedon</a:t>
            </a:r>
            <a:r>
              <a:rPr lang="en-US" sz="1800" dirty="0" smtClean="0"/>
              <a:t>, performance by </a:t>
            </a:r>
          </a:p>
          <a:p>
            <a:pPr marL="0" indent="0">
              <a:buNone/>
            </a:pPr>
            <a:endParaRPr lang="en-US" sz="1800" dirty="0"/>
          </a:p>
          <a:p>
            <a:pPr marL="0" indent="0">
              <a:buNone/>
            </a:pPr>
            <a:r>
              <a:rPr lang="en-US" sz="1800" dirty="0" smtClean="0"/>
              <a:t>	Sarah Michelle Gellar, </a:t>
            </a:r>
            <a:r>
              <a:rPr lang="en-US" sz="1800" dirty="0" smtClean="0"/>
              <a:t> season </a:t>
            </a:r>
            <a:r>
              <a:rPr lang="en-US" sz="1800" dirty="0" smtClean="0"/>
              <a:t>4, </a:t>
            </a:r>
            <a:r>
              <a:rPr lang="en-US" sz="1800" dirty="0" smtClean="0"/>
              <a:t> episode </a:t>
            </a:r>
            <a:r>
              <a:rPr lang="en-US" sz="1800" dirty="0" smtClean="0"/>
              <a:t>10, </a:t>
            </a:r>
            <a:r>
              <a:rPr lang="en-US" sz="1800" dirty="0" smtClean="0"/>
              <a:t> Mutant </a:t>
            </a:r>
            <a:r>
              <a:rPr lang="en-US" sz="1800" dirty="0" smtClean="0"/>
              <a:t>Enemy, </a:t>
            </a:r>
            <a:r>
              <a:rPr lang="en-US" sz="1800" dirty="0" smtClean="0"/>
              <a:t> 1999</a:t>
            </a:r>
            <a:r>
              <a:rPr lang="en-US" sz="1800" dirty="0" smtClean="0"/>
              <a:t>.</a:t>
            </a:r>
          </a:p>
          <a:p>
            <a:endParaRPr lang="en-US" sz="1800" dirty="0"/>
          </a:p>
          <a:p>
            <a:r>
              <a:rPr lang="en-US" sz="1800" dirty="0" smtClean="0">
                <a:solidFill>
                  <a:srgbClr val="FFFF00"/>
                </a:solidFill>
              </a:rPr>
              <a:t>However, if you are discussing, say, the historical context in which the episode originally aired, you may want to supply the month and day along with the year.</a:t>
            </a:r>
          </a:p>
          <a:p>
            <a:endParaRPr lang="en-US" sz="1800" dirty="0">
              <a:solidFill>
                <a:srgbClr val="FFFF00"/>
              </a:solidFill>
            </a:endParaRPr>
          </a:p>
          <a:p>
            <a:pPr marL="0" indent="0">
              <a:buNone/>
            </a:pPr>
            <a:r>
              <a:rPr lang="en-US" sz="1800" dirty="0" smtClean="0"/>
              <a:t>“Hush.” </a:t>
            </a:r>
            <a:r>
              <a:rPr lang="en-US" sz="1800" dirty="0" smtClean="0"/>
              <a:t> </a:t>
            </a:r>
            <a:r>
              <a:rPr lang="en-US" sz="1800" i="1" dirty="0" smtClean="0"/>
              <a:t>Buffy </a:t>
            </a:r>
            <a:r>
              <a:rPr lang="en-US" sz="1800" i="1" dirty="0" smtClean="0"/>
              <a:t>the Vampire Slayer,</a:t>
            </a:r>
            <a:r>
              <a:rPr lang="en-US" sz="1800" dirty="0" smtClean="0"/>
              <a:t> created by Joss </a:t>
            </a:r>
            <a:r>
              <a:rPr lang="en-US" sz="1800" dirty="0" err="1" smtClean="0"/>
              <a:t>Whedon</a:t>
            </a:r>
            <a:r>
              <a:rPr lang="en-US" sz="1800" dirty="0" smtClean="0"/>
              <a:t>, performance by </a:t>
            </a:r>
          </a:p>
          <a:p>
            <a:pPr marL="0" indent="0">
              <a:buNone/>
            </a:pPr>
            <a:endParaRPr lang="en-US" sz="1800" dirty="0"/>
          </a:p>
          <a:p>
            <a:pPr marL="0" indent="0">
              <a:buNone/>
            </a:pPr>
            <a:r>
              <a:rPr lang="en-US" sz="1800" dirty="0" smtClean="0"/>
              <a:t>	Sarah Michelle Gellar, </a:t>
            </a:r>
            <a:r>
              <a:rPr lang="en-US" sz="1800" dirty="0" smtClean="0"/>
              <a:t> season </a:t>
            </a:r>
            <a:r>
              <a:rPr lang="en-US" sz="1800" dirty="0" smtClean="0"/>
              <a:t>4, </a:t>
            </a:r>
            <a:r>
              <a:rPr lang="en-US" sz="1800" dirty="0" smtClean="0"/>
              <a:t> episode </a:t>
            </a:r>
            <a:r>
              <a:rPr lang="en-US" sz="1800" dirty="0" smtClean="0"/>
              <a:t>10, </a:t>
            </a:r>
            <a:r>
              <a:rPr lang="en-US" sz="1800" dirty="0" smtClean="0"/>
              <a:t> WB </a:t>
            </a:r>
            <a:r>
              <a:rPr lang="en-US" sz="1800" dirty="0" smtClean="0"/>
              <a:t>Television </a:t>
            </a:r>
            <a:endParaRPr lang="en-US" sz="1800" dirty="0" smtClean="0"/>
          </a:p>
          <a:p>
            <a:pPr marL="0" indent="0">
              <a:buNone/>
            </a:pPr>
            <a:endParaRPr lang="en-US" sz="1800" dirty="0"/>
          </a:p>
          <a:p>
            <a:pPr marL="0" indent="0">
              <a:buNone/>
            </a:pPr>
            <a:r>
              <a:rPr lang="en-US" sz="1800" dirty="0" smtClean="0"/>
              <a:t>	Network, 14  Dec</a:t>
            </a:r>
            <a:r>
              <a:rPr lang="en-US" sz="1800" dirty="0" smtClean="0"/>
              <a:t>. </a:t>
            </a:r>
            <a:r>
              <a:rPr lang="en-US" sz="1800" dirty="0" smtClean="0"/>
              <a:t> 1999</a:t>
            </a:r>
            <a:r>
              <a:rPr lang="en-US" sz="1800" dirty="0" smtClean="0"/>
              <a:t>.</a:t>
            </a:r>
          </a:p>
          <a:p>
            <a:pPr marL="0" indent="0">
              <a:buNone/>
            </a:pPr>
            <a:r>
              <a:rPr lang="en-US" sz="1800" dirty="0"/>
              <a:t>	</a:t>
            </a:r>
            <a:r>
              <a:rPr lang="en-US" sz="1800" dirty="0" smtClean="0"/>
              <a:t>				</a:t>
            </a:r>
            <a:r>
              <a:rPr lang="en-US" sz="1200" dirty="0" smtClean="0"/>
              <a:t>                                   (</a:t>
            </a:r>
            <a:r>
              <a:rPr lang="en-US" sz="1200" i="1" dirty="0" smtClean="0"/>
              <a:t>MLA Handbook</a:t>
            </a:r>
            <a:r>
              <a:rPr lang="en-US" sz="1200" dirty="0" smtClean="0"/>
              <a:t> 30)</a:t>
            </a:r>
            <a:endParaRPr lang="en-US" sz="1800" dirty="0"/>
          </a:p>
        </p:txBody>
      </p:sp>
    </p:spTree>
    <p:extLst>
      <p:ext uri="{BB962C8B-B14F-4D97-AF65-F5344CB8AC3E}">
        <p14:creationId xmlns:p14="http://schemas.microsoft.com/office/powerpoint/2010/main" val="92928591"/>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 Work of Art </a:t>
            </a:r>
            <a:br>
              <a:rPr lang="en-US" dirty="0" smtClean="0"/>
            </a:br>
            <a:r>
              <a:rPr lang="en-US" dirty="0" smtClean="0"/>
              <a:t>or Photograph</a:t>
            </a:r>
            <a:endParaRPr lang="en-US" dirty="0"/>
          </a:p>
        </p:txBody>
      </p:sp>
      <p:sp>
        <p:nvSpPr>
          <p:cNvPr id="3" name="Content Placeholder 2"/>
          <p:cNvSpPr>
            <a:spLocks noGrp="1"/>
          </p:cNvSpPr>
          <p:nvPr>
            <p:ph idx="1"/>
          </p:nvPr>
        </p:nvSpPr>
        <p:spPr/>
        <p:txBody>
          <a:bodyPr/>
          <a:lstStyle/>
          <a:p>
            <a:r>
              <a:rPr lang="en-US" sz="2000" dirty="0" smtClean="0">
                <a:solidFill>
                  <a:srgbClr val="FFFF00"/>
                </a:solidFill>
              </a:rPr>
              <a:t>Cite the artist’s name, the title of the artwork or photograph, italicized; the date of composition; and the institution and the city in which the artwork is located. For works located online, include the titles of the site and the URL of the work. For a photograph, use the label </a:t>
            </a:r>
            <a:r>
              <a:rPr lang="en-US" sz="2000" i="1" dirty="0" smtClean="0">
                <a:solidFill>
                  <a:srgbClr val="FFFF00"/>
                </a:solidFill>
              </a:rPr>
              <a:t>Photograph</a:t>
            </a:r>
            <a:r>
              <a:rPr lang="en-US" sz="2000" dirty="0" smtClean="0">
                <a:solidFill>
                  <a:srgbClr val="FFFF00"/>
                </a:solidFill>
              </a:rPr>
              <a:t> at the end if it is not clear from the source. </a:t>
            </a:r>
          </a:p>
          <a:p>
            <a:endParaRPr lang="en-US" sz="2000" dirty="0">
              <a:solidFill>
                <a:srgbClr val="FFFF00"/>
              </a:solidFill>
            </a:endParaRPr>
          </a:p>
          <a:p>
            <a:pPr marL="0" indent="0">
              <a:buNone/>
            </a:pPr>
            <a:r>
              <a:rPr lang="en-US" sz="1600" dirty="0" err="1" smtClean="0"/>
              <a:t>Bronzino</a:t>
            </a:r>
            <a:r>
              <a:rPr lang="en-US" sz="1600" dirty="0" smtClean="0"/>
              <a:t>, </a:t>
            </a:r>
            <a:r>
              <a:rPr lang="en-US" sz="1600" dirty="0" smtClean="0"/>
              <a:t> </a:t>
            </a:r>
            <a:r>
              <a:rPr lang="en-US" sz="1600" dirty="0" err="1" smtClean="0"/>
              <a:t>Agnolo</a:t>
            </a:r>
            <a:r>
              <a:rPr lang="en-US" sz="1600" dirty="0" smtClean="0"/>
              <a:t>. </a:t>
            </a:r>
            <a:r>
              <a:rPr lang="en-US" sz="1600" dirty="0" smtClean="0"/>
              <a:t>  </a:t>
            </a:r>
            <a:r>
              <a:rPr lang="en-US" sz="1600" i="1" dirty="0" err="1" smtClean="0"/>
              <a:t>Lodovico</a:t>
            </a:r>
            <a:r>
              <a:rPr lang="en-US" sz="1600" i="1" dirty="0" smtClean="0"/>
              <a:t> </a:t>
            </a:r>
            <a:r>
              <a:rPr lang="en-US" sz="1600" i="1" dirty="0" err="1" smtClean="0"/>
              <a:t>Capponi</a:t>
            </a:r>
            <a:r>
              <a:rPr lang="en-US" sz="1600" dirty="0" smtClean="0"/>
              <a:t>. </a:t>
            </a:r>
            <a:r>
              <a:rPr lang="en-US" sz="1600" dirty="0" smtClean="0"/>
              <a:t> 1550-55</a:t>
            </a:r>
            <a:r>
              <a:rPr lang="en-US" sz="1600" dirty="0" smtClean="0"/>
              <a:t>, </a:t>
            </a:r>
            <a:r>
              <a:rPr lang="en-US" sz="1600" dirty="0" smtClean="0"/>
              <a:t> Frick </a:t>
            </a:r>
            <a:r>
              <a:rPr lang="en-US" sz="1600" dirty="0" smtClean="0"/>
              <a:t>Collection,  New  York.</a:t>
            </a:r>
          </a:p>
          <a:p>
            <a:pPr marL="0" indent="0">
              <a:buNone/>
            </a:pPr>
            <a:endParaRPr lang="en-US" sz="1600" dirty="0"/>
          </a:p>
          <a:p>
            <a:pPr marL="0" indent="0">
              <a:buNone/>
            </a:pPr>
            <a:endParaRPr lang="en-US" sz="1600" dirty="0" smtClean="0"/>
          </a:p>
          <a:p>
            <a:pPr marL="0" indent="0">
              <a:buNone/>
            </a:pPr>
            <a:endParaRPr lang="en-US" sz="1600" dirty="0"/>
          </a:p>
          <a:p>
            <a:pPr marL="0" indent="0">
              <a:buNone/>
            </a:pPr>
            <a:r>
              <a:rPr lang="en-US" sz="1600" dirty="0" err="1" smtClean="0"/>
              <a:t>Hura</a:t>
            </a:r>
            <a:r>
              <a:rPr lang="en-US" sz="1600" dirty="0" smtClean="0"/>
              <a:t>, </a:t>
            </a:r>
            <a:r>
              <a:rPr lang="en-US" sz="1600" dirty="0" smtClean="0"/>
              <a:t> </a:t>
            </a:r>
            <a:r>
              <a:rPr lang="en-US" sz="1600" dirty="0" err="1" smtClean="0"/>
              <a:t>Sohrab</a:t>
            </a:r>
            <a:r>
              <a:rPr lang="en-US" sz="1600" dirty="0" smtClean="0"/>
              <a:t>. </a:t>
            </a:r>
            <a:r>
              <a:rPr lang="en-US" sz="1600" dirty="0" smtClean="0"/>
              <a:t> </a:t>
            </a:r>
            <a:r>
              <a:rPr lang="en-US" sz="1600" i="1" dirty="0" smtClean="0"/>
              <a:t>Old </a:t>
            </a:r>
            <a:r>
              <a:rPr lang="en-US" sz="1600" i="1" dirty="0" smtClean="0"/>
              <a:t>Man Lighting a Fire.</a:t>
            </a:r>
            <a:r>
              <a:rPr lang="en-US" sz="1600" dirty="0" smtClean="0"/>
              <a:t> </a:t>
            </a:r>
            <a:r>
              <a:rPr lang="en-US" sz="1600" dirty="0" smtClean="0"/>
              <a:t> 2015</a:t>
            </a:r>
            <a:r>
              <a:rPr lang="en-US" sz="1600" dirty="0" smtClean="0"/>
              <a:t>, </a:t>
            </a:r>
            <a:r>
              <a:rPr lang="en-US" sz="1600" dirty="0" smtClean="0"/>
              <a:t> </a:t>
            </a:r>
            <a:r>
              <a:rPr lang="en-US" sz="1600" i="1" dirty="0" smtClean="0"/>
              <a:t>Magnum </a:t>
            </a:r>
            <a:r>
              <a:rPr lang="en-US" sz="1600" i="1" dirty="0" smtClean="0"/>
              <a:t>Photos,</a:t>
            </a:r>
            <a:r>
              <a:rPr lang="en-US" sz="1600" dirty="0" smtClean="0"/>
              <a:t> </a:t>
            </a:r>
            <a:r>
              <a:rPr lang="en-US" sz="1600" dirty="0" smtClean="0"/>
              <a:t> www.magnumphotos </a:t>
            </a:r>
            <a:endParaRPr lang="en-US" sz="1600" dirty="0" smtClean="0"/>
          </a:p>
          <a:p>
            <a:pPr marL="0" indent="0">
              <a:buNone/>
            </a:pPr>
            <a:endParaRPr lang="en-US" sz="1600" dirty="0"/>
          </a:p>
          <a:p>
            <a:pPr marL="0" indent="0">
              <a:buNone/>
            </a:pPr>
            <a:r>
              <a:rPr lang="en-US" sz="1600" dirty="0" smtClean="0"/>
              <a:t>	.com/C.aspx?VP3=</a:t>
            </a:r>
            <a:r>
              <a:rPr lang="en-US" sz="1600" dirty="0" err="1" smtClean="0"/>
              <a:t>SearchResult&amp;ALID</a:t>
            </a:r>
            <a:r>
              <a:rPr lang="en-US" sz="1600" dirty="0" smtClean="0"/>
              <a:t>=2K1HRG681B_Q</a:t>
            </a:r>
          </a:p>
          <a:p>
            <a:pPr marL="0" indent="0">
              <a:buNone/>
            </a:pPr>
            <a:endParaRPr lang="en-US" sz="1600" dirty="0"/>
          </a:p>
          <a:p>
            <a:pPr marL="0" indent="0">
              <a:buNone/>
            </a:pPr>
            <a:endParaRPr lang="en-US" sz="1600" dirty="0" smtClean="0"/>
          </a:p>
          <a:p>
            <a:pPr marL="0" indent="0">
              <a:buNone/>
            </a:pPr>
            <a:endParaRPr lang="en-US" sz="1600" dirty="0"/>
          </a:p>
          <a:p>
            <a:pPr marL="0" indent="0">
              <a:buNone/>
            </a:pPr>
            <a:r>
              <a:rPr lang="en-US" sz="1200" dirty="0" smtClean="0"/>
              <a:t>						(</a:t>
            </a:r>
            <a:r>
              <a:rPr lang="en-US" sz="1200" i="1" dirty="0" smtClean="0"/>
              <a:t>Documenting</a:t>
            </a:r>
            <a:r>
              <a:rPr lang="en-US" sz="1200" dirty="0" smtClean="0"/>
              <a:t> 22)</a:t>
            </a:r>
            <a:endParaRPr lang="en-US" sz="1200" dirty="0"/>
          </a:p>
        </p:txBody>
      </p:sp>
    </p:spTree>
    <p:extLst>
      <p:ext uri="{BB962C8B-B14F-4D97-AF65-F5344CB8AC3E}">
        <p14:creationId xmlns:p14="http://schemas.microsoft.com/office/powerpoint/2010/main" val="2500568633"/>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an Advertisement</a:t>
            </a:r>
            <a:endParaRPr lang="en-US" dirty="0"/>
          </a:p>
        </p:txBody>
      </p:sp>
      <p:sp>
        <p:nvSpPr>
          <p:cNvPr id="3" name="Content Placeholder 2"/>
          <p:cNvSpPr>
            <a:spLocks noGrp="1"/>
          </p:cNvSpPr>
          <p:nvPr>
            <p:ph idx="1"/>
          </p:nvPr>
        </p:nvSpPr>
        <p:spPr/>
        <p:txBody>
          <a:bodyPr/>
          <a:lstStyle/>
          <a:p>
            <a:endParaRPr lang="en-US" sz="2000" dirty="0" smtClean="0"/>
          </a:p>
          <a:p>
            <a:endParaRPr lang="en-US" sz="2000" dirty="0"/>
          </a:p>
          <a:p>
            <a:pPr marL="0" indent="0">
              <a:buNone/>
            </a:pPr>
            <a:r>
              <a:rPr lang="en-US" sz="2000" dirty="0" smtClean="0"/>
              <a:t>Ameritrade. </a:t>
            </a:r>
            <a:r>
              <a:rPr lang="en-US" sz="2000" i="1" dirty="0" smtClean="0"/>
              <a:t>Wired</a:t>
            </a:r>
            <a:r>
              <a:rPr lang="en-US" sz="2000" dirty="0" smtClean="0"/>
              <a:t>,  Jan. 2014,  p. 47.  Advertisement.</a:t>
            </a:r>
          </a:p>
          <a:p>
            <a:pPr marL="0" indent="0">
              <a:buNone/>
            </a:pPr>
            <a:endParaRPr lang="en-US" sz="2000" dirty="0"/>
          </a:p>
          <a:p>
            <a:pPr marL="0" indent="0">
              <a:buNone/>
            </a:pPr>
            <a:endParaRPr lang="en-US" sz="2000" dirty="0" smtClean="0"/>
          </a:p>
          <a:p>
            <a:pPr marL="0" indent="0">
              <a:buNone/>
            </a:pPr>
            <a:r>
              <a:rPr lang="en-US" sz="2000" dirty="0" smtClean="0"/>
              <a:t>Toyota. </a:t>
            </a:r>
            <a:r>
              <a:rPr lang="en-US" sz="2000" i="1" dirty="0" smtClean="0"/>
              <a:t>The Root</a:t>
            </a:r>
            <a:r>
              <a:rPr lang="en-US" sz="2000" dirty="0" smtClean="0"/>
              <a:t>.  Slate Group, </a:t>
            </a:r>
            <a:r>
              <a:rPr lang="en-US" sz="2000" dirty="0" smtClean="0"/>
              <a:t> 28  Nov</a:t>
            </a:r>
            <a:r>
              <a:rPr lang="en-US" sz="2000" dirty="0" smtClean="0"/>
              <a:t>. </a:t>
            </a:r>
            <a:r>
              <a:rPr lang="en-US" sz="2000" dirty="0" smtClean="0"/>
              <a:t> 2015</a:t>
            </a:r>
            <a:r>
              <a:rPr lang="en-US" sz="2000" dirty="0" smtClean="0"/>
              <a:t>,  www.theroot.com. </a:t>
            </a:r>
          </a:p>
          <a:p>
            <a:pPr marL="0" indent="0">
              <a:buNone/>
            </a:pPr>
            <a:endParaRPr lang="en-US" sz="2000" dirty="0"/>
          </a:p>
          <a:p>
            <a:pPr marL="0" indent="0">
              <a:buNone/>
            </a:pPr>
            <a:r>
              <a:rPr lang="en-US" sz="2000" dirty="0" smtClean="0"/>
              <a:t>	Advertisement. </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r>
              <a:rPr lang="en-US" sz="1200" dirty="0" smtClean="0"/>
              <a:t>							(</a:t>
            </a:r>
            <a:r>
              <a:rPr lang="en-US" sz="1200" i="1" dirty="0" smtClean="0"/>
              <a:t>Documenting </a:t>
            </a:r>
            <a:r>
              <a:rPr lang="en-US" sz="1200" dirty="0" smtClean="0"/>
              <a:t> 22)</a:t>
            </a:r>
            <a:endParaRPr lang="en-US" sz="1200" dirty="0"/>
          </a:p>
        </p:txBody>
      </p:sp>
    </p:spTree>
    <p:extLst>
      <p:ext uri="{BB962C8B-B14F-4D97-AF65-F5344CB8AC3E}">
        <p14:creationId xmlns:p14="http://schemas.microsoft.com/office/powerpoint/2010/main" val="3015005632"/>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Documenting Government Publications</a:t>
            </a:r>
            <a:endParaRPr lang="en-US" dirty="0"/>
          </a:p>
        </p:txBody>
      </p:sp>
      <p:sp>
        <p:nvSpPr>
          <p:cNvPr id="3" name="Content Placeholder 2"/>
          <p:cNvSpPr>
            <a:spLocks noGrp="1"/>
          </p:cNvSpPr>
          <p:nvPr>
            <p:ph idx="1"/>
          </p:nvPr>
        </p:nvSpPr>
        <p:spPr/>
        <p:txBody>
          <a:bodyPr/>
          <a:lstStyle/>
          <a:p>
            <a:r>
              <a:rPr lang="en-US" sz="2000" dirty="0" smtClean="0">
                <a:solidFill>
                  <a:srgbClr val="FFFF00"/>
                </a:solidFill>
              </a:rPr>
              <a:t>Treat the government agency as the author, giving the name of the government followed by the name of the department and agency.</a:t>
            </a:r>
          </a:p>
          <a:p>
            <a:endParaRPr lang="en-US" sz="2000" dirty="0"/>
          </a:p>
          <a:p>
            <a:endParaRPr lang="en-US" sz="2000" dirty="0" smtClean="0"/>
          </a:p>
          <a:p>
            <a:pPr marL="0" indent="0">
              <a:buNone/>
            </a:pPr>
            <a:r>
              <a:rPr lang="en-US" sz="2000" dirty="0" smtClean="0"/>
              <a:t>United States, Department of Health and Human Services. </a:t>
            </a:r>
            <a:r>
              <a:rPr lang="en-US" sz="2000" i="1" dirty="0" smtClean="0"/>
              <a:t>Keep the </a:t>
            </a:r>
          </a:p>
          <a:p>
            <a:pPr marL="0" indent="0">
              <a:buNone/>
            </a:pPr>
            <a:endParaRPr lang="en-US" sz="2000" i="1" dirty="0"/>
          </a:p>
          <a:p>
            <a:pPr marL="0" indent="0">
              <a:buNone/>
            </a:pPr>
            <a:r>
              <a:rPr lang="en-US" sz="2000" i="1" dirty="0" smtClean="0"/>
              <a:t>	Beat Recipes: Deliciously Healthy Dinners.</a:t>
            </a:r>
            <a:r>
              <a:rPr lang="en-US" sz="2000" dirty="0" smtClean="0"/>
              <a:t> </a:t>
            </a:r>
            <a:r>
              <a:rPr lang="en-US" sz="2000" dirty="0" smtClean="0"/>
              <a:t> National </a:t>
            </a:r>
            <a:r>
              <a:rPr lang="en-US" sz="2000" dirty="0" smtClean="0"/>
              <a:t>Institutes </a:t>
            </a:r>
          </a:p>
          <a:p>
            <a:pPr marL="0" indent="0">
              <a:buNone/>
            </a:pPr>
            <a:endParaRPr lang="en-US" sz="2000" dirty="0"/>
          </a:p>
          <a:p>
            <a:pPr marL="0" indent="0">
              <a:buNone/>
            </a:pPr>
            <a:r>
              <a:rPr lang="en-US" sz="2000" dirty="0" smtClean="0"/>
              <a:t>	of Health, Oct. </a:t>
            </a:r>
            <a:r>
              <a:rPr lang="en-US" sz="2000" dirty="0" smtClean="0"/>
              <a:t> 2009</a:t>
            </a:r>
            <a:r>
              <a:rPr lang="en-US" sz="2000" dirty="0" smtClean="0"/>
              <a:t>, </a:t>
            </a:r>
            <a:r>
              <a:rPr lang="en-US" sz="2000" dirty="0" smtClean="0"/>
              <a:t> healthyliving.nhlbi.nih.gov/pdfs</a:t>
            </a:r>
            <a:r>
              <a:rPr lang="en-US" sz="2000" dirty="0" smtClean="0"/>
              <a:t>/ </a:t>
            </a:r>
            <a:endParaRPr lang="en-US" sz="2000" dirty="0"/>
          </a:p>
          <a:p>
            <a:pPr marL="0" indent="0">
              <a:buNone/>
            </a:pPr>
            <a:endParaRPr lang="en-US" sz="2000" dirty="0" smtClean="0"/>
          </a:p>
          <a:p>
            <a:pPr marL="0" indent="0">
              <a:buNone/>
            </a:pPr>
            <a:r>
              <a:rPr lang="en-US" sz="2000" dirty="0"/>
              <a:t>	</a:t>
            </a:r>
            <a:r>
              <a:rPr lang="en-US" sz="2000" dirty="0" smtClean="0"/>
              <a:t>Dinners _Cookbook_508-compliant.pdf.</a:t>
            </a:r>
          </a:p>
          <a:p>
            <a:pPr marL="0" indent="0">
              <a:buNone/>
            </a:pPr>
            <a:endParaRPr lang="en-US" sz="2000" dirty="0"/>
          </a:p>
          <a:p>
            <a:pPr marL="0" indent="0">
              <a:buNone/>
            </a:pPr>
            <a:endParaRPr lang="en-US" sz="2000" dirty="0" smtClean="0"/>
          </a:p>
          <a:p>
            <a:pPr marL="0" indent="0">
              <a:buNone/>
            </a:pPr>
            <a:r>
              <a:rPr lang="en-US" sz="1200" dirty="0"/>
              <a:t>	</a:t>
            </a:r>
            <a:r>
              <a:rPr lang="en-US" sz="1200" dirty="0" smtClean="0"/>
              <a:t>					(</a:t>
            </a:r>
            <a:r>
              <a:rPr lang="en-US" sz="1200" i="1" dirty="0" smtClean="0"/>
              <a:t>Documenting </a:t>
            </a:r>
            <a:r>
              <a:rPr lang="en-US" sz="1200" dirty="0" smtClean="0"/>
              <a:t>25)</a:t>
            </a:r>
            <a:endParaRPr lang="en-US" sz="1200" dirty="0"/>
          </a:p>
        </p:txBody>
      </p:sp>
    </p:spTree>
    <p:extLst>
      <p:ext uri="{BB962C8B-B14F-4D97-AF65-F5344CB8AC3E}">
        <p14:creationId xmlns:p14="http://schemas.microsoft.com/office/powerpoint/2010/main" val="64710451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rrowheads="1"/>
          </p:cNvSpPr>
          <p:nvPr>
            <p:ph type="title" idx="4294967295"/>
          </p:nvPr>
        </p:nvSpPr>
        <p:spPr>
          <a:xfrm>
            <a:off x="0" y="228600"/>
            <a:ext cx="854075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Choosing Text to Integrate</a:t>
            </a:r>
          </a:p>
        </p:txBody>
      </p:sp>
      <p:sp>
        <p:nvSpPr>
          <p:cNvPr id="101379" name="Rectangle 3"/>
          <p:cNvSpPr>
            <a:spLocks noGrp="1" noRot="1" noChangeArrowheads="1"/>
          </p:cNvSpPr>
          <p:nvPr>
            <p:ph type="body" idx="4294967295"/>
          </p:nvPr>
        </p:nvSpPr>
        <p:spPr>
          <a:xfrm>
            <a:off x="0" y="1600200"/>
            <a:ext cx="8540750" cy="4498975"/>
          </a:xfrm>
        </p:spPr>
        <p:txBody>
          <a:bodyPr/>
          <a:lstStyle/>
          <a:p>
            <a:pPr marL="533400" indent="-533400" eaLnBrk="1" hangingPunct="1">
              <a:lnSpc>
                <a:spcPct val="90000"/>
              </a:lnSpc>
              <a:buFont typeface="Arial" charset="0"/>
              <a:buAutoNum type="arabicPeriod"/>
            </a:pPr>
            <a:r>
              <a:rPr lang="en-US" altLang="en-US" sz="2800" dirty="0" smtClean="0"/>
              <a:t>Read the entire text, noting the key points and main ideas. </a:t>
            </a:r>
          </a:p>
          <a:p>
            <a:pPr marL="533400" indent="-533400" eaLnBrk="1" hangingPunct="1">
              <a:lnSpc>
                <a:spcPct val="90000"/>
              </a:lnSpc>
              <a:buFont typeface="Arial" charset="0"/>
              <a:buAutoNum type="arabicPeriod"/>
            </a:pPr>
            <a:r>
              <a:rPr lang="en-US" altLang="en-US" sz="2800" dirty="0" smtClean="0"/>
              <a:t>Summarize in your own words what the single main idea of the essay is. </a:t>
            </a:r>
          </a:p>
          <a:p>
            <a:pPr marL="533400" indent="-533400" eaLnBrk="1" hangingPunct="1">
              <a:lnSpc>
                <a:spcPct val="90000"/>
              </a:lnSpc>
              <a:buFont typeface="Arial" charset="0"/>
              <a:buAutoNum type="arabicPeriod"/>
            </a:pPr>
            <a:r>
              <a:rPr lang="en-US" altLang="en-US" sz="2800" dirty="0" smtClean="0"/>
              <a:t>Paraphrase important supporting points that come up in the essay. </a:t>
            </a:r>
          </a:p>
          <a:p>
            <a:pPr marL="533400" indent="-533400" eaLnBrk="1" hangingPunct="1">
              <a:lnSpc>
                <a:spcPct val="90000"/>
              </a:lnSpc>
              <a:buFont typeface="Arial" charset="0"/>
              <a:buAutoNum type="arabicPeriod"/>
            </a:pPr>
            <a:r>
              <a:rPr lang="en-US" altLang="en-US" sz="2800" dirty="0" smtClean="0"/>
              <a:t>Consider any words, phrases, or brief passages that you believe should be quoted directly. </a:t>
            </a:r>
            <a:endParaRPr lang="en-US" altLang="en-US" sz="3600" dirty="0" smtClean="0"/>
          </a:p>
          <a:p>
            <a:pPr marL="914400" lvl="1" indent="-457200" eaLnBrk="1" hangingPunct="1">
              <a:lnSpc>
                <a:spcPct val="90000"/>
              </a:lnSpc>
              <a:buFont typeface="Wingdings" pitchFamily="2" charset="2"/>
              <a:buNone/>
            </a:pPr>
            <a:endParaRPr lang="en-US" altLang="en-US" sz="3200" dirty="0" smtClean="0"/>
          </a:p>
          <a:p>
            <a:pPr marL="533400" indent="-533400" eaLnBrk="1" hangingPunct="1">
              <a:lnSpc>
                <a:spcPct val="90000"/>
              </a:lnSpc>
              <a:buFont typeface="Arial" charset="0"/>
              <a:buNone/>
            </a:pPr>
            <a:r>
              <a:rPr lang="en-US" altLang="en-US" sz="800" dirty="0" smtClean="0"/>
              <a:t>			Quoting, paraphrasing, and summarizing. (2004). Purdue University Online Writing Lab. Retrieved September 28, 2007, from 			              http://owl.english.purdue.edu/handouts/research/r_quotprsum.html</a:t>
            </a:r>
          </a:p>
          <a:p>
            <a:pPr marL="533400" indent="-533400" eaLnBrk="1" hangingPunct="1">
              <a:lnSpc>
                <a:spcPct val="90000"/>
              </a:lnSpc>
            </a:pPr>
            <a:endParaRPr lang="en-US" altLang="en-US" sz="8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Effect transition="in" filter="blinds(horizontal)">
                                      <p:cBhvr>
                                        <p:cTn id="7" dur="500"/>
                                        <p:tgtEl>
                                          <p:spTgt spid="1013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1379">
                                            <p:txEl>
                                              <p:pRg st="1" end="1"/>
                                            </p:txEl>
                                          </p:spTgt>
                                        </p:tgtEl>
                                        <p:attrNameLst>
                                          <p:attrName>style.visibility</p:attrName>
                                        </p:attrNameLst>
                                      </p:cBhvr>
                                      <p:to>
                                        <p:strVal val="visible"/>
                                      </p:to>
                                    </p:set>
                                    <p:animEffect transition="in" filter="blinds(horizontal)">
                                      <p:cBhvr>
                                        <p:cTn id="12" dur="500"/>
                                        <p:tgtEl>
                                          <p:spTgt spid="1013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01379">
                                            <p:txEl>
                                              <p:pRg st="2" end="2"/>
                                            </p:txEl>
                                          </p:spTgt>
                                        </p:tgtEl>
                                        <p:attrNameLst>
                                          <p:attrName>style.visibility</p:attrName>
                                        </p:attrNameLst>
                                      </p:cBhvr>
                                      <p:to>
                                        <p:strVal val="visible"/>
                                      </p:to>
                                    </p:set>
                                    <p:animEffect transition="in" filter="blinds(horizontal)">
                                      <p:cBhvr>
                                        <p:cTn id="17" dur="500"/>
                                        <p:tgtEl>
                                          <p:spTgt spid="1013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01379">
                                            <p:txEl>
                                              <p:pRg st="3" end="3"/>
                                            </p:txEl>
                                          </p:spTgt>
                                        </p:tgtEl>
                                        <p:attrNameLst>
                                          <p:attrName>style.visibility</p:attrName>
                                        </p:attrNameLst>
                                      </p:cBhvr>
                                      <p:to>
                                        <p:strVal val="visible"/>
                                      </p:to>
                                    </p:set>
                                    <p:animEffect transition="in" filter="blinds(horizontal)">
                                      <p:cBhvr>
                                        <p:cTn id="22" dur="500"/>
                                        <p:tgtEl>
                                          <p:spTgt spid="101379">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01379">
                                            <p:txEl>
                                              <p:pRg st="5" end="5"/>
                                            </p:txEl>
                                          </p:spTgt>
                                        </p:tgtEl>
                                        <p:attrNameLst>
                                          <p:attrName>style.visibility</p:attrName>
                                        </p:attrNameLst>
                                      </p:cBhvr>
                                      <p:to>
                                        <p:strVal val="visible"/>
                                      </p:to>
                                    </p:set>
                                    <p:animEffect transition="in" filter="blinds(horizontal)">
                                      <p:cBhvr>
                                        <p:cTn id="25" dur="500"/>
                                        <p:tgtEl>
                                          <p:spTgt spid="1013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Summarizing</a:t>
            </a:r>
          </a:p>
        </p:txBody>
      </p:sp>
      <p:sp>
        <p:nvSpPr>
          <p:cNvPr id="102403" name="Rectangle 3"/>
          <p:cNvSpPr>
            <a:spLocks noGrp="1" noRot="1" noChangeArrowheads="1"/>
          </p:cNvSpPr>
          <p:nvPr>
            <p:ph idx="1"/>
          </p:nvPr>
        </p:nvSpPr>
        <p:spPr/>
        <p:txBody>
          <a:bodyPr/>
          <a:lstStyle/>
          <a:p>
            <a:pPr eaLnBrk="1" hangingPunct="1">
              <a:lnSpc>
                <a:spcPct val="90000"/>
              </a:lnSpc>
            </a:pPr>
            <a:r>
              <a:rPr lang="en-US" altLang="en-US" dirty="0" smtClean="0"/>
              <a:t>When you</a:t>
            </a:r>
            <a:r>
              <a:rPr lang="en-US" altLang="en-US" b="1" dirty="0" smtClean="0"/>
              <a:t> summarize, </a:t>
            </a:r>
            <a:r>
              <a:rPr lang="en-US" altLang="en-US" dirty="0" smtClean="0"/>
              <a:t>you put the main idea(s) into your own words, including only the main point(s). </a:t>
            </a:r>
          </a:p>
          <a:p>
            <a:pPr lvl="1" eaLnBrk="1" hangingPunct="1">
              <a:lnSpc>
                <a:spcPct val="90000"/>
              </a:lnSpc>
            </a:pPr>
            <a:r>
              <a:rPr lang="en-US" altLang="en-US" dirty="0" smtClean="0"/>
              <a:t>Summarized ideas must be attributed to the original source. </a:t>
            </a:r>
          </a:p>
          <a:p>
            <a:pPr lvl="1" eaLnBrk="1" hangingPunct="1">
              <a:lnSpc>
                <a:spcPct val="90000"/>
              </a:lnSpc>
            </a:pPr>
            <a:r>
              <a:rPr lang="en-US" altLang="en-US" dirty="0" smtClean="0"/>
              <a:t>Summaries are significantly shorter than the original.</a:t>
            </a:r>
          </a:p>
          <a:p>
            <a:pPr lvl="1" eaLnBrk="1" hangingPunct="1">
              <a:lnSpc>
                <a:spcPct val="90000"/>
              </a:lnSpc>
            </a:pPr>
            <a:r>
              <a:rPr lang="en-US" altLang="en-US" dirty="0" smtClean="0"/>
              <a:t>Summaries take a broad overview of source material.</a:t>
            </a:r>
          </a:p>
          <a:p>
            <a:pPr lvl="1" eaLnBrk="1" hangingPunct="1">
              <a:lnSpc>
                <a:spcPct val="90000"/>
              </a:lnSpc>
            </a:pPr>
            <a:endParaRPr lang="en-US" altLang="en-US" dirty="0" smtClean="0"/>
          </a:p>
          <a:p>
            <a:pPr eaLnBrk="1" hangingPunct="1">
              <a:lnSpc>
                <a:spcPct val="90000"/>
              </a:lnSpc>
              <a:buFont typeface="Arial" charset="0"/>
              <a:buNone/>
            </a:pPr>
            <a:endParaRPr lang="en-US" altLang="en-US" sz="700" dirty="0" smtClean="0"/>
          </a:p>
          <a:p>
            <a:pPr eaLnBrk="1" hangingPunct="1">
              <a:lnSpc>
                <a:spcPct val="90000"/>
              </a:lnSpc>
              <a:buFont typeface="Arial" charset="0"/>
              <a:buNone/>
            </a:pPr>
            <a:endParaRPr lang="en-US" altLang="en-US" sz="700" dirty="0" smtClean="0"/>
          </a:p>
          <a:p>
            <a:pPr eaLnBrk="1" hangingPunct="1">
              <a:lnSpc>
                <a:spcPct val="90000"/>
              </a:lnSpc>
              <a:buFont typeface="Arial" charset="0"/>
              <a:buNone/>
            </a:pPr>
            <a:r>
              <a:rPr lang="en-US" altLang="en-US" sz="700" dirty="0" smtClean="0"/>
              <a:t>Quoting, paraphrasing, and summarizing. (2004). Purdue University Online Writing Lab. Retrieved September 28, 2007, from http://owl.english.purdue.edu/handouts/research/r_quotprsum.html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Effect transition="in" filter="fade">
                                      <p:cBhvr>
                                        <p:cTn id="13" dur="2000"/>
                                        <p:tgtEl>
                                          <p:spTgt spid="102403">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2403">
                                            <p:txEl>
                                              <p:pRg st="2" end="2"/>
                                            </p:txEl>
                                          </p:spTgt>
                                        </p:tgtEl>
                                        <p:attrNameLst>
                                          <p:attrName>style.visibility</p:attrName>
                                        </p:attrNameLst>
                                      </p:cBhvr>
                                      <p:to>
                                        <p:strVal val="visible"/>
                                      </p:to>
                                    </p:set>
                                    <p:animEffect transition="in" filter="fade">
                                      <p:cBhvr>
                                        <p:cTn id="16" dur="2000"/>
                                        <p:tgtEl>
                                          <p:spTgt spid="102403">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2403">
                                            <p:txEl>
                                              <p:pRg st="3" end="3"/>
                                            </p:txEl>
                                          </p:spTgt>
                                        </p:tgtEl>
                                        <p:attrNameLst>
                                          <p:attrName>style.visibility</p:attrName>
                                        </p:attrNameLst>
                                      </p:cBhvr>
                                      <p:to>
                                        <p:strVal val="visible"/>
                                      </p:to>
                                    </p:set>
                                    <p:animEffect transition="in" filter="fade">
                                      <p:cBhvr>
                                        <p:cTn id="19" dur="2000"/>
                                        <p:tgtEl>
                                          <p:spTgt spid="102403">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2403">
                                            <p:txEl>
                                              <p:pRg st="7" end="7"/>
                                            </p:txEl>
                                          </p:spTgt>
                                        </p:tgtEl>
                                        <p:attrNameLst>
                                          <p:attrName>style.visibility</p:attrName>
                                        </p:attrNameLst>
                                      </p:cBhvr>
                                      <p:to>
                                        <p:strVal val="visible"/>
                                      </p:to>
                                    </p:set>
                                    <p:animEffect transition="in" filter="fade">
                                      <p:cBhvr>
                                        <p:cTn id="22" dur="2000"/>
                                        <p:tgtEl>
                                          <p:spTgt spid="1024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Paraphrasing</a:t>
            </a:r>
          </a:p>
        </p:txBody>
      </p:sp>
      <p:sp>
        <p:nvSpPr>
          <p:cNvPr id="103427" name="Rectangle 3"/>
          <p:cNvSpPr>
            <a:spLocks noGrp="1" noRot="1" noChangeArrowheads="1"/>
          </p:cNvSpPr>
          <p:nvPr>
            <p:ph idx="1"/>
          </p:nvPr>
        </p:nvSpPr>
        <p:spPr/>
        <p:txBody>
          <a:bodyPr/>
          <a:lstStyle/>
          <a:p>
            <a:pPr eaLnBrk="1" hangingPunct="1"/>
            <a:r>
              <a:rPr lang="en-US" altLang="en-US" b="1" smtClean="0"/>
              <a:t>Paraphrasing</a:t>
            </a:r>
            <a:r>
              <a:rPr lang="en-US" altLang="en-US" smtClean="0"/>
              <a:t> involves putting a passage from source material into your own words. </a:t>
            </a:r>
          </a:p>
          <a:p>
            <a:pPr lvl="1" eaLnBrk="1" hangingPunct="1"/>
            <a:r>
              <a:rPr lang="en-US" altLang="en-US" smtClean="0"/>
              <a:t>Attribute paraphrases to their original sources.</a:t>
            </a:r>
          </a:p>
          <a:p>
            <a:pPr lvl="1" eaLnBrk="1" hangingPunct="1"/>
            <a:r>
              <a:rPr lang="en-US" altLang="en-US" smtClean="0"/>
              <a:t>Paraphrases are usually shorter than the original passage. </a:t>
            </a:r>
          </a:p>
          <a:p>
            <a:pPr lvl="1" eaLnBrk="1" hangingPunct="1"/>
            <a:r>
              <a:rPr lang="en-US" altLang="en-US" smtClean="0"/>
              <a:t>Paraphrases take a somewhat broader segment of the source and condense it slightly. </a:t>
            </a:r>
          </a:p>
          <a:p>
            <a:pPr eaLnBrk="1" hangingPunct="1">
              <a:buFont typeface="Arial" charset="0"/>
              <a:buNone/>
            </a:pPr>
            <a:endParaRPr lang="en-US" altLang="en-US" sz="800" smtClean="0"/>
          </a:p>
          <a:p>
            <a:pPr eaLnBrk="1" hangingPunct="1">
              <a:buFont typeface="Arial" charset="0"/>
              <a:buNone/>
            </a:pPr>
            <a:endParaRPr lang="en-US" altLang="en-US" sz="800" smtClean="0"/>
          </a:p>
          <a:p>
            <a:pPr eaLnBrk="1" hangingPunct="1">
              <a:buFont typeface="Arial" charset="0"/>
              <a:buNone/>
            </a:pPr>
            <a:endParaRPr lang="en-US" altLang="en-US" sz="800" smtClean="0"/>
          </a:p>
          <a:p>
            <a:pPr eaLnBrk="1" hangingPunct="1">
              <a:buFont typeface="Arial" charset="0"/>
              <a:buNone/>
            </a:pPr>
            <a:endParaRPr lang="en-US" altLang="en-US" sz="800" smtClean="0"/>
          </a:p>
          <a:p>
            <a:pPr eaLnBrk="1" hangingPunct="1">
              <a:buFont typeface="Arial" charset="0"/>
              <a:buNone/>
            </a:pPr>
            <a:r>
              <a:rPr lang="en-US" altLang="en-US" sz="800" smtClean="0"/>
              <a:t>Quoting, paraphrasing, and summarizing. (2004). Purdue University Online Writing Lab. Retrieved September 28, 2007, from http://owl.english.purdue.edu/handouts/research/r_quotprsum.html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 calcmode="lin" valueType="num">
                                      <p:cBhvr additive="base">
                                        <p:cTn id="7" dur="5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34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03427">
                                            <p:txEl>
                                              <p:pRg st="1" end="1"/>
                                            </p:txEl>
                                          </p:spTgt>
                                        </p:tgtEl>
                                        <p:attrNameLst>
                                          <p:attrName>style.visibility</p:attrName>
                                        </p:attrNameLst>
                                      </p:cBhvr>
                                      <p:to>
                                        <p:strVal val="visible"/>
                                      </p:to>
                                    </p:set>
                                    <p:animEffect transition="in" filter="fade">
                                      <p:cBhvr>
                                        <p:cTn id="13" dur="2000"/>
                                        <p:tgtEl>
                                          <p:spTgt spid="103427">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3427">
                                            <p:txEl>
                                              <p:pRg st="2" end="2"/>
                                            </p:txEl>
                                          </p:spTgt>
                                        </p:tgtEl>
                                        <p:attrNameLst>
                                          <p:attrName>style.visibility</p:attrName>
                                        </p:attrNameLst>
                                      </p:cBhvr>
                                      <p:to>
                                        <p:strVal val="visible"/>
                                      </p:to>
                                    </p:set>
                                    <p:animEffect transition="in" filter="fade">
                                      <p:cBhvr>
                                        <p:cTn id="16" dur="2000"/>
                                        <p:tgtEl>
                                          <p:spTgt spid="103427">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3427">
                                            <p:txEl>
                                              <p:pRg st="3" end="3"/>
                                            </p:txEl>
                                          </p:spTgt>
                                        </p:tgtEl>
                                        <p:attrNameLst>
                                          <p:attrName>style.visibility</p:attrName>
                                        </p:attrNameLst>
                                      </p:cBhvr>
                                      <p:to>
                                        <p:strVal val="visible"/>
                                      </p:to>
                                    </p:set>
                                    <p:animEffect transition="in" filter="fade">
                                      <p:cBhvr>
                                        <p:cTn id="19" dur="2000"/>
                                        <p:tgtEl>
                                          <p:spTgt spid="103427">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3427">
                                            <p:txEl>
                                              <p:pRg st="8" end="8"/>
                                            </p:txEl>
                                          </p:spTgt>
                                        </p:tgtEl>
                                        <p:attrNameLst>
                                          <p:attrName>style.visibility</p:attrName>
                                        </p:attrNameLst>
                                      </p:cBhvr>
                                      <p:to>
                                        <p:strVal val="visible"/>
                                      </p:to>
                                    </p:set>
                                    <p:animEffect transition="in" filter="fade">
                                      <p:cBhvr>
                                        <p:cTn id="22" dur="2000"/>
                                        <p:tgtEl>
                                          <p:spTgt spid="1034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eaLnBrk="1" fontAlgn="auto" hangingPunct="1">
              <a:spcAft>
                <a:spcPts val="0"/>
              </a:spcAft>
              <a:defRPr/>
            </a:pPr>
            <a:r>
              <a:rPr lang="en-US" dirty="0" smtClean="0">
                <a:solidFill>
                  <a:schemeClr val="tx2">
                    <a:tint val="100000"/>
                    <a:shade val="90000"/>
                    <a:satMod val="250000"/>
                    <a:alpha val="100000"/>
                  </a:schemeClr>
                </a:solidFill>
              </a:rPr>
              <a:t>MLA First Page</a:t>
            </a:r>
            <a:endParaRPr lang="en-US" dirty="0">
              <a:solidFill>
                <a:schemeClr val="tx2">
                  <a:tint val="100000"/>
                  <a:shade val="90000"/>
                  <a:satMod val="250000"/>
                  <a:alpha val="100000"/>
                </a:schemeClr>
              </a:solidFill>
            </a:endParaRPr>
          </a:p>
        </p:txBody>
      </p:sp>
      <p:sp>
        <p:nvSpPr>
          <p:cNvPr id="15363" name="Content Placeholder 2"/>
          <p:cNvSpPr>
            <a:spLocks noGrp="1"/>
          </p:cNvSpPr>
          <p:nvPr>
            <p:ph idx="1"/>
          </p:nvPr>
        </p:nvSpPr>
        <p:spPr>
          <a:xfrm>
            <a:off x="228600" y="1143000"/>
            <a:ext cx="8540750" cy="5562600"/>
          </a:xfrm>
        </p:spPr>
        <p:txBody>
          <a:bodyPr/>
          <a:lstStyle/>
          <a:p>
            <a:pPr eaLnBrk="1" hangingPunct="1"/>
            <a:r>
              <a:rPr lang="en-US" altLang="en-US" dirty="0" smtClean="0"/>
              <a:t>Title</a:t>
            </a:r>
          </a:p>
          <a:p>
            <a:pPr lvl="1" eaLnBrk="1" hangingPunct="1"/>
            <a:r>
              <a:rPr lang="en-US" altLang="en-US" dirty="0" smtClean="0"/>
              <a:t>Double space after the date and center your title. Do not use quotation marks or italicize the title. Only use quotation marks or italicize when recognizing another piece of work. </a:t>
            </a:r>
          </a:p>
          <a:p>
            <a:pPr lvl="1" eaLnBrk="1" hangingPunct="1">
              <a:buFontTx/>
              <a:buNone/>
            </a:pPr>
            <a:r>
              <a:rPr lang="en-US" altLang="en-US" dirty="0" smtClean="0"/>
              <a:t>					(see p.30, MLA 8</a:t>
            </a:r>
            <a:r>
              <a:rPr lang="en-US" altLang="en-US" baseline="30000" dirty="0" smtClean="0"/>
              <a:t>th</a:t>
            </a:r>
            <a:r>
              <a:rPr lang="en-US" altLang="en-US" dirty="0" smtClean="0"/>
              <a:t> ed.)</a:t>
            </a:r>
          </a:p>
          <a:p>
            <a:pPr lvl="1" eaLnBrk="1" hangingPunct="1">
              <a:buFont typeface="Wingdings" pitchFamily="2" charset="2"/>
              <a:buNone/>
            </a:pPr>
            <a:r>
              <a:rPr lang="en-US" altLang="en-US" dirty="0" smtClean="0">
                <a:solidFill>
                  <a:srgbClr val="92D050"/>
                </a:solidFill>
              </a:rPr>
              <a:t>Ex.</a:t>
            </a:r>
          </a:p>
          <a:p>
            <a:pPr lvl="1" eaLnBrk="1" hangingPunct="1">
              <a:buFont typeface="Wingdings" pitchFamily="2" charset="2"/>
              <a:buNone/>
            </a:pPr>
            <a:endParaRPr lang="en-US" altLang="en-US" dirty="0" smtClean="0"/>
          </a:p>
          <a:p>
            <a:pPr lvl="1" eaLnBrk="1" hangingPunct="1">
              <a:buFont typeface="Wingdings" pitchFamily="2" charset="2"/>
              <a:buNone/>
            </a:pPr>
            <a:r>
              <a:rPr lang="en-US" altLang="en-US" dirty="0" smtClean="0"/>
              <a:t>11 August 2009</a:t>
            </a:r>
          </a:p>
          <a:p>
            <a:pPr lvl="1" eaLnBrk="1" hangingPunct="1">
              <a:buFont typeface="Wingdings" pitchFamily="2" charset="2"/>
              <a:buNone/>
            </a:pPr>
            <a:endParaRPr lang="en-US" altLang="en-US" dirty="0" smtClean="0"/>
          </a:p>
          <a:p>
            <a:pPr lvl="1" algn="ctr" eaLnBrk="1" hangingPunct="1">
              <a:buFont typeface="Wingdings" pitchFamily="2" charset="2"/>
              <a:buNone/>
            </a:pPr>
            <a:r>
              <a:rPr lang="en-US" altLang="en-US" dirty="0" smtClean="0">
                <a:solidFill>
                  <a:srgbClr val="FFFF00"/>
                </a:solidFill>
              </a:rPr>
              <a:t>The Brick Is Red: </a:t>
            </a:r>
          </a:p>
          <a:p>
            <a:pPr lvl="1" algn="ctr" eaLnBrk="1" hangingPunct="1">
              <a:buFont typeface="Wingdings" pitchFamily="2" charset="2"/>
              <a:buNone/>
            </a:pPr>
            <a:r>
              <a:rPr lang="en-US" altLang="en-US" dirty="0" smtClean="0">
                <a:solidFill>
                  <a:srgbClr val="FFFF00"/>
                </a:solidFill>
              </a:rPr>
              <a:t>A St</a:t>
            </a:r>
            <a:r>
              <a:rPr lang="en-US" altLang="en-US" sz="2400" dirty="0" smtClean="0">
                <a:solidFill>
                  <a:srgbClr val="FFFF00"/>
                </a:solidFill>
              </a:rPr>
              <a:t>ory</a:t>
            </a:r>
            <a:r>
              <a:rPr lang="en-US" altLang="en-US" dirty="0" smtClean="0">
                <a:solidFill>
                  <a:srgbClr val="FFFF00"/>
                </a:solidFill>
              </a:rPr>
              <a:t> of the </a:t>
            </a:r>
            <a:r>
              <a:rPr lang="en-US" altLang="en-US" i="1" dirty="0" smtClean="0">
                <a:solidFill>
                  <a:srgbClr val="FFFF00"/>
                </a:solidFill>
              </a:rPr>
              <a:t>Three Little Pigs</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Quoting</a:t>
            </a:r>
          </a:p>
        </p:txBody>
      </p:sp>
      <p:sp>
        <p:nvSpPr>
          <p:cNvPr id="104451" name="Rectangle 3"/>
          <p:cNvSpPr>
            <a:spLocks noGrp="1" noRot="1" noChangeArrowheads="1"/>
          </p:cNvSpPr>
          <p:nvPr>
            <p:ph idx="1"/>
          </p:nvPr>
        </p:nvSpPr>
        <p:spPr/>
        <p:txBody>
          <a:bodyPr>
            <a:normAutofit/>
          </a:bodyPr>
          <a:lstStyle/>
          <a:p>
            <a:pPr eaLnBrk="1" fontAlgn="auto" hangingPunct="1">
              <a:lnSpc>
                <a:spcPct val="80000"/>
              </a:lnSpc>
              <a:spcBef>
                <a:spcPts val="0"/>
              </a:spcBef>
              <a:spcAft>
                <a:spcPts val="0"/>
              </a:spcAft>
              <a:buFont typeface="Wingdings 2"/>
              <a:buChar char=""/>
              <a:defRPr/>
            </a:pPr>
            <a:r>
              <a:rPr lang="en-US" b="1" dirty="0" smtClean="0"/>
              <a:t>Quotations</a:t>
            </a:r>
            <a:r>
              <a:rPr lang="en-US" dirty="0" smtClean="0"/>
              <a:t> must be identical to the original.</a:t>
            </a:r>
          </a:p>
          <a:p>
            <a:pPr marL="640080" lvl="1" eaLnBrk="1" fontAlgn="auto" hangingPunct="1">
              <a:lnSpc>
                <a:spcPct val="80000"/>
              </a:lnSpc>
              <a:spcAft>
                <a:spcPts val="0"/>
              </a:spcAft>
              <a:defRPr/>
            </a:pPr>
            <a:r>
              <a:rPr lang="en-US" sz="2400" dirty="0" smtClean="0"/>
              <a:t>Quotations use a narrow segment of the source. </a:t>
            </a:r>
          </a:p>
          <a:p>
            <a:pPr marL="640080" lvl="1" eaLnBrk="1" fontAlgn="auto" hangingPunct="1">
              <a:lnSpc>
                <a:spcPct val="80000"/>
              </a:lnSpc>
              <a:spcAft>
                <a:spcPts val="0"/>
              </a:spcAft>
              <a:defRPr/>
            </a:pPr>
            <a:r>
              <a:rPr lang="en-US" sz="2400" dirty="0" smtClean="0"/>
              <a:t>They must match the source document word for word and must be attributed to the original author. </a:t>
            </a:r>
          </a:p>
          <a:p>
            <a:pPr marL="640080" lvl="1" eaLnBrk="1" fontAlgn="auto" hangingPunct="1">
              <a:lnSpc>
                <a:spcPct val="80000"/>
              </a:lnSpc>
              <a:spcAft>
                <a:spcPts val="0"/>
              </a:spcAft>
              <a:defRPr/>
            </a:pPr>
            <a:r>
              <a:rPr lang="en-US" sz="2400" dirty="0" smtClean="0"/>
              <a:t>Use quotes when the actual words are so integral to the discussion that they cannot be replaced.</a:t>
            </a:r>
          </a:p>
          <a:p>
            <a:pPr marL="640080" lvl="1" eaLnBrk="1" fontAlgn="auto" hangingPunct="1">
              <a:lnSpc>
                <a:spcPct val="80000"/>
              </a:lnSpc>
              <a:spcAft>
                <a:spcPts val="0"/>
              </a:spcAft>
              <a:defRPr/>
            </a:pPr>
            <a:r>
              <a:rPr lang="en-US" sz="2400" dirty="0" smtClean="0"/>
              <a:t>Use quotes when the author’s words are so precisely and accurately stated that they cannot be paraphrased.</a:t>
            </a:r>
          </a:p>
          <a:p>
            <a:pPr eaLnBrk="1" fontAlgn="auto" hangingPunct="1">
              <a:lnSpc>
                <a:spcPct val="80000"/>
              </a:lnSpc>
              <a:spcBef>
                <a:spcPts val="0"/>
              </a:spcBef>
              <a:spcAft>
                <a:spcPts val="0"/>
              </a:spcAft>
              <a:buSzPct val="100000"/>
              <a:buFont typeface="Symbol" pitchFamily="18" charset="2"/>
              <a:buNone/>
              <a:defRPr/>
            </a:pPr>
            <a:endParaRPr lang="en-US" sz="2400" dirty="0" smtClean="0"/>
          </a:p>
          <a:p>
            <a:pPr eaLnBrk="1" fontAlgn="auto" hangingPunct="1">
              <a:lnSpc>
                <a:spcPct val="80000"/>
              </a:lnSpc>
              <a:spcBef>
                <a:spcPts val="0"/>
              </a:spcBef>
              <a:spcAft>
                <a:spcPts val="0"/>
              </a:spcAft>
              <a:buSzPct val="100000"/>
              <a:buFont typeface="Symbol" pitchFamily="18" charset="2"/>
              <a:buNone/>
              <a:defRPr/>
            </a:pPr>
            <a:endParaRPr lang="en-US" sz="2400" dirty="0" smtClean="0"/>
          </a:p>
          <a:p>
            <a:pPr eaLnBrk="1" fontAlgn="auto" hangingPunct="1">
              <a:lnSpc>
                <a:spcPct val="80000"/>
              </a:lnSpc>
              <a:spcBef>
                <a:spcPts val="0"/>
              </a:spcBef>
              <a:spcAft>
                <a:spcPts val="0"/>
              </a:spcAft>
              <a:buSzPct val="100000"/>
              <a:buFont typeface="Symbol" pitchFamily="18" charset="2"/>
              <a:buNone/>
              <a:defRPr/>
            </a:pPr>
            <a:endParaRPr lang="en-US" sz="2400" dirty="0" smtClean="0"/>
          </a:p>
          <a:p>
            <a:pPr eaLnBrk="1" fontAlgn="auto" hangingPunct="1">
              <a:lnSpc>
                <a:spcPct val="80000"/>
              </a:lnSpc>
              <a:spcBef>
                <a:spcPts val="0"/>
              </a:spcBef>
              <a:spcAft>
                <a:spcPts val="0"/>
              </a:spcAft>
              <a:buSzPct val="100000"/>
              <a:buFont typeface="Symbol" pitchFamily="18" charset="2"/>
              <a:buNone/>
              <a:defRPr/>
            </a:pPr>
            <a:endParaRPr lang="en-US" sz="24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04451">
                                            <p:txEl>
                                              <p:pRg st="1" end="1"/>
                                            </p:txEl>
                                          </p:spTgt>
                                        </p:tgtEl>
                                        <p:attrNameLst>
                                          <p:attrName>style.visibility</p:attrName>
                                        </p:attrNameLst>
                                      </p:cBhvr>
                                      <p:to>
                                        <p:strVal val="visible"/>
                                      </p:to>
                                    </p:set>
                                    <p:animEffect transition="in" filter="fade">
                                      <p:cBhvr>
                                        <p:cTn id="13" dur="2000"/>
                                        <p:tgtEl>
                                          <p:spTgt spid="104451">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4451">
                                            <p:txEl>
                                              <p:pRg st="2" end="2"/>
                                            </p:txEl>
                                          </p:spTgt>
                                        </p:tgtEl>
                                        <p:attrNameLst>
                                          <p:attrName>style.visibility</p:attrName>
                                        </p:attrNameLst>
                                      </p:cBhvr>
                                      <p:to>
                                        <p:strVal val="visible"/>
                                      </p:to>
                                    </p:set>
                                    <p:animEffect transition="in" filter="fade">
                                      <p:cBhvr>
                                        <p:cTn id="16" dur="2000"/>
                                        <p:tgtEl>
                                          <p:spTgt spid="104451">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4451">
                                            <p:txEl>
                                              <p:pRg st="3" end="3"/>
                                            </p:txEl>
                                          </p:spTgt>
                                        </p:tgtEl>
                                        <p:attrNameLst>
                                          <p:attrName>style.visibility</p:attrName>
                                        </p:attrNameLst>
                                      </p:cBhvr>
                                      <p:to>
                                        <p:strVal val="visible"/>
                                      </p:to>
                                    </p:set>
                                    <p:animEffect transition="in" filter="fade">
                                      <p:cBhvr>
                                        <p:cTn id="19" dur="2000"/>
                                        <p:tgtEl>
                                          <p:spTgt spid="104451">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4451">
                                            <p:txEl>
                                              <p:pRg st="4" end="4"/>
                                            </p:txEl>
                                          </p:spTgt>
                                        </p:tgtEl>
                                        <p:attrNameLst>
                                          <p:attrName>style.visibility</p:attrName>
                                        </p:attrNameLst>
                                      </p:cBhvr>
                                      <p:to>
                                        <p:strVal val="visible"/>
                                      </p:to>
                                    </p:set>
                                    <p:animEffect transition="in" filter="fade">
                                      <p:cBhvr>
                                        <p:cTn id="22" dur="2000"/>
                                        <p:tgtEl>
                                          <p:spTgt spid="1044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rrowheads="1"/>
          </p:cNvSpPr>
          <p:nvPr>
            <p:ph type="title"/>
          </p:nvPr>
        </p:nvSpPr>
        <p:spPr>
          <a:xfrm>
            <a:off x="457200" y="253536"/>
            <a:ext cx="8229600" cy="1143000"/>
          </a:xfrm>
        </p:spPr>
        <p:txBody>
          <a:bodyPr>
            <a:normAutofit fontScale="90000"/>
          </a:bodyPr>
          <a:lstStyle/>
          <a:p>
            <a:pPr marL="54864" eaLnBrk="1" fontAlgn="auto" hangingPunct="1">
              <a:spcAft>
                <a:spcPts val="0"/>
              </a:spcAft>
              <a:defRPr/>
            </a:pPr>
            <a:r>
              <a:rPr lang="en-US" sz="4000" b="1" smtClean="0">
                <a:solidFill>
                  <a:schemeClr val="tx2">
                    <a:tint val="100000"/>
                    <a:shade val="90000"/>
                    <a:satMod val="250000"/>
                    <a:alpha val="100000"/>
                  </a:schemeClr>
                </a:solidFill>
              </a:rPr>
              <a:t>Signal Phrases and In-Text Citation</a:t>
            </a:r>
          </a:p>
        </p:txBody>
      </p:sp>
      <p:sp>
        <p:nvSpPr>
          <p:cNvPr id="105475" name="Rectangle 3"/>
          <p:cNvSpPr>
            <a:spLocks noGrp="1" noRot="1" noChangeArrowheads="1"/>
          </p:cNvSpPr>
          <p:nvPr>
            <p:ph idx="1"/>
          </p:nvPr>
        </p:nvSpPr>
        <p:spPr/>
        <p:txBody>
          <a:bodyPr/>
          <a:lstStyle/>
          <a:p>
            <a:pPr eaLnBrk="1" hangingPunct="1"/>
            <a:r>
              <a:rPr lang="en-US" altLang="en-US" sz="2400" dirty="0" smtClean="0"/>
              <a:t>Signal phrases introduce someone else’s work – they signal that the words and ideas that are about to be offered belong to someone other than the author of the paper.</a:t>
            </a:r>
          </a:p>
          <a:p>
            <a:pPr eaLnBrk="1" hangingPunct="1"/>
            <a:r>
              <a:rPr lang="en-US" altLang="en-US" sz="2400" dirty="0" smtClean="0"/>
              <a:t>In-text citations are the parenthetical pieces of information that appear usually at the end of a quote paraphrase, or summary (though they sometimes appear before).</a:t>
            </a:r>
          </a:p>
          <a:p>
            <a:pPr eaLnBrk="1" hangingPunct="1"/>
            <a:r>
              <a:rPr lang="en-US" altLang="en-US" sz="2400" dirty="0" smtClean="0"/>
              <a:t>A simple rule: </a:t>
            </a:r>
          </a:p>
          <a:p>
            <a:pPr eaLnBrk="1" hangingPunct="1">
              <a:buFont typeface="Arial" charset="0"/>
              <a:buNone/>
            </a:pPr>
            <a:r>
              <a:rPr lang="en-US" altLang="en-US" sz="2000" i="1" dirty="0" smtClean="0"/>
              <a:t>*Author</a:t>
            </a:r>
            <a:r>
              <a:rPr lang="en-US" altLang="en-US" sz="2000" dirty="0" smtClean="0"/>
              <a:t> or </a:t>
            </a:r>
            <a:r>
              <a:rPr lang="en-US" altLang="en-US" sz="2000" i="1" dirty="0" smtClean="0"/>
              <a:t>Title </a:t>
            </a:r>
            <a:r>
              <a:rPr lang="en-US" altLang="en-US" sz="2000" dirty="0" smtClean="0"/>
              <a:t>and </a:t>
            </a:r>
            <a:r>
              <a:rPr lang="en-US" altLang="en-US" sz="2000" i="1" dirty="0" smtClean="0"/>
              <a:t>Page Number</a:t>
            </a:r>
            <a:r>
              <a:rPr lang="en-US" altLang="en-US" sz="2000" dirty="0" smtClean="0"/>
              <a:t>: what isn’t </a:t>
            </a:r>
            <a:r>
              <a:rPr lang="en-US" altLang="en-US" sz="2000" i="1" dirty="0" smtClean="0"/>
              <a:t>signaled</a:t>
            </a:r>
            <a:r>
              <a:rPr lang="en-US" altLang="en-US" sz="2000" dirty="0" smtClean="0"/>
              <a:t> up front must be </a:t>
            </a:r>
            <a:r>
              <a:rPr lang="en-US" altLang="en-US" sz="2000" i="1" dirty="0" smtClean="0"/>
              <a:t>cited </a:t>
            </a:r>
            <a:r>
              <a:rPr lang="en-US" altLang="en-US" sz="2000" dirty="0" smtClean="0"/>
              <a:t>at the end.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fade">
                                      <p:cBhvr>
                                        <p:cTn id="7" dur="2000"/>
                                        <p:tgtEl>
                                          <p:spTgt spid="105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5475">
                                            <p:txEl>
                                              <p:pRg st="1" end="1"/>
                                            </p:txEl>
                                          </p:spTgt>
                                        </p:tgtEl>
                                        <p:attrNameLst>
                                          <p:attrName>style.visibility</p:attrName>
                                        </p:attrNameLst>
                                      </p:cBhvr>
                                      <p:to>
                                        <p:strVal val="visible"/>
                                      </p:to>
                                    </p:set>
                                    <p:animEffect transition="in" filter="fade">
                                      <p:cBhvr>
                                        <p:cTn id="12" dur="2000"/>
                                        <p:tgtEl>
                                          <p:spTgt spid="1054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5475">
                                            <p:txEl>
                                              <p:pRg st="2" end="2"/>
                                            </p:txEl>
                                          </p:spTgt>
                                        </p:tgtEl>
                                        <p:attrNameLst>
                                          <p:attrName>style.visibility</p:attrName>
                                        </p:attrNameLst>
                                      </p:cBhvr>
                                      <p:to>
                                        <p:strVal val="visible"/>
                                      </p:to>
                                    </p:set>
                                    <p:animEffect transition="in" filter="fade">
                                      <p:cBhvr>
                                        <p:cTn id="17" dur="2000"/>
                                        <p:tgtEl>
                                          <p:spTgt spid="1054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iterate type="lt">
                                    <p:tmPct val="0"/>
                                  </p:iterate>
                                  <p:childTnLst>
                                    <p:set>
                                      <p:cBhvr>
                                        <p:cTn id="21" dur="1" fill="hold">
                                          <p:stCondLst>
                                            <p:cond delay="0"/>
                                          </p:stCondLst>
                                        </p:cTn>
                                        <p:tgtEl>
                                          <p:spTgt spid="105475">
                                            <p:txEl>
                                              <p:pRg st="3" end="3"/>
                                            </p:txEl>
                                          </p:spTgt>
                                        </p:tgtEl>
                                        <p:attrNameLst>
                                          <p:attrName>style.visibility</p:attrName>
                                        </p:attrNameLst>
                                      </p:cBhvr>
                                      <p:to>
                                        <p:strVal val="visible"/>
                                      </p:to>
                                    </p:set>
                                    <p:anim calcmode="lin" valueType="num">
                                      <p:cBhvr additive="base">
                                        <p:cTn id="22" dur="500" fill="hold"/>
                                        <p:tgtEl>
                                          <p:spTgt spid="105475">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054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mph" presetSubtype="0" fill="hold" nodeType="clickEffect">
                                  <p:stCondLst>
                                    <p:cond delay="0"/>
                                  </p:stCondLst>
                                  <p:iterate type="lt">
                                    <p:tmPct val="4000"/>
                                  </p:iterate>
                                  <p:childTnLst>
                                    <p:set>
                                      <p:cBhvr override="childStyle">
                                        <p:cTn id="27" dur="500" fill="hold"/>
                                        <p:tgtEl>
                                          <p:spTgt spid="105475">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a:xfrm>
            <a:off x="457200" y="253536"/>
            <a:ext cx="8229600" cy="1143000"/>
          </a:xfrm>
        </p:spPr>
        <p:txBody>
          <a:bodyPr>
            <a:normAutofit fontScale="90000"/>
          </a:bodyPr>
          <a:lstStyle/>
          <a:p>
            <a:pPr marL="54864" eaLnBrk="1" fontAlgn="auto" hangingPunct="1">
              <a:spcAft>
                <a:spcPts val="0"/>
              </a:spcAft>
              <a:defRPr/>
            </a:pPr>
            <a:r>
              <a:rPr lang="en-US" sz="4000" b="1" smtClean="0">
                <a:solidFill>
                  <a:schemeClr val="tx2">
                    <a:tint val="100000"/>
                    <a:shade val="90000"/>
                    <a:satMod val="250000"/>
                    <a:alpha val="100000"/>
                  </a:schemeClr>
                </a:solidFill>
              </a:rPr>
              <a:t>Signal Phrases and In-Text Citation (continued)</a:t>
            </a:r>
          </a:p>
        </p:txBody>
      </p:sp>
      <p:sp>
        <p:nvSpPr>
          <p:cNvPr id="113667" name="Rectangle 3"/>
          <p:cNvSpPr>
            <a:spLocks noGrp="1" noRot="1" noChangeArrowheads="1"/>
          </p:cNvSpPr>
          <p:nvPr>
            <p:ph idx="1"/>
          </p:nvPr>
        </p:nvSpPr>
        <p:spPr/>
        <p:txBody>
          <a:bodyPr/>
          <a:lstStyle/>
          <a:p>
            <a:pPr eaLnBrk="1" hangingPunct="1">
              <a:lnSpc>
                <a:spcPct val="90000"/>
              </a:lnSpc>
            </a:pPr>
            <a:r>
              <a:rPr lang="en-US" altLang="en-US" sz="2800" dirty="0" smtClean="0"/>
              <a:t>Limited signal, everything in citation</a:t>
            </a:r>
          </a:p>
          <a:p>
            <a:pPr lvl="1" eaLnBrk="1" hangingPunct="1">
              <a:lnSpc>
                <a:spcPct val="90000"/>
              </a:lnSpc>
              <a:buFont typeface="Wingdings" pitchFamily="2" charset="2"/>
              <a:buNone/>
            </a:pPr>
            <a:r>
              <a:rPr lang="en-US" altLang="en-US" sz="2400" dirty="0" smtClean="0"/>
              <a:t>. . . end of paraphrased sentence, in which you convey the author's ideas in your own words (Williams 103).</a:t>
            </a:r>
          </a:p>
          <a:p>
            <a:pPr lvl="1" eaLnBrk="1" hangingPunct="1">
              <a:lnSpc>
                <a:spcPct val="90000"/>
              </a:lnSpc>
              <a:buFont typeface="Wingdings" pitchFamily="2" charset="2"/>
              <a:buNone/>
            </a:pPr>
            <a:r>
              <a:rPr lang="en-US" altLang="en-US" sz="2400" dirty="0" smtClean="0"/>
              <a:t>" . . . end of quoted sentence" (Williams 103).</a:t>
            </a:r>
          </a:p>
          <a:p>
            <a:pPr lvl="1" eaLnBrk="1" hangingPunct="1">
              <a:lnSpc>
                <a:spcPct val="90000"/>
              </a:lnSpc>
              <a:buFont typeface="Wingdings" pitchFamily="2" charset="2"/>
              <a:buNone/>
            </a:pPr>
            <a:endParaRPr lang="en-US" altLang="en-US" sz="2400" dirty="0" smtClean="0"/>
          </a:p>
          <a:p>
            <a:pPr eaLnBrk="1" hangingPunct="1">
              <a:lnSpc>
                <a:spcPct val="90000"/>
              </a:lnSpc>
            </a:pPr>
            <a:r>
              <a:rPr lang="en-US" altLang="en-US" sz="2800" dirty="0" smtClean="0"/>
              <a:t>Author  in signal, page in citation</a:t>
            </a:r>
          </a:p>
          <a:p>
            <a:pPr lvl="1" eaLnBrk="1" hangingPunct="1">
              <a:lnSpc>
                <a:spcPct val="90000"/>
              </a:lnSpc>
              <a:buFont typeface="Wingdings" pitchFamily="2" charset="2"/>
              <a:buNone/>
            </a:pPr>
            <a:r>
              <a:rPr lang="en-US" altLang="en-US" sz="2400" dirty="0" smtClean="0"/>
              <a:t>In 1985, Lori Williams reports that . . . (103).</a:t>
            </a:r>
          </a:p>
          <a:p>
            <a:pPr lvl="1" eaLnBrk="1" hangingPunct="1">
              <a:lnSpc>
                <a:spcPct val="90000"/>
              </a:lnSpc>
              <a:buFont typeface="Wingdings" pitchFamily="2" charset="2"/>
              <a:buNone/>
            </a:pPr>
            <a:r>
              <a:rPr lang="en-US" altLang="en-US" sz="2400" dirty="0" smtClean="0"/>
              <a:t>Lori Williams tells us that . . . (103).</a:t>
            </a:r>
          </a:p>
          <a:p>
            <a:pPr lvl="1" eaLnBrk="1" hangingPunct="1">
              <a:lnSpc>
                <a:spcPct val="90000"/>
              </a:lnSpc>
              <a:buFont typeface="Wingdings" pitchFamily="2" charset="2"/>
              <a:buNone/>
            </a:pPr>
            <a:r>
              <a:rPr lang="en-US" altLang="en-US" sz="2400" dirty="0" smtClean="0"/>
              <a:t>According to Lori Williams, ". . ." (103). </a:t>
            </a:r>
          </a:p>
          <a:p>
            <a:pPr lvl="1" eaLnBrk="1" hangingPunct="1">
              <a:lnSpc>
                <a:spcPct val="90000"/>
              </a:lnSpc>
              <a:buFont typeface="Wingdings" pitchFamily="2" charset="2"/>
              <a:buNone/>
            </a:pPr>
            <a:endParaRPr lang="en-US" altLang="en-US" sz="2400" dirty="0"/>
          </a:p>
          <a:p>
            <a:pPr lvl="1" eaLnBrk="1" hangingPunct="1">
              <a:lnSpc>
                <a:spcPct val="90000"/>
              </a:lnSpc>
              <a:buFont typeface="Wingdings" pitchFamily="2" charset="2"/>
              <a:buNone/>
            </a:pPr>
            <a:r>
              <a:rPr lang="en-US" altLang="en-US" sz="2400" dirty="0" smtClean="0"/>
              <a:t>Note: Make sure to keep all verbs in </a:t>
            </a:r>
            <a:r>
              <a:rPr lang="en-US" altLang="en-US" sz="2400" i="1" dirty="0" smtClean="0"/>
              <a:t>present tense</a:t>
            </a:r>
          </a:p>
          <a:p>
            <a:pPr lvl="1" eaLnBrk="1" hangingPunct="1">
              <a:lnSpc>
                <a:spcPct val="90000"/>
              </a:lnSpc>
              <a:buFont typeface="Wingdings" pitchFamily="2" charset="2"/>
              <a:buNone/>
            </a:pPr>
            <a:endParaRPr lang="en-US" altLang="en-US" sz="2400" dirty="0" smtClean="0"/>
          </a:p>
        </p:txBody>
      </p:sp>
      <p:sp>
        <p:nvSpPr>
          <p:cNvPr id="49156" name="TextBox 3"/>
          <p:cNvSpPr txBox="1">
            <a:spLocks noChangeArrowheads="1"/>
          </p:cNvSpPr>
          <p:nvPr/>
        </p:nvSpPr>
        <p:spPr bwMode="auto">
          <a:xfrm>
            <a:off x="0" y="6477000"/>
            <a:ext cx="8991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100" u="sng"/>
              <a:t>The Purdue OWL</a:t>
            </a:r>
            <a:r>
              <a:rPr lang="en-US" altLang="en-US" sz="1100"/>
              <a:t>. 26 Aug. 2008. The Writing Lab and OWL at Purdue and Purdue University. 23 April 2008 &lt;http://owl.english.purdue.edu&gt;.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 calcmode="lin" valueType="num">
                                      <p:cBhvr additive="base">
                                        <p:cTn id="7" dur="5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36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13667">
                                            <p:txEl>
                                              <p:pRg st="1" end="1"/>
                                            </p:txEl>
                                          </p:spTgt>
                                        </p:tgtEl>
                                        <p:attrNameLst>
                                          <p:attrName>style.visibility</p:attrName>
                                        </p:attrNameLst>
                                      </p:cBhvr>
                                      <p:to>
                                        <p:strVal val="visible"/>
                                      </p:to>
                                    </p:set>
                                    <p:animEffect transition="in" filter="fade">
                                      <p:cBhvr>
                                        <p:cTn id="13" dur="2000"/>
                                        <p:tgtEl>
                                          <p:spTgt spid="113667">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3667">
                                            <p:txEl>
                                              <p:pRg st="2" end="2"/>
                                            </p:txEl>
                                          </p:spTgt>
                                        </p:tgtEl>
                                        <p:attrNameLst>
                                          <p:attrName>style.visibility</p:attrName>
                                        </p:attrNameLst>
                                      </p:cBhvr>
                                      <p:to>
                                        <p:strVal val="visible"/>
                                      </p:to>
                                    </p:set>
                                    <p:animEffect transition="in" filter="fade">
                                      <p:cBhvr>
                                        <p:cTn id="16" dur="2000"/>
                                        <p:tgtEl>
                                          <p:spTgt spid="113667">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113667">
                                            <p:txEl>
                                              <p:pRg st="4" end="4"/>
                                            </p:txEl>
                                          </p:spTgt>
                                        </p:tgtEl>
                                        <p:attrNameLst>
                                          <p:attrName>style.visibility</p:attrName>
                                        </p:attrNameLst>
                                      </p:cBhvr>
                                      <p:to>
                                        <p:strVal val="visible"/>
                                      </p:to>
                                    </p:set>
                                    <p:anim calcmode="lin" valueType="num">
                                      <p:cBhvr additive="base">
                                        <p:cTn id="21" dur="500" fill="hold"/>
                                        <p:tgtEl>
                                          <p:spTgt spid="113667">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36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13667">
                                            <p:txEl>
                                              <p:pRg st="5" end="5"/>
                                            </p:txEl>
                                          </p:spTgt>
                                        </p:tgtEl>
                                        <p:attrNameLst>
                                          <p:attrName>style.visibility</p:attrName>
                                        </p:attrNameLst>
                                      </p:cBhvr>
                                      <p:to>
                                        <p:strVal val="visible"/>
                                      </p:to>
                                    </p:set>
                                    <p:animEffect transition="in" filter="fade">
                                      <p:cBhvr>
                                        <p:cTn id="27" dur="2000"/>
                                        <p:tgtEl>
                                          <p:spTgt spid="113667">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13667">
                                            <p:txEl>
                                              <p:pRg st="6" end="6"/>
                                            </p:txEl>
                                          </p:spTgt>
                                        </p:tgtEl>
                                        <p:attrNameLst>
                                          <p:attrName>style.visibility</p:attrName>
                                        </p:attrNameLst>
                                      </p:cBhvr>
                                      <p:to>
                                        <p:strVal val="visible"/>
                                      </p:to>
                                    </p:set>
                                    <p:animEffect transition="in" filter="fade">
                                      <p:cBhvr>
                                        <p:cTn id="30" dur="2000"/>
                                        <p:tgtEl>
                                          <p:spTgt spid="113667">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13667">
                                            <p:txEl>
                                              <p:pRg st="7" end="7"/>
                                            </p:txEl>
                                          </p:spTgt>
                                        </p:tgtEl>
                                        <p:attrNameLst>
                                          <p:attrName>style.visibility</p:attrName>
                                        </p:attrNameLst>
                                      </p:cBhvr>
                                      <p:to>
                                        <p:strVal val="visible"/>
                                      </p:to>
                                    </p:set>
                                    <p:animEffect transition="in" filter="fade">
                                      <p:cBhvr>
                                        <p:cTn id="33" dur="2000"/>
                                        <p:tgtEl>
                                          <p:spTgt spid="113667">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13667">
                                            <p:txEl>
                                              <p:pRg st="9" end="9"/>
                                            </p:txEl>
                                          </p:spTgt>
                                        </p:tgtEl>
                                        <p:attrNameLst>
                                          <p:attrName>style.visibility</p:attrName>
                                        </p:attrNameLst>
                                      </p:cBhvr>
                                      <p:to>
                                        <p:strVal val="visible"/>
                                      </p:to>
                                    </p:set>
                                    <p:animEffect transition="in" filter="fade">
                                      <p:cBhvr>
                                        <p:cTn id="36" dur="2000"/>
                                        <p:tgtEl>
                                          <p:spTgt spid="11366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idx="4294967295"/>
          </p:nvPr>
        </p:nvSpPr>
        <p:spPr>
          <a:xfrm>
            <a:off x="0" y="228600"/>
            <a:ext cx="8540750" cy="1143000"/>
          </a:xfrm>
        </p:spPr>
        <p:txBody>
          <a:bodyPr>
            <a:normAutofit fontScale="90000"/>
          </a:bodyPr>
          <a:lstStyle/>
          <a:p>
            <a:pPr marL="54864" eaLnBrk="1" fontAlgn="auto" hangingPunct="1">
              <a:spcAft>
                <a:spcPts val="0"/>
              </a:spcAft>
              <a:defRPr/>
            </a:pPr>
            <a:r>
              <a:rPr lang="en-US" sz="4000" b="1" smtClean="0">
                <a:solidFill>
                  <a:schemeClr val="tx2">
                    <a:tint val="100000"/>
                    <a:shade val="90000"/>
                    <a:satMod val="250000"/>
                    <a:alpha val="100000"/>
                  </a:schemeClr>
                </a:solidFill>
              </a:rPr>
              <a:t>Signal Phrases and In-Text Citation (continued)</a:t>
            </a:r>
          </a:p>
        </p:txBody>
      </p:sp>
      <p:sp>
        <p:nvSpPr>
          <p:cNvPr id="113667" name="Rectangle 3"/>
          <p:cNvSpPr>
            <a:spLocks noGrp="1" noRot="1" noChangeArrowheads="1"/>
          </p:cNvSpPr>
          <p:nvPr>
            <p:ph type="body" idx="4294967295"/>
          </p:nvPr>
        </p:nvSpPr>
        <p:spPr>
          <a:xfrm>
            <a:off x="0" y="1600200"/>
            <a:ext cx="8540750" cy="4498975"/>
          </a:xfrm>
        </p:spPr>
        <p:txBody>
          <a:bodyPr>
            <a:normAutofit lnSpcReduction="10000"/>
          </a:bodyPr>
          <a:lstStyle/>
          <a:p>
            <a:pPr eaLnBrk="1" fontAlgn="auto" hangingPunct="1">
              <a:lnSpc>
                <a:spcPct val="90000"/>
              </a:lnSpc>
              <a:spcBef>
                <a:spcPts val="0"/>
              </a:spcBef>
              <a:spcAft>
                <a:spcPts val="0"/>
              </a:spcAft>
              <a:buFont typeface="Wingdings 2"/>
              <a:buChar char=""/>
              <a:defRPr/>
            </a:pPr>
            <a:r>
              <a:rPr lang="en-US" sz="2000" dirty="0" smtClean="0"/>
              <a:t>Citing Source with Unknown Author</a:t>
            </a:r>
          </a:p>
          <a:p>
            <a:pPr marL="640080" lvl="1" eaLnBrk="1" fontAlgn="auto" hangingPunct="1">
              <a:lnSpc>
                <a:spcPct val="90000"/>
              </a:lnSpc>
              <a:spcAft>
                <a:spcPts val="0"/>
              </a:spcAft>
              <a:buFont typeface="Wingdings" pitchFamily="2" charset="2"/>
              <a:buNone/>
              <a:defRPr/>
            </a:pPr>
            <a:r>
              <a:rPr lang="en-US" sz="2000" dirty="0" smtClean="0">
                <a:solidFill>
                  <a:srgbClr val="FFFF00"/>
                </a:solidFill>
              </a:rPr>
              <a:t>Ex. </a:t>
            </a:r>
          </a:p>
          <a:p>
            <a:pPr marL="640080" lvl="1" eaLnBrk="1" fontAlgn="auto" hangingPunct="1">
              <a:lnSpc>
                <a:spcPct val="90000"/>
              </a:lnSpc>
              <a:spcAft>
                <a:spcPts val="0"/>
              </a:spcAft>
              <a:buFont typeface="Wingdings" pitchFamily="2" charset="2"/>
              <a:buNone/>
              <a:defRPr/>
            </a:pPr>
            <a:r>
              <a:rPr lang="en-US" sz="2000" dirty="0" smtClean="0">
                <a:solidFill>
                  <a:schemeClr val="tx2"/>
                </a:solidFill>
              </a:rPr>
              <a:t>An anonymous Twain critic once stated that Twain was actually</a:t>
            </a:r>
          </a:p>
          <a:p>
            <a:pPr marL="640080" lvl="1" eaLnBrk="1" fontAlgn="auto" hangingPunct="1">
              <a:lnSpc>
                <a:spcPct val="90000"/>
              </a:lnSpc>
              <a:spcAft>
                <a:spcPts val="0"/>
              </a:spcAft>
              <a:buFont typeface="Wingdings" pitchFamily="2" charset="2"/>
              <a:buNone/>
              <a:defRPr/>
            </a:pPr>
            <a:r>
              <a:rPr lang="en-US" sz="2000" dirty="0" smtClean="0">
                <a:solidFill>
                  <a:schemeClr val="tx2"/>
                </a:solidFill>
              </a:rPr>
              <a:t>female (“Twain” 100).</a:t>
            </a:r>
          </a:p>
          <a:p>
            <a:pPr marL="640080" lvl="1" eaLnBrk="1" fontAlgn="auto" hangingPunct="1">
              <a:lnSpc>
                <a:spcPct val="90000"/>
              </a:lnSpc>
              <a:spcAft>
                <a:spcPts val="0"/>
              </a:spcAft>
              <a:buFont typeface="Wingdings" pitchFamily="2" charset="2"/>
              <a:buNone/>
              <a:defRPr/>
            </a:pPr>
            <a:endParaRPr lang="en-US" sz="2000" dirty="0">
              <a:solidFill>
                <a:schemeClr val="tx2">
                  <a:lumMod val="90000"/>
                </a:schemeClr>
              </a:solidFill>
            </a:endParaRPr>
          </a:p>
          <a:p>
            <a:pPr marL="640080" lvl="1" eaLnBrk="1" fontAlgn="auto" hangingPunct="1">
              <a:lnSpc>
                <a:spcPct val="90000"/>
              </a:lnSpc>
              <a:spcAft>
                <a:spcPts val="0"/>
              </a:spcAft>
              <a:buFont typeface="Wingdings" pitchFamily="2" charset="2"/>
              <a:buNone/>
              <a:defRPr/>
            </a:pPr>
            <a:r>
              <a:rPr lang="en-US" sz="2000" dirty="0" smtClean="0">
                <a:solidFill>
                  <a:schemeClr val="tx2"/>
                </a:solidFill>
              </a:rPr>
              <a:t>One analysis defines </a:t>
            </a:r>
            <a:r>
              <a:rPr lang="en-US" sz="2000" i="1" dirty="0" smtClean="0">
                <a:solidFill>
                  <a:schemeClr val="tx2"/>
                </a:solidFill>
              </a:rPr>
              <a:t>hype </a:t>
            </a:r>
            <a:r>
              <a:rPr lang="en-US" sz="2000" dirty="0" smtClean="0">
                <a:solidFill>
                  <a:schemeClr val="tx2"/>
                </a:solidFill>
              </a:rPr>
              <a:t>as “an artificially engendered</a:t>
            </a:r>
          </a:p>
          <a:p>
            <a:pPr marL="640080" lvl="1" eaLnBrk="1" fontAlgn="auto" hangingPunct="1">
              <a:lnSpc>
                <a:spcPct val="90000"/>
              </a:lnSpc>
              <a:spcAft>
                <a:spcPts val="0"/>
              </a:spcAft>
              <a:buFont typeface="Wingdings" pitchFamily="2" charset="2"/>
              <a:buNone/>
              <a:defRPr/>
            </a:pPr>
            <a:r>
              <a:rPr lang="en-US" sz="2000" dirty="0" smtClean="0">
                <a:solidFill>
                  <a:schemeClr val="tx2"/>
                </a:solidFill>
              </a:rPr>
              <a:t>atmosphere of hysteria”</a:t>
            </a:r>
            <a:r>
              <a:rPr lang="en-US" sz="2000" i="1" dirty="0" smtClean="0">
                <a:solidFill>
                  <a:schemeClr val="tx2"/>
                </a:solidFill>
              </a:rPr>
              <a:t> ( Today’s </a:t>
            </a:r>
            <a:r>
              <a:rPr lang="en-US" sz="2000" dirty="0" smtClean="0">
                <a:solidFill>
                  <a:schemeClr val="tx2"/>
                </a:solidFill>
              </a:rPr>
              <a:t>51</a:t>
            </a:r>
            <a:r>
              <a:rPr lang="en-US" sz="2000" i="1" dirty="0" smtClean="0">
                <a:solidFill>
                  <a:schemeClr val="tx2"/>
                </a:solidFill>
              </a:rPr>
              <a:t>).</a:t>
            </a:r>
            <a:endParaRPr lang="en-US" sz="2000" dirty="0" smtClean="0">
              <a:solidFill>
                <a:schemeClr val="tx2"/>
              </a:solidFill>
            </a:endParaRPr>
          </a:p>
          <a:p>
            <a:pPr marL="640080" lvl="1" eaLnBrk="1" fontAlgn="auto" hangingPunct="1">
              <a:lnSpc>
                <a:spcPct val="90000"/>
              </a:lnSpc>
              <a:spcAft>
                <a:spcPts val="0"/>
              </a:spcAft>
              <a:buFont typeface="Wingdings" pitchFamily="2" charset="2"/>
              <a:buNone/>
              <a:defRPr/>
            </a:pPr>
            <a:endParaRPr lang="en-US" sz="2000" dirty="0" smtClean="0"/>
          </a:p>
          <a:p>
            <a:pPr eaLnBrk="1" fontAlgn="auto" hangingPunct="1">
              <a:lnSpc>
                <a:spcPct val="90000"/>
              </a:lnSpc>
              <a:spcBef>
                <a:spcPts val="0"/>
              </a:spcBef>
              <a:spcAft>
                <a:spcPts val="0"/>
              </a:spcAft>
              <a:buFont typeface="Wingdings 2"/>
              <a:buChar char=""/>
              <a:defRPr/>
            </a:pPr>
            <a:r>
              <a:rPr lang="en-US" sz="2000" dirty="0" smtClean="0"/>
              <a:t>Citing Sources with Same Last Name</a:t>
            </a:r>
          </a:p>
          <a:p>
            <a:pPr eaLnBrk="1" fontAlgn="auto" hangingPunct="1">
              <a:lnSpc>
                <a:spcPct val="90000"/>
              </a:lnSpc>
              <a:spcBef>
                <a:spcPts val="0"/>
              </a:spcBef>
              <a:spcAft>
                <a:spcPts val="0"/>
              </a:spcAft>
              <a:buFont typeface="Arial" charset="0"/>
              <a:buNone/>
              <a:defRPr/>
            </a:pPr>
            <a:r>
              <a:rPr lang="en-US" sz="2000" dirty="0" smtClean="0">
                <a:solidFill>
                  <a:schemeClr val="accent1"/>
                </a:solidFill>
              </a:rPr>
              <a:t>	</a:t>
            </a:r>
            <a:r>
              <a:rPr lang="en-US" sz="2000" dirty="0" smtClean="0">
                <a:solidFill>
                  <a:srgbClr val="FFFF00"/>
                </a:solidFill>
              </a:rPr>
              <a:t>Ex.</a:t>
            </a:r>
          </a:p>
          <a:p>
            <a:pPr eaLnBrk="1" fontAlgn="auto" hangingPunct="1">
              <a:lnSpc>
                <a:spcPct val="90000"/>
              </a:lnSpc>
              <a:spcBef>
                <a:spcPts val="0"/>
              </a:spcBef>
              <a:spcAft>
                <a:spcPts val="0"/>
              </a:spcAft>
              <a:buFont typeface="Arial" charset="0"/>
              <a:buNone/>
              <a:defRPr/>
            </a:pPr>
            <a:r>
              <a:rPr lang="en-US" sz="2000" dirty="0" smtClean="0">
                <a:solidFill>
                  <a:srgbClr val="FFFF00"/>
                </a:solidFill>
              </a:rPr>
              <a:t>	</a:t>
            </a:r>
            <a:r>
              <a:rPr lang="en-US" sz="2000" dirty="0" smtClean="0">
                <a:solidFill>
                  <a:schemeClr val="tx2"/>
                </a:solidFill>
              </a:rPr>
              <a:t>The big red tracker was the largest (R. Williams 100) However, the blue tracker was often stated as being the largest (Z. Williams 670).</a:t>
            </a:r>
          </a:p>
          <a:p>
            <a:pPr eaLnBrk="1" fontAlgn="auto" hangingPunct="1">
              <a:lnSpc>
                <a:spcPct val="90000"/>
              </a:lnSpc>
              <a:spcBef>
                <a:spcPts val="0"/>
              </a:spcBef>
              <a:spcAft>
                <a:spcPts val="0"/>
              </a:spcAft>
              <a:buFont typeface="Arial" charset="0"/>
              <a:buNone/>
              <a:defRPr/>
            </a:pPr>
            <a:endParaRPr lang="en-US" sz="2000" dirty="0" smtClean="0">
              <a:solidFill>
                <a:schemeClr val="accent1"/>
              </a:solidFill>
            </a:endParaRPr>
          </a:p>
          <a:p>
            <a:pPr eaLnBrk="1" fontAlgn="auto" hangingPunct="1">
              <a:lnSpc>
                <a:spcPct val="90000"/>
              </a:lnSpc>
              <a:spcBef>
                <a:spcPts val="0"/>
              </a:spcBef>
              <a:spcAft>
                <a:spcPts val="0"/>
              </a:spcAft>
              <a:buFont typeface="Wingdings 2"/>
              <a:buChar char=""/>
              <a:defRPr/>
            </a:pPr>
            <a:r>
              <a:rPr lang="en-US" sz="2000" dirty="0" smtClean="0"/>
              <a:t>No Page Number or Paragraph Number</a:t>
            </a:r>
          </a:p>
          <a:p>
            <a:pPr marL="640080" lvl="1" eaLnBrk="1" fontAlgn="auto" hangingPunct="1">
              <a:lnSpc>
                <a:spcPct val="90000"/>
              </a:lnSpc>
              <a:spcAft>
                <a:spcPts val="0"/>
              </a:spcAft>
              <a:buFont typeface="Wingdings" pitchFamily="2" charset="2"/>
              <a:buNone/>
              <a:defRPr/>
            </a:pPr>
            <a:r>
              <a:rPr lang="en-US" sz="2000" dirty="0" smtClean="0"/>
              <a:t>Provide other information in signal phrase in order to help </a:t>
            </a:r>
            <a:r>
              <a:rPr lang="en-US" sz="2000" dirty="0" smtClean="0"/>
              <a:t>the </a:t>
            </a:r>
          </a:p>
          <a:p>
            <a:pPr marL="640080" lvl="1" eaLnBrk="1" fontAlgn="auto" hangingPunct="1">
              <a:lnSpc>
                <a:spcPct val="90000"/>
              </a:lnSpc>
              <a:spcAft>
                <a:spcPts val="0"/>
              </a:spcAft>
              <a:buFont typeface="Wingdings" pitchFamily="2" charset="2"/>
              <a:buNone/>
              <a:defRPr/>
            </a:pPr>
            <a:r>
              <a:rPr lang="en-US" sz="2000" dirty="0" smtClean="0"/>
              <a:t>reader </a:t>
            </a:r>
            <a:r>
              <a:rPr lang="en-US" sz="2000" dirty="0" smtClean="0"/>
              <a:t>find the source in the works cited</a:t>
            </a:r>
            <a:endParaRPr lang="en-US" sz="1000" dirty="0" smtClean="0"/>
          </a:p>
        </p:txBody>
      </p:sp>
      <p:sp>
        <p:nvSpPr>
          <p:cNvPr id="50180" name="TextBox 3"/>
          <p:cNvSpPr txBox="1">
            <a:spLocks noChangeArrowheads="1"/>
          </p:cNvSpPr>
          <p:nvPr/>
        </p:nvSpPr>
        <p:spPr bwMode="auto">
          <a:xfrm>
            <a:off x="0" y="6477000"/>
            <a:ext cx="8991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100" u="sng"/>
              <a:t>The Purdue OWL</a:t>
            </a:r>
            <a:r>
              <a:rPr lang="en-US" altLang="en-US" sz="1100"/>
              <a:t>. 26 Aug. 2008. The Writing Lab and OWL at Purdue and Purdue University. 23 April 2008 &lt;http://owl.english.purdue.edu&gt;.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2000"/>
                                        <p:tgtEl>
                                          <p:spTgt spid="1136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3667">
                                            <p:txEl>
                                              <p:pRg st="1" end="1"/>
                                            </p:txEl>
                                          </p:spTgt>
                                        </p:tgtEl>
                                        <p:attrNameLst>
                                          <p:attrName>style.visibility</p:attrName>
                                        </p:attrNameLst>
                                      </p:cBhvr>
                                      <p:to>
                                        <p:strVal val="visible"/>
                                      </p:to>
                                    </p:set>
                                    <p:animEffect transition="in" filter="fade">
                                      <p:cBhvr>
                                        <p:cTn id="12" dur="2000"/>
                                        <p:tgtEl>
                                          <p:spTgt spid="1136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13667">
                                            <p:txEl>
                                              <p:pRg st="2" end="2"/>
                                            </p:txEl>
                                          </p:spTgt>
                                        </p:tgtEl>
                                        <p:attrNameLst>
                                          <p:attrName>style.visibility</p:attrName>
                                        </p:attrNameLst>
                                      </p:cBhvr>
                                      <p:to>
                                        <p:strVal val="visible"/>
                                      </p:to>
                                    </p:set>
                                    <p:animEffect transition="in" filter="fade">
                                      <p:cBhvr>
                                        <p:cTn id="17" dur="2000"/>
                                        <p:tgtEl>
                                          <p:spTgt spid="1136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3667">
                                            <p:txEl>
                                              <p:pRg st="3" end="3"/>
                                            </p:txEl>
                                          </p:spTgt>
                                        </p:tgtEl>
                                        <p:attrNameLst>
                                          <p:attrName>style.visibility</p:attrName>
                                        </p:attrNameLst>
                                      </p:cBhvr>
                                      <p:to>
                                        <p:strVal val="visible"/>
                                      </p:to>
                                    </p:set>
                                    <p:animEffect transition="in" filter="fade">
                                      <p:cBhvr>
                                        <p:cTn id="22" dur="2000"/>
                                        <p:tgtEl>
                                          <p:spTgt spid="1136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3667">
                                            <p:txEl>
                                              <p:pRg st="5" end="5"/>
                                            </p:txEl>
                                          </p:spTgt>
                                        </p:tgtEl>
                                        <p:attrNameLst>
                                          <p:attrName>style.visibility</p:attrName>
                                        </p:attrNameLst>
                                      </p:cBhvr>
                                      <p:to>
                                        <p:strVal val="visible"/>
                                      </p:to>
                                    </p:set>
                                    <p:animEffect transition="in" filter="fade">
                                      <p:cBhvr>
                                        <p:cTn id="27" dur="2000"/>
                                        <p:tgtEl>
                                          <p:spTgt spid="11366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3667">
                                            <p:txEl>
                                              <p:pRg st="6" end="6"/>
                                            </p:txEl>
                                          </p:spTgt>
                                        </p:tgtEl>
                                        <p:attrNameLst>
                                          <p:attrName>style.visibility</p:attrName>
                                        </p:attrNameLst>
                                      </p:cBhvr>
                                      <p:to>
                                        <p:strVal val="visible"/>
                                      </p:to>
                                    </p:set>
                                    <p:animEffect transition="in" filter="fade">
                                      <p:cBhvr>
                                        <p:cTn id="32" dur="2000"/>
                                        <p:tgtEl>
                                          <p:spTgt spid="113667">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13667">
                                            <p:txEl>
                                              <p:pRg st="8" end="8"/>
                                            </p:txEl>
                                          </p:spTgt>
                                        </p:tgtEl>
                                        <p:attrNameLst>
                                          <p:attrName>style.visibility</p:attrName>
                                        </p:attrNameLst>
                                      </p:cBhvr>
                                      <p:to>
                                        <p:strVal val="visible"/>
                                      </p:to>
                                    </p:set>
                                    <p:animEffect transition="in" filter="fade">
                                      <p:cBhvr>
                                        <p:cTn id="37" dur="2000"/>
                                        <p:tgtEl>
                                          <p:spTgt spid="113667">
                                            <p:txEl>
                                              <p:pRg st="8" end="8"/>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13667">
                                            <p:txEl>
                                              <p:pRg st="9" end="9"/>
                                            </p:txEl>
                                          </p:spTgt>
                                        </p:tgtEl>
                                        <p:attrNameLst>
                                          <p:attrName>style.visibility</p:attrName>
                                        </p:attrNameLst>
                                      </p:cBhvr>
                                      <p:to>
                                        <p:strVal val="visible"/>
                                      </p:to>
                                    </p:set>
                                    <p:animEffect transition="in" filter="fade">
                                      <p:cBhvr>
                                        <p:cTn id="42" dur="2000"/>
                                        <p:tgtEl>
                                          <p:spTgt spid="113667">
                                            <p:txEl>
                                              <p:pRg st="9" end="9"/>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13667">
                                            <p:txEl>
                                              <p:pRg st="10" end="10"/>
                                            </p:txEl>
                                          </p:spTgt>
                                        </p:tgtEl>
                                        <p:attrNameLst>
                                          <p:attrName>style.visibility</p:attrName>
                                        </p:attrNameLst>
                                      </p:cBhvr>
                                      <p:to>
                                        <p:strVal val="visible"/>
                                      </p:to>
                                    </p:set>
                                    <p:animEffect transition="in" filter="fade">
                                      <p:cBhvr>
                                        <p:cTn id="47" dur="2000"/>
                                        <p:tgtEl>
                                          <p:spTgt spid="113667">
                                            <p:txEl>
                                              <p:pRg st="10" end="1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113667">
                                            <p:txEl>
                                              <p:pRg st="12" end="12"/>
                                            </p:txEl>
                                          </p:spTgt>
                                        </p:tgtEl>
                                        <p:attrNameLst>
                                          <p:attrName>style.visibility</p:attrName>
                                        </p:attrNameLst>
                                      </p:cBhvr>
                                      <p:to>
                                        <p:strVal val="visible"/>
                                      </p:to>
                                    </p:set>
                                    <p:anim calcmode="lin" valueType="num">
                                      <p:cBhvr additive="base">
                                        <p:cTn id="52" dur="500" fill="hold"/>
                                        <p:tgtEl>
                                          <p:spTgt spid="113667">
                                            <p:txEl>
                                              <p:pRg st="12" end="12"/>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1366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13667">
                                            <p:txEl>
                                              <p:pRg st="13" end="13"/>
                                            </p:txEl>
                                          </p:spTgt>
                                        </p:tgtEl>
                                        <p:attrNameLst>
                                          <p:attrName>style.visibility</p:attrName>
                                        </p:attrNameLst>
                                      </p:cBhvr>
                                      <p:to>
                                        <p:strVal val="visible"/>
                                      </p:to>
                                    </p:set>
                                    <p:animEffect transition="in" filter="fade">
                                      <p:cBhvr>
                                        <p:cTn id="58" dur="2000"/>
                                        <p:tgtEl>
                                          <p:spTgt spid="113667">
                                            <p:txEl>
                                              <p:pRg st="13" end="1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13667">
                                            <p:txEl>
                                              <p:pRg st="14" end="14"/>
                                            </p:txEl>
                                          </p:spTgt>
                                        </p:tgtEl>
                                        <p:attrNameLst>
                                          <p:attrName>style.visibility</p:attrName>
                                        </p:attrNameLst>
                                      </p:cBhvr>
                                      <p:to>
                                        <p:strVal val="visible"/>
                                      </p:to>
                                    </p:set>
                                    <p:animEffect transition="in" filter="fade">
                                      <p:cBhvr>
                                        <p:cTn id="63" dur="2000"/>
                                        <p:tgtEl>
                                          <p:spTgt spid="113667">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a:xfrm>
            <a:off x="457200" y="253536"/>
            <a:ext cx="8229600" cy="1143000"/>
          </a:xfrm>
        </p:spPr>
        <p:txBody>
          <a:bodyPr/>
          <a:lstStyle/>
          <a:p>
            <a:pPr marL="54864" algn="ctr" eaLnBrk="1" fontAlgn="auto" hangingPunct="1">
              <a:spcAft>
                <a:spcPts val="0"/>
              </a:spcAft>
              <a:defRPr/>
            </a:pPr>
            <a:r>
              <a:rPr lang="en-US" b="1" dirty="0" smtClean="0">
                <a:solidFill>
                  <a:schemeClr val="tx2">
                    <a:tint val="100000"/>
                    <a:shade val="90000"/>
                    <a:satMod val="250000"/>
                    <a:alpha val="100000"/>
                  </a:schemeClr>
                </a:solidFill>
              </a:rPr>
              <a:t>Works Cited</a:t>
            </a:r>
          </a:p>
        </p:txBody>
      </p:sp>
      <p:sp>
        <p:nvSpPr>
          <p:cNvPr id="51203" name="Rectangle 3"/>
          <p:cNvSpPr>
            <a:spLocks noGrp="1" noRot="1" noChangeArrowheads="1"/>
          </p:cNvSpPr>
          <p:nvPr>
            <p:ph idx="1"/>
          </p:nvPr>
        </p:nvSpPr>
        <p:spPr/>
        <p:txBody>
          <a:bodyPr/>
          <a:lstStyle/>
          <a:p>
            <a:pPr eaLnBrk="1" hangingPunct="1">
              <a:buFont typeface="Arial" charset="0"/>
              <a:buNone/>
            </a:pPr>
            <a:endParaRPr lang="en-US" altLang="en-US" sz="1600" dirty="0"/>
          </a:p>
          <a:p>
            <a:pPr eaLnBrk="1" hangingPunct="1">
              <a:buFont typeface="Arial" charset="0"/>
              <a:buNone/>
            </a:pPr>
            <a:r>
              <a:rPr lang="en-US" altLang="en-US" sz="1600" i="1" dirty="0" smtClean="0"/>
              <a:t>Documenting Sources in MLA Style: 2016 Update,  A Bedford/St. Martin’s Supplement.</a:t>
            </a:r>
            <a:r>
              <a:rPr lang="en-US" altLang="en-US" sz="1600" dirty="0" smtClean="0"/>
              <a:t> </a:t>
            </a:r>
          </a:p>
          <a:p>
            <a:pPr eaLnBrk="1" hangingPunct="1">
              <a:buFont typeface="Arial" charset="0"/>
              <a:buNone/>
            </a:pPr>
            <a:endParaRPr lang="en-US" altLang="en-US" sz="1600" dirty="0"/>
          </a:p>
          <a:p>
            <a:pPr eaLnBrk="1" hangingPunct="1">
              <a:buFont typeface="Arial" charset="0"/>
              <a:buNone/>
            </a:pPr>
            <a:r>
              <a:rPr lang="en-US" altLang="en-US" sz="1600" dirty="0" smtClean="0"/>
              <a:t>	Bedford/St. Martin, 2016. </a:t>
            </a:r>
          </a:p>
          <a:p>
            <a:pPr eaLnBrk="1" hangingPunct="1">
              <a:buFont typeface="Arial" charset="0"/>
              <a:buNone/>
            </a:pPr>
            <a:endParaRPr lang="en-US" altLang="en-US" sz="1600" dirty="0"/>
          </a:p>
          <a:p>
            <a:pPr eaLnBrk="1" hangingPunct="1">
              <a:buFont typeface="Arial" charset="0"/>
              <a:buNone/>
            </a:pPr>
            <a:r>
              <a:rPr lang="en-US" altLang="en-US" sz="1600" i="1" dirty="0" smtClean="0"/>
              <a:t>MLA Handbook . </a:t>
            </a:r>
            <a:r>
              <a:rPr lang="en-US" altLang="en-US" sz="1600" dirty="0" smtClean="0"/>
              <a:t>8</a:t>
            </a:r>
            <a:r>
              <a:rPr lang="en-US" altLang="en-US" sz="1600" baseline="30000" dirty="0" smtClean="0"/>
              <a:t>th</a:t>
            </a:r>
            <a:r>
              <a:rPr lang="en-US" altLang="en-US" sz="1600" dirty="0" smtClean="0"/>
              <a:t> ed., Modern Language Association of  America, 2009. </a:t>
            </a:r>
          </a:p>
          <a:p>
            <a:pPr eaLnBrk="1" hangingPunct="1">
              <a:buFont typeface="Arial" charset="0"/>
              <a:buNone/>
            </a:pPr>
            <a:endParaRPr lang="en-US" altLang="en-US" sz="1600" dirty="0"/>
          </a:p>
          <a:p>
            <a:pPr eaLnBrk="1" hangingPunct="1">
              <a:buFont typeface="Arial" charset="0"/>
              <a:buNone/>
            </a:pPr>
            <a:r>
              <a:rPr lang="en-US" sz="1600" dirty="0"/>
              <a:t>Russell, Tony, et al. "MLA Formatting and Style Guide." </a:t>
            </a:r>
            <a:r>
              <a:rPr lang="en-US" sz="1600" i="1" dirty="0"/>
              <a:t>The Purdue OWL</a:t>
            </a:r>
            <a:r>
              <a:rPr lang="en-US" sz="1600" dirty="0"/>
              <a:t>. Purdue U </a:t>
            </a:r>
          </a:p>
          <a:p>
            <a:pPr eaLnBrk="1" hangingPunct="1">
              <a:buFont typeface="Arial" charset="0"/>
              <a:buNone/>
            </a:pPr>
            <a:endParaRPr lang="en-US" sz="1600" dirty="0"/>
          </a:p>
          <a:p>
            <a:pPr eaLnBrk="1" hangingPunct="1">
              <a:buFont typeface="Arial" charset="0"/>
              <a:buNone/>
            </a:pPr>
            <a:r>
              <a:rPr lang="en-US" sz="1600" dirty="0"/>
              <a:t>	Writing Lab, 2 Aug. 2016</a:t>
            </a:r>
            <a:r>
              <a:rPr lang="en-US" sz="1600" dirty="0" smtClean="0"/>
              <a:t>. </a:t>
            </a:r>
            <a:r>
              <a:rPr lang="en-US" altLang="en-US" sz="1600" dirty="0" smtClean="0"/>
              <a:t>owl.english.purdue.edu/owl/resource/747/01/.</a:t>
            </a:r>
          </a:p>
          <a:p>
            <a:pPr eaLnBrk="1" hangingPunct="1">
              <a:buFont typeface="Arial" charset="0"/>
              <a:buNone/>
            </a:pPr>
            <a:endParaRPr lang="en-US" altLang="en-US" sz="1600" dirty="0"/>
          </a:p>
          <a:p>
            <a:pPr eaLnBrk="1" hangingPunct="1">
              <a:buFont typeface="Arial" charset="0"/>
              <a:buNone/>
            </a:pPr>
            <a:endParaRPr lang="en-US" altLang="en-US" sz="1600" dirty="0"/>
          </a:p>
          <a:p>
            <a:pPr eaLnBrk="1" hangingPunct="1">
              <a:buFont typeface="Arial" charset="0"/>
              <a:buNone/>
            </a:pPr>
            <a:endParaRPr lang="en-US" altLang="en-US" sz="1600" dirty="0" smtClean="0"/>
          </a:p>
          <a:p>
            <a:pPr eaLnBrk="1" hangingPunct="1">
              <a:buFont typeface="Arial" charset="0"/>
              <a:buNone/>
            </a:pPr>
            <a:endParaRPr lang="en-US" altLang="en-US" sz="2000"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eaLnBrk="1" fontAlgn="auto" hangingPunct="1">
              <a:spcAft>
                <a:spcPts val="0"/>
              </a:spcAft>
              <a:defRPr/>
            </a:pPr>
            <a:r>
              <a:rPr lang="en-US" dirty="0" smtClean="0">
                <a:solidFill>
                  <a:schemeClr val="tx2">
                    <a:tint val="100000"/>
                    <a:shade val="90000"/>
                    <a:satMod val="250000"/>
                    <a:alpha val="100000"/>
                  </a:schemeClr>
                </a:solidFill>
              </a:rPr>
              <a:t>MLA First Page</a:t>
            </a:r>
            <a:endParaRPr lang="en-US" dirty="0">
              <a:solidFill>
                <a:schemeClr val="tx2">
                  <a:tint val="100000"/>
                  <a:shade val="90000"/>
                  <a:satMod val="250000"/>
                  <a:alpha val="100000"/>
                </a:schemeClr>
              </a:solidFill>
            </a:endParaRPr>
          </a:p>
        </p:txBody>
      </p:sp>
      <p:sp>
        <p:nvSpPr>
          <p:cNvPr id="16387" name="Content Placeholder 2"/>
          <p:cNvSpPr>
            <a:spLocks noGrp="1"/>
          </p:cNvSpPr>
          <p:nvPr>
            <p:ph idx="1"/>
          </p:nvPr>
        </p:nvSpPr>
        <p:spPr>
          <a:xfrm>
            <a:off x="457200" y="1646238"/>
            <a:ext cx="8229600" cy="5211762"/>
          </a:xfrm>
        </p:spPr>
        <p:txBody>
          <a:bodyPr/>
          <a:lstStyle/>
          <a:p>
            <a:pPr eaLnBrk="1" hangingPunct="1"/>
            <a:r>
              <a:rPr lang="en-US" altLang="en-US" dirty="0" smtClean="0"/>
              <a:t>Header</a:t>
            </a:r>
          </a:p>
          <a:p>
            <a:pPr eaLnBrk="1" hangingPunct="1">
              <a:buFont typeface="Wingdings 2" pitchFamily="18" charset="2"/>
              <a:buNone/>
            </a:pPr>
            <a:endParaRPr lang="en-US" altLang="en-US" dirty="0" smtClean="0"/>
          </a:p>
          <a:p>
            <a:pPr lvl="1" eaLnBrk="1" hangingPunct="1"/>
            <a:r>
              <a:rPr lang="en-US" altLang="en-US" dirty="0" smtClean="0"/>
              <a:t>Create a header ½” from the top of the page with your last name and the page number in numerical form. Your professor may omit this requirement, so check with him or her about specific requirements.  (see p.30, MLA 8</a:t>
            </a:r>
            <a:r>
              <a:rPr lang="en-US" altLang="en-US" baseline="30000" dirty="0" smtClean="0"/>
              <a:t>th</a:t>
            </a:r>
            <a:r>
              <a:rPr lang="en-US" altLang="en-US" dirty="0" smtClean="0"/>
              <a:t> ed.)</a:t>
            </a:r>
          </a:p>
          <a:p>
            <a:pPr lvl="1" eaLnBrk="1" hangingPunct="1">
              <a:buFont typeface="Wingdings" pitchFamily="2" charset="2"/>
              <a:buNone/>
            </a:pPr>
            <a:endParaRPr lang="en-US" altLang="en-US" dirty="0" smtClean="0">
              <a:solidFill>
                <a:srgbClr val="92D050"/>
              </a:solidFill>
            </a:endParaRPr>
          </a:p>
          <a:p>
            <a:pPr lvl="1" eaLnBrk="1" hangingPunct="1">
              <a:buFont typeface="Wingdings" pitchFamily="2" charset="2"/>
              <a:buNone/>
            </a:pPr>
            <a:r>
              <a:rPr lang="en-US" altLang="en-US" dirty="0" smtClean="0">
                <a:solidFill>
                  <a:srgbClr val="92D050"/>
                </a:solidFill>
              </a:rPr>
              <a:t>Ex.</a:t>
            </a:r>
          </a:p>
          <a:p>
            <a:pPr lvl="1" eaLnBrk="1" hangingPunct="1">
              <a:buFontTx/>
              <a:buNone/>
            </a:pPr>
            <a:r>
              <a:rPr lang="en-US" altLang="en-US" dirty="0" smtClean="0"/>
              <a:t>		</a:t>
            </a:r>
            <a:r>
              <a:rPr lang="en-US" altLang="en-US" i="1" dirty="0" smtClean="0">
                <a:solidFill>
                  <a:srgbClr val="FFFF00"/>
                </a:solidFill>
              </a:rPr>
              <a:t>					          </a:t>
            </a:r>
            <a:r>
              <a:rPr lang="en-US" altLang="en-US" dirty="0" smtClean="0"/>
              <a:t>Williams 1</a:t>
            </a:r>
          </a:p>
          <a:p>
            <a:pPr eaLnBrk="1" hangingPunct="1">
              <a:buFont typeface="Arial" charset="0"/>
              <a:buNone/>
            </a:pPr>
            <a:r>
              <a:rPr lang="en-US" altLang="en-US" dirty="0" smtClean="0"/>
              <a:t>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eaLnBrk="1" fontAlgn="auto" hangingPunct="1">
              <a:spcAft>
                <a:spcPts val="0"/>
              </a:spcAft>
              <a:defRPr/>
            </a:pPr>
            <a:r>
              <a:rPr lang="en-US" dirty="0" smtClean="0">
                <a:solidFill>
                  <a:schemeClr val="tx2">
                    <a:tint val="100000"/>
                    <a:shade val="90000"/>
                    <a:satMod val="250000"/>
                    <a:alpha val="100000"/>
                  </a:schemeClr>
                </a:solidFill>
              </a:rPr>
              <a:t>Example MLA First Page</a:t>
            </a:r>
            <a:endParaRPr lang="en-US" dirty="0">
              <a:solidFill>
                <a:schemeClr val="tx2">
                  <a:tint val="100000"/>
                  <a:shade val="90000"/>
                  <a:satMod val="250000"/>
                  <a:alpha val="100000"/>
                </a:schemeClr>
              </a:solidFill>
            </a:endParaRPr>
          </a:p>
        </p:txBody>
      </p:sp>
      <p:sp>
        <p:nvSpPr>
          <p:cNvPr id="3" name="Rectangle 2"/>
          <p:cNvSpPr/>
          <p:nvPr/>
        </p:nvSpPr>
        <p:spPr>
          <a:xfrm>
            <a:off x="609600" y="1400346"/>
            <a:ext cx="8088630" cy="5478423"/>
          </a:xfrm>
          <a:prstGeom prst="rect">
            <a:avLst/>
          </a:prstGeom>
        </p:spPr>
        <p:txBody>
          <a:bodyPr wrap="square">
            <a:spAutoFit/>
          </a:bodyPr>
          <a:lstStyle/>
          <a:p>
            <a:endParaRPr lang="en-US" sz="1400" dirty="0" smtClean="0"/>
          </a:p>
          <a:p>
            <a:r>
              <a:rPr lang="en-US" sz="1400" dirty="0" smtClean="0"/>
              <a:t>							          Doe 1</a:t>
            </a:r>
            <a:endParaRPr lang="en-US" sz="1400" dirty="0"/>
          </a:p>
          <a:p>
            <a:r>
              <a:rPr lang="en-US" sz="1400" dirty="0" smtClean="0"/>
              <a:t>Jane </a:t>
            </a:r>
            <a:r>
              <a:rPr lang="en-US" sz="1400" dirty="0"/>
              <a:t>Doe </a:t>
            </a:r>
          </a:p>
          <a:p>
            <a:endParaRPr lang="en-US" sz="1400" dirty="0" smtClean="0"/>
          </a:p>
          <a:p>
            <a:r>
              <a:rPr lang="en-US" sz="1400" dirty="0" smtClean="0"/>
              <a:t>Professor </a:t>
            </a:r>
            <a:r>
              <a:rPr lang="en-US" sz="1400" dirty="0"/>
              <a:t>Richards </a:t>
            </a:r>
          </a:p>
          <a:p>
            <a:endParaRPr lang="en-US" sz="1400" dirty="0" smtClean="0"/>
          </a:p>
          <a:p>
            <a:r>
              <a:rPr lang="en-US" sz="1400" dirty="0" smtClean="0"/>
              <a:t>English </a:t>
            </a:r>
            <a:r>
              <a:rPr lang="en-US" sz="1400" dirty="0"/>
              <a:t>111-07 </a:t>
            </a:r>
          </a:p>
          <a:p>
            <a:endParaRPr lang="en-US" sz="1400" dirty="0" smtClean="0"/>
          </a:p>
          <a:p>
            <a:r>
              <a:rPr lang="en-US" sz="1400" dirty="0" smtClean="0"/>
              <a:t>12 </a:t>
            </a:r>
            <a:r>
              <a:rPr lang="en-US" sz="1400" dirty="0"/>
              <a:t>March 2016  </a:t>
            </a:r>
          </a:p>
          <a:p>
            <a:endParaRPr lang="en-US" sz="1400" dirty="0" smtClean="0"/>
          </a:p>
          <a:p>
            <a:pPr algn="ctr"/>
            <a:r>
              <a:rPr lang="en-US" sz="1400" dirty="0" smtClean="0"/>
              <a:t>Household </a:t>
            </a:r>
            <a:r>
              <a:rPr lang="en-US" sz="1400" dirty="0"/>
              <a:t>Product Commercials: </a:t>
            </a:r>
            <a:r>
              <a:rPr lang="en-US" sz="1400" dirty="0" smtClean="0"/>
              <a:t>Gender Bias </a:t>
            </a:r>
            <a:r>
              <a:rPr lang="en-US" sz="1400" dirty="0"/>
              <a:t>in the Media </a:t>
            </a:r>
          </a:p>
          <a:p>
            <a:r>
              <a:rPr lang="en-US" sz="1400" dirty="0"/>
              <a:t> </a:t>
            </a:r>
            <a:endParaRPr lang="en-US" sz="1400" dirty="0" smtClean="0"/>
          </a:p>
          <a:p>
            <a:r>
              <a:rPr lang="en-US" sz="1400" dirty="0" smtClean="0"/>
              <a:t>	The </a:t>
            </a:r>
            <a:r>
              <a:rPr lang="en-US" sz="1400" dirty="0"/>
              <a:t>newest Swiffer commercial released on television by Proctor </a:t>
            </a:r>
            <a:r>
              <a:rPr lang="en-US" sz="1400" dirty="0" smtClean="0"/>
              <a:t>and Gamble titled</a:t>
            </a:r>
            <a:r>
              <a:rPr lang="en-US" sz="1400" dirty="0"/>
              <a:t>, </a:t>
            </a:r>
            <a:endParaRPr lang="en-US" sz="1400" dirty="0" smtClean="0"/>
          </a:p>
          <a:p>
            <a:endParaRPr lang="en-US" sz="1400" dirty="0"/>
          </a:p>
          <a:p>
            <a:r>
              <a:rPr lang="en-US" sz="1400" dirty="0" smtClean="0"/>
              <a:t>“</a:t>
            </a:r>
            <a:r>
              <a:rPr lang="en-US" sz="1400" dirty="0"/>
              <a:t>The Everyday Effect,” demonstrates all the latest </a:t>
            </a:r>
            <a:r>
              <a:rPr lang="en-US" sz="1400" dirty="0" smtClean="0"/>
              <a:t>cleaning products </a:t>
            </a:r>
            <a:r>
              <a:rPr lang="en-US" sz="1400" dirty="0"/>
              <a:t>produced </a:t>
            </a:r>
            <a:r>
              <a:rPr lang="en-US" sz="1400" dirty="0" smtClean="0"/>
              <a:t>by </a:t>
            </a:r>
            <a:r>
              <a:rPr lang="en-US" sz="1400" dirty="0"/>
              <a:t>this company. </a:t>
            </a:r>
            <a:endParaRPr lang="en-US" sz="1400" dirty="0" smtClean="0"/>
          </a:p>
          <a:p>
            <a:endParaRPr lang="en-US" sz="1400" dirty="0"/>
          </a:p>
          <a:p>
            <a:r>
              <a:rPr lang="en-US" sz="1400" dirty="0" smtClean="0"/>
              <a:t>The </a:t>
            </a:r>
            <a:r>
              <a:rPr lang="en-US" sz="1400" dirty="0"/>
              <a:t>commercial opens by presenting </a:t>
            </a:r>
            <a:r>
              <a:rPr lang="en-US" sz="1400" dirty="0" smtClean="0"/>
              <a:t>an adorable</a:t>
            </a:r>
            <a:r>
              <a:rPr lang="en-US" sz="1400" dirty="0"/>
              <a:t>, loving, married couple, Lee </a:t>
            </a:r>
            <a:r>
              <a:rPr lang="en-US" sz="1400" dirty="0" smtClean="0"/>
              <a:t>and </a:t>
            </a:r>
            <a:r>
              <a:rPr lang="en-US" sz="1400" dirty="0" err="1"/>
              <a:t>Morty</a:t>
            </a:r>
            <a:r>
              <a:rPr lang="en-US" sz="1400" dirty="0"/>
              <a:t> </a:t>
            </a:r>
            <a:endParaRPr lang="en-US" sz="1400" dirty="0" smtClean="0"/>
          </a:p>
          <a:p>
            <a:endParaRPr lang="en-US" sz="1400" dirty="0"/>
          </a:p>
          <a:p>
            <a:r>
              <a:rPr lang="en-US" sz="1400" dirty="0" smtClean="0"/>
              <a:t>Kaufman</a:t>
            </a:r>
            <a:r>
              <a:rPr lang="en-US" sz="1400" dirty="0"/>
              <a:t>, 90 years of age, </a:t>
            </a:r>
            <a:r>
              <a:rPr lang="en-US" sz="1400" dirty="0" smtClean="0"/>
              <a:t>describing </a:t>
            </a:r>
            <a:r>
              <a:rPr lang="en-US" sz="1400" dirty="0"/>
              <a:t>their relationship. ……. </a:t>
            </a:r>
            <a:r>
              <a:rPr lang="en-US" sz="1400" dirty="0" smtClean="0"/>
              <a:t>………………………………………</a:t>
            </a:r>
          </a:p>
          <a:p>
            <a:endParaRPr lang="en-US" sz="1400" dirty="0"/>
          </a:p>
          <a:p>
            <a:endParaRPr lang="en-US" sz="1400" dirty="0" smtClean="0"/>
          </a:p>
          <a:p>
            <a:endParaRPr lang="en-US" sz="1400" dirty="0"/>
          </a:p>
          <a:p>
            <a:endParaRPr lang="en-US" sz="1400" dirty="0" smtClean="0"/>
          </a:p>
          <a:p>
            <a:endParaRPr lang="en-US" sz="1400" dirty="0"/>
          </a:p>
          <a:p>
            <a:endParaRPr lang="en-US" sz="14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rrowheads="1"/>
          </p:cNvSpPr>
          <p:nvPr>
            <p:ph type="title"/>
          </p:nvPr>
        </p:nvSpPr>
        <p:spPr>
          <a:xfrm>
            <a:off x="457200" y="253536"/>
            <a:ext cx="8229600" cy="1143000"/>
          </a:xfrm>
        </p:spPr>
        <p:txBody>
          <a:bodyPr/>
          <a:lstStyle/>
          <a:p>
            <a:pPr marL="54864" eaLnBrk="1" fontAlgn="auto" hangingPunct="1">
              <a:spcAft>
                <a:spcPts val="0"/>
              </a:spcAft>
              <a:defRPr/>
            </a:pPr>
            <a:r>
              <a:rPr lang="en-US" b="1" smtClean="0">
                <a:solidFill>
                  <a:schemeClr val="tx2">
                    <a:tint val="100000"/>
                    <a:shade val="90000"/>
                    <a:satMod val="250000"/>
                    <a:alpha val="100000"/>
                  </a:schemeClr>
                </a:solidFill>
              </a:rPr>
              <a:t>Documentation</a:t>
            </a:r>
          </a:p>
        </p:txBody>
      </p:sp>
      <p:sp>
        <p:nvSpPr>
          <p:cNvPr id="96259" name="Rectangle 3"/>
          <p:cNvSpPr>
            <a:spLocks noGrp="1" noRot="1" noChangeArrowheads="1"/>
          </p:cNvSpPr>
          <p:nvPr>
            <p:ph idx="1"/>
          </p:nvPr>
        </p:nvSpPr>
        <p:spPr/>
        <p:txBody>
          <a:bodyPr/>
          <a:lstStyle/>
          <a:p>
            <a:pPr eaLnBrk="1" hangingPunct="1"/>
            <a:r>
              <a:rPr lang="en-US" altLang="en-US" sz="2800" dirty="0" smtClean="0"/>
              <a:t>Refers to the works </a:t>
            </a:r>
            <a:r>
              <a:rPr lang="en-US" altLang="en-US" sz="2800" dirty="0"/>
              <a:t>c</a:t>
            </a:r>
            <a:r>
              <a:rPr lang="en-US" altLang="en-US" sz="2800" dirty="0" smtClean="0"/>
              <a:t>ited page at the end of the paper</a:t>
            </a:r>
          </a:p>
          <a:p>
            <a:pPr marL="0" indent="0" eaLnBrk="1" hangingPunct="1">
              <a:buNone/>
            </a:pPr>
            <a:endParaRPr lang="en-US" altLang="en-US" sz="2800" dirty="0" smtClean="0"/>
          </a:p>
          <a:p>
            <a:pPr eaLnBrk="1" hangingPunct="1"/>
            <a:r>
              <a:rPr lang="en-US" altLang="en-US" sz="2400" dirty="0" smtClean="0"/>
              <a:t>The List</a:t>
            </a:r>
          </a:p>
          <a:p>
            <a:pPr lvl="1" eaLnBrk="1" hangingPunct="1"/>
            <a:r>
              <a:rPr lang="en-US" altLang="en-US" sz="2000" dirty="0" smtClean="0"/>
              <a:t>is labeled Works Cited (centered, no font changes, </a:t>
            </a:r>
            <a:r>
              <a:rPr lang="en-US" altLang="en-US" sz="2000" i="1" dirty="0" smtClean="0"/>
              <a:t>do not underline, do not bold</a:t>
            </a:r>
            <a:r>
              <a:rPr lang="en-US" altLang="en-US" sz="2000" dirty="0" smtClean="0"/>
              <a:t>)</a:t>
            </a:r>
          </a:p>
          <a:p>
            <a:pPr lvl="1" eaLnBrk="1" hangingPunct="1"/>
            <a:r>
              <a:rPr lang="en-US" altLang="en-US" sz="2000" dirty="0" smtClean="0"/>
              <a:t>starts at the top of a new page</a:t>
            </a:r>
          </a:p>
          <a:p>
            <a:pPr lvl="1" eaLnBrk="1" hangingPunct="1"/>
            <a:r>
              <a:rPr lang="en-US" altLang="en-US" sz="2000" dirty="0" smtClean="0"/>
              <a:t>continues page numbering from the last page of text</a:t>
            </a:r>
          </a:p>
          <a:p>
            <a:pPr lvl="1" eaLnBrk="1" hangingPunct="1"/>
            <a:r>
              <a:rPr lang="en-US" altLang="en-US" sz="2000" dirty="0" smtClean="0"/>
              <a:t>is alphabetical</a:t>
            </a:r>
          </a:p>
          <a:p>
            <a:pPr lvl="1" eaLnBrk="1" hangingPunct="1"/>
            <a:r>
              <a:rPr lang="en-US" altLang="en-US" sz="2000" dirty="0" smtClean="0"/>
              <a:t>is double spaced</a:t>
            </a:r>
          </a:p>
          <a:p>
            <a:pPr lvl="1" eaLnBrk="1" hangingPunct="1"/>
            <a:r>
              <a:rPr lang="en-US" altLang="en-US" sz="2000" dirty="0" smtClean="0"/>
              <a:t>uses a hanging indent (1/2 inch – can be formatted from the paragraph dialog box in MS Word)</a:t>
            </a:r>
            <a:endParaRPr lang="en-US" altLang="en-US" sz="12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additive="base">
                                        <p:cTn id="7" dur="500" fill="hold"/>
                                        <p:tgtEl>
                                          <p:spTgt spid="962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6259">
                                            <p:txEl>
                                              <p:pRg st="2" end="2"/>
                                            </p:txEl>
                                          </p:spTgt>
                                        </p:tgtEl>
                                        <p:attrNameLst>
                                          <p:attrName>style.visibility</p:attrName>
                                        </p:attrNameLst>
                                      </p:cBhvr>
                                      <p:to>
                                        <p:strVal val="visible"/>
                                      </p:to>
                                    </p:set>
                                    <p:anim calcmode="lin" valueType="num">
                                      <p:cBhvr additive="base">
                                        <p:cTn id="13" dur="500" fill="hold"/>
                                        <p:tgtEl>
                                          <p:spTgt spid="962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9">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6259">
                                            <p:txEl>
                                              <p:pRg st="3" end="3"/>
                                            </p:txEl>
                                          </p:spTgt>
                                        </p:tgtEl>
                                        <p:attrNameLst>
                                          <p:attrName>style.visibility</p:attrName>
                                        </p:attrNameLst>
                                      </p:cBhvr>
                                      <p:to>
                                        <p:strVal val="visible"/>
                                      </p:to>
                                    </p:set>
                                    <p:anim calcmode="lin" valueType="num">
                                      <p:cBhvr additive="base">
                                        <p:cTn id="17" dur="500" fill="hold"/>
                                        <p:tgtEl>
                                          <p:spTgt spid="9625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6259">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6259">
                                            <p:txEl>
                                              <p:pRg st="4" end="4"/>
                                            </p:txEl>
                                          </p:spTgt>
                                        </p:tgtEl>
                                        <p:attrNameLst>
                                          <p:attrName>style.visibility</p:attrName>
                                        </p:attrNameLst>
                                      </p:cBhvr>
                                      <p:to>
                                        <p:strVal val="visible"/>
                                      </p:to>
                                    </p:set>
                                    <p:anim calcmode="lin" valueType="num">
                                      <p:cBhvr additive="base">
                                        <p:cTn id="21" dur="500" fill="hold"/>
                                        <p:tgtEl>
                                          <p:spTgt spid="96259">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6259">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96259">
                                            <p:txEl>
                                              <p:pRg st="5" end="5"/>
                                            </p:txEl>
                                          </p:spTgt>
                                        </p:tgtEl>
                                        <p:attrNameLst>
                                          <p:attrName>style.visibility</p:attrName>
                                        </p:attrNameLst>
                                      </p:cBhvr>
                                      <p:to>
                                        <p:strVal val="visible"/>
                                      </p:to>
                                    </p:set>
                                    <p:anim calcmode="lin" valueType="num">
                                      <p:cBhvr additive="base">
                                        <p:cTn id="25" dur="500" fill="hold"/>
                                        <p:tgtEl>
                                          <p:spTgt spid="9625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6259">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6259">
                                            <p:txEl>
                                              <p:pRg st="6" end="6"/>
                                            </p:txEl>
                                          </p:spTgt>
                                        </p:tgtEl>
                                        <p:attrNameLst>
                                          <p:attrName>style.visibility</p:attrName>
                                        </p:attrNameLst>
                                      </p:cBhvr>
                                      <p:to>
                                        <p:strVal val="visible"/>
                                      </p:to>
                                    </p:set>
                                    <p:anim calcmode="lin" valueType="num">
                                      <p:cBhvr additive="base">
                                        <p:cTn id="29" dur="500" fill="hold"/>
                                        <p:tgtEl>
                                          <p:spTgt spid="96259">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6259">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96259">
                                            <p:txEl>
                                              <p:pRg st="7" end="7"/>
                                            </p:txEl>
                                          </p:spTgt>
                                        </p:tgtEl>
                                        <p:attrNameLst>
                                          <p:attrName>style.visibility</p:attrName>
                                        </p:attrNameLst>
                                      </p:cBhvr>
                                      <p:to>
                                        <p:strVal val="visible"/>
                                      </p:to>
                                    </p:set>
                                    <p:anim calcmode="lin" valueType="num">
                                      <p:cBhvr additive="base">
                                        <p:cTn id="33" dur="500" fill="hold"/>
                                        <p:tgtEl>
                                          <p:spTgt spid="96259">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6259">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96259">
                                            <p:txEl>
                                              <p:pRg st="8" end="8"/>
                                            </p:txEl>
                                          </p:spTgt>
                                        </p:tgtEl>
                                        <p:attrNameLst>
                                          <p:attrName>style.visibility</p:attrName>
                                        </p:attrNameLst>
                                      </p:cBhvr>
                                      <p:to>
                                        <p:strVal val="visible"/>
                                      </p:to>
                                    </p:set>
                                    <p:anim calcmode="lin" valueType="num">
                                      <p:cBhvr additive="base">
                                        <p:cTn id="37" dur="500" fill="hold"/>
                                        <p:tgtEl>
                                          <p:spTgt spid="9625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625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a:t>
            </a:r>
            <a:r>
              <a:rPr lang="en-US" baseline="30000" dirty="0" smtClean="0"/>
              <a:t>th</a:t>
            </a:r>
            <a:r>
              <a:rPr lang="en-US" dirty="0" smtClean="0"/>
              <a:t> Edition Changes to MLA</a:t>
            </a:r>
            <a:endParaRPr lang="en-US" dirty="0"/>
          </a:p>
        </p:txBody>
      </p:sp>
      <p:sp>
        <p:nvSpPr>
          <p:cNvPr id="3" name="Content Placeholder 2"/>
          <p:cNvSpPr>
            <a:spLocks noGrp="1"/>
          </p:cNvSpPr>
          <p:nvPr>
            <p:ph idx="1"/>
          </p:nvPr>
        </p:nvSpPr>
        <p:spPr>
          <a:xfrm>
            <a:off x="457200" y="1646238"/>
            <a:ext cx="8229600" cy="5059362"/>
          </a:xfrm>
        </p:spPr>
        <p:txBody>
          <a:bodyPr/>
          <a:lstStyle/>
          <a:p>
            <a:pPr marL="0" indent="0">
              <a:buNone/>
            </a:pPr>
            <a:r>
              <a:rPr lang="en-US" sz="1800" i="1" dirty="0" smtClean="0">
                <a:solidFill>
                  <a:srgbClr val="FFFF00"/>
                </a:solidFill>
              </a:rPr>
              <a:t>Organization of the list (documentation for works-cited entries)</a:t>
            </a:r>
            <a:endParaRPr lang="en-US" sz="1800" dirty="0">
              <a:solidFill>
                <a:srgbClr val="FFFF00"/>
              </a:solidFill>
            </a:endParaRPr>
          </a:p>
          <a:p>
            <a:pPr marL="0" indent="0">
              <a:buNone/>
            </a:pPr>
            <a:endParaRPr lang="en-US" sz="1800" dirty="0" smtClean="0"/>
          </a:p>
          <a:p>
            <a:pPr marL="0" indent="0">
              <a:buNone/>
            </a:pPr>
            <a:r>
              <a:rPr lang="en-US" sz="1800" dirty="0" smtClean="0"/>
              <a:t>The elements, or pieces of information, needed for a works-cited entry include the following:</a:t>
            </a:r>
          </a:p>
          <a:p>
            <a:r>
              <a:rPr lang="en-US" sz="1800" dirty="0" smtClean="0"/>
              <a:t>The author (if a work has one)</a:t>
            </a:r>
          </a:p>
          <a:p>
            <a:r>
              <a:rPr lang="en-US" sz="1800" dirty="0" smtClean="0"/>
              <a:t>The title </a:t>
            </a:r>
          </a:p>
          <a:p>
            <a:r>
              <a:rPr lang="en-US" sz="1800" dirty="0" smtClean="0"/>
              <a:t>The title of the larger work in which the source is located (MLA calls this a “container”) – a collection, a journal, a magazine, a Web site, and so on</a:t>
            </a:r>
          </a:p>
          <a:p>
            <a:r>
              <a:rPr lang="en-US" sz="1800" dirty="0" smtClean="0"/>
              <a:t>Next, provide as much information in order as possible:</a:t>
            </a:r>
          </a:p>
          <a:p>
            <a:pPr lvl="1"/>
            <a:r>
              <a:rPr lang="en-US" sz="1200" dirty="0" smtClean="0"/>
              <a:t>Editor, translator, director, performer</a:t>
            </a:r>
          </a:p>
          <a:p>
            <a:pPr lvl="1"/>
            <a:r>
              <a:rPr lang="en-US" sz="1200" dirty="0" smtClean="0"/>
              <a:t>Version</a:t>
            </a:r>
          </a:p>
          <a:p>
            <a:pPr lvl="1"/>
            <a:r>
              <a:rPr lang="en-US" sz="1200" dirty="0" smtClean="0"/>
              <a:t>Volume and issue numbers</a:t>
            </a:r>
          </a:p>
          <a:p>
            <a:pPr lvl="1"/>
            <a:r>
              <a:rPr lang="en-US" sz="1200" dirty="0" smtClean="0"/>
              <a:t>Publisher or sponsor</a:t>
            </a:r>
          </a:p>
          <a:p>
            <a:pPr lvl="1"/>
            <a:r>
              <a:rPr lang="en-US" sz="1200" dirty="0" smtClean="0"/>
              <a:t>Date of publication</a:t>
            </a:r>
          </a:p>
          <a:p>
            <a:pPr lvl="1"/>
            <a:r>
              <a:rPr lang="en-US" sz="1200" dirty="0" smtClean="0"/>
              <a:t>Location of the source: page numbers, DOI, URL, and so on                                   		</a:t>
            </a:r>
          </a:p>
          <a:p>
            <a:pPr marL="411163" lvl="1" indent="0">
              <a:buNone/>
            </a:pPr>
            <a:endParaRPr lang="en-US" sz="1200" dirty="0" smtClean="0"/>
          </a:p>
          <a:p>
            <a:pPr marL="411163" lvl="1" indent="0">
              <a:buNone/>
            </a:pPr>
            <a:r>
              <a:rPr lang="en-US" sz="1200" dirty="0" smtClean="0"/>
              <a:t>**  Arrange the list alphabetically by authors’ last names or by titles for works with no authors</a:t>
            </a:r>
          </a:p>
          <a:p>
            <a:pPr marL="411163" lvl="1" indent="0">
              <a:buNone/>
            </a:pPr>
            <a:r>
              <a:rPr lang="en-US" sz="1200" dirty="0" smtClean="0"/>
              <a:t>*** Spell out </a:t>
            </a:r>
            <a:r>
              <a:rPr lang="en-US" sz="1200" i="1" dirty="0" smtClean="0"/>
              <a:t>editor, translator, edited by</a:t>
            </a:r>
            <a:r>
              <a:rPr lang="en-US" sz="1200" dirty="0" smtClean="0"/>
              <a:t>, and so on</a:t>
            </a:r>
          </a:p>
          <a:p>
            <a:pPr marL="411163" lvl="1" indent="0">
              <a:buNone/>
            </a:pPr>
            <a:r>
              <a:rPr lang="en-US" sz="1200" dirty="0" smtClean="0">
                <a:solidFill>
                  <a:srgbClr val="FFFF00"/>
                </a:solidFill>
              </a:rPr>
              <a:t>IMPORTANT NOTE: the publisher </a:t>
            </a:r>
            <a:r>
              <a:rPr lang="en-US" sz="1200" i="1" dirty="0" smtClean="0">
                <a:solidFill>
                  <a:srgbClr val="FFFF00"/>
                </a:solidFill>
              </a:rPr>
              <a:t>location (city, state, country)</a:t>
            </a:r>
            <a:r>
              <a:rPr lang="en-US" sz="1200" dirty="0" smtClean="0">
                <a:solidFill>
                  <a:srgbClr val="FFFF00"/>
                </a:solidFill>
              </a:rPr>
              <a:t> is no longer listed.      </a:t>
            </a:r>
            <a:r>
              <a:rPr lang="en-US" sz="1200" dirty="0" smtClean="0"/>
              <a:t>(</a:t>
            </a:r>
            <a:r>
              <a:rPr lang="en-US" sz="1200" i="1" dirty="0" smtClean="0"/>
              <a:t>Documenting </a:t>
            </a:r>
            <a:r>
              <a:rPr lang="en-US" sz="1200" dirty="0" smtClean="0"/>
              <a:t>12)</a:t>
            </a:r>
            <a:r>
              <a:rPr lang="en-US" sz="1800" dirty="0" smtClean="0"/>
              <a:t>	</a:t>
            </a:r>
          </a:p>
          <a:p>
            <a:endParaRPr lang="en-US" sz="1800" dirty="0"/>
          </a:p>
        </p:txBody>
      </p:sp>
    </p:spTree>
    <p:extLst>
      <p:ext uri="{BB962C8B-B14F-4D97-AF65-F5344CB8AC3E}">
        <p14:creationId xmlns:p14="http://schemas.microsoft.com/office/powerpoint/2010/main" val="394052186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Changes in 8</a:t>
            </a:r>
            <a:r>
              <a:rPr lang="en-US" baseline="30000" dirty="0" smtClean="0"/>
              <a:t>th</a:t>
            </a:r>
            <a:r>
              <a:rPr lang="en-US" dirty="0" smtClean="0"/>
              <a:t> Edition</a:t>
            </a:r>
            <a:endParaRPr lang="en-US" dirty="0"/>
          </a:p>
        </p:txBody>
      </p:sp>
      <p:sp>
        <p:nvSpPr>
          <p:cNvPr id="3" name="Content Placeholder 2"/>
          <p:cNvSpPr>
            <a:spLocks noGrp="1"/>
          </p:cNvSpPr>
          <p:nvPr>
            <p:ph idx="1"/>
          </p:nvPr>
        </p:nvSpPr>
        <p:spPr>
          <a:xfrm>
            <a:off x="457200" y="1397000"/>
            <a:ext cx="8229600" cy="5232400"/>
          </a:xfrm>
        </p:spPr>
        <p:txBody>
          <a:bodyPr/>
          <a:lstStyle/>
          <a:p>
            <a:endParaRPr lang="en-US" sz="2000" dirty="0" smtClean="0"/>
          </a:p>
          <a:p>
            <a:r>
              <a:rPr lang="en-US" sz="2000" dirty="0" smtClean="0"/>
              <a:t>Publication information</a:t>
            </a:r>
          </a:p>
          <a:p>
            <a:pPr lvl="1"/>
            <a:r>
              <a:rPr lang="en-US" sz="2000" dirty="0" smtClean="0">
                <a:solidFill>
                  <a:srgbClr val="FFFF00"/>
                </a:solidFill>
              </a:rPr>
              <a:t>MLA does not require the place of publication for a book publisher (</a:t>
            </a:r>
            <a:r>
              <a:rPr lang="en-US" sz="2000" i="1" dirty="0" smtClean="0">
                <a:solidFill>
                  <a:srgbClr val="FFFF00"/>
                </a:solidFill>
              </a:rPr>
              <a:t>city, state</a:t>
            </a:r>
            <a:r>
              <a:rPr lang="en-US" sz="2000" dirty="0" smtClean="0">
                <a:solidFill>
                  <a:srgbClr val="FFFF00"/>
                </a:solidFill>
              </a:rPr>
              <a:t>, or </a:t>
            </a:r>
            <a:r>
              <a:rPr lang="en-US" sz="2000" i="1" dirty="0" smtClean="0">
                <a:solidFill>
                  <a:srgbClr val="FFFF00"/>
                </a:solidFill>
              </a:rPr>
              <a:t>country is no longer needed</a:t>
            </a:r>
            <a:r>
              <a:rPr lang="en-US" sz="2000" dirty="0" smtClean="0">
                <a:solidFill>
                  <a:srgbClr val="FFFF00"/>
                </a:solidFill>
              </a:rPr>
              <a:t>).</a:t>
            </a:r>
          </a:p>
          <a:p>
            <a:pPr lvl="1"/>
            <a:r>
              <a:rPr lang="en-US" sz="2000" dirty="0" smtClean="0">
                <a:solidFill>
                  <a:srgbClr val="FFFF00"/>
                </a:solidFill>
              </a:rPr>
              <a:t>Use the complete version of publishers’ names, except for terms such as </a:t>
            </a:r>
            <a:r>
              <a:rPr lang="en-US" sz="2000" i="1" dirty="0" smtClean="0">
                <a:solidFill>
                  <a:srgbClr val="FFFF00"/>
                </a:solidFill>
              </a:rPr>
              <a:t>Inc.</a:t>
            </a:r>
            <a:r>
              <a:rPr lang="en-US" sz="2000" dirty="0" smtClean="0">
                <a:solidFill>
                  <a:srgbClr val="FFFF00"/>
                </a:solidFill>
              </a:rPr>
              <a:t> and </a:t>
            </a:r>
            <a:r>
              <a:rPr lang="en-US" sz="2000" i="1" dirty="0" smtClean="0">
                <a:solidFill>
                  <a:srgbClr val="FFFF00"/>
                </a:solidFill>
              </a:rPr>
              <a:t>Co. ; </a:t>
            </a:r>
            <a:r>
              <a:rPr lang="en-US" sz="2000" dirty="0" smtClean="0">
                <a:solidFill>
                  <a:srgbClr val="FFFF00"/>
                </a:solidFill>
              </a:rPr>
              <a:t>retain terms such as </a:t>
            </a:r>
            <a:r>
              <a:rPr lang="en-US" sz="2000" i="1" dirty="0" smtClean="0">
                <a:solidFill>
                  <a:srgbClr val="FFFF00"/>
                </a:solidFill>
              </a:rPr>
              <a:t>Books</a:t>
            </a:r>
            <a:r>
              <a:rPr lang="en-US" sz="2000" dirty="0" smtClean="0">
                <a:solidFill>
                  <a:srgbClr val="FFFF00"/>
                </a:solidFill>
              </a:rPr>
              <a:t> and </a:t>
            </a:r>
            <a:r>
              <a:rPr lang="en-US" sz="2000" i="1" dirty="0" smtClean="0">
                <a:solidFill>
                  <a:srgbClr val="FFFF00"/>
                </a:solidFill>
              </a:rPr>
              <a:t>Press.</a:t>
            </a:r>
            <a:r>
              <a:rPr lang="en-US" sz="2000" dirty="0" smtClean="0">
                <a:solidFill>
                  <a:srgbClr val="FFFF00"/>
                </a:solidFill>
              </a:rPr>
              <a:t> For university publishers, use </a:t>
            </a:r>
            <a:r>
              <a:rPr lang="en-US" sz="2000" i="1" dirty="0" smtClean="0">
                <a:solidFill>
                  <a:srgbClr val="FFFF00"/>
                </a:solidFill>
              </a:rPr>
              <a:t>U</a:t>
            </a:r>
            <a:r>
              <a:rPr lang="en-US" sz="2000" dirty="0" smtClean="0">
                <a:solidFill>
                  <a:srgbClr val="FFFF00"/>
                </a:solidFill>
              </a:rPr>
              <a:t> and </a:t>
            </a:r>
            <a:r>
              <a:rPr lang="en-US" sz="2000" i="1" dirty="0" smtClean="0">
                <a:solidFill>
                  <a:srgbClr val="FFFF00"/>
                </a:solidFill>
              </a:rPr>
              <a:t>P</a:t>
            </a:r>
            <a:r>
              <a:rPr lang="en-US" sz="2000" dirty="0" smtClean="0">
                <a:solidFill>
                  <a:srgbClr val="FFFF00"/>
                </a:solidFill>
              </a:rPr>
              <a:t> for </a:t>
            </a:r>
            <a:r>
              <a:rPr lang="en-US" sz="2000" i="1" dirty="0" smtClean="0">
                <a:solidFill>
                  <a:srgbClr val="FFFF00"/>
                </a:solidFill>
              </a:rPr>
              <a:t>University</a:t>
            </a:r>
            <a:r>
              <a:rPr lang="en-US" sz="2000" dirty="0" smtClean="0">
                <a:solidFill>
                  <a:srgbClr val="FFFF00"/>
                </a:solidFill>
              </a:rPr>
              <a:t> and </a:t>
            </a:r>
            <a:r>
              <a:rPr lang="en-US" sz="2000" i="1" dirty="0" smtClean="0">
                <a:solidFill>
                  <a:srgbClr val="FFFF00"/>
                </a:solidFill>
              </a:rPr>
              <a:t>Press.</a:t>
            </a:r>
            <a:endParaRPr lang="en-US" sz="2000" dirty="0" smtClean="0">
              <a:solidFill>
                <a:srgbClr val="FFFF00"/>
              </a:solidFill>
            </a:endParaRPr>
          </a:p>
          <a:p>
            <a:pPr lvl="1"/>
            <a:r>
              <a:rPr lang="en-US" sz="2000" dirty="0" smtClean="0">
                <a:solidFill>
                  <a:srgbClr val="FFFF00"/>
                </a:solidFill>
              </a:rPr>
              <a:t>For a book, take the name of the publisher from the title page (or from the copyright page if it is not on the title page). For a Web site, the publisher might be at the bottom of a page or on the </a:t>
            </a:r>
            <a:r>
              <a:rPr lang="en-US" sz="2000" i="1" dirty="0" smtClean="0">
                <a:solidFill>
                  <a:srgbClr val="FFFF00"/>
                </a:solidFill>
              </a:rPr>
              <a:t>About</a:t>
            </a:r>
            <a:r>
              <a:rPr lang="en-US" sz="2000" dirty="0" smtClean="0">
                <a:solidFill>
                  <a:srgbClr val="FFFF00"/>
                </a:solidFill>
              </a:rPr>
              <a:t> page. If a work has two or more publishers, separate the names with slashes.</a:t>
            </a:r>
          </a:p>
          <a:p>
            <a:pPr lvl="1"/>
            <a:r>
              <a:rPr lang="en-US" sz="2000" dirty="0" smtClean="0">
                <a:solidFill>
                  <a:srgbClr val="FFFF00"/>
                </a:solidFill>
              </a:rPr>
              <a:t>If the title of a Web site and the publisher are the same or similar, use the title of the site but omit the publisher.</a:t>
            </a:r>
          </a:p>
          <a:p>
            <a:pPr lvl="8"/>
            <a:r>
              <a:rPr lang="en-US" sz="1000" dirty="0">
                <a:solidFill>
                  <a:srgbClr val="FFFF00"/>
                </a:solidFill>
              </a:rPr>
              <a:t> </a:t>
            </a:r>
            <a:r>
              <a:rPr lang="en-US" sz="1000" dirty="0" smtClean="0">
                <a:solidFill>
                  <a:srgbClr val="FFFF00"/>
                </a:solidFill>
              </a:rPr>
              <a:t>                                                                                                                            </a:t>
            </a:r>
            <a:r>
              <a:rPr lang="en-US" sz="1000" dirty="0" smtClean="0"/>
              <a:t>(</a:t>
            </a:r>
            <a:r>
              <a:rPr lang="en-US" sz="1000" i="1" dirty="0" smtClean="0"/>
              <a:t>Documenting</a:t>
            </a:r>
            <a:r>
              <a:rPr lang="en-US" sz="1000" dirty="0" smtClean="0"/>
              <a:t> 13)</a:t>
            </a:r>
            <a:endParaRPr lang="en-US" sz="1000" dirty="0">
              <a:solidFill>
                <a:srgbClr val="FFFF00"/>
              </a:solidFill>
            </a:endParaRPr>
          </a:p>
        </p:txBody>
      </p:sp>
    </p:spTree>
    <p:extLst>
      <p:ext uri="{BB962C8B-B14F-4D97-AF65-F5344CB8AC3E}">
        <p14:creationId xmlns:p14="http://schemas.microsoft.com/office/powerpoint/2010/main" val="3255940438"/>
      </p:ext>
    </p:extLst>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2075</TotalTime>
  <Words>2823</Words>
  <Application>Microsoft Office PowerPoint</Application>
  <PresentationFormat>On-screen Show (4:3)</PresentationFormat>
  <Paragraphs>620</Paragraphs>
  <Slides>44</Slides>
  <Notes>21</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Foundry</vt:lpstr>
      <vt:lpstr>MLA Style (8th ed.): The Basics</vt:lpstr>
      <vt:lpstr>An MLA Title Page</vt:lpstr>
      <vt:lpstr>MLA First Page</vt:lpstr>
      <vt:lpstr>MLA First Page</vt:lpstr>
      <vt:lpstr>MLA First Page</vt:lpstr>
      <vt:lpstr>Example MLA First Page</vt:lpstr>
      <vt:lpstr>Documentation</vt:lpstr>
      <vt:lpstr>8th Edition Changes to MLA</vt:lpstr>
      <vt:lpstr>More Changes in 8th Edition</vt:lpstr>
      <vt:lpstr>More Changes in 8th Edition</vt:lpstr>
      <vt:lpstr>More Changes in 8th Edition</vt:lpstr>
      <vt:lpstr>More Changes in 8th Edition</vt:lpstr>
      <vt:lpstr>Documenting Authors</vt:lpstr>
      <vt:lpstr>Documenting Authors Continued    </vt:lpstr>
      <vt:lpstr>Documenting Authors</vt:lpstr>
      <vt:lpstr>Documenting Authors</vt:lpstr>
      <vt:lpstr>Documentation with No Authors</vt:lpstr>
      <vt:lpstr>Documenting Articles  in Magazines</vt:lpstr>
      <vt:lpstr>Documenting Articles  in a Journal</vt:lpstr>
      <vt:lpstr>Documenting Articles  in a Daily Newspaper</vt:lpstr>
      <vt:lpstr>Documenting Books</vt:lpstr>
      <vt:lpstr>Documenting Books  with a Translator and/or Editor</vt:lpstr>
      <vt:lpstr>Documenting Editions of Books</vt:lpstr>
      <vt:lpstr>Documenting a Multivolume Work</vt:lpstr>
      <vt:lpstr>Documenting a Work  from an Anthology</vt:lpstr>
      <vt:lpstr>Documenting a Graphic Narrative  or Illustrated Work</vt:lpstr>
      <vt:lpstr>Documenting Entire Web Site  and Short Work from a Web Site</vt:lpstr>
      <vt:lpstr>Documenting Blogs</vt:lpstr>
      <vt:lpstr>Documenting Email</vt:lpstr>
      <vt:lpstr>Documenting a Tweet</vt:lpstr>
      <vt:lpstr>Documenting Film or Video</vt:lpstr>
      <vt:lpstr>Documenting Radio or Television Program </vt:lpstr>
      <vt:lpstr>Documenting an Episode of a Television Series</vt:lpstr>
      <vt:lpstr>Documenting a Work of Art  or Photograph</vt:lpstr>
      <vt:lpstr>Documenting an Advertisement</vt:lpstr>
      <vt:lpstr>Documenting Government Publications</vt:lpstr>
      <vt:lpstr>Choosing Text to Integrate</vt:lpstr>
      <vt:lpstr>Summarizing</vt:lpstr>
      <vt:lpstr>Paraphrasing</vt:lpstr>
      <vt:lpstr>Quoting</vt:lpstr>
      <vt:lpstr>Signal Phrases and In-Text Citation</vt:lpstr>
      <vt:lpstr>Signal Phrases and In-Text Citation (continued)</vt:lpstr>
      <vt:lpstr>Signal Phrases and In-Text Citation (continued)</vt:lpstr>
      <vt:lpstr>Works Cited</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MLA Style</dc:title>
  <dc:creator>Robert T. Koch Jr.</dc:creator>
  <cp:lastModifiedBy>pctech</cp:lastModifiedBy>
  <cp:revision>266</cp:revision>
  <dcterms:created xsi:type="dcterms:W3CDTF">2007-07-07T21:55:00Z</dcterms:created>
  <dcterms:modified xsi:type="dcterms:W3CDTF">2016-09-22T22:34:46Z</dcterms:modified>
</cp:coreProperties>
</file>