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sldIdLst>
    <p:sldId id="256" r:id="rId2"/>
    <p:sldId id="300" r:id="rId3"/>
    <p:sldId id="257" r:id="rId4"/>
    <p:sldId id="258" r:id="rId5"/>
    <p:sldId id="259" r:id="rId6"/>
    <p:sldId id="260" r:id="rId7"/>
    <p:sldId id="261" r:id="rId8"/>
    <p:sldId id="302" r:id="rId9"/>
    <p:sldId id="303" r:id="rId10"/>
    <p:sldId id="304" r:id="rId11"/>
    <p:sldId id="30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5042" autoAdjust="0"/>
  </p:normalViewPr>
  <p:slideViewPr>
    <p:cSldViewPr snapToGrid="0">
      <p:cViewPr varScale="1">
        <p:scale>
          <a:sx n="80" d="100"/>
          <a:sy n="80" d="100"/>
        </p:scale>
        <p:origin x="787" y="43"/>
      </p:cViewPr>
      <p:guideLst/>
    </p:cSldViewPr>
  </p:slideViewPr>
  <p:outlineViewPr>
    <p:cViewPr>
      <p:scale>
        <a:sx n="33" d="100"/>
        <a:sy n="33" d="100"/>
      </p:scale>
      <p:origin x="0" y="-22087"/>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1E22CD-FA96-450A-BCB5-3D659470697E}" type="datetimeFigureOut">
              <a:rPr lang="en-US" smtClean="0"/>
              <a:t>07/11/2019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D1BABE-1089-4292-87FF-D38310BF5BB4}" type="slidenum">
              <a:rPr lang="en-US" smtClean="0"/>
              <a:t>‹#›</a:t>
            </a:fld>
            <a:endParaRPr lang="en-US" dirty="0"/>
          </a:p>
        </p:txBody>
      </p:sp>
    </p:spTree>
    <p:extLst>
      <p:ext uri="{BB962C8B-B14F-4D97-AF65-F5344CB8AC3E}">
        <p14:creationId xmlns:p14="http://schemas.microsoft.com/office/powerpoint/2010/main" val="524601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When documenting the authors’ names in the Works Cited references, make sure to note that only the first author’s name is written as </a:t>
            </a:r>
            <a:r>
              <a:rPr lang="en-US" altLang="en-US" i="1" dirty="0"/>
              <a:t>last name first, first name last, separated by a comma:  </a:t>
            </a:r>
            <a:r>
              <a:rPr lang="en-US" altLang="en-US" dirty="0"/>
              <a:t>Williams, John. All other authors’ names will be written first name last name (with no comma for separation). </a:t>
            </a:r>
            <a:endParaRPr lang="en-US" altLang="en-US" i="1" dirty="0"/>
          </a:p>
          <a:p>
            <a:endParaRPr lang="en-US" dirty="0"/>
          </a:p>
        </p:txBody>
      </p:sp>
      <p:sp>
        <p:nvSpPr>
          <p:cNvPr id="4" name="Slide Number Placeholder 3"/>
          <p:cNvSpPr>
            <a:spLocks noGrp="1"/>
          </p:cNvSpPr>
          <p:nvPr>
            <p:ph type="sldNum" sz="quarter" idx="5"/>
          </p:nvPr>
        </p:nvSpPr>
        <p:spPr/>
        <p:txBody>
          <a:bodyPr/>
          <a:lstStyle/>
          <a:p>
            <a:fld id="{E8D1BABE-1089-4292-87FF-D38310BF5BB4}" type="slidenum">
              <a:rPr lang="en-US" smtClean="0"/>
              <a:t>18</a:t>
            </a:fld>
            <a:endParaRPr lang="en-US" dirty="0"/>
          </a:p>
        </p:txBody>
      </p:sp>
    </p:spTree>
    <p:extLst>
      <p:ext uri="{BB962C8B-B14F-4D97-AF65-F5344CB8AC3E}">
        <p14:creationId xmlns:p14="http://schemas.microsoft.com/office/powerpoint/2010/main" val="3649211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D1BABE-1089-4292-87FF-D38310BF5BB4}" type="slidenum">
              <a:rPr lang="en-US" smtClean="0"/>
              <a:t>20</a:t>
            </a:fld>
            <a:endParaRPr lang="en-US" dirty="0"/>
          </a:p>
        </p:txBody>
      </p:sp>
    </p:spTree>
    <p:extLst>
      <p:ext uri="{BB962C8B-B14F-4D97-AF65-F5344CB8AC3E}">
        <p14:creationId xmlns:p14="http://schemas.microsoft.com/office/powerpoint/2010/main" val="811660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Make sure that the works you reference in the Works Cited are in alphabetical order. In this example, the articles “The” and “A” are ignored and the next words of the titles are used to “alphabetize” the references. Notice that “Big” begins with a “B” and comes before “Great” which begins with “G”. Also note that 3 hyphens are used followed immediately by a period.</a:t>
            </a:r>
          </a:p>
          <a:p>
            <a:endParaRPr lang="en-US" dirty="0"/>
          </a:p>
        </p:txBody>
      </p:sp>
      <p:sp>
        <p:nvSpPr>
          <p:cNvPr id="4" name="Slide Number Placeholder 3"/>
          <p:cNvSpPr>
            <a:spLocks noGrp="1"/>
          </p:cNvSpPr>
          <p:nvPr>
            <p:ph type="sldNum" sz="quarter" idx="5"/>
          </p:nvPr>
        </p:nvSpPr>
        <p:spPr/>
        <p:txBody>
          <a:bodyPr/>
          <a:lstStyle/>
          <a:p>
            <a:fld id="{E8D1BABE-1089-4292-87FF-D38310BF5BB4}" type="slidenum">
              <a:rPr lang="en-US" smtClean="0"/>
              <a:t>21</a:t>
            </a:fld>
            <a:endParaRPr lang="en-US" dirty="0"/>
          </a:p>
        </p:txBody>
      </p:sp>
    </p:spTree>
    <p:extLst>
      <p:ext uri="{BB962C8B-B14F-4D97-AF65-F5344CB8AC3E}">
        <p14:creationId xmlns:p14="http://schemas.microsoft.com/office/powerpoint/2010/main" val="31084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F5238-2648-470E-8113-B275A138BBE1}" type="datetimeFigureOut">
              <a:rPr lang="en-US" smtClean="0"/>
              <a:t>07/11/2019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9552DB9-E791-4561-A4CD-54B0201497B0}" type="slidenum">
              <a:rPr lang="en-US" smtClean="0"/>
              <a:t>‹#›</a:t>
            </a:fld>
            <a:endParaRPr lang="en-US" dirty="0"/>
          </a:p>
        </p:txBody>
      </p:sp>
    </p:spTree>
    <p:extLst>
      <p:ext uri="{BB962C8B-B14F-4D97-AF65-F5344CB8AC3E}">
        <p14:creationId xmlns:p14="http://schemas.microsoft.com/office/powerpoint/2010/main" val="1532022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F5238-2648-470E-8113-B275A138BBE1}" type="datetimeFigureOut">
              <a:rPr lang="en-US" smtClean="0"/>
              <a:t>07/11/2019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9552DB9-E791-4561-A4CD-54B0201497B0}" type="slidenum">
              <a:rPr lang="en-US" smtClean="0"/>
              <a:t>‹#›</a:t>
            </a:fld>
            <a:endParaRPr lang="en-US" dirty="0"/>
          </a:p>
        </p:txBody>
      </p:sp>
    </p:spTree>
    <p:extLst>
      <p:ext uri="{BB962C8B-B14F-4D97-AF65-F5344CB8AC3E}">
        <p14:creationId xmlns:p14="http://schemas.microsoft.com/office/powerpoint/2010/main" val="3876446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F5238-2648-470E-8113-B275A138BBE1}" type="datetimeFigureOut">
              <a:rPr lang="en-US" smtClean="0"/>
              <a:t>07/11/2019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9552DB9-E791-4561-A4CD-54B0201497B0}" type="slidenum">
              <a:rPr lang="en-US" smtClean="0"/>
              <a:t>‹#›</a:t>
            </a:fld>
            <a:endParaRPr lang="en-US" dirty="0"/>
          </a:p>
        </p:txBody>
      </p:sp>
    </p:spTree>
    <p:extLst>
      <p:ext uri="{BB962C8B-B14F-4D97-AF65-F5344CB8AC3E}">
        <p14:creationId xmlns:p14="http://schemas.microsoft.com/office/powerpoint/2010/main" val="1030015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F5238-2648-470E-8113-B275A138BBE1}" type="datetimeFigureOut">
              <a:rPr lang="en-US" smtClean="0"/>
              <a:t>07/11/2019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9552DB9-E791-4561-A4CD-54B0201497B0}" type="slidenum">
              <a:rPr lang="en-US" smtClean="0"/>
              <a:t>‹#›</a:t>
            </a:fld>
            <a:endParaRPr lang="en-US" dirty="0"/>
          </a:p>
        </p:txBody>
      </p:sp>
    </p:spTree>
    <p:extLst>
      <p:ext uri="{BB962C8B-B14F-4D97-AF65-F5344CB8AC3E}">
        <p14:creationId xmlns:p14="http://schemas.microsoft.com/office/powerpoint/2010/main" val="1623714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F5238-2648-470E-8113-B275A138BBE1}" type="datetimeFigureOut">
              <a:rPr lang="en-US" smtClean="0"/>
              <a:t>07/11/2019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9552DB9-E791-4561-A4CD-54B0201497B0}" type="slidenum">
              <a:rPr lang="en-US" smtClean="0"/>
              <a:t>‹#›</a:t>
            </a:fld>
            <a:endParaRPr lang="en-US" dirty="0"/>
          </a:p>
        </p:txBody>
      </p:sp>
    </p:spTree>
    <p:extLst>
      <p:ext uri="{BB962C8B-B14F-4D97-AF65-F5344CB8AC3E}">
        <p14:creationId xmlns:p14="http://schemas.microsoft.com/office/powerpoint/2010/main" val="1954541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976F5238-2648-470E-8113-B275A138BBE1}" type="datetimeFigureOut">
              <a:rPr lang="en-US" smtClean="0"/>
              <a:t>07/11/2019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9552DB9-E791-4561-A4CD-54B0201497B0}" type="slidenum">
              <a:rPr lang="en-US" smtClean="0"/>
              <a:t>‹#›</a:t>
            </a:fld>
            <a:endParaRPr lang="en-US" dirty="0"/>
          </a:p>
        </p:txBody>
      </p:sp>
    </p:spTree>
    <p:extLst>
      <p:ext uri="{BB962C8B-B14F-4D97-AF65-F5344CB8AC3E}">
        <p14:creationId xmlns:p14="http://schemas.microsoft.com/office/powerpoint/2010/main" val="3519254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976F5238-2648-470E-8113-B275A138BBE1}" type="datetimeFigureOut">
              <a:rPr lang="en-US" smtClean="0"/>
              <a:t>07/11/2019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9552DB9-E791-4561-A4CD-54B0201497B0}" type="slidenum">
              <a:rPr lang="en-US" smtClean="0"/>
              <a:t>‹#›</a:t>
            </a:fld>
            <a:endParaRPr lang="en-US" dirty="0"/>
          </a:p>
        </p:txBody>
      </p:sp>
    </p:spTree>
    <p:extLst>
      <p:ext uri="{BB962C8B-B14F-4D97-AF65-F5344CB8AC3E}">
        <p14:creationId xmlns:p14="http://schemas.microsoft.com/office/powerpoint/2010/main" val="55918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976F5238-2648-470E-8113-B275A138BBE1}" type="datetimeFigureOut">
              <a:rPr lang="en-US" smtClean="0"/>
              <a:t>07/11/2019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9552DB9-E791-4561-A4CD-54B0201497B0}" type="slidenum">
              <a:rPr lang="en-US" smtClean="0"/>
              <a:t>‹#›</a:t>
            </a:fld>
            <a:endParaRPr lang="en-US" dirty="0"/>
          </a:p>
        </p:txBody>
      </p:sp>
    </p:spTree>
    <p:extLst>
      <p:ext uri="{BB962C8B-B14F-4D97-AF65-F5344CB8AC3E}">
        <p14:creationId xmlns:p14="http://schemas.microsoft.com/office/powerpoint/2010/main" val="620326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76F5238-2648-470E-8113-B275A138BBE1}" type="datetimeFigureOut">
              <a:rPr lang="en-US" smtClean="0"/>
              <a:t>07/11/2019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9552DB9-E791-4561-A4CD-54B0201497B0}" type="slidenum">
              <a:rPr lang="en-US" smtClean="0"/>
              <a:t>‹#›</a:t>
            </a:fld>
            <a:endParaRPr lang="en-US" dirty="0"/>
          </a:p>
        </p:txBody>
      </p:sp>
    </p:spTree>
    <p:extLst>
      <p:ext uri="{BB962C8B-B14F-4D97-AF65-F5344CB8AC3E}">
        <p14:creationId xmlns:p14="http://schemas.microsoft.com/office/powerpoint/2010/main" val="3698214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976F5238-2648-470E-8113-B275A138BBE1}" type="datetimeFigureOut">
              <a:rPr lang="en-US" smtClean="0"/>
              <a:t>07/11/2019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9552DB9-E791-4561-A4CD-54B0201497B0}" type="slidenum">
              <a:rPr lang="en-US" smtClean="0"/>
              <a:t>‹#›</a:t>
            </a:fld>
            <a:endParaRPr lang="en-US" dirty="0"/>
          </a:p>
        </p:txBody>
      </p:sp>
    </p:spTree>
    <p:extLst>
      <p:ext uri="{BB962C8B-B14F-4D97-AF65-F5344CB8AC3E}">
        <p14:creationId xmlns:p14="http://schemas.microsoft.com/office/powerpoint/2010/main" val="393821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976F5238-2648-470E-8113-B275A138BBE1}" type="datetimeFigureOut">
              <a:rPr lang="en-US" smtClean="0"/>
              <a:t>07/11/2019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9552DB9-E791-4561-A4CD-54B0201497B0}" type="slidenum">
              <a:rPr lang="en-US" smtClean="0"/>
              <a:t>‹#›</a:t>
            </a:fld>
            <a:endParaRPr lang="en-US" dirty="0"/>
          </a:p>
        </p:txBody>
      </p:sp>
    </p:spTree>
    <p:extLst>
      <p:ext uri="{BB962C8B-B14F-4D97-AF65-F5344CB8AC3E}">
        <p14:creationId xmlns:p14="http://schemas.microsoft.com/office/powerpoint/2010/main" val="1068289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976F5238-2648-470E-8113-B275A138BBE1}" type="datetimeFigureOut">
              <a:rPr lang="en-US" smtClean="0"/>
              <a:t>07/11/2019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9552DB9-E791-4561-A4CD-54B0201497B0}" type="slidenum">
              <a:rPr lang="en-US" smtClean="0"/>
              <a:t>‹#›</a:t>
            </a:fld>
            <a:endParaRPr lang="en-US" dirty="0"/>
          </a:p>
        </p:txBody>
      </p:sp>
    </p:spTree>
    <p:extLst>
      <p:ext uri="{BB962C8B-B14F-4D97-AF65-F5344CB8AC3E}">
        <p14:creationId xmlns:p14="http://schemas.microsoft.com/office/powerpoint/2010/main" val="1246237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14CD5-524B-4392-9453-A97D2F5B3264}"/>
              </a:ext>
            </a:extLst>
          </p:cNvPr>
          <p:cNvSpPr>
            <a:spLocks noGrp="1"/>
          </p:cNvSpPr>
          <p:nvPr>
            <p:ph type="ctrTitle"/>
          </p:nvPr>
        </p:nvSpPr>
        <p:spPr>
          <a:xfrm>
            <a:off x="1100015" y="1809189"/>
            <a:ext cx="7315200" cy="2365958"/>
          </a:xfrm>
        </p:spPr>
        <p:txBody>
          <a:bodyPr/>
          <a:lstStyle/>
          <a:p>
            <a:r>
              <a:rPr lang="en-US" dirty="0"/>
              <a:t>MLA Style</a:t>
            </a:r>
            <a:br>
              <a:rPr lang="en-US" dirty="0"/>
            </a:br>
            <a:r>
              <a:rPr lang="en-US" sz="3200" dirty="0"/>
              <a:t>8</a:t>
            </a:r>
            <a:r>
              <a:rPr lang="en-US" sz="3200" baseline="30000" dirty="0"/>
              <a:t>th</a:t>
            </a:r>
            <a:r>
              <a:rPr lang="en-US" sz="3200" dirty="0"/>
              <a:t> Edition</a:t>
            </a:r>
            <a:br>
              <a:rPr lang="en-US" dirty="0"/>
            </a:br>
            <a:r>
              <a:rPr lang="en-US" sz="4800" dirty="0"/>
              <a:t>The Basics</a:t>
            </a:r>
          </a:p>
        </p:txBody>
      </p:sp>
      <p:sp>
        <p:nvSpPr>
          <p:cNvPr id="3" name="Subtitle 2">
            <a:extLst>
              <a:ext uri="{FF2B5EF4-FFF2-40B4-BE49-F238E27FC236}">
                <a16:creationId xmlns:a16="http://schemas.microsoft.com/office/drawing/2014/main" id="{3877A203-5EA1-4362-8017-B1EC3B3C5042}"/>
              </a:ext>
            </a:extLst>
          </p:cNvPr>
          <p:cNvSpPr>
            <a:spLocks noGrp="1"/>
          </p:cNvSpPr>
          <p:nvPr>
            <p:ph type="subTitle" idx="1"/>
          </p:nvPr>
        </p:nvSpPr>
        <p:spPr>
          <a:xfrm>
            <a:off x="1100015" y="4291681"/>
            <a:ext cx="7315200" cy="914400"/>
          </a:xfrm>
        </p:spPr>
        <p:txBody>
          <a:bodyPr/>
          <a:lstStyle/>
          <a:p>
            <a:pPr>
              <a:spcBef>
                <a:spcPts val="0"/>
              </a:spcBef>
            </a:pPr>
            <a:r>
              <a:rPr lang="en-US" dirty="0"/>
              <a:t>The University of North Alabama </a:t>
            </a:r>
          </a:p>
          <a:p>
            <a:pPr>
              <a:spcBef>
                <a:spcPts val="0"/>
              </a:spcBef>
            </a:pPr>
            <a:r>
              <a:rPr lang="en-US" dirty="0"/>
              <a:t>Center for Writing Excellence</a:t>
            </a:r>
          </a:p>
        </p:txBody>
      </p:sp>
      <p:pic>
        <p:nvPicPr>
          <p:cNvPr id="5" name="Picture 4">
            <a:extLst>
              <a:ext uri="{FF2B5EF4-FFF2-40B4-BE49-F238E27FC236}">
                <a16:creationId xmlns:a16="http://schemas.microsoft.com/office/drawing/2014/main" id="{8E12A981-CB0B-4180-B595-E15E360050F3}"/>
              </a:ext>
            </a:extLst>
          </p:cNvPr>
          <p:cNvPicPr>
            <a:picLocks noChangeAspect="1"/>
          </p:cNvPicPr>
          <p:nvPr/>
        </p:nvPicPr>
        <p:blipFill>
          <a:blip r:embed="rId2"/>
          <a:stretch>
            <a:fillRect/>
          </a:stretch>
        </p:blipFill>
        <p:spPr>
          <a:xfrm>
            <a:off x="8046289" y="4989849"/>
            <a:ext cx="944962" cy="926672"/>
          </a:xfrm>
          <a:prstGeom prst="rect">
            <a:avLst/>
          </a:prstGeom>
        </p:spPr>
      </p:pic>
      <p:sp>
        <p:nvSpPr>
          <p:cNvPr id="6" name="TextBox 6">
            <a:extLst>
              <a:ext uri="{FF2B5EF4-FFF2-40B4-BE49-F238E27FC236}">
                <a16:creationId xmlns:a16="http://schemas.microsoft.com/office/drawing/2014/main" id="{DEA9CC28-BF36-453A-A3D1-160DC3B59837}"/>
              </a:ext>
            </a:extLst>
          </p:cNvPr>
          <p:cNvSpPr txBox="1">
            <a:spLocks noChangeArrowheads="1"/>
          </p:cNvSpPr>
          <p:nvPr/>
        </p:nvSpPr>
        <p:spPr bwMode="auto">
          <a:xfrm>
            <a:off x="1100015" y="5074620"/>
            <a:ext cx="2667000" cy="75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mbria" pitchFamily="18" charset="0"/>
              </a:defRPr>
            </a:lvl1pPr>
            <a:lvl2pPr marL="742950" indent="-285750" eaLnBrk="0" hangingPunct="0">
              <a:spcBef>
                <a:spcPct val="20000"/>
              </a:spcBef>
              <a:buFont typeface="Arial" charset="0"/>
              <a:buChar char="–"/>
              <a:defRPr sz="2800">
                <a:solidFill>
                  <a:schemeClr val="tx1"/>
                </a:solidFill>
                <a:latin typeface="Cambria" pitchFamily="18" charset="0"/>
              </a:defRPr>
            </a:lvl2pPr>
            <a:lvl3pPr marL="1143000" indent="-228600" eaLnBrk="0" hangingPunct="0">
              <a:spcBef>
                <a:spcPct val="20000"/>
              </a:spcBef>
              <a:buFont typeface="Arial" charset="0"/>
              <a:buChar char="•"/>
              <a:defRPr sz="2400">
                <a:solidFill>
                  <a:schemeClr val="tx1"/>
                </a:solidFill>
                <a:latin typeface="Cambria" pitchFamily="18" charset="0"/>
              </a:defRPr>
            </a:lvl3pPr>
            <a:lvl4pPr marL="1600200" indent="-228600" eaLnBrk="0" hangingPunct="0">
              <a:spcBef>
                <a:spcPct val="20000"/>
              </a:spcBef>
              <a:buFont typeface="Arial" charset="0"/>
              <a:buChar char="–"/>
              <a:defRPr sz="2000">
                <a:solidFill>
                  <a:schemeClr val="tx1"/>
                </a:solidFill>
                <a:latin typeface="Cambria" pitchFamily="18" charset="0"/>
              </a:defRPr>
            </a:lvl4pPr>
            <a:lvl5pPr marL="2057400" indent="-228600" eaLnBrk="0" hangingPunct="0">
              <a:spcBef>
                <a:spcPct val="20000"/>
              </a:spcBef>
              <a:buFont typeface="Arial" charset="0"/>
              <a:buChar char="»"/>
              <a:defRPr sz="2000">
                <a:solidFill>
                  <a:schemeClr val="tx1"/>
                </a:solidFill>
                <a:latin typeface="Cambria" pitchFamily="18" charset="0"/>
              </a:defRPr>
            </a:lvl5pPr>
            <a:lvl6pPr marL="2514600" indent="-228600" eaLnBrk="0" fontAlgn="base" hangingPunct="0">
              <a:spcBef>
                <a:spcPct val="20000"/>
              </a:spcBef>
              <a:spcAft>
                <a:spcPct val="0"/>
              </a:spcAft>
              <a:buFont typeface="Arial" charset="0"/>
              <a:buChar char="»"/>
              <a:defRPr sz="2000">
                <a:solidFill>
                  <a:schemeClr val="tx1"/>
                </a:solidFill>
                <a:latin typeface="Cambria" pitchFamily="18" charset="0"/>
              </a:defRPr>
            </a:lvl6pPr>
            <a:lvl7pPr marL="2971800" indent="-228600" eaLnBrk="0" fontAlgn="base" hangingPunct="0">
              <a:spcBef>
                <a:spcPct val="20000"/>
              </a:spcBef>
              <a:spcAft>
                <a:spcPct val="0"/>
              </a:spcAft>
              <a:buFont typeface="Arial" charset="0"/>
              <a:buChar char="»"/>
              <a:defRPr sz="2000">
                <a:solidFill>
                  <a:schemeClr val="tx1"/>
                </a:solidFill>
                <a:latin typeface="Cambria" pitchFamily="18" charset="0"/>
              </a:defRPr>
            </a:lvl7pPr>
            <a:lvl8pPr marL="3429000" indent="-228600" eaLnBrk="0" fontAlgn="base" hangingPunct="0">
              <a:spcBef>
                <a:spcPct val="20000"/>
              </a:spcBef>
              <a:spcAft>
                <a:spcPct val="0"/>
              </a:spcAft>
              <a:buFont typeface="Arial" charset="0"/>
              <a:buChar char="»"/>
              <a:defRPr sz="2000">
                <a:solidFill>
                  <a:schemeClr val="tx1"/>
                </a:solidFill>
                <a:latin typeface="Cambria" pitchFamily="18" charset="0"/>
              </a:defRPr>
            </a:lvl8pPr>
            <a:lvl9pPr marL="3886200" indent="-228600" eaLnBrk="0" fontAlgn="base" hangingPunct="0">
              <a:spcBef>
                <a:spcPct val="20000"/>
              </a:spcBef>
              <a:spcAft>
                <a:spcPct val="0"/>
              </a:spcAft>
              <a:buFont typeface="Arial" charset="0"/>
              <a:buChar char="»"/>
              <a:defRPr sz="2000">
                <a:solidFill>
                  <a:schemeClr val="tx1"/>
                </a:solidFill>
                <a:latin typeface="Cambria" pitchFamily="18" charset="0"/>
              </a:defRPr>
            </a:lvl9pPr>
          </a:lstStyle>
          <a:p>
            <a:pPr defTabSz="914400" eaLnBrk="1" hangingPunct="1">
              <a:lnSpc>
                <a:spcPct val="90000"/>
              </a:lnSpc>
              <a:spcBef>
                <a:spcPct val="0"/>
              </a:spcBef>
              <a:buClr>
                <a:schemeClr val="accent1"/>
              </a:buClr>
              <a:buNone/>
            </a:pPr>
            <a:r>
              <a:rPr lang="en-US" altLang="en-US" sz="1600" dirty="0">
                <a:solidFill>
                  <a:schemeClr val="accent1">
                    <a:lumMod val="20000"/>
                    <a:lumOff val="80000"/>
                  </a:schemeClr>
                </a:solidFill>
                <a:latin typeface="+mn-lt"/>
              </a:rPr>
              <a:t>Dr. Kat Richards</a:t>
            </a:r>
          </a:p>
          <a:p>
            <a:pPr defTabSz="914400" eaLnBrk="1" hangingPunct="1">
              <a:lnSpc>
                <a:spcPct val="90000"/>
              </a:lnSpc>
              <a:spcBef>
                <a:spcPct val="0"/>
              </a:spcBef>
              <a:buClr>
                <a:schemeClr val="accent1"/>
              </a:buClr>
              <a:buNone/>
            </a:pPr>
            <a:r>
              <a:rPr lang="en-US" altLang="en-US" sz="1600" dirty="0">
                <a:solidFill>
                  <a:schemeClr val="accent1">
                    <a:lumMod val="20000"/>
                    <a:lumOff val="80000"/>
                  </a:schemeClr>
                </a:solidFill>
                <a:latin typeface="+mn-lt"/>
              </a:rPr>
              <a:t>Center for Writing Excellence</a:t>
            </a:r>
          </a:p>
          <a:p>
            <a:pPr defTabSz="914400" eaLnBrk="1" hangingPunct="1">
              <a:lnSpc>
                <a:spcPct val="90000"/>
              </a:lnSpc>
              <a:spcBef>
                <a:spcPct val="0"/>
              </a:spcBef>
              <a:buClr>
                <a:schemeClr val="accent1"/>
              </a:buClr>
              <a:buNone/>
            </a:pPr>
            <a:r>
              <a:rPr lang="en-US" altLang="en-US" sz="1600" dirty="0">
                <a:solidFill>
                  <a:schemeClr val="accent1">
                    <a:lumMod val="20000"/>
                    <a:lumOff val="80000"/>
                  </a:schemeClr>
                </a:solidFill>
                <a:latin typeface="+mn-lt"/>
              </a:rPr>
              <a:t>University of North Alabama</a:t>
            </a:r>
          </a:p>
        </p:txBody>
      </p:sp>
    </p:spTree>
    <p:extLst>
      <p:ext uri="{BB962C8B-B14F-4D97-AF65-F5344CB8AC3E}">
        <p14:creationId xmlns:p14="http://schemas.microsoft.com/office/powerpoint/2010/main" val="339362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A7A32-132A-4C5D-A02F-A11E52F06760}"/>
              </a:ext>
            </a:extLst>
          </p:cNvPr>
          <p:cNvSpPr>
            <a:spLocks noGrp="1"/>
          </p:cNvSpPr>
          <p:nvPr>
            <p:ph type="title"/>
          </p:nvPr>
        </p:nvSpPr>
        <p:spPr/>
        <p:txBody>
          <a:bodyPr/>
          <a:lstStyle/>
          <a:p>
            <a:r>
              <a:rPr lang="en-US" dirty="0"/>
              <a:t>Quotes</a:t>
            </a:r>
          </a:p>
        </p:txBody>
      </p:sp>
      <p:sp>
        <p:nvSpPr>
          <p:cNvPr id="4" name="Content Placeholder 2">
            <a:extLst>
              <a:ext uri="{FF2B5EF4-FFF2-40B4-BE49-F238E27FC236}">
                <a16:creationId xmlns:a16="http://schemas.microsoft.com/office/drawing/2014/main" id="{210C45B1-3F75-4D96-B88D-F8953347B9F5}"/>
              </a:ext>
            </a:extLst>
          </p:cNvPr>
          <p:cNvSpPr>
            <a:spLocks noGrp="1"/>
          </p:cNvSpPr>
          <p:nvPr>
            <p:ph idx="1"/>
          </p:nvPr>
        </p:nvSpPr>
        <p:spPr>
          <a:xfrm>
            <a:off x="3868738" y="863600"/>
            <a:ext cx="7315200" cy="5121275"/>
          </a:xfrm>
        </p:spPr>
        <p:txBody>
          <a:bodyPr/>
          <a:lstStyle/>
          <a:p>
            <a:pPr>
              <a:buClr>
                <a:srgbClr val="DB9F11"/>
              </a:buClr>
            </a:pPr>
            <a:r>
              <a:rPr lang="en-US" dirty="0"/>
              <a:t>There are two ways to format a quote: Run-in and block</a:t>
            </a:r>
          </a:p>
          <a:p>
            <a:pPr lvl="1">
              <a:buClr>
                <a:srgbClr val="DB9F11"/>
              </a:buClr>
            </a:pPr>
            <a:r>
              <a:rPr lang="en-US" dirty="0"/>
              <a:t>A run-in quote “run in to the surrounding text” and are enclosed in quotation marks.</a:t>
            </a:r>
          </a:p>
          <a:p>
            <a:pPr lvl="1">
              <a:buClr>
                <a:srgbClr val="DB9F11"/>
              </a:buClr>
            </a:pPr>
            <a:r>
              <a:rPr lang="en-US" dirty="0"/>
              <a:t>A block quote is not enclosed in quotation marks. These quotes are distinguished by indenting from the left. Here is an example: </a:t>
            </a:r>
          </a:p>
          <a:p>
            <a:pPr lvl="1"/>
            <a:endParaRPr lang="en-US" dirty="0"/>
          </a:p>
          <a:p>
            <a:pPr lvl="1"/>
            <a:endParaRPr lang="en-US" dirty="0"/>
          </a:p>
          <a:p>
            <a:pPr lvl="1"/>
            <a:endParaRPr lang="en-US" dirty="0"/>
          </a:p>
          <a:p>
            <a:pPr lvl="1"/>
            <a:endParaRPr lang="en-US" dirty="0"/>
          </a:p>
          <a:p>
            <a:pPr marL="502920" lvl="1" indent="0">
              <a:buNone/>
            </a:pPr>
            <a:endParaRPr lang="en-US" dirty="0"/>
          </a:p>
          <a:p>
            <a:pPr marL="502920" lvl="1" indent="0">
              <a:buNone/>
            </a:pPr>
            <a:endParaRPr lang="en-US" sz="1400" dirty="0"/>
          </a:p>
          <a:p>
            <a:pPr marL="502920" lvl="1" indent="0">
              <a:buNone/>
            </a:pPr>
            <a:endParaRPr lang="en-US" sz="1400" dirty="0"/>
          </a:p>
          <a:p>
            <a:pPr marL="502920" lvl="1" indent="0">
              <a:buNone/>
            </a:pPr>
            <a:endParaRPr lang="en-US" dirty="0"/>
          </a:p>
        </p:txBody>
      </p:sp>
      <p:pic>
        <p:nvPicPr>
          <p:cNvPr id="7" name="Picture 6" descr="A screenshot of a social media post&#10;&#10;Description automatically generated">
            <a:extLst>
              <a:ext uri="{FF2B5EF4-FFF2-40B4-BE49-F238E27FC236}">
                <a16:creationId xmlns:a16="http://schemas.microsoft.com/office/drawing/2014/main" id="{D08C2577-10BD-4991-8FFD-2996ED0CA7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4755" y="3032716"/>
            <a:ext cx="5874207" cy="183699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94863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4EF83-2A1C-4628-8312-8A34A552E8C7}"/>
              </a:ext>
            </a:extLst>
          </p:cNvPr>
          <p:cNvSpPr>
            <a:spLocks noGrp="1"/>
          </p:cNvSpPr>
          <p:nvPr>
            <p:ph type="ctrTitle"/>
          </p:nvPr>
        </p:nvSpPr>
        <p:spPr/>
        <p:txBody>
          <a:bodyPr/>
          <a:lstStyle/>
          <a:p>
            <a:r>
              <a:rPr lang="en-US" dirty="0"/>
              <a:t>Documenting Sources</a:t>
            </a:r>
          </a:p>
        </p:txBody>
      </p:sp>
      <p:sp>
        <p:nvSpPr>
          <p:cNvPr id="3" name="Subtitle 2">
            <a:extLst>
              <a:ext uri="{FF2B5EF4-FFF2-40B4-BE49-F238E27FC236}">
                <a16:creationId xmlns:a16="http://schemas.microsoft.com/office/drawing/2014/main" id="{BA4A8B5D-94CA-41D4-A87C-3653B75AC9F4}"/>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891066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08791-EE74-4B34-B670-00819745C7CB}"/>
              </a:ext>
            </a:extLst>
          </p:cNvPr>
          <p:cNvSpPr>
            <a:spLocks noGrp="1"/>
          </p:cNvSpPr>
          <p:nvPr>
            <p:ph type="title"/>
          </p:nvPr>
        </p:nvSpPr>
        <p:spPr>
          <a:xfrm>
            <a:off x="252918" y="1123837"/>
            <a:ext cx="3131143" cy="4601183"/>
          </a:xfrm>
        </p:spPr>
        <p:txBody>
          <a:bodyPr/>
          <a:lstStyle/>
          <a:p>
            <a:r>
              <a:rPr lang="en-US" dirty="0"/>
              <a:t>Documentation</a:t>
            </a:r>
          </a:p>
        </p:txBody>
      </p:sp>
      <p:sp>
        <p:nvSpPr>
          <p:cNvPr id="3" name="Content Placeholder 2">
            <a:extLst>
              <a:ext uri="{FF2B5EF4-FFF2-40B4-BE49-F238E27FC236}">
                <a16:creationId xmlns:a16="http://schemas.microsoft.com/office/drawing/2014/main" id="{9993B551-84BA-4C9B-AB07-55F46397F728}"/>
              </a:ext>
            </a:extLst>
          </p:cNvPr>
          <p:cNvSpPr>
            <a:spLocks noGrp="1"/>
          </p:cNvSpPr>
          <p:nvPr>
            <p:ph idx="1"/>
          </p:nvPr>
        </p:nvSpPr>
        <p:spPr/>
        <p:txBody>
          <a:bodyPr/>
          <a:lstStyle/>
          <a:p>
            <a:pPr>
              <a:buClr>
                <a:schemeClr val="accent3"/>
              </a:buClr>
              <a:buFont typeface="Arial" panose="020B0604020202020204" pitchFamily="34" charset="0"/>
              <a:buChar char="•"/>
            </a:pPr>
            <a:r>
              <a:rPr lang="en-US" altLang="en-US" sz="2800" dirty="0"/>
              <a:t>Refers to the works cited page at the end of the paper</a:t>
            </a:r>
          </a:p>
          <a:p>
            <a:pPr>
              <a:buClr>
                <a:schemeClr val="accent3"/>
              </a:buClr>
              <a:buFont typeface="Arial" panose="020B0604020202020204" pitchFamily="34" charset="0"/>
              <a:buChar char="•"/>
            </a:pPr>
            <a:endParaRPr lang="en-US" altLang="en-US" sz="2800" dirty="0"/>
          </a:p>
          <a:p>
            <a:pPr>
              <a:buClr>
                <a:schemeClr val="accent3"/>
              </a:buClr>
              <a:buFont typeface="Arial" panose="020B0604020202020204" pitchFamily="34" charset="0"/>
              <a:buChar char="•"/>
            </a:pPr>
            <a:r>
              <a:rPr lang="en-US" altLang="en-US" sz="2400" dirty="0"/>
              <a:t>The List</a:t>
            </a:r>
          </a:p>
          <a:p>
            <a:pPr lvl="1">
              <a:buClr>
                <a:schemeClr val="accent3"/>
              </a:buClr>
              <a:buFont typeface="Arial" panose="020B0604020202020204" pitchFamily="34" charset="0"/>
              <a:buChar char="•"/>
            </a:pPr>
            <a:r>
              <a:rPr lang="en-US" altLang="en-US" sz="2000" dirty="0"/>
              <a:t>is labeled Works Cited (centered, no font changes, </a:t>
            </a:r>
            <a:r>
              <a:rPr lang="en-US" altLang="en-US" sz="2000" i="1" dirty="0"/>
              <a:t>do not underline, do not bold</a:t>
            </a:r>
            <a:r>
              <a:rPr lang="en-US" altLang="en-US" sz="2000" dirty="0"/>
              <a:t>)</a:t>
            </a:r>
          </a:p>
          <a:p>
            <a:pPr lvl="1">
              <a:buClr>
                <a:schemeClr val="accent3"/>
              </a:buClr>
              <a:buFont typeface="Arial" panose="020B0604020202020204" pitchFamily="34" charset="0"/>
              <a:buChar char="•"/>
            </a:pPr>
            <a:r>
              <a:rPr lang="en-US" altLang="en-US" sz="2000" dirty="0"/>
              <a:t>starts at the top of a new page</a:t>
            </a:r>
          </a:p>
          <a:p>
            <a:pPr lvl="1">
              <a:buClr>
                <a:schemeClr val="accent3"/>
              </a:buClr>
              <a:buFont typeface="Arial" panose="020B0604020202020204" pitchFamily="34" charset="0"/>
              <a:buChar char="•"/>
            </a:pPr>
            <a:r>
              <a:rPr lang="en-US" altLang="en-US" sz="2000" dirty="0"/>
              <a:t>continues page numbering from the last page of text</a:t>
            </a:r>
          </a:p>
          <a:p>
            <a:pPr lvl="1">
              <a:buClr>
                <a:schemeClr val="accent3"/>
              </a:buClr>
              <a:buFont typeface="Arial" panose="020B0604020202020204" pitchFamily="34" charset="0"/>
              <a:buChar char="•"/>
            </a:pPr>
            <a:r>
              <a:rPr lang="en-US" altLang="en-US" sz="2000" dirty="0"/>
              <a:t>is alphabetical</a:t>
            </a:r>
          </a:p>
          <a:p>
            <a:pPr lvl="1">
              <a:buClr>
                <a:schemeClr val="accent3"/>
              </a:buClr>
              <a:buFont typeface="Arial" panose="020B0604020202020204" pitchFamily="34" charset="0"/>
              <a:buChar char="•"/>
            </a:pPr>
            <a:r>
              <a:rPr lang="en-US" altLang="en-US" sz="2000" dirty="0"/>
              <a:t>is double spaced</a:t>
            </a:r>
          </a:p>
          <a:p>
            <a:pPr lvl="1">
              <a:buClr>
                <a:schemeClr val="accent3"/>
              </a:buClr>
              <a:buFont typeface="Arial" panose="020B0604020202020204" pitchFamily="34" charset="0"/>
              <a:buChar char="•"/>
            </a:pPr>
            <a:r>
              <a:rPr lang="en-US" altLang="en-US" sz="2000" dirty="0"/>
              <a:t>uses a hanging indent (1/2 inch – can be formatted from the paragraph dialog box in MS Word)</a:t>
            </a:r>
            <a:endParaRPr lang="en-US" altLang="en-US" sz="1200" dirty="0"/>
          </a:p>
          <a:p>
            <a:pPr>
              <a:buClr>
                <a:schemeClr val="accent3"/>
              </a:buClr>
              <a:buFont typeface="Arial" panose="020B0604020202020204" pitchFamily="34" charset="0"/>
              <a:buChar char="•"/>
            </a:pPr>
            <a:endParaRPr lang="en-US" dirty="0"/>
          </a:p>
        </p:txBody>
      </p:sp>
    </p:spTree>
    <p:extLst>
      <p:ext uri="{BB962C8B-B14F-4D97-AF65-F5344CB8AC3E}">
        <p14:creationId xmlns:p14="http://schemas.microsoft.com/office/powerpoint/2010/main" val="3959560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B710E-1BFD-4C7B-A2C2-72B3EF28CEAB}"/>
              </a:ext>
            </a:extLst>
          </p:cNvPr>
          <p:cNvSpPr>
            <a:spLocks noGrp="1"/>
          </p:cNvSpPr>
          <p:nvPr>
            <p:ph type="title"/>
          </p:nvPr>
        </p:nvSpPr>
        <p:spPr/>
        <p:txBody>
          <a:bodyPr/>
          <a:lstStyle/>
          <a:p>
            <a:r>
              <a:rPr lang="en-US" dirty="0"/>
              <a:t>8</a:t>
            </a:r>
            <a:r>
              <a:rPr lang="en-US" baseline="30000" dirty="0"/>
              <a:t>th</a:t>
            </a:r>
            <a:r>
              <a:rPr lang="en-US" dirty="0"/>
              <a:t> Edition Changes to MLA</a:t>
            </a:r>
          </a:p>
        </p:txBody>
      </p:sp>
      <p:sp>
        <p:nvSpPr>
          <p:cNvPr id="3" name="Content Placeholder 2">
            <a:extLst>
              <a:ext uri="{FF2B5EF4-FFF2-40B4-BE49-F238E27FC236}">
                <a16:creationId xmlns:a16="http://schemas.microsoft.com/office/drawing/2014/main" id="{27616B28-324E-4952-AD12-781889D5E05D}"/>
              </a:ext>
            </a:extLst>
          </p:cNvPr>
          <p:cNvSpPr>
            <a:spLocks noGrp="1"/>
          </p:cNvSpPr>
          <p:nvPr>
            <p:ph idx="1"/>
          </p:nvPr>
        </p:nvSpPr>
        <p:spPr/>
        <p:txBody>
          <a:bodyPr>
            <a:normAutofit fontScale="92500" lnSpcReduction="10000"/>
          </a:bodyPr>
          <a:lstStyle/>
          <a:p>
            <a:pPr marL="0" indent="0">
              <a:buNone/>
            </a:pPr>
            <a:r>
              <a:rPr lang="en-US" sz="1800" i="1" dirty="0">
                <a:solidFill>
                  <a:schemeClr val="accent4"/>
                </a:solidFill>
              </a:rPr>
              <a:t>Organization of the list (documentation for works-cited entries)</a:t>
            </a:r>
            <a:endParaRPr lang="en-US" sz="1800" dirty="0">
              <a:solidFill>
                <a:schemeClr val="accent4"/>
              </a:solidFill>
            </a:endParaRPr>
          </a:p>
          <a:p>
            <a:pPr marL="0" indent="0">
              <a:buNone/>
            </a:pPr>
            <a:endParaRPr lang="en-US" sz="1800" dirty="0"/>
          </a:p>
          <a:p>
            <a:pPr marL="0" indent="0">
              <a:buNone/>
            </a:pPr>
            <a:r>
              <a:rPr lang="en-US" sz="1800" dirty="0"/>
              <a:t>The elements, or pieces of information, needed for a works-cited entry include the following:</a:t>
            </a:r>
          </a:p>
          <a:p>
            <a:pPr>
              <a:buClr>
                <a:schemeClr val="accent5"/>
              </a:buClr>
              <a:buFont typeface="Arial" panose="020B0604020202020204" pitchFamily="34" charset="0"/>
              <a:buChar char="•"/>
            </a:pPr>
            <a:r>
              <a:rPr lang="en-US" sz="1800" dirty="0"/>
              <a:t>The author (if a work has one)</a:t>
            </a:r>
          </a:p>
          <a:p>
            <a:pPr>
              <a:buClr>
                <a:schemeClr val="accent5"/>
              </a:buClr>
              <a:buFont typeface="Arial" panose="020B0604020202020204" pitchFamily="34" charset="0"/>
              <a:buChar char="•"/>
            </a:pPr>
            <a:r>
              <a:rPr lang="en-US" sz="1800" dirty="0"/>
              <a:t>The title </a:t>
            </a:r>
          </a:p>
          <a:p>
            <a:pPr>
              <a:buClr>
                <a:schemeClr val="accent5"/>
              </a:buClr>
              <a:buFont typeface="Arial" panose="020B0604020202020204" pitchFamily="34" charset="0"/>
              <a:buChar char="•"/>
            </a:pPr>
            <a:r>
              <a:rPr lang="en-US" sz="1800" dirty="0"/>
              <a:t>The title of the larger work in which the source is located (MLA calls this a “container”) – a collection, a journal, a magazine, a Web site, and so on</a:t>
            </a:r>
          </a:p>
          <a:p>
            <a:pPr>
              <a:buClr>
                <a:schemeClr val="accent5"/>
              </a:buClr>
              <a:buFont typeface="Arial" panose="020B0604020202020204" pitchFamily="34" charset="0"/>
              <a:buChar char="•"/>
            </a:pPr>
            <a:r>
              <a:rPr lang="en-US" sz="1800" dirty="0"/>
              <a:t>Next, provide as much information in order as possible:</a:t>
            </a:r>
          </a:p>
          <a:p>
            <a:pPr lvl="1">
              <a:buClr>
                <a:schemeClr val="accent5"/>
              </a:buClr>
              <a:buFont typeface="Arial" panose="020B0604020202020204" pitchFamily="34" charset="0"/>
              <a:buChar char="•"/>
            </a:pPr>
            <a:r>
              <a:rPr lang="en-US" sz="1200" dirty="0"/>
              <a:t>Editor, translator, director, performer</a:t>
            </a:r>
          </a:p>
          <a:p>
            <a:pPr lvl="1">
              <a:buClr>
                <a:schemeClr val="accent5"/>
              </a:buClr>
              <a:buFont typeface="Arial" panose="020B0604020202020204" pitchFamily="34" charset="0"/>
              <a:buChar char="•"/>
            </a:pPr>
            <a:r>
              <a:rPr lang="en-US" sz="1200" dirty="0"/>
              <a:t>Version</a:t>
            </a:r>
          </a:p>
          <a:p>
            <a:pPr lvl="1">
              <a:buClr>
                <a:schemeClr val="accent5"/>
              </a:buClr>
              <a:buFont typeface="Arial" panose="020B0604020202020204" pitchFamily="34" charset="0"/>
              <a:buChar char="•"/>
            </a:pPr>
            <a:r>
              <a:rPr lang="en-US" sz="1200" dirty="0"/>
              <a:t>Volume and issue numbers</a:t>
            </a:r>
          </a:p>
          <a:p>
            <a:pPr lvl="1">
              <a:buClr>
                <a:schemeClr val="accent5"/>
              </a:buClr>
              <a:buFont typeface="Arial" panose="020B0604020202020204" pitchFamily="34" charset="0"/>
              <a:buChar char="•"/>
            </a:pPr>
            <a:r>
              <a:rPr lang="en-US" sz="1200" dirty="0"/>
              <a:t>Publisher or sponsor</a:t>
            </a:r>
          </a:p>
          <a:p>
            <a:pPr lvl="1">
              <a:buClr>
                <a:schemeClr val="accent5"/>
              </a:buClr>
              <a:buFont typeface="Arial" panose="020B0604020202020204" pitchFamily="34" charset="0"/>
              <a:buChar char="•"/>
            </a:pPr>
            <a:r>
              <a:rPr lang="en-US" sz="1200" dirty="0"/>
              <a:t>Date of publication</a:t>
            </a:r>
          </a:p>
          <a:p>
            <a:pPr lvl="1">
              <a:buClr>
                <a:schemeClr val="accent5"/>
              </a:buClr>
              <a:buFont typeface="Arial" panose="020B0604020202020204" pitchFamily="34" charset="0"/>
              <a:buChar char="•"/>
            </a:pPr>
            <a:r>
              <a:rPr lang="en-US" sz="1200" dirty="0"/>
              <a:t>Location of the source: page numbers, DOI, URL, and so on                                   		</a:t>
            </a:r>
          </a:p>
          <a:p>
            <a:pPr marL="411163" lvl="1" indent="0">
              <a:buNone/>
            </a:pPr>
            <a:endParaRPr lang="en-US" sz="1200" dirty="0"/>
          </a:p>
          <a:p>
            <a:pPr marL="411163" lvl="1" indent="0">
              <a:buNone/>
            </a:pPr>
            <a:r>
              <a:rPr lang="en-US" sz="1200" dirty="0"/>
              <a:t>**  Arrange the list alphabetically by authors’ last names or by titles for works with no authors</a:t>
            </a:r>
          </a:p>
          <a:p>
            <a:pPr marL="411163" lvl="1" indent="0">
              <a:buNone/>
            </a:pPr>
            <a:r>
              <a:rPr lang="en-US" sz="1200" dirty="0"/>
              <a:t>*** Spell out </a:t>
            </a:r>
            <a:r>
              <a:rPr lang="en-US" sz="1200" i="1" dirty="0"/>
              <a:t>editor, translator, edited by</a:t>
            </a:r>
            <a:r>
              <a:rPr lang="en-US" sz="1200" dirty="0"/>
              <a:t>, and so on</a:t>
            </a:r>
          </a:p>
          <a:p>
            <a:pPr marL="411163" lvl="1" indent="0">
              <a:buNone/>
            </a:pPr>
            <a:r>
              <a:rPr lang="en-US" sz="1200" dirty="0">
                <a:solidFill>
                  <a:schemeClr val="accent4"/>
                </a:solidFill>
              </a:rPr>
              <a:t>IMPORTANT NOTE: the publisher </a:t>
            </a:r>
            <a:r>
              <a:rPr lang="en-US" sz="1200" i="1" dirty="0">
                <a:solidFill>
                  <a:schemeClr val="accent4"/>
                </a:solidFill>
              </a:rPr>
              <a:t>location (city, state, country)</a:t>
            </a:r>
            <a:r>
              <a:rPr lang="en-US" sz="1200" dirty="0">
                <a:solidFill>
                  <a:schemeClr val="accent4"/>
                </a:solidFill>
              </a:rPr>
              <a:t> is no longer listed.      </a:t>
            </a:r>
            <a:r>
              <a:rPr lang="en-US" sz="1200" dirty="0"/>
              <a:t>(</a:t>
            </a:r>
            <a:r>
              <a:rPr lang="en-US" sz="1200" i="1" dirty="0"/>
              <a:t>Documenting </a:t>
            </a:r>
            <a:r>
              <a:rPr lang="en-US" sz="1200" dirty="0"/>
              <a:t>12)</a:t>
            </a:r>
            <a:r>
              <a:rPr lang="en-US" dirty="0"/>
              <a:t>	</a:t>
            </a:r>
          </a:p>
        </p:txBody>
      </p:sp>
    </p:spTree>
    <p:extLst>
      <p:ext uri="{BB962C8B-B14F-4D97-AF65-F5344CB8AC3E}">
        <p14:creationId xmlns:p14="http://schemas.microsoft.com/office/powerpoint/2010/main" val="1418943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4C201-DAA5-4BE5-9A66-0AE3FF8F8B5A}"/>
              </a:ext>
            </a:extLst>
          </p:cNvPr>
          <p:cNvSpPr>
            <a:spLocks noGrp="1"/>
          </p:cNvSpPr>
          <p:nvPr>
            <p:ph type="title"/>
          </p:nvPr>
        </p:nvSpPr>
        <p:spPr/>
        <p:txBody>
          <a:bodyPr/>
          <a:lstStyle/>
          <a:p>
            <a:r>
              <a:rPr lang="en-US" dirty="0"/>
              <a:t>8</a:t>
            </a:r>
            <a:r>
              <a:rPr lang="en-US" baseline="30000" dirty="0"/>
              <a:t>th</a:t>
            </a:r>
            <a:r>
              <a:rPr lang="en-US" dirty="0"/>
              <a:t> Edition Changes to MLA Continued</a:t>
            </a:r>
          </a:p>
        </p:txBody>
      </p:sp>
      <p:sp>
        <p:nvSpPr>
          <p:cNvPr id="3" name="Content Placeholder 2">
            <a:extLst>
              <a:ext uri="{FF2B5EF4-FFF2-40B4-BE49-F238E27FC236}">
                <a16:creationId xmlns:a16="http://schemas.microsoft.com/office/drawing/2014/main" id="{4D09D900-423C-457A-943E-5562C547CE7E}"/>
              </a:ext>
            </a:extLst>
          </p:cNvPr>
          <p:cNvSpPr>
            <a:spLocks noGrp="1"/>
          </p:cNvSpPr>
          <p:nvPr>
            <p:ph idx="1"/>
          </p:nvPr>
        </p:nvSpPr>
        <p:spPr/>
        <p:txBody>
          <a:bodyPr/>
          <a:lstStyle/>
          <a:p>
            <a:pPr>
              <a:buClr>
                <a:schemeClr val="accent3"/>
              </a:buClr>
              <a:buFont typeface="Arial" panose="020B0604020202020204" pitchFamily="34" charset="0"/>
              <a:buChar char="•"/>
            </a:pPr>
            <a:r>
              <a:rPr lang="en-US" dirty="0"/>
              <a:t>Publication information</a:t>
            </a:r>
          </a:p>
          <a:p>
            <a:pPr lvl="1">
              <a:buClr>
                <a:schemeClr val="accent3"/>
              </a:buClr>
              <a:buFont typeface="Arial" panose="020B0604020202020204" pitchFamily="34" charset="0"/>
              <a:buChar char="•"/>
            </a:pPr>
            <a:r>
              <a:rPr lang="en-US" sz="2000" dirty="0"/>
              <a:t>MLA does not require the place of publication for a book publisher (</a:t>
            </a:r>
            <a:r>
              <a:rPr lang="en-US" sz="2000" i="1" dirty="0"/>
              <a:t>city, state</a:t>
            </a:r>
            <a:r>
              <a:rPr lang="en-US" sz="2000" dirty="0"/>
              <a:t>, or </a:t>
            </a:r>
            <a:r>
              <a:rPr lang="en-US" sz="2000" i="1" dirty="0"/>
              <a:t>country is no longer needed</a:t>
            </a:r>
            <a:r>
              <a:rPr lang="en-US" sz="2000" dirty="0"/>
              <a:t>).</a:t>
            </a:r>
          </a:p>
          <a:p>
            <a:pPr lvl="1">
              <a:buClr>
                <a:schemeClr val="accent3"/>
              </a:buClr>
              <a:buFont typeface="Arial" panose="020B0604020202020204" pitchFamily="34" charset="0"/>
              <a:buChar char="•"/>
            </a:pPr>
            <a:r>
              <a:rPr lang="en-US" sz="2000" dirty="0"/>
              <a:t>Use the complete version of publishers’ names, except for terms such as </a:t>
            </a:r>
            <a:r>
              <a:rPr lang="en-US" sz="2000" i="1" dirty="0"/>
              <a:t>Inc.</a:t>
            </a:r>
            <a:r>
              <a:rPr lang="en-US" sz="2000" dirty="0"/>
              <a:t> and </a:t>
            </a:r>
            <a:r>
              <a:rPr lang="en-US" sz="2000" i="1" dirty="0"/>
              <a:t>Co. ; </a:t>
            </a:r>
            <a:r>
              <a:rPr lang="en-US" sz="2000" dirty="0"/>
              <a:t>retain terms such as </a:t>
            </a:r>
            <a:r>
              <a:rPr lang="en-US" sz="2000" i="1" dirty="0"/>
              <a:t>Books</a:t>
            </a:r>
            <a:r>
              <a:rPr lang="en-US" sz="2000" dirty="0"/>
              <a:t> and </a:t>
            </a:r>
            <a:r>
              <a:rPr lang="en-US" sz="2000" i="1" dirty="0"/>
              <a:t>Press.</a:t>
            </a:r>
            <a:r>
              <a:rPr lang="en-US" sz="2000" dirty="0"/>
              <a:t> For university publishers, use </a:t>
            </a:r>
            <a:r>
              <a:rPr lang="en-US" sz="2000" i="1" dirty="0"/>
              <a:t>U</a:t>
            </a:r>
            <a:r>
              <a:rPr lang="en-US" sz="2000" dirty="0"/>
              <a:t> and </a:t>
            </a:r>
            <a:r>
              <a:rPr lang="en-US" sz="2000" i="1" dirty="0"/>
              <a:t>P</a:t>
            </a:r>
            <a:r>
              <a:rPr lang="en-US" sz="2000" dirty="0"/>
              <a:t> for </a:t>
            </a:r>
            <a:r>
              <a:rPr lang="en-US" sz="2000" i="1" dirty="0"/>
              <a:t>University</a:t>
            </a:r>
            <a:r>
              <a:rPr lang="en-US" sz="2000" dirty="0"/>
              <a:t> and </a:t>
            </a:r>
            <a:r>
              <a:rPr lang="en-US" sz="2000" i="1" dirty="0"/>
              <a:t>Press.</a:t>
            </a:r>
            <a:endParaRPr lang="en-US" sz="2000" dirty="0"/>
          </a:p>
          <a:p>
            <a:pPr lvl="1">
              <a:buClr>
                <a:schemeClr val="accent3"/>
              </a:buClr>
              <a:buFont typeface="Arial" panose="020B0604020202020204" pitchFamily="34" charset="0"/>
              <a:buChar char="•"/>
            </a:pPr>
            <a:r>
              <a:rPr lang="en-US" sz="2000" dirty="0"/>
              <a:t>For a book, take the name of the publisher from the title page (or from the copyright page if it is not on the title page). For a Web site, the publisher might be at the bottom of a page or on the </a:t>
            </a:r>
            <a:r>
              <a:rPr lang="en-US" sz="2000" i="1" dirty="0"/>
              <a:t>About</a:t>
            </a:r>
            <a:r>
              <a:rPr lang="en-US" sz="2000" dirty="0"/>
              <a:t> page. If a work has two or more publishers, separate the names with slashes.</a:t>
            </a:r>
          </a:p>
          <a:p>
            <a:pPr lvl="1">
              <a:buClr>
                <a:schemeClr val="accent3"/>
              </a:buClr>
              <a:buFont typeface="Arial" panose="020B0604020202020204" pitchFamily="34" charset="0"/>
              <a:buChar char="•"/>
            </a:pPr>
            <a:r>
              <a:rPr lang="en-US" sz="2000" dirty="0"/>
              <a:t>If the title of a Web site and the publisher are the same or similar, use the title of the site but omit the publisher.</a:t>
            </a:r>
          </a:p>
          <a:p>
            <a:pPr lvl="8"/>
            <a:r>
              <a:rPr lang="en-US" sz="1000" dirty="0"/>
              <a:t>                                                                                                                             (</a:t>
            </a:r>
            <a:r>
              <a:rPr lang="en-US" sz="1000" i="1" dirty="0"/>
              <a:t>Documenting</a:t>
            </a:r>
            <a:r>
              <a:rPr lang="en-US" sz="1000" dirty="0"/>
              <a:t> 13)</a:t>
            </a:r>
            <a:endParaRPr lang="en-US" dirty="0"/>
          </a:p>
        </p:txBody>
      </p:sp>
    </p:spTree>
    <p:extLst>
      <p:ext uri="{BB962C8B-B14F-4D97-AF65-F5344CB8AC3E}">
        <p14:creationId xmlns:p14="http://schemas.microsoft.com/office/powerpoint/2010/main" val="1963018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B952C-2052-4945-957D-7A3205945B6E}"/>
              </a:ext>
            </a:extLst>
          </p:cNvPr>
          <p:cNvSpPr>
            <a:spLocks noGrp="1"/>
          </p:cNvSpPr>
          <p:nvPr>
            <p:ph type="title"/>
          </p:nvPr>
        </p:nvSpPr>
        <p:spPr/>
        <p:txBody>
          <a:bodyPr/>
          <a:lstStyle/>
          <a:p>
            <a:r>
              <a:rPr lang="en-US" dirty="0"/>
              <a:t>8th Edition Changes to MLA Continued</a:t>
            </a:r>
          </a:p>
        </p:txBody>
      </p:sp>
      <p:sp>
        <p:nvSpPr>
          <p:cNvPr id="3" name="Content Placeholder 2">
            <a:extLst>
              <a:ext uri="{FF2B5EF4-FFF2-40B4-BE49-F238E27FC236}">
                <a16:creationId xmlns:a16="http://schemas.microsoft.com/office/drawing/2014/main" id="{4E61759F-5027-4430-BB1F-0C4A29D3478A}"/>
              </a:ext>
            </a:extLst>
          </p:cNvPr>
          <p:cNvSpPr>
            <a:spLocks noGrp="1"/>
          </p:cNvSpPr>
          <p:nvPr>
            <p:ph idx="1"/>
          </p:nvPr>
        </p:nvSpPr>
        <p:spPr/>
        <p:txBody>
          <a:bodyPr>
            <a:normAutofit/>
          </a:bodyPr>
          <a:lstStyle/>
          <a:p>
            <a:pPr>
              <a:buClr>
                <a:schemeClr val="accent4"/>
              </a:buClr>
              <a:buFont typeface="Arial" panose="020B0604020202020204" pitchFamily="34" charset="0"/>
              <a:buChar char="•"/>
            </a:pPr>
            <a:r>
              <a:rPr lang="en-US" dirty="0"/>
              <a:t>Page numbers</a:t>
            </a:r>
          </a:p>
          <a:p>
            <a:pPr lvl="1">
              <a:buClr>
                <a:schemeClr val="accent4"/>
              </a:buClr>
              <a:buFont typeface="Arial" panose="020B0604020202020204" pitchFamily="34" charset="0"/>
              <a:buChar char="•"/>
            </a:pPr>
            <a:r>
              <a:rPr lang="en-US" sz="2000" dirty="0"/>
              <a:t>For most articles and other short works, give page numbers when they are available in the source, preceded by </a:t>
            </a:r>
            <a:r>
              <a:rPr lang="en-US" sz="2000" i="1" dirty="0"/>
              <a:t>p. </a:t>
            </a:r>
            <a:r>
              <a:rPr lang="en-US" sz="2000" dirty="0"/>
              <a:t>(or </a:t>
            </a:r>
            <a:r>
              <a:rPr lang="en-US" sz="2000" i="1" dirty="0"/>
              <a:t>pp.</a:t>
            </a:r>
            <a:r>
              <a:rPr lang="en-US" sz="2000" dirty="0"/>
              <a:t> for more than one page).</a:t>
            </a:r>
          </a:p>
          <a:p>
            <a:pPr lvl="1">
              <a:buClr>
                <a:schemeClr val="accent4"/>
              </a:buClr>
              <a:buFont typeface="Arial" panose="020B0604020202020204" pitchFamily="34" charset="0"/>
              <a:buChar char="•"/>
            </a:pPr>
            <a:r>
              <a:rPr lang="en-US" sz="2000" dirty="0"/>
              <a:t>Do NOT use the page numbers from a printout of a source.</a:t>
            </a:r>
          </a:p>
          <a:p>
            <a:pPr lvl="1">
              <a:buClr>
                <a:schemeClr val="accent4"/>
              </a:buClr>
              <a:buFont typeface="Arial" panose="020B0604020202020204" pitchFamily="34" charset="0"/>
              <a:buChar char="•"/>
            </a:pPr>
            <a:r>
              <a:rPr lang="en-US" sz="2000" dirty="0"/>
              <a:t>If an article does not appear on consecutive pages, give the number of the first page followed by a plus sign:  35+.</a:t>
            </a:r>
          </a:p>
          <a:p>
            <a:pPr marL="411163" lvl="1" indent="0">
              <a:buNone/>
            </a:pPr>
            <a:r>
              <a:rPr lang="en-US" sz="2000" dirty="0"/>
              <a:t>					(</a:t>
            </a:r>
            <a:r>
              <a:rPr lang="en-US" sz="2000" i="1" dirty="0"/>
              <a:t>Documenting </a:t>
            </a:r>
            <a:r>
              <a:rPr lang="en-US" sz="2000" dirty="0"/>
              <a:t>13)</a:t>
            </a:r>
          </a:p>
          <a:p>
            <a:endParaRPr lang="en-US" dirty="0"/>
          </a:p>
        </p:txBody>
      </p:sp>
    </p:spTree>
    <p:extLst>
      <p:ext uri="{BB962C8B-B14F-4D97-AF65-F5344CB8AC3E}">
        <p14:creationId xmlns:p14="http://schemas.microsoft.com/office/powerpoint/2010/main" val="1242632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FA9CD-C622-4446-85C6-7533A93A4AC0}"/>
              </a:ext>
            </a:extLst>
          </p:cNvPr>
          <p:cNvSpPr>
            <a:spLocks noGrp="1"/>
          </p:cNvSpPr>
          <p:nvPr>
            <p:ph type="title"/>
          </p:nvPr>
        </p:nvSpPr>
        <p:spPr/>
        <p:txBody>
          <a:bodyPr/>
          <a:lstStyle/>
          <a:p>
            <a:r>
              <a:rPr lang="en-US" dirty="0"/>
              <a:t>8th Edition Changes to MLA Continued</a:t>
            </a:r>
          </a:p>
        </p:txBody>
      </p:sp>
      <p:sp>
        <p:nvSpPr>
          <p:cNvPr id="3" name="Content Placeholder 2">
            <a:extLst>
              <a:ext uri="{FF2B5EF4-FFF2-40B4-BE49-F238E27FC236}">
                <a16:creationId xmlns:a16="http://schemas.microsoft.com/office/drawing/2014/main" id="{6BD475A8-66F5-4230-AE38-6D37B438F792}"/>
              </a:ext>
            </a:extLst>
          </p:cNvPr>
          <p:cNvSpPr>
            <a:spLocks noGrp="1"/>
          </p:cNvSpPr>
          <p:nvPr>
            <p:ph idx="1"/>
          </p:nvPr>
        </p:nvSpPr>
        <p:spPr/>
        <p:txBody>
          <a:bodyPr/>
          <a:lstStyle/>
          <a:p>
            <a:pPr>
              <a:buClr>
                <a:schemeClr val="accent4"/>
              </a:buClr>
              <a:buFont typeface="Arial" panose="020B0604020202020204" pitchFamily="34" charset="0"/>
              <a:buChar char="•"/>
            </a:pPr>
            <a:r>
              <a:rPr lang="en-US" dirty="0"/>
              <a:t>For a book, give the most recent year on the title page or the copyright page. For a Web source, use the </a:t>
            </a:r>
            <a:r>
              <a:rPr lang="en-US" u="sng" dirty="0"/>
              <a:t>copyright date </a:t>
            </a:r>
            <a:r>
              <a:rPr lang="en-US" dirty="0"/>
              <a:t>or the </a:t>
            </a:r>
            <a:r>
              <a:rPr lang="en-US" u="sng" dirty="0"/>
              <a:t>most recent update</a:t>
            </a:r>
            <a:r>
              <a:rPr lang="en-US" dirty="0"/>
              <a:t>. </a:t>
            </a:r>
            <a:r>
              <a:rPr lang="en-US" i="1" u="sng" dirty="0"/>
              <a:t>Use the complete date as listed in the source.</a:t>
            </a:r>
          </a:p>
          <a:p>
            <a:pPr>
              <a:buClr>
                <a:schemeClr val="accent4"/>
              </a:buClr>
              <a:buFont typeface="Arial" panose="020B0604020202020204" pitchFamily="34" charset="0"/>
              <a:buChar char="•"/>
            </a:pPr>
            <a:r>
              <a:rPr lang="en-US" dirty="0"/>
              <a:t>Abbreviate all months </a:t>
            </a:r>
            <a:r>
              <a:rPr lang="en-US" i="1" dirty="0"/>
              <a:t>except May, June</a:t>
            </a:r>
            <a:r>
              <a:rPr lang="en-US" dirty="0"/>
              <a:t>, and </a:t>
            </a:r>
            <a:r>
              <a:rPr lang="en-US" i="1" dirty="0"/>
              <a:t>July</a:t>
            </a:r>
            <a:r>
              <a:rPr lang="en-US" dirty="0"/>
              <a:t> and give the date in inverted form:  13 Mar. 2016</a:t>
            </a:r>
          </a:p>
          <a:p>
            <a:pPr>
              <a:buClr>
                <a:schemeClr val="accent4"/>
              </a:buClr>
              <a:buFont typeface="Arial" panose="020B0604020202020204" pitchFamily="34" charset="0"/>
              <a:buChar char="•"/>
            </a:pPr>
            <a:r>
              <a:rPr lang="en-US" dirty="0"/>
              <a:t>If the source has no date, then give your date of access at the end:   Accessed 24 Feb. 2016		</a:t>
            </a:r>
            <a:r>
              <a:rPr lang="en-US" sz="1050" dirty="0"/>
              <a:t>			</a:t>
            </a:r>
          </a:p>
          <a:p>
            <a:pPr marL="0" indent="0">
              <a:buNone/>
            </a:pPr>
            <a:r>
              <a:rPr lang="en-US" sz="1050" dirty="0"/>
              <a:t>							(</a:t>
            </a:r>
            <a:r>
              <a:rPr lang="en-US" sz="1050" i="1" dirty="0"/>
              <a:t>Documenting</a:t>
            </a:r>
            <a:r>
              <a:rPr lang="en-US" sz="1050" dirty="0"/>
              <a:t> 13)</a:t>
            </a:r>
          </a:p>
        </p:txBody>
      </p:sp>
    </p:spTree>
    <p:extLst>
      <p:ext uri="{BB962C8B-B14F-4D97-AF65-F5344CB8AC3E}">
        <p14:creationId xmlns:p14="http://schemas.microsoft.com/office/powerpoint/2010/main" val="1237516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40A62-8528-4FB9-9CBB-F08E8A34AAA6}"/>
              </a:ext>
            </a:extLst>
          </p:cNvPr>
          <p:cNvSpPr>
            <a:spLocks noGrp="1"/>
          </p:cNvSpPr>
          <p:nvPr>
            <p:ph type="title"/>
          </p:nvPr>
        </p:nvSpPr>
        <p:spPr/>
        <p:txBody>
          <a:bodyPr/>
          <a:lstStyle/>
          <a:p>
            <a:r>
              <a:rPr lang="en-US" dirty="0"/>
              <a:t>8th Edition Changes to MLA Continued</a:t>
            </a:r>
          </a:p>
        </p:txBody>
      </p:sp>
      <p:sp>
        <p:nvSpPr>
          <p:cNvPr id="3" name="Content Placeholder 2">
            <a:extLst>
              <a:ext uri="{FF2B5EF4-FFF2-40B4-BE49-F238E27FC236}">
                <a16:creationId xmlns:a16="http://schemas.microsoft.com/office/drawing/2014/main" id="{1FFE5FDD-708B-4C72-A256-B0F70F9D558A}"/>
              </a:ext>
            </a:extLst>
          </p:cNvPr>
          <p:cNvSpPr>
            <a:spLocks noGrp="1"/>
          </p:cNvSpPr>
          <p:nvPr>
            <p:ph idx="1"/>
          </p:nvPr>
        </p:nvSpPr>
        <p:spPr/>
        <p:txBody>
          <a:bodyPr/>
          <a:lstStyle/>
          <a:p>
            <a:pPr>
              <a:buClr>
                <a:schemeClr val="accent3"/>
              </a:buClr>
              <a:buFont typeface="Arial" panose="020B0604020202020204" pitchFamily="34" charset="0"/>
              <a:buChar char="•"/>
            </a:pPr>
            <a:r>
              <a:rPr lang="en-US" b="1" dirty="0"/>
              <a:t>URLs and DOIs</a:t>
            </a:r>
          </a:p>
          <a:p>
            <a:pPr lvl="1">
              <a:buClr>
                <a:schemeClr val="accent3"/>
              </a:buClr>
              <a:buFont typeface="Arial" panose="020B0604020202020204" pitchFamily="34" charset="0"/>
              <a:buChar char="•"/>
            </a:pPr>
            <a:r>
              <a:rPr lang="en-US" sz="2000" dirty="0"/>
              <a:t>Give a permalink or a DOI (digital object identifier) if a source has one.</a:t>
            </a:r>
          </a:p>
          <a:p>
            <a:pPr marL="754063" lvl="1" indent="-342900">
              <a:buClr>
                <a:schemeClr val="accent3"/>
              </a:buClr>
              <a:buFont typeface="Arial" panose="020B0604020202020204" pitchFamily="34" charset="0"/>
              <a:buChar char="•"/>
            </a:pPr>
            <a:endParaRPr lang="en-US" sz="2000" dirty="0"/>
          </a:p>
          <a:p>
            <a:pPr lvl="1">
              <a:buClr>
                <a:schemeClr val="accent3"/>
              </a:buClr>
              <a:buFont typeface="Arial" panose="020B0604020202020204" pitchFamily="34" charset="0"/>
              <a:buChar char="•"/>
            </a:pPr>
            <a:r>
              <a:rPr lang="en-US" sz="2000" dirty="0"/>
              <a:t>If a source does not have a permalink or a DOI, then include a URL </a:t>
            </a:r>
            <a:r>
              <a:rPr lang="en-US" sz="2000" dirty="0">
                <a:solidFill>
                  <a:schemeClr val="accent4"/>
                </a:solidFill>
              </a:rPr>
              <a:t>(omitting the protocol, such as </a:t>
            </a:r>
            <a:r>
              <a:rPr lang="en-US" sz="2000" i="1" dirty="0">
                <a:solidFill>
                  <a:schemeClr val="accent4"/>
                </a:solidFill>
              </a:rPr>
              <a:t>http://</a:t>
            </a:r>
            <a:r>
              <a:rPr lang="en-US" sz="2000" dirty="0">
                <a:solidFill>
                  <a:schemeClr val="accent4"/>
                </a:solidFill>
              </a:rPr>
              <a:t>)</a:t>
            </a:r>
          </a:p>
          <a:p>
            <a:pPr marL="754063" lvl="1" indent="-342900">
              <a:buClr>
                <a:schemeClr val="accent3"/>
              </a:buClr>
              <a:buFont typeface="Arial" panose="020B0604020202020204" pitchFamily="34" charset="0"/>
              <a:buChar char="•"/>
            </a:pPr>
            <a:endParaRPr lang="en-US" sz="2000" dirty="0"/>
          </a:p>
          <a:p>
            <a:pPr lvl="1">
              <a:buClr>
                <a:schemeClr val="accent3"/>
              </a:buClr>
              <a:buFont typeface="Arial" panose="020B0604020202020204" pitchFamily="34" charset="0"/>
              <a:buChar char="•"/>
            </a:pPr>
            <a:r>
              <a:rPr lang="en-US" sz="2000" dirty="0"/>
              <a:t>For a library’s subscription database, such as Academic ASAP, that does not provide a permalink or a DOI, then include the basic URL for the database home page.</a:t>
            </a:r>
          </a:p>
          <a:p>
            <a:pPr marL="754063" lvl="1" indent="-342900">
              <a:buClr>
                <a:schemeClr val="accent3"/>
              </a:buClr>
              <a:buFont typeface="Arial" panose="020B0604020202020204" pitchFamily="34" charset="0"/>
              <a:buChar char="•"/>
            </a:pPr>
            <a:endParaRPr lang="en-US" sz="2000" dirty="0"/>
          </a:p>
          <a:p>
            <a:pPr lvl="1">
              <a:buClr>
                <a:schemeClr val="accent3"/>
              </a:buClr>
              <a:buFont typeface="Arial" panose="020B0604020202020204" pitchFamily="34" charset="0"/>
              <a:buChar char="•"/>
            </a:pPr>
            <a:r>
              <a:rPr lang="en-US" sz="2000" dirty="0"/>
              <a:t>For open databases and archives, such as Google Books, give the complete URL for the source. </a:t>
            </a:r>
          </a:p>
          <a:p>
            <a:pPr marL="754063" lvl="1" indent="-342900">
              <a:buClr>
                <a:schemeClr val="accent3"/>
              </a:buClr>
              <a:buFont typeface="Arial" panose="020B0604020202020204" pitchFamily="34" charset="0"/>
              <a:buChar char="•"/>
            </a:pPr>
            <a:r>
              <a:rPr lang="en-US" sz="2000" dirty="0"/>
              <a:t>					</a:t>
            </a:r>
            <a:r>
              <a:rPr lang="en-US" sz="1200" dirty="0"/>
              <a:t>                                                (</a:t>
            </a:r>
            <a:r>
              <a:rPr lang="en-US" sz="1200" i="1" dirty="0"/>
              <a:t>Documenting</a:t>
            </a:r>
            <a:r>
              <a:rPr lang="en-US" sz="1200" dirty="0"/>
              <a:t> 14)</a:t>
            </a:r>
            <a:endParaRPr lang="en-US" sz="2000" dirty="0"/>
          </a:p>
          <a:p>
            <a:endParaRPr lang="en-US" dirty="0"/>
          </a:p>
        </p:txBody>
      </p:sp>
    </p:spTree>
    <p:extLst>
      <p:ext uri="{BB962C8B-B14F-4D97-AF65-F5344CB8AC3E}">
        <p14:creationId xmlns:p14="http://schemas.microsoft.com/office/powerpoint/2010/main" val="1155815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8EF56-9C6B-4FBC-BFBF-891DAAE19AC2}"/>
              </a:ext>
            </a:extLst>
          </p:cNvPr>
          <p:cNvSpPr>
            <a:spLocks noGrp="1"/>
          </p:cNvSpPr>
          <p:nvPr>
            <p:ph type="title"/>
          </p:nvPr>
        </p:nvSpPr>
        <p:spPr/>
        <p:txBody>
          <a:bodyPr/>
          <a:lstStyle/>
          <a:p>
            <a:r>
              <a:rPr lang="en-US" dirty="0"/>
              <a:t>Documenting Authors</a:t>
            </a:r>
          </a:p>
        </p:txBody>
      </p:sp>
      <p:sp>
        <p:nvSpPr>
          <p:cNvPr id="3" name="Content Placeholder 2">
            <a:extLst>
              <a:ext uri="{FF2B5EF4-FFF2-40B4-BE49-F238E27FC236}">
                <a16:creationId xmlns:a16="http://schemas.microsoft.com/office/drawing/2014/main" id="{013BD49A-A2E3-4F0F-87F0-65C40C38F95F}"/>
              </a:ext>
            </a:extLst>
          </p:cNvPr>
          <p:cNvSpPr>
            <a:spLocks noGrp="1"/>
          </p:cNvSpPr>
          <p:nvPr>
            <p:ph idx="1"/>
          </p:nvPr>
        </p:nvSpPr>
        <p:spPr/>
        <p:txBody>
          <a:bodyPr>
            <a:normAutofit fontScale="92500" lnSpcReduction="10000"/>
          </a:bodyPr>
          <a:lstStyle/>
          <a:p>
            <a:pPr>
              <a:spcBef>
                <a:spcPts val="0"/>
              </a:spcBef>
              <a:buClr>
                <a:schemeClr val="accent3"/>
              </a:buClr>
              <a:buFont typeface="Arial" panose="020B0604020202020204" pitchFamily="34" charset="0"/>
              <a:buChar char="•"/>
              <a:defRPr/>
            </a:pPr>
            <a:r>
              <a:rPr lang="en-US" dirty="0"/>
              <a:t>One author (list the author’s last name, first name):</a:t>
            </a:r>
          </a:p>
          <a:p>
            <a:pPr>
              <a:spcBef>
                <a:spcPts val="0"/>
              </a:spcBef>
              <a:buNone/>
              <a:defRPr/>
            </a:pPr>
            <a:r>
              <a:rPr lang="en-US" dirty="0">
                <a:solidFill>
                  <a:schemeClr val="accent4"/>
                </a:solidFill>
              </a:rPr>
              <a:t> </a:t>
            </a:r>
          </a:p>
          <a:p>
            <a:pPr>
              <a:spcBef>
                <a:spcPts val="0"/>
              </a:spcBef>
              <a:buNone/>
              <a:defRPr/>
            </a:pPr>
            <a:r>
              <a:rPr lang="en-US" dirty="0">
                <a:solidFill>
                  <a:schemeClr val="accent4"/>
                </a:solidFill>
              </a:rPr>
              <a:t>	</a:t>
            </a:r>
            <a:r>
              <a:rPr lang="en-US" sz="1800" dirty="0">
                <a:solidFill>
                  <a:schemeClr val="accent4"/>
                </a:solidFill>
              </a:rPr>
              <a:t>Williams,  John. </a:t>
            </a:r>
            <a:endParaRPr lang="en-US" sz="1800" i="1" dirty="0">
              <a:solidFill>
                <a:schemeClr val="accent4"/>
              </a:solidFill>
            </a:endParaRPr>
          </a:p>
          <a:p>
            <a:pPr>
              <a:spcBef>
                <a:spcPts val="0"/>
              </a:spcBef>
              <a:buNone/>
              <a:defRPr/>
            </a:pPr>
            <a:endParaRPr lang="en-US" sz="1800" i="1" dirty="0">
              <a:solidFill>
                <a:schemeClr val="tx2"/>
              </a:solidFill>
            </a:endParaRPr>
          </a:p>
          <a:p>
            <a:pPr>
              <a:spcBef>
                <a:spcPts val="0"/>
              </a:spcBef>
              <a:buClr>
                <a:schemeClr val="accent3"/>
              </a:buClr>
              <a:buFont typeface="Arial" panose="020B0604020202020204" pitchFamily="34" charset="0"/>
              <a:buChar char="•"/>
              <a:defRPr/>
            </a:pPr>
            <a:r>
              <a:rPr lang="en-US" dirty="0"/>
              <a:t>More than one author (list first author’s last name, first name, and second author’s first name last name):</a:t>
            </a:r>
          </a:p>
          <a:p>
            <a:pPr>
              <a:spcBef>
                <a:spcPts val="0"/>
              </a:spcBef>
              <a:buNone/>
              <a:defRPr/>
            </a:pPr>
            <a:endParaRPr lang="en-US" dirty="0">
              <a:solidFill>
                <a:schemeClr val="accent4"/>
              </a:solidFill>
            </a:endParaRPr>
          </a:p>
          <a:p>
            <a:pPr>
              <a:spcBef>
                <a:spcPts val="0"/>
              </a:spcBef>
              <a:buNone/>
              <a:defRPr/>
            </a:pPr>
            <a:r>
              <a:rPr lang="en-US" dirty="0">
                <a:solidFill>
                  <a:schemeClr val="accent4"/>
                </a:solidFill>
              </a:rPr>
              <a:t>	 </a:t>
            </a:r>
            <a:r>
              <a:rPr lang="en-US" sz="1800" dirty="0">
                <a:solidFill>
                  <a:schemeClr val="accent4"/>
                </a:solidFill>
              </a:rPr>
              <a:t>Stiglitz, Joseph E., and Bruce C. Greenwald. </a:t>
            </a:r>
            <a:endParaRPr lang="en-US" sz="1800" i="1" dirty="0">
              <a:solidFill>
                <a:schemeClr val="accent4"/>
              </a:solidFill>
            </a:endParaRPr>
          </a:p>
          <a:p>
            <a:pPr>
              <a:spcBef>
                <a:spcPts val="0"/>
              </a:spcBef>
              <a:buFont typeface="Wingdings" pitchFamily="2" charset="2"/>
              <a:buChar char="Ø"/>
              <a:defRPr/>
            </a:pPr>
            <a:endParaRPr lang="en-US" dirty="0"/>
          </a:p>
          <a:p>
            <a:pPr>
              <a:spcBef>
                <a:spcPts val="0"/>
              </a:spcBef>
              <a:buClr>
                <a:schemeClr val="accent3"/>
              </a:buClr>
              <a:defRPr/>
            </a:pPr>
            <a:r>
              <a:rPr lang="en-US" dirty="0"/>
              <a:t>Three or more authors (list first author’s last name, first name, et al.):</a:t>
            </a:r>
          </a:p>
          <a:p>
            <a:pPr>
              <a:spcBef>
                <a:spcPts val="0"/>
              </a:spcBef>
              <a:buNone/>
              <a:defRPr/>
            </a:pPr>
            <a:r>
              <a:rPr lang="en-US" dirty="0"/>
              <a:t> </a:t>
            </a:r>
          </a:p>
          <a:p>
            <a:pPr>
              <a:spcBef>
                <a:spcPts val="0"/>
              </a:spcBef>
              <a:buNone/>
              <a:defRPr/>
            </a:pPr>
            <a:r>
              <a:rPr lang="en-US" dirty="0">
                <a:solidFill>
                  <a:schemeClr val="accent4"/>
                </a:solidFill>
              </a:rPr>
              <a:t>	</a:t>
            </a:r>
            <a:r>
              <a:rPr lang="en-US" sz="1800" dirty="0">
                <a:solidFill>
                  <a:schemeClr val="accent4"/>
                </a:solidFill>
              </a:rPr>
              <a:t>Francis, Marcus, et al. </a:t>
            </a:r>
          </a:p>
          <a:p>
            <a:pPr>
              <a:spcBef>
                <a:spcPts val="0"/>
              </a:spcBef>
              <a:buNone/>
              <a:defRPr/>
            </a:pPr>
            <a:endParaRPr lang="en-US" sz="1800" dirty="0">
              <a:solidFill>
                <a:srgbClr val="FFFF00"/>
              </a:solidFill>
            </a:endParaRPr>
          </a:p>
          <a:p>
            <a:pPr>
              <a:spcBef>
                <a:spcPts val="0"/>
              </a:spcBef>
              <a:buClr>
                <a:schemeClr val="accent3"/>
              </a:buClr>
              <a:buFont typeface="Arial" panose="020B0604020202020204" pitchFamily="34" charset="0"/>
              <a:buChar char="•"/>
              <a:defRPr/>
            </a:pPr>
            <a:r>
              <a:rPr lang="en-US" sz="1800" dirty="0"/>
              <a:t>Organization or group author (list organization as author):</a:t>
            </a:r>
          </a:p>
          <a:p>
            <a:pPr marL="0" indent="0">
              <a:spcBef>
                <a:spcPts val="0"/>
              </a:spcBef>
              <a:buNone/>
              <a:defRPr/>
            </a:pPr>
            <a:endParaRPr lang="en-US" sz="1800" dirty="0">
              <a:solidFill>
                <a:schemeClr val="accent4"/>
              </a:solidFill>
            </a:endParaRPr>
          </a:p>
          <a:p>
            <a:pPr marL="0" indent="0">
              <a:spcBef>
                <a:spcPts val="0"/>
              </a:spcBef>
              <a:buNone/>
              <a:defRPr/>
            </a:pPr>
            <a:endParaRPr lang="en-US" sz="1800" dirty="0">
              <a:solidFill>
                <a:schemeClr val="accent4"/>
              </a:solidFill>
            </a:endParaRPr>
          </a:p>
          <a:p>
            <a:pPr>
              <a:spcBef>
                <a:spcPts val="0"/>
              </a:spcBef>
              <a:buNone/>
              <a:defRPr/>
            </a:pPr>
            <a:r>
              <a:rPr lang="en-US" sz="1800" dirty="0">
                <a:solidFill>
                  <a:schemeClr val="accent4"/>
                </a:solidFill>
              </a:rPr>
              <a:t>      Human Rights Watch.</a:t>
            </a:r>
          </a:p>
          <a:p>
            <a:pPr>
              <a:spcBef>
                <a:spcPts val="0"/>
              </a:spcBef>
              <a:buNone/>
              <a:defRPr/>
            </a:pPr>
            <a:endParaRPr lang="en-US" sz="1800" dirty="0">
              <a:solidFill>
                <a:schemeClr val="accent4"/>
              </a:solidFill>
            </a:endParaRPr>
          </a:p>
          <a:p>
            <a:pPr>
              <a:spcBef>
                <a:spcPts val="0"/>
              </a:spcBef>
              <a:buNone/>
              <a:defRPr/>
            </a:pPr>
            <a:r>
              <a:rPr lang="en-US" sz="1800" dirty="0">
                <a:solidFill>
                  <a:schemeClr val="accent4"/>
                </a:solidFill>
              </a:rPr>
              <a:t>      United States, Government Accountability Office. </a:t>
            </a:r>
          </a:p>
          <a:p>
            <a:pPr>
              <a:spcBef>
                <a:spcPts val="0"/>
              </a:spcBef>
              <a:buNone/>
              <a:defRPr/>
            </a:pPr>
            <a:endParaRPr lang="en-US" sz="1800" dirty="0"/>
          </a:p>
          <a:p>
            <a:pPr>
              <a:spcBef>
                <a:spcPts val="0"/>
              </a:spcBef>
              <a:buNone/>
              <a:defRPr/>
            </a:pPr>
            <a:r>
              <a:rPr lang="en-US" sz="1800" dirty="0"/>
              <a:t>		</a:t>
            </a:r>
          </a:p>
          <a:p>
            <a:pPr>
              <a:spcBef>
                <a:spcPts val="0"/>
              </a:spcBef>
              <a:buNone/>
              <a:defRPr/>
            </a:pPr>
            <a:r>
              <a:rPr lang="en-US" sz="1800" dirty="0"/>
              <a:t>					</a:t>
            </a:r>
            <a:r>
              <a:rPr lang="en-US" sz="1800" i="1" dirty="0">
                <a:solidFill>
                  <a:srgbClr val="FFFF00"/>
                </a:solidFill>
              </a:rPr>
              <a:t>		</a:t>
            </a:r>
            <a:r>
              <a:rPr lang="en-US" sz="1100" dirty="0"/>
              <a:t>    (</a:t>
            </a:r>
            <a:r>
              <a:rPr lang="en-US" sz="1100" i="1" dirty="0"/>
              <a:t>Documenting </a:t>
            </a:r>
            <a:r>
              <a:rPr lang="en-US" sz="1100" dirty="0"/>
              <a:t>11)</a:t>
            </a:r>
            <a:endParaRPr lang="en-US" sz="1800" i="1" dirty="0"/>
          </a:p>
          <a:p>
            <a:pPr>
              <a:spcBef>
                <a:spcPts val="0"/>
              </a:spcBef>
              <a:buNone/>
              <a:defRPr/>
            </a:pPr>
            <a:endParaRPr lang="en-US" sz="600" dirty="0"/>
          </a:p>
        </p:txBody>
      </p:sp>
    </p:spTree>
    <p:extLst>
      <p:ext uri="{BB962C8B-B14F-4D97-AF65-F5344CB8AC3E}">
        <p14:creationId xmlns:p14="http://schemas.microsoft.com/office/powerpoint/2010/main" val="153102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F2F52-7C0F-41BD-BDAF-6652BA10F8AF}"/>
              </a:ext>
            </a:extLst>
          </p:cNvPr>
          <p:cNvSpPr>
            <a:spLocks noGrp="1"/>
          </p:cNvSpPr>
          <p:nvPr>
            <p:ph type="title"/>
          </p:nvPr>
        </p:nvSpPr>
        <p:spPr/>
        <p:txBody>
          <a:bodyPr/>
          <a:lstStyle/>
          <a:p>
            <a:r>
              <a:rPr lang="en-US" dirty="0"/>
              <a:t>Documenting Authors Continued</a:t>
            </a:r>
          </a:p>
        </p:txBody>
      </p:sp>
      <p:sp>
        <p:nvSpPr>
          <p:cNvPr id="3" name="Content Placeholder 2">
            <a:extLst>
              <a:ext uri="{FF2B5EF4-FFF2-40B4-BE49-F238E27FC236}">
                <a16:creationId xmlns:a16="http://schemas.microsoft.com/office/drawing/2014/main" id="{09968A75-1B9E-4CFE-A015-C3D0A1AAD1B7}"/>
              </a:ext>
            </a:extLst>
          </p:cNvPr>
          <p:cNvSpPr>
            <a:spLocks noGrp="1"/>
          </p:cNvSpPr>
          <p:nvPr>
            <p:ph idx="1"/>
          </p:nvPr>
        </p:nvSpPr>
        <p:spPr/>
        <p:txBody>
          <a:bodyPr>
            <a:noAutofit/>
          </a:bodyPr>
          <a:lstStyle/>
          <a:p>
            <a:pPr>
              <a:buClr>
                <a:schemeClr val="accent4"/>
              </a:buClr>
              <a:buFont typeface="Arial" panose="020B0604020202020204" pitchFamily="34" charset="0"/>
              <a:buChar char="•"/>
            </a:pPr>
            <a:r>
              <a:rPr lang="en-US" dirty="0"/>
              <a:t>Unknown author (Begin with the work’s title. Titles of short works – short poems, songs, short stories -  are put in quotation marks. Titles of long works – </a:t>
            </a:r>
            <a:r>
              <a:rPr lang="en-US" i="1" dirty="0"/>
              <a:t>novels, plays, albums </a:t>
            </a:r>
            <a:r>
              <a:rPr lang="en-US" dirty="0"/>
              <a:t>– are </a:t>
            </a:r>
            <a:r>
              <a:rPr lang="en-US" i="1" dirty="0"/>
              <a:t>italicized</a:t>
            </a:r>
            <a:r>
              <a:rPr lang="en-US" dirty="0"/>
              <a:t>.)</a:t>
            </a:r>
          </a:p>
          <a:p>
            <a:pPr marL="0" indent="0">
              <a:buNone/>
            </a:pPr>
            <a:r>
              <a:rPr lang="en-US" b="1" dirty="0">
                <a:solidFill>
                  <a:srgbClr val="FFFF00"/>
                </a:solidFill>
              </a:rPr>
              <a:t>    </a:t>
            </a:r>
            <a:r>
              <a:rPr lang="en-US" b="1" dirty="0"/>
              <a:t>Article title or other short work</a:t>
            </a:r>
            <a:endParaRPr lang="en-US" b="1" dirty="0">
              <a:solidFill>
                <a:srgbClr val="FFFF00"/>
              </a:solidFill>
            </a:endParaRPr>
          </a:p>
          <a:p>
            <a:pPr marL="0" indent="0">
              <a:buNone/>
            </a:pPr>
            <a:r>
              <a:rPr lang="en-US" dirty="0">
                <a:solidFill>
                  <a:schemeClr val="accent4"/>
                </a:solidFill>
              </a:rPr>
              <a:t>    “California Sues EPA over Emissions.”</a:t>
            </a:r>
          </a:p>
          <a:p>
            <a:pPr marL="0" indent="0">
              <a:buNone/>
            </a:pPr>
            <a:endParaRPr lang="en-US" dirty="0">
              <a:solidFill>
                <a:srgbClr val="FFFF00"/>
              </a:solidFill>
            </a:endParaRPr>
          </a:p>
          <a:p>
            <a:pPr marL="0" indent="0">
              <a:buNone/>
            </a:pPr>
            <a:r>
              <a:rPr lang="en-US" b="1" dirty="0">
                <a:solidFill>
                  <a:srgbClr val="FFFF00"/>
                </a:solidFill>
              </a:rPr>
              <a:t>     </a:t>
            </a:r>
            <a:r>
              <a:rPr lang="en-US" b="1" dirty="0"/>
              <a:t>Television program</a:t>
            </a:r>
            <a:endParaRPr lang="en-US" b="1" dirty="0">
              <a:solidFill>
                <a:srgbClr val="FFFF00"/>
              </a:solidFill>
            </a:endParaRPr>
          </a:p>
          <a:p>
            <a:pPr marL="0" indent="0">
              <a:buNone/>
            </a:pPr>
            <a:r>
              <a:rPr lang="en-US" dirty="0">
                <a:solidFill>
                  <a:schemeClr val="accent4"/>
                </a:solidFill>
              </a:rPr>
              <a:t>      “Fast Times at West Philly High”</a:t>
            </a:r>
          </a:p>
          <a:p>
            <a:pPr marL="0" indent="0">
              <a:buNone/>
            </a:pPr>
            <a:r>
              <a:rPr lang="en-US" dirty="0">
                <a:solidFill>
                  <a:srgbClr val="FFFF00"/>
                </a:solidFill>
              </a:rPr>
              <a:t>    </a:t>
            </a:r>
          </a:p>
          <a:p>
            <a:pPr marL="0" indent="0">
              <a:buNone/>
            </a:pPr>
            <a:r>
              <a:rPr lang="en-US" b="1" dirty="0">
                <a:solidFill>
                  <a:srgbClr val="FFFF00"/>
                </a:solidFill>
              </a:rPr>
              <a:t>     </a:t>
            </a:r>
            <a:r>
              <a:rPr lang="en-US" b="1" dirty="0"/>
              <a:t>Book, entire Web site, or other long work</a:t>
            </a:r>
            <a:endParaRPr lang="en-US" b="1" dirty="0">
              <a:solidFill>
                <a:srgbClr val="FFFF00"/>
              </a:solidFill>
            </a:endParaRPr>
          </a:p>
          <a:p>
            <a:pPr marL="0" indent="0">
              <a:buNone/>
            </a:pPr>
            <a:r>
              <a:rPr lang="en-US" dirty="0">
                <a:solidFill>
                  <a:schemeClr val="accent4"/>
                </a:solidFill>
              </a:rPr>
              <a:t>     </a:t>
            </a:r>
            <a:r>
              <a:rPr lang="en-US" i="1" dirty="0">
                <a:solidFill>
                  <a:schemeClr val="accent4"/>
                </a:solidFill>
              </a:rPr>
              <a:t>Women of Protest: Photographs from the Records of the</a:t>
            </a:r>
            <a:r>
              <a:rPr lang="en-US" dirty="0">
                <a:solidFill>
                  <a:schemeClr val="accent4"/>
                </a:solidFill>
              </a:rPr>
              <a:t> National</a:t>
            </a:r>
            <a:r>
              <a:rPr lang="en-US" i="1" dirty="0">
                <a:solidFill>
                  <a:schemeClr val="accent4"/>
                </a:solidFill>
              </a:rPr>
              <a:t>                                                     	Woman’s Party.        </a:t>
            </a:r>
          </a:p>
          <a:p>
            <a:pPr marL="0" indent="0">
              <a:buNone/>
            </a:pPr>
            <a:r>
              <a:rPr lang="en-US" i="1" dirty="0">
                <a:solidFill>
                  <a:srgbClr val="FFFF00"/>
                </a:solidFill>
              </a:rPr>
              <a:t>					</a:t>
            </a:r>
            <a:r>
              <a:rPr lang="en-US" dirty="0"/>
              <a:t>(</a:t>
            </a:r>
            <a:r>
              <a:rPr lang="en-US" i="1" dirty="0"/>
              <a:t>Documenting </a:t>
            </a:r>
            <a:r>
              <a:rPr lang="en-US" dirty="0"/>
              <a:t>11+</a:t>
            </a:r>
            <a:r>
              <a:rPr lang="en-US" i="1" dirty="0"/>
              <a:t>)</a:t>
            </a:r>
            <a:endParaRPr lang="en-US" dirty="0"/>
          </a:p>
          <a:p>
            <a:endParaRPr lang="en-US" dirty="0"/>
          </a:p>
        </p:txBody>
      </p:sp>
    </p:spTree>
    <p:extLst>
      <p:ext uri="{BB962C8B-B14F-4D97-AF65-F5344CB8AC3E}">
        <p14:creationId xmlns:p14="http://schemas.microsoft.com/office/powerpoint/2010/main" val="3445603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F9E36-25CA-4C3B-96C7-7C4E944DF77F}"/>
              </a:ext>
            </a:extLst>
          </p:cNvPr>
          <p:cNvSpPr>
            <a:spLocks noGrp="1"/>
          </p:cNvSpPr>
          <p:nvPr>
            <p:ph type="ctrTitle"/>
          </p:nvPr>
        </p:nvSpPr>
        <p:spPr/>
        <p:txBody>
          <a:bodyPr/>
          <a:lstStyle/>
          <a:p>
            <a:r>
              <a:rPr lang="en-US" dirty="0"/>
              <a:t>Formatting Pages</a:t>
            </a:r>
          </a:p>
        </p:txBody>
      </p:sp>
    </p:spTree>
    <p:extLst>
      <p:ext uri="{BB962C8B-B14F-4D97-AF65-F5344CB8AC3E}">
        <p14:creationId xmlns:p14="http://schemas.microsoft.com/office/powerpoint/2010/main" val="214351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32A07-3DE7-4ECF-A7B7-190F77C0EB44}"/>
              </a:ext>
            </a:extLst>
          </p:cNvPr>
          <p:cNvSpPr>
            <a:spLocks noGrp="1"/>
          </p:cNvSpPr>
          <p:nvPr>
            <p:ph type="title"/>
          </p:nvPr>
        </p:nvSpPr>
        <p:spPr/>
        <p:txBody>
          <a:bodyPr/>
          <a:lstStyle/>
          <a:p>
            <a:r>
              <a:rPr lang="en-US" dirty="0"/>
              <a:t>Documenting Authors Continued</a:t>
            </a:r>
          </a:p>
        </p:txBody>
      </p:sp>
      <p:sp>
        <p:nvSpPr>
          <p:cNvPr id="3" name="Content Placeholder 2">
            <a:extLst>
              <a:ext uri="{FF2B5EF4-FFF2-40B4-BE49-F238E27FC236}">
                <a16:creationId xmlns:a16="http://schemas.microsoft.com/office/drawing/2014/main" id="{14ADE26A-AED5-460B-9853-E6D85E442477}"/>
              </a:ext>
            </a:extLst>
          </p:cNvPr>
          <p:cNvSpPr>
            <a:spLocks noGrp="1"/>
          </p:cNvSpPr>
          <p:nvPr>
            <p:ph idx="1"/>
          </p:nvPr>
        </p:nvSpPr>
        <p:spPr/>
        <p:txBody>
          <a:bodyPr/>
          <a:lstStyle/>
          <a:p>
            <a:pPr>
              <a:buClr>
                <a:schemeClr val="accent5"/>
              </a:buClr>
              <a:buFont typeface="Arial" panose="020B0604020202020204" pitchFamily="34" charset="0"/>
              <a:buChar char="•"/>
            </a:pPr>
            <a:r>
              <a:rPr lang="en-US" dirty="0"/>
              <a:t>Author using a pseudonym (screen name). Use the author’s name as it appears in the source, followed by the author’s real name in parentheses, if you know it. </a:t>
            </a:r>
          </a:p>
          <a:p>
            <a:pPr marL="0" indent="0">
              <a:buNone/>
            </a:pPr>
            <a:endParaRPr lang="en-US" dirty="0">
              <a:solidFill>
                <a:schemeClr val="accent4"/>
              </a:solidFill>
            </a:endParaRPr>
          </a:p>
          <a:p>
            <a:pPr marL="0" indent="0">
              <a:buNone/>
            </a:pPr>
            <a:r>
              <a:rPr lang="en-US" dirty="0">
                <a:solidFill>
                  <a:schemeClr val="accent4"/>
                </a:solidFill>
              </a:rPr>
              <a:t>  </a:t>
            </a:r>
            <a:r>
              <a:rPr lang="en-US" sz="1800" dirty="0">
                <a:solidFill>
                  <a:schemeClr val="accent4"/>
                </a:solidFill>
              </a:rPr>
              <a:t>Atrios (Duncan Black).</a:t>
            </a:r>
          </a:p>
          <a:p>
            <a:pPr marL="0" indent="0">
              <a:buNone/>
            </a:pPr>
            <a:endParaRPr lang="en-US" sz="1800" dirty="0">
              <a:solidFill>
                <a:schemeClr val="accent4"/>
              </a:solidFill>
            </a:endParaRPr>
          </a:p>
          <a:p>
            <a:pPr marL="0" indent="0">
              <a:buNone/>
            </a:pPr>
            <a:r>
              <a:rPr lang="en-US" sz="1800" dirty="0">
                <a:solidFill>
                  <a:schemeClr val="accent4"/>
                </a:solidFill>
              </a:rPr>
              <a:t>   JennOfArk.</a:t>
            </a:r>
          </a:p>
          <a:p>
            <a:pPr marL="0" indent="0">
              <a:buNone/>
            </a:pPr>
            <a:endParaRPr lang="en-US" sz="1800" dirty="0">
              <a:solidFill>
                <a:schemeClr val="accent4"/>
              </a:solidFill>
            </a:endParaRPr>
          </a:p>
          <a:p>
            <a:pPr marL="0" indent="0">
              <a:buNone/>
            </a:pPr>
            <a:r>
              <a:rPr lang="en-US" sz="1800" dirty="0">
                <a:solidFill>
                  <a:schemeClr val="accent4"/>
                </a:solidFill>
              </a:rPr>
              <a:t>   P!nk (Alecia Beth Moore)</a:t>
            </a:r>
          </a:p>
          <a:p>
            <a:endParaRPr lang="en-US" dirty="0"/>
          </a:p>
        </p:txBody>
      </p:sp>
    </p:spTree>
    <p:extLst>
      <p:ext uri="{BB962C8B-B14F-4D97-AF65-F5344CB8AC3E}">
        <p14:creationId xmlns:p14="http://schemas.microsoft.com/office/powerpoint/2010/main" val="3900258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49BE3-5251-4807-BE88-45CBCEB8A83E}"/>
              </a:ext>
            </a:extLst>
          </p:cNvPr>
          <p:cNvSpPr>
            <a:spLocks noGrp="1"/>
          </p:cNvSpPr>
          <p:nvPr>
            <p:ph type="title"/>
          </p:nvPr>
        </p:nvSpPr>
        <p:spPr/>
        <p:txBody>
          <a:bodyPr/>
          <a:lstStyle/>
          <a:p>
            <a:r>
              <a:rPr lang="en-US" dirty="0"/>
              <a:t>Documenting Authors Continued</a:t>
            </a:r>
          </a:p>
        </p:txBody>
      </p:sp>
      <p:sp>
        <p:nvSpPr>
          <p:cNvPr id="3" name="Content Placeholder 2">
            <a:extLst>
              <a:ext uri="{FF2B5EF4-FFF2-40B4-BE49-F238E27FC236}">
                <a16:creationId xmlns:a16="http://schemas.microsoft.com/office/drawing/2014/main" id="{CF4A87A8-4407-40B5-A52D-1E13CEA71438}"/>
              </a:ext>
            </a:extLst>
          </p:cNvPr>
          <p:cNvSpPr>
            <a:spLocks noGrp="1"/>
          </p:cNvSpPr>
          <p:nvPr>
            <p:ph idx="1"/>
          </p:nvPr>
        </p:nvSpPr>
        <p:spPr/>
        <p:txBody>
          <a:bodyPr/>
          <a:lstStyle/>
          <a:p>
            <a:pPr>
              <a:spcBef>
                <a:spcPts val="0"/>
              </a:spcBef>
              <a:buClr>
                <a:schemeClr val="accent3"/>
              </a:buClr>
              <a:buFont typeface="Arial" panose="020B0604020202020204" pitchFamily="34" charset="0"/>
              <a:buChar char="•"/>
              <a:defRPr/>
            </a:pPr>
            <a:r>
              <a:rPr lang="en-US" b="1" dirty="0"/>
              <a:t>Multiple works by the same author</a:t>
            </a:r>
          </a:p>
          <a:p>
            <a:pPr marL="0" indent="0">
              <a:spcBef>
                <a:spcPts val="0"/>
              </a:spcBef>
              <a:buClr>
                <a:schemeClr val="accent3"/>
              </a:buClr>
              <a:buNone/>
              <a:defRPr/>
            </a:pPr>
            <a:r>
              <a:rPr lang="en-US" dirty="0"/>
              <a:t>(Alphabetize the works by title, ignoring the articles </a:t>
            </a:r>
            <a:r>
              <a:rPr lang="en-US" i="1" dirty="0"/>
              <a:t>a, an, </a:t>
            </a:r>
            <a:r>
              <a:rPr lang="en-US" dirty="0"/>
              <a:t> and </a:t>
            </a:r>
            <a:r>
              <a:rPr lang="en-US" i="1" dirty="0"/>
              <a:t>the</a:t>
            </a:r>
            <a:r>
              <a:rPr lang="en-US" dirty="0"/>
              <a:t> at the beginning of the title.) Use the author’s name for the first entry only. For subsequent entries, use three hyphens followed by a period.</a:t>
            </a:r>
          </a:p>
          <a:p>
            <a:pPr>
              <a:spcBef>
                <a:spcPts val="0"/>
              </a:spcBef>
              <a:buFont typeface="Wingdings 2"/>
              <a:buChar char=""/>
              <a:defRPr/>
            </a:pPr>
            <a:endParaRPr lang="en-US" sz="1800" dirty="0">
              <a:solidFill>
                <a:schemeClr val="accent4"/>
              </a:solidFill>
            </a:endParaRPr>
          </a:p>
          <a:p>
            <a:pPr marL="0" indent="0">
              <a:spcBef>
                <a:spcPts val="0"/>
              </a:spcBef>
              <a:buNone/>
              <a:defRPr/>
            </a:pPr>
            <a:r>
              <a:rPr lang="en-US" sz="1800" dirty="0">
                <a:solidFill>
                  <a:schemeClr val="accent4"/>
                </a:solidFill>
              </a:rPr>
              <a:t>Coates, Ta-Nehisi. </a:t>
            </a:r>
            <a:r>
              <a:rPr lang="en-US" sz="1800" i="1" dirty="0">
                <a:solidFill>
                  <a:schemeClr val="accent4"/>
                </a:solidFill>
              </a:rPr>
              <a:t>The Beautiful Struggle: A Father, Two Sons, and an Unlikely 	Road to Manhood. </a:t>
            </a:r>
            <a:r>
              <a:rPr lang="en-US" sz="1800" dirty="0">
                <a:solidFill>
                  <a:schemeClr val="accent4"/>
                </a:solidFill>
              </a:rPr>
              <a:t>Spiegel and Grau, 2008.</a:t>
            </a:r>
          </a:p>
          <a:p>
            <a:pPr marL="0" indent="0">
              <a:spcBef>
                <a:spcPts val="0"/>
              </a:spcBef>
              <a:buNone/>
              <a:defRPr/>
            </a:pPr>
            <a:endParaRPr lang="en-US" sz="1800" dirty="0">
              <a:solidFill>
                <a:schemeClr val="accent4"/>
              </a:solidFill>
            </a:endParaRPr>
          </a:p>
          <a:p>
            <a:pPr marL="0" indent="0">
              <a:spcBef>
                <a:spcPts val="0"/>
              </a:spcBef>
              <a:buNone/>
              <a:defRPr/>
            </a:pPr>
            <a:r>
              <a:rPr lang="en-US" sz="1800" dirty="0">
                <a:solidFill>
                  <a:schemeClr val="accent4"/>
                </a:solidFill>
              </a:rPr>
              <a:t>_ _ _. </a:t>
            </a:r>
            <a:r>
              <a:rPr lang="en-US" sz="1800" i="1" dirty="0">
                <a:solidFill>
                  <a:schemeClr val="accent4"/>
                </a:solidFill>
              </a:rPr>
              <a:t>Between the World and Me. </a:t>
            </a:r>
            <a:r>
              <a:rPr lang="en-US" sz="1800" dirty="0">
                <a:solidFill>
                  <a:schemeClr val="accent4"/>
                </a:solidFill>
              </a:rPr>
              <a:t>Spiegel and Grau, 2015.</a:t>
            </a:r>
          </a:p>
          <a:p>
            <a:pPr marL="0" indent="0">
              <a:spcBef>
                <a:spcPts val="0"/>
              </a:spcBef>
              <a:buNone/>
              <a:defRPr/>
            </a:pPr>
            <a:endParaRPr lang="en-US" sz="1800" dirty="0">
              <a:solidFill>
                <a:srgbClr val="FFFF00"/>
              </a:solidFill>
            </a:endParaRPr>
          </a:p>
          <a:p>
            <a:pPr marL="0" indent="0">
              <a:spcBef>
                <a:spcPts val="0"/>
              </a:spcBef>
              <a:buNone/>
              <a:defRPr/>
            </a:pPr>
            <a:endParaRPr lang="en-US" sz="1800" dirty="0">
              <a:solidFill>
                <a:srgbClr val="FFFF00"/>
              </a:solidFill>
            </a:endParaRPr>
          </a:p>
          <a:p>
            <a:pPr>
              <a:spcBef>
                <a:spcPts val="0"/>
              </a:spcBef>
              <a:buFont typeface="Wingdings 2"/>
              <a:buChar char=""/>
              <a:defRPr/>
            </a:pPr>
            <a:endParaRPr lang="en-US" dirty="0"/>
          </a:p>
          <a:p>
            <a:pPr marL="0" indent="0">
              <a:spcBef>
                <a:spcPts val="0"/>
              </a:spcBef>
              <a:buNone/>
              <a:defRPr/>
            </a:pPr>
            <a:r>
              <a:rPr lang="en-US" dirty="0"/>
              <a:t>				</a:t>
            </a:r>
            <a:r>
              <a:rPr lang="en-US" sz="1100" dirty="0"/>
              <a:t>		(</a:t>
            </a:r>
            <a:r>
              <a:rPr lang="en-US" sz="1100" i="1" dirty="0"/>
              <a:t>Documenting </a:t>
            </a:r>
            <a:r>
              <a:rPr lang="en-US" sz="1100" dirty="0"/>
              <a:t>14)</a:t>
            </a:r>
            <a:endParaRPr lang="en-US" sz="1800" dirty="0">
              <a:solidFill>
                <a:srgbClr val="FFFF00"/>
              </a:solidFill>
            </a:endParaRPr>
          </a:p>
        </p:txBody>
      </p:sp>
    </p:spTree>
    <p:extLst>
      <p:ext uri="{BB962C8B-B14F-4D97-AF65-F5344CB8AC3E}">
        <p14:creationId xmlns:p14="http://schemas.microsoft.com/office/powerpoint/2010/main" val="33912329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9431B-0B25-45B7-9489-532528187392}"/>
              </a:ext>
            </a:extLst>
          </p:cNvPr>
          <p:cNvSpPr>
            <a:spLocks noGrp="1"/>
          </p:cNvSpPr>
          <p:nvPr>
            <p:ph type="title"/>
          </p:nvPr>
        </p:nvSpPr>
        <p:spPr/>
        <p:txBody>
          <a:bodyPr/>
          <a:lstStyle/>
          <a:p>
            <a:r>
              <a:rPr lang="en-US" dirty="0"/>
              <a:t>Documenting Authors Continued	</a:t>
            </a:r>
          </a:p>
        </p:txBody>
      </p:sp>
      <p:sp>
        <p:nvSpPr>
          <p:cNvPr id="3" name="Content Placeholder 2">
            <a:extLst>
              <a:ext uri="{FF2B5EF4-FFF2-40B4-BE49-F238E27FC236}">
                <a16:creationId xmlns:a16="http://schemas.microsoft.com/office/drawing/2014/main" id="{A14A8A1F-2ACF-4922-9C67-10ACB3CE9E58}"/>
              </a:ext>
            </a:extLst>
          </p:cNvPr>
          <p:cNvSpPr>
            <a:spLocks noGrp="1"/>
          </p:cNvSpPr>
          <p:nvPr>
            <p:ph idx="1"/>
          </p:nvPr>
        </p:nvSpPr>
        <p:spPr/>
        <p:txBody>
          <a:bodyPr>
            <a:normAutofit/>
          </a:bodyPr>
          <a:lstStyle/>
          <a:p>
            <a:pPr>
              <a:buClr>
                <a:schemeClr val="accent3"/>
              </a:buClr>
              <a:buFont typeface="Arial" panose="020B0604020202020204" pitchFamily="34" charset="0"/>
              <a:buChar char="•"/>
            </a:pPr>
            <a:r>
              <a:rPr lang="en-US" b="1" dirty="0"/>
              <a:t>No author</a:t>
            </a:r>
          </a:p>
          <a:p>
            <a:pPr lvl="1">
              <a:spcBef>
                <a:spcPts val="0"/>
              </a:spcBef>
              <a:buClr>
                <a:schemeClr val="accent3"/>
              </a:buClr>
              <a:buFont typeface="Arial" panose="020B0604020202020204" pitchFamily="34" charset="0"/>
              <a:buChar char="•"/>
              <a:defRPr/>
            </a:pPr>
            <a:r>
              <a:rPr lang="en-US" sz="2000" dirty="0"/>
              <a:t>list and alphabetize by title, ignoring articles, “</a:t>
            </a:r>
            <a:r>
              <a:rPr lang="en-US" sz="2000" i="1" dirty="0"/>
              <a:t>A</a:t>
            </a:r>
            <a:r>
              <a:rPr lang="en-US" sz="2000" dirty="0"/>
              <a:t>”, “</a:t>
            </a:r>
            <a:r>
              <a:rPr lang="en-US" sz="2000" i="1" dirty="0"/>
              <a:t>An</a:t>
            </a:r>
            <a:r>
              <a:rPr lang="en-US" sz="2000" dirty="0"/>
              <a:t>”, and “</a:t>
            </a:r>
            <a:r>
              <a:rPr lang="en-US" sz="2000" i="1" dirty="0"/>
              <a:t>The</a:t>
            </a:r>
            <a:r>
              <a:rPr lang="en-US" sz="2000" dirty="0"/>
              <a:t>”)</a:t>
            </a:r>
          </a:p>
          <a:p>
            <a:pPr>
              <a:spcBef>
                <a:spcPts val="0"/>
              </a:spcBef>
              <a:buNone/>
              <a:defRPr/>
            </a:pPr>
            <a:endParaRPr lang="en-US" dirty="0">
              <a:solidFill>
                <a:srgbClr val="92D050"/>
              </a:solidFill>
            </a:endParaRPr>
          </a:p>
          <a:p>
            <a:pPr>
              <a:spcBef>
                <a:spcPts val="0"/>
              </a:spcBef>
              <a:buNone/>
              <a:defRPr/>
            </a:pPr>
            <a:r>
              <a:rPr lang="en-US" dirty="0"/>
              <a:t>Ex.</a:t>
            </a:r>
          </a:p>
          <a:p>
            <a:pPr>
              <a:spcBef>
                <a:spcPts val="0"/>
              </a:spcBef>
              <a:buNone/>
              <a:defRPr/>
            </a:pPr>
            <a:r>
              <a:rPr lang="en-US" i="1" dirty="0">
                <a:solidFill>
                  <a:schemeClr val="accent4"/>
                </a:solidFill>
              </a:rPr>
              <a:t>An Afternoon of Tea</a:t>
            </a:r>
            <a:r>
              <a:rPr lang="en-US" dirty="0">
                <a:solidFill>
                  <a:schemeClr val="accent4"/>
                </a:solidFill>
              </a:rPr>
              <a:t>. Somerset, 1993.</a:t>
            </a:r>
          </a:p>
          <a:p>
            <a:pPr>
              <a:spcBef>
                <a:spcPts val="0"/>
              </a:spcBef>
              <a:buNone/>
              <a:defRPr/>
            </a:pPr>
            <a:endParaRPr lang="en-US" dirty="0">
              <a:solidFill>
                <a:schemeClr val="accent4"/>
              </a:solidFill>
            </a:endParaRPr>
          </a:p>
          <a:p>
            <a:pPr>
              <a:spcBef>
                <a:spcPts val="0"/>
              </a:spcBef>
              <a:buNone/>
              <a:defRPr/>
            </a:pPr>
            <a:r>
              <a:rPr lang="en-US" i="1" dirty="0">
                <a:solidFill>
                  <a:schemeClr val="accent4"/>
                </a:solidFill>
              </a:rPr>
              <a:t>Blue Dogs</a:t>
            </a:r>
            <a:r>
              <a:rPr lang="en-US" dirty="0">
                <a:solidFill>
                  <a:schemeClr val="accent4"/>
                </a:solidFill>
              </a:rPr>
              <a:t>. Harris, 2009. </a:t>
            </a:r>
          </a:p>
          <a:p>
            <a:endParaRPr lang="en-US" b="1" dirty="0"/>
          </a:p>
        </p:txBody>
      </p:sp>
    </p:spTree>
    <p:extLst>
      <p:ext uri="{BB962C8B-B14F-4D97-AF65-F5344CB8AC3E}">
        <p14:creationId xmlns:p14="http://schemas.microsoft.com/office/powerpoint/2010/main" val="4085394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F1125-55C4-45A9-B8FA-8505561086E0}"/>
              </a:ext>
            </a:extLst>
          </p:cNvPr>
          <p:cNvSpPr>
            <a:spLocks noGrp="1"/>
          </p:cNvSpPr>
          <p:nvPr>
            <p:ph type="title"/>
          </p:nvPr>
        </p:nvSpPr>
        <p:spPr/>
        <p:txBody>
          <a:bodyPr/>
          <a:lstStyle/>
          <a:p>
            <a:r>
              <a:rPr lang="en-US" dirty="0"/>
              <a:t>Documenting Articles in Magazines</a:t>
            </a:r>
          </a:p>
        </p:txBody>
      </p:sp>
      <p:sp>
        <p:nvSpPr>
          <p:cNvPr id="3" name="Content Placeholder 2">
            <a:extLst>
              <a:ext uri="{FF2B5EF4-FFF2-40B4-BE49-F238E27FC236}">
                <a16:creationId xmlns:a16="http://schemas.microsoft.com/office/drawing/2014/main" id="{4E5C705A-405C-46CF-B0E8-FDBE35207E83}"/>
              </a:ext>
            </a:extLst>
          </p:cNvPr>
          <p:cNvSpPr>
            <a:spLocks noGrp="1"/>
          </p:cNvSpPr>
          <p:nvPr>
            <p:ph idx="1"/>
          </p:nvPr>
        </p:nvSpPr>
        <p:spPr>
          <a:xfrm>
            <a:off x="3736405" y="734647"/>
            <a:ext cx="8033563" cy="5361353"/>
          </a:xfrm>
        </p:spPr>
        <p:txBody>
          <a:bodyPr>
            <a:noAutofit/>
          </a:bodyPr>
          <a:lstStyle/>
          <a:p>
            <a:pPr marL="0" indent="0">
              <a:spcBef>
                <a:spcPts val="0"/>
              </a:spcBef>
              <a:buNone/>
            </a:pPr>
            <a:r>
              <a:rPr lang="en-US" b="1" dirty="0"/>
              <a:t>Print</a:t>
            </a:r>
          </a:p>
          <a:p>
            <a:pPr marL="0" indent="0">
              <a:lnSpc>
                <a:spcPct val="150000"/>
              </a:lnSpc>
              <a:spcBef>
                <a:spcPts val="0"/>
              </a:spcBef>
              <a:buNone/>
            </a:pPr>
            <a:r>
              <a:rPr lang="en-US" dirty="0"/>
              <a:t>Butler, Kiera. “Works Well with Others.” </a:t>
            </a:r>
            <a:r>
              <a:rPr lang="en-US" i="1" dirty="0"/>
              <a:t>Mother Jones, </a:t>
            </a:r>
            <a:r>
              <a:rPr lang="en-US" dirty="0"/>
              <a:t>Jan./Feb. 	2008, pp. 66-69.</a:t>
            </a:r>
          </a:p>
          <a:p>
            <a:pPr marL="0" indent="0">
              <a:lnSpc>
                <a:spcPct val="150000"/>
              </a:lnSpc>
              <a:buNone/>
            </a:pPr>
            <a:r>
              <a:rPr lang="en-US" dirty="0"/>
              <a:t>Sanneh, Kelefa. “Skin in the Game.” </a:t>
            </a:r>
            <a:r>
              <a:rPr lang="en-US" i="1" dirty="0"/>
              <a:t>The New Yorker</a:t>
            </a:r>
            <a:r>
              <a:rPr lang="en-US" dirty="0"/>
              <a:t>, 24 Mar. 2014, pp. 48-	55.</a:t>
            </a:r>
          </a:p>
          <a:p>
            <a:pPr marL="0" indent="0">
              <a:buNone/>
            </a:pPr>
            <a:r>
              <a:rPr lang="en-US" b="1" dirty="0"/>
              <a:t>Online</a:t>
            </a:r>
          </a:p>
          <a:p>
            <a:pPr marL="0" indent="0">
              <a:lnSpc>
                <a:spcPct val="150000"/>
              </a:lnSpc>
              <a:spcBef>
                <a:spcPts val="0"/>
              </a:spcBef>
              <a:buNone/>
            </a:pPr>
            <a:r>
              <a:rPr lang="en-US" dirty="0"/>
              <a:t>Leonard, Andrew. “The Surveillance State High School.” </a:t>
            </a:r>
            <a:r>
              <a:rPr lang="en-US" i="1" dirty="0"/>
              <a:t>Salon,</a:t>
            </a:r>
            <a:r>
              <a:rPr lang="en-US" dirty="0"/>
              <a:t> 27, Nov. 	2012, www.salon.com/2012/11/27/the_surveillance_state_high_sc	hool/.</a:t>
            </a:r>
          </a:p>
          <a:p>
            <a:pPr marL="0" indent="0">
              <a:buNone/>
            </a:pPr>
            <a:r>
              <a:rPr lang="en-US" b="1" dirty="0"/>
              <a:t>Database</a:t>
            </a:r>
          </a:p>
          <a:p>
            <a:pPr marL="0" indent="0">
              <a:lnSpc>
                <a:spcPct val="150000"/>
              </a:lnSpc>
              <a:spcBef>
                <a:spcPts val="0"/>
              </a:spcBef>
              <a:buNone/>
            </a:pPr>
            <a:r>
              <a:rPr lang="en-US" dirty="0"/>
              <a:t>Sharp, Kathleen. “The Rescue Mission.” </a:t>
            </a:r>
            <a:r>
              <a:rPr lang="en-US" i="1" dirty="0"/>
              <a:t>Smithsonian</a:t>
            </a:r>
            <a:r>
              <a:rPr lang="en-US" dirty="0"/>
              <a:t>, Nov. 2015, pp. 40-49. 	</a:t>
            </a:r>
            <a:r>
              <a:rPr lang="en-US" i="1" dirty="0"/>
              <a:t>Omni File Full Text Select, </a:t>
            </a:r>
            <a:r>
              <a:rPr lang="en-US" dirty="0"/>
              <a:t>web.b.ebscohost.com.ezproxy.bpl.org/.</a:t>
            </a:r>
          </a:p>
          <a:p>
            <a:pPr marL="0" indent="0">
              <a:buNone/>
            </a:pPr>
            <a:r>
              <a:rPr lang="en-US" dirty="0"/>
              <a:t>					(</a:t>
            </a:r>
            <a:r>
              <a:rPr lang="en-US" i="1" dirty="0"/>
              <a:t>Documenting </a:t>
            </a:r>
            <a:r>
              <a:rPr lang="en-US" dirty="0"/>
              <a:t>15)</a:t>
            </a:r>
          </a:p>
        </p:txBody>
      </p:sp>
    </p:spTree>
    <p:extLst>
      <p:ext uri="{BB962C8B-B14F-4D97-AF65-F5344CB8AC3E}">
        <p14:creationId xmlns:p14="http://schemas.microsoft.com/office/powerpoint/2010/main" val="40564967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B59F2-6591-46C0-B155-90DB5C643BAB}"/>
              </a:ext>
            </a:extLst>
          </p:cNvPr>
          <p:cNvSpPr>
            <a:spLocks noGrp="1"/>
          </p:cNvSpPr>
          <p:nvPr>
            <p:ph type="title"/>
          </p:nvPr>
        </p:nvSpPr>
        <p:spPr/>
        <p:txBody>
          <a:bodyPr/>
          <a:lstStyle/>
          <a:p>
            <a:r>
              <a:rPr lang="en-US" dirty="0"/>
              <a:t>Documenting Articles in a Journal</a:t>
            </a:r>
          </a:p>
        </p:txBody>
      </p:sp>
      <p:sp>
        <p:nvSpPr>
          <p:cNvPr id="3" name="Content Placeholder 2">
            <a:extLst>
              <a:ext uri="{FF2B5EF4-FFF2-40B4-BE49-F238E27FC236}">
                <a16:creationId xmlns:a16="http://schemas.microsoft.com/office/drawing/2014/main" id="{44A39F3F-47EF-48E7-8204-F29261E25EEB}"/>
              </a:ext>
            </a:extLst>
          </p:cNvPr>
          <p:cNvSpPr>
            <a:spLocks noGrp="1"/>
          </p:cNvSpPr>
          <p:nvPr>
            <p:ph idx="1"/>
          </p:nvPr>
        </p:nvSpPr>
        <p:spPr/>
        <p:txBody>
          <a:bodyPr>
            <a:normAutofit fontScale="70000" lnSpcReduction="20000"/>
          </a:bodyPr>
          <a:lstStyle/>
          <a:p>
            <a:pPr marL="0" indent="0">
              <a:buNone/>
            </a:pPr>
            <a:r>
              <a:rPr lang="en-US" sz="2200" b="1" dirty="0"/>
              <a:t>Print</a:t>
            </a:r>
          </a:p>
          <a:p>
            <a:pPr marL="0" indent="0">
              <a:lnSpc>
                <a:spcPct val="160000"/>
              </a:lnSpc>
              <a:buNone/>
            </a:pPr>
            <a:r>
              <a:rPr lang="en-US" sz="2200" dirty="0"/>
              <a:t>Matchie, Thomas. “Law versus Love in </a:t>
            </a:r>
            <a:r>
              <a:rPr lang="en-US" sz="2200" i="1" dirty="0"/>
              <a:t>The Round House</a:t>
            </a:r>
            <a:r>
              <a:rPr lang="en-US" sz="2200" dirty="0"/>
              <a:t>.” </a:t>
            </a:r>
            <a:r>
              <a:rPr lang="en-US" sz="2200" i="1" dirty="0"/>
              <a:t> Midwest Quarterly,  </a:t>
            </a:r>
            <a:r>
              <a:rPr lang="en-US" sz="2200" dirty="0"/>
              <a:t>vol. 56, 	no. 4,  Summer 2015,  pp. 353-64.</a:t>
            </a:r>
          </a:p>
          <a:p>
            <a:pPr marL="0" indent="0">
              <a:lnSpc>
                <a:spcPct val="160000"/>
              </a:lnSpc>
              <a:buNone/>
            </a:pPr>
            <a:endParaRPr lang="en-US" sz="2200" dirty="0"/>
          </a:p>
          <a:p>
            <a:pPr marL="0" indent="0">
              <a:buNone/>
            </a:pPr>
            <a:r>
              <a:rPr lang="en-US" sz="2200" b="1" dirty="0"/>
              <a:t>Online</a:t>
            </a:r>
          </a:p>
          <a:p>
            <a:pPr marL="0" indent="0">
              <a:lnSpc>
                <a:spcPct val="170000"/>
              </a:lnSpc>
              <a:buNone/>
            </a:pPr>
            <a:r>
              <a:rPr lang="en-US" sz="2200" dirty="0"/>
              <a:t>Bryson, Devin. “The Rise of a New Senegalese Cultural Philosophy?” </a:t>
            </a:r>
            <a:r>
              <a:rPr lang="en-US" sz="2200" i="1" dirty="0"/>
              <a:t>African Studies 	Quarterly</a:t>
            </a:r>
            <a:r>
              <a:rPr lang="en-US" sz="2200" dirty="0"/>
              <a:t>,  vol. 14, no. 3,  Mar. 2014,  pp. 33-56,  asq.africa.ufl.edu/files/ Volume-	14-Issue-3-Bryson. pdf.</a:t>
            </a:r>
          </a:p>
          <a:p>
            <a:pPr marL="0" indent="0">
              <a:buNone/>
            </a:pPr>
            <a:endParaRPr lang="en-US" sz="2200" dirty="0"/>
          </a:p>
          <a:p>
            <a:pPr marL="0" indent="0">
              <a:buNone/>
            </a:pPr>
            <a:r>
              <a:rPr lang="en-US" sz="2200" b="1" dirty="0"/>
              <a:t>Database </a:t>
            </a:r>
          </a:p>
          <a:p>
            <a:pPr marL="0" indent="0">
              <a:lnSpc>
                <a:spcPct val="170000"/>
              </a:lnSpc>
              <a:buNone/>
            </a:pPr>
            <a:r>
              <a:rPr lang="en-US" sz="2200" dirty="0"/>
              <a:t>Coles, Kimberly Anne. “The Matter of Belief in John Donne’s Holy Sonnets.” </a:t>
            </a:r>
            <a:r>
              <a:rPr lang="en-US" sz="2200" i="1" dirty="0"/>
              <a:t>Renaissance 	Quarterly,  </a:t>
            </a:r>
            <a:r>
              <a:rPr lang="en-US" sz="2200" dirty="0"/>
              <a:t>vol. 68,  no. 3,  Fall 2015,  pp. 899-931.  </a:t>
            </a:r>
            <a:r>
              <a:rPr lang="en-US" sz="2200" i="1" dirty="0"/>
              <a:t>JSTOR,</a:t>
            </a:r>
            <a:r>
              <a:rPr lang="en-US" sz="2200" dirty="0"/>
              <a:t> doi:10.1086/683855.</a:t>
            </a:r>
          </a:p>
          <a:p>
            <a:pPr marL="0" indent="0">
              <a:buNone/>
            </a:pPr>
            <a:endParaRPr lang="en-US" dirty="0"/>
          </a:p>
          <a:p>
            <a:pPr marL="0" indent="0">
              <a:buNone/>
            </a:pPr>
            <a:r>
              <a:rPr lang="en-US" sz="1600" dirty="0"/>
              <a:t>						(</a:t>
            </a:r>
            <a:r>
              <a:rPr lang="en-US" sz="1600" i="1" dirty="0"/>
              <a:t>Documenting</a:t>
            </a:r>
            <a:r>
              <a:rPr lang="en-US" sz="1600" dirty="0"/>
              <a:t> 15)</a:t>
            </a:r>
          </a:p>
          <a:p>
            <a:endParaRPr lang="en-US" dirty="0"/>
          </a:p>
        </p:txBody>
      </p:sp>
    </p:spTree>
    <p:extLst>
      <p:ext uri="{BB962C8B-B14F-4D97-AF65-F5344CB8AC3E}">
        <p14:creationId xmlns:p14="http://schemas.microsoft.com/office/powerpoint/2010/main" val="12278222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13060-57EE-4CF2-99B4-BDA5738312C6}"/>
              </a:ext>
            </a:extLst>
          </p:cNvPr>
          <p:cNvSpPr>
            <a:spLocks noGrp="1"/>
          </p:cNvSpPr>
          <p:nvPr>
            <p:ph type="title"/>
          </p:nvPr>
        </p:nvSpPr>
        <p:spPr/>
        <p:txBody>
          <a:bodyPr/>
          <a:lstStyle/>
          <a:p>
            <a:r>
              <a:rPr lang="en-US" dirty="0"/>
              <a:t>Documenting Articles in a Daily Newspaper</a:t>
            </a:r>
          </a:p>
        </p:txBody>
      </p:sp>
      <p:sp>
        <p:nvSpPr>
          <p:cNvPr id="3" name="Content Placeholder 2">
            <a:extLst>
              <a:ext uri="{FF2B5EF4-FFF2-40B4-BE49-F238E27FC236}">
                <a16:creationId xmlns:a16="http://schemas.microsoft.com/office/drawing/2014/main" id="{DE1C8E7E-9BF6-4511-8CEF-3386AE24B258}"/>
              </a:ext>
            </a:extLst>
          </p:cNvPr>
          <p:cNvSpPr>
            <a:spLocks noGrp="1"/>
          </p:cNvSpPr>
          <p:nvPr>
            <p:ph idx="1"/>
          </p:nvPr>
        </p:nvSpPr>
        <p:spPr/>
        <p:txBody>
          <a:bodyPr>
            <a:normAutofit/>
          </a:bodyPr>
          <a:lstStyle/>
          <a:p>
            <a:pPr marL="0" indent="0">
              <a:buNone/>
            </a:pPr>
            <a:r>
              <a:rPr lang="en-US" b="1" dirty="0"/>
              <a:t>Print</a:t>
            </a:r>
            <a:endParaRPr lang="en-US" dirty="0"/>
          </a:p>
          <a:p>
            <a:pPr marL="0" indent="0">
              <a:lnSpc>
                <a:spcPct val="150000"/>
              </a:lnSpc>
              <a:buNone/>
            </a:pPr>
            <a:r>
              <a:rPr lang="en-US" dirty="0"/>
              <a:t>Sherry, Allison. “Volunteers’ Personal Touch Turns High-Tech Data 	into Votes.” </a:t>
            </a:r>
            <a:r>
              <a:rPr lang="en-US" i="1" dirty="0"/>
              <a:t>The Denver Post,</a:t>
            </a:r>
            <a:r>
              <a:rPr lang="en-US" dirty="0"/>
              <a:t> 30 Oct. 2012,  pp. 1A+.</a:t>
            </a:r>
          </a:p>
          <a:p>
            <a:pPr marL="0" indent="0">
              <a:buNone/>
            </a:pPr>
            <a:endParaRPr lang="en-US" dirty="0"/>
          </a:p>
          <a:p>
            <a:pPr marL="0" indent="0">
              <a:buNone/>
            </a:pPr>
            <a:r>
              <a:rPr lang="en-US" b="1" dirty="0"/>
              <a:t>Web</a:t>
            </a:r>
            <a:endParaRPr lang="en-US" dirty="0"/>
          </a:p>
          <a:p>
            <a:pPr marL="0" indent="0">
              <a:lnSpc>
                <a:spcPct val="150000"/>
              </a:lnSpc>
              <a:buNone/>
            </a:pPr>
            <a:r>
              <a:rPr lang="en-US" dirty="0"/>
              <a:t>Wolfers, Justin, et al. “1.5 Million Missing Black Men.” </a:t>
            </a:r>
            <a:r>
              <a:rPr lang="en-US" i="1" dirty="0"/>
              <a:t>The New York 	Times,</a:t>
            </a:r>
            <a:r>
              <a:rPr lang="en-US" dirty="0"/>
              <a:t> 20 Apr. 2015,  nyti.ms/1P5Gpa7.</a:t>
            </a:r>
          </a:p>
          <a:p>
            <a:pPr marL="0" indent="0">
              <a:lnSpc>
                <a:spcPct val="150000"/>
              </a:lnSpc>
              <a:buNone/>
            </a:pPr>
            <a:endParaRPr lang="en-US" dirty="0"/>
          </a:p>
          <a:p>
            <a:pPr marL="0" indent="0">
              <a:buNone/>
            </a:pPr>
            <a:endParaRPr lang="en-US" dirty="0"/>
          </a:p>
          <a:p>
            <a:pPr marL="0" indent="0">
              <a:buNone/>
            </a:pPr>
            <a:r>
              <a:rPr lang="en-US" sz="1200" dirty="0"/>
              <a:t>						(</a:t>
            </a:r>
            <a:r>
              <a:rPr lang="en-US" sz="1200" i="1" dirty="0"/>
              <a:t>Documenting</a:t>
            </a:r>
            <a:r>
              <a:rPr lang="en-US" sz="1200" dirty="0"/>
              <a:t> 16)</a:t>
            </a:r>
          </a:p>
        </p:txBody>
      </p:sp>
    </p:spTree>
    <p:extLst>
      <p:ext uri="{BB962C8B-B14F-4D97-AF65-F5344CB8AC3E}">
        <p14:creationId xmlns:p14="http://schemas.microsoft.com/office/powerpoint/2010/main" val="41215769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C45BA-C964-40C4-A04C-76081267414A}"/>
              </a:ext>
            </a:extLst>
          </p:cNvPr>
          <p:cNvSpPr>
            <a:spLocks noGrp="1"/>
          </p:cNvSpPr>
          <p:nvPr>
            <p:ph type="title"/>
          </p:nvPr>
        </p:nvSpPr>
        <p:spPr/>
        <p:txBody>
          <a:bodyPr/>
          <a:lstStyle/>
          <a:p>
            <a:r>
              <a:rPr lang="en-US" dirty="0"/>
              <a:t>Documenting Books</a:t>
            </a:r>
          </a:p>
        </p:txBody>
      </p:sp>
      <p:sp>
        <p:nvSpPr>
          <p:cNvPr id="3" name="Content Placeholder 2">
            <a:extLst>
              <a:ext uri="{FF2B5EF4-FFF2-40B4-BE49-F238E27FC236}">
                <a16:creationId xmlns:a16="http://schemas.microsoft.com/office/drawing/2014/main" id="{13E00CAA-80A8-4041-9B63-9DF2103C6B45}"/>
              </a:ext>
            </a:extLst>
          </p:cNvPr>
          <p:cNvSpPr>
            <a:spLocks noGrp="1"/>
          </p:cNvSpPr>
          <p:nvPr>
            <p:ph idx="1"/>
          </p:nvPr>
        </p:nvSpPr>
        <p:spPr/>
        <p:txBody>
          <a:bodyPr>
            <a:noAutofit/>
          </a:bodyPr>
          <a:lstStyle/>
          <a:p>
            <a:pPr>
              <a:buNone/>
            </a:pPr>
            <a:r>
              <a:rPr lang="en-US" altLang="en-US" b="1" dirty="0"/>
              <a:t>Print</a:t>
            </a:r>
          </a:p>
          <a:p>
            <a:pPr>
              <a:lnSpc>
                <a:spcPct val="150000"/>
              </a:lnSpc>
              <a:buNone/>
            </a:pPr>
            <a:r>
              <a:rPr lang="en-US" altLang="en-US" dirty="0"/>
              <a:t>Levs, Josh. </a:t>
            </a:r>
            <a:r>
              <a:rPr lang="en-US" altLang="en-US" i="1" dirty="0"/>
              <a:t>All In: How Our Work-First Culture Fails Dads, Families, 	and Businesses – and How We Can Fix It Together. 	</a:t>
            </a:r>
            <a:r>
              <a:rPr lang="en-US" altLang="en-US" dirty="0"/>
              <a:t>HarperCollins, 2015.</a:t>
            </a:r>
          </a:p>
          <a:p>
            <a:pPr>
              <a:buNone/>
            </a:pPr>
            <a:endParaRPr lang="en-US" altLang="en-US" dirty="0"/>
          </a:p>
          <a:p>
            <a:pPr>
              <a:buNone/>
            </a:pPr>
            <a:r>
              <a:rPr lang="en-US" altLang="en-US" b="1" dirty="0"/>
              <a:t>Ebook</a:t>
            </a:r>
            <a:endParaRPr lang="en-US" altLang="en-US" dirty="0"/>
          </a:p>
          <a:p>
            <a:pPr>
              <a:buNone/>
            </a:pPr>
            <a:r>
              <a:rPr lang="en-US" altLang="en-US" dirty="0"/>
              <a:t>Doerr, Anthony. </a:t>
            </a:r>
            <a:r>
              <a:rPr lang="en-US" altLang="en-US" i="1" dirty="0"/>
              <a:t>All the Light We Cannot See.</a:t>
            </a:r>
            <a:r>
              <a:rPr lang="en-US" altLang="en-US" dirty="0"/>
              <a:t> Scribner, 2014.  Nook.</a:t>
            </a:r>
          </a:p>
          <a:p>
            <a:pPr>
              <a:buNone/>
            </a:pPr>
            <a:r>
              <a:rPr lang="en-US" altLang="en-US" dirty="0"/>
              <a:t>													            (</a:t>
            </a:r>
            <a:r>
              <a:rPr lang="en-US" altLang="en-US" i="1" dirty="0"/>
              <a:t>Documenting</a:t>
            </a:r>
            <a:r>
              <a:rPr lang="en-US" altLang="en-US" dirty="0"/>
              <a:t> 17)</a:t>
            </a:r>
          </a:p>
        </p:txBody>
      </p:sp>
    </p:spTree>
    <p:extLst>
      <p:ext uri="{BB962C8B-B14F-4D97-AF65-F5344CB8AC3E}">
        <p14:creationId xmlns:p14="http://schemas.microsoft.com/office/powerpoint/2010/main" val="23014681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69162-0455-446A-98C0-8125326FC706}"/>
              </a:ext>
            </a:extLst>
          </p:cNvPr>
          <p:cNvSpPr>
            <a:spLocks noGrp="1"/>
          </p:cNvSpPr>
          <p:nvPr>
            <p:ph type="title"/>
          </p:nvPr>
        </p:nvSpPr>
        <p:spPr/>
        <p:txBody>
          <a:bodyPr/>
          <a:lstStyle/>
          <a:p>
            <a:r>
              <a:rPr lang="en-US" dirty="0"/>
              <a:t>Documenting Books with a Translator and/or Editor</a:t>
            </a:r>
          </a:p>
        </p:txBody>
      </p:sp>
      <p:sp>
        <p:nvSpPr>
          <p:cNvPr id="3" name="Content Placeholder 2">
            <a:extLst>
              <a:ext uri="{FF2B5EF4-FFF2-40B4-BE49-F238E27FC236}">
                <a16:creationId xmlns:a16="http://schemas.microsoft.com/office/drawing/2014/main" id="{3CBF055D-AF87-4B55-BABD-0DD7426D80FF}"/>
              </a:ext>
            </a:extLst>
          </p:cNvPr>
          <p:cNvSpPr>
            <a:spLocks noGrp="1"/>
          </p:cNvSpPr>
          <p:nvPr>
            <p:ph idx="1"/>
          </p:nvPr>
        </p:nvSpPr>
        <p:spPr/>
        <p:txBody>
          <a:bodyPr>
            <a:noAutofit/>
          </a:bodyPr>
          <a:lstStyle/>
          <a:p>
            <a:pPr>
              <a:buClr>
                <a:schemeClr val="accent4"/>
              </a:buClr>
              <a:buFont typeface="Arial" panose="020B0604020202020204" pitchFamily="34" charset="0"/>
              <a:buChar char="•"/>
            </a:pPr>
            <a:r>
              <a:rPr lang="en-US" b="1" dirty="0"/>
              <a:t>Book with translator</a:t>
            </a:r>
          </a:p>
          <a:p>
            <a:pPr marL="0" indent="0">
              <a:lnSpc>
                <a:spcPct val="150000"/>
              </a:lnSpc>
              <a:buNone/>
            </a:pPr>
            <a:r>
              <a:rPr lang="en-US" dirty="0"/>
              <a:t>Ullman, Regina. </a:t>
            </a:r>
            <a:r>
              <a:rPr lang="en-US" i="1" dirty="0"/>
              <a:t>The Country Road: Stories. </a:t>
            </a:r>
            <a:r>
              <a:rPr lang="en-US" dirty="0"/>
              <a:t> Translated by Kurt Beals, 	New Directions Publishing, 2015.</a:t>
            </a:r>
          </a:p>
          <a:p>
            <a:pPr marL="0" indent="0">
              <a:lnSpc>
                <a:spcPct val="150000"/>
              </a:lnSpc>
              <a:buNone/>
            </a:pPr>
            <a:endParaRPr lang="en-US" dirty="0"/>
          </a:p>
          <a:p>
            <a:pPr>
              <a:buClr>
                <a:schemeClr val="accent4"/>
              </a:buClr>
              <a:buFont typeface="Arial" panose="020B0604020202020204" pitchFamily="34" charset="0"/>
              <a:buChar char="•"/>
            </a:pPr>
            <a:r>
              <a:rPr lang="en-US" b="1" dirty="0"/>
              <a:t>Book with an editor</a:t>
            </a:r>
          </a:p>
          <a:p>
            <a:pPr marL="0" indent="0">
              <a:lnSpc>
                <a:spcPct val="150000"/>
              </a:lnSpc>
              <a:buNone/>
            </a:pPr>
            <a:r>
              <a:rPr lang="en-US" dirty="0"/>
              <a:t>Wall, Cheryl A., editor. </a:t>
            </a:r>
            <a:r>
              <a:rPr lang="en-US" i="1" dirty="0"/>
              <a:t>Changing Our Own Words: Essays on Criticism, 	Theory, and Writing by Black Women.</a:t>
            </a:r>
            <a:r>
              <a:rPr lang="en-US" dirty="0"/>
              <a:t> Rutgers UP, 1989.</a:t>
            </a:r>
          </a:p>
          <a:p>
            <a:pPr marL="0" indent="0">
              <a:buNone/>
            </a:pPr>
            <a:endParaRPr lang="en-US" dirty="0">
              <a:solidFill>
                <a:schemeClr val="accent4"/>
              </a:solidFill>
            </a:endParaRPr>
          </a:p>
          <a:p>
            <a:pPr marL="0" indent="0">
              <a:buNone/>
            </a:pPr>
            <a:r>
              <a:rPr lang="en-US" dirty="0">
                <a:solidFill>
                  <a:schemeClr val="accent4"/>
                </a:solidFill>
              </a:rPr>
              <a:t>*Note that the words “translator” and “editor” are written out. They are no longer abbreviated. </a:t>
            </a:r>
            <a:r>
              <a:rPr lang="en-US" dirty="0"/>
              <a:t>									            (</a:t>
            </a:r>
            <a:r>
              <a:rPr lang="en-US" i="1" dirty="0"/>
              <a:t>Documenting </a:t>
            </a:r>
            <a:r>
              <a:rPr lang="en-US" dirty="0"/>
              <a:t>17)</a:t>
            </a:r>
          </a:p>
        </p:txBody>
      </p:sp>
    </p:spTree>
    <p:extLst>
      <p:ext uri="{BB962C8B-B14F-4D97-AF65-F5344CB8AC3E}">
        <p14:creationId xmlns:p14="http://schemas.microsoft.com/office/powerpoint/2010/main" val="13760050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6E310-72E6-42BE-BEFE-93C3516D725D}"/>
              </a:ext>
            </a:extLst>
          </p:cNvPr>
          <p:cNvSpPr>
            <a:spLocks noGrp="1"/>
          </p:cNvSpPr>
          <p:nvPr>
            <p:ph type="title"/>
          </p:nvPr>
        </p:nvSpPr>
        <p:spPr/>
        <p:txBody>
          <a:bodyPr/>
          <a:lstStyle/>
          <a:p>
            <a:r>
              <a:rPr lang="en-US" dirty="0"/>
              <a:t>Documenting Editions of Books</a:t>
            </a:r>
          </a:p>
        </p:txBody>
      </p:sp>
      <p:sp>
        <p:nvSpPr>
          <p:cNvPr id="3" name="Content Placeholder 2">
            <a:extLst>
              <a:ext uri="{FF2B5EF4-FFF2-40B4-BE49-F238E27FC236}">
                <a16:creationId xmlns:a16="http://schemas.microsoft.com/office/drawing/2014/main" id="{BB76DEA1-DD80-44FE-95AD-C5CD3D6BE92C}"/>
              </a:ext>
            </a:extLst>
          </p:cNvPr>
          <p:cNvSpPr>
            <a:spLocks noGrp="1"/>
          </p:cNvSpPr>
          <p:nvPr>
            <p:ph idx="1"/>
          </p:nvPr>
        </p:nvSpPr>
        <p:spPr/>
        <p:txBody>
          <a:bodyPr/>
          <a:lstStyle/>
          <a:p>
            <a:pPr>
              <a:lnSpc>
                <a:spcPct val="80000"/>
              </a:lnSpc>
              <a:spcBef>
                <a:spcPts val="0"/>
              </a:spcBef>
              <a:buClr>
                <a:schemeClr val="accent5"/>
              </a:buClr>
              <a:buFont typeface="Arial" panose="020B0604020202020204" pitchFamily="34" charset="0"/>
              <a:buChar char="•"/>
              <a:defRPr/>
            </a:pPr>
            <a:r>
              <a:rPr lang="en-US" b="1" dirty="0"/>
              <a:t>Edition other than the first</a:t>
            </a:r>
          </a:p>
          <a:p>
            <a:pPr>
              <a:lnSpc>
                <a:spcPct val="80000"/>
              </a:lnSpc>
              <a:spcBef>
                <a:spcPts val="0"/>
              </a:spcBef>
              <a:buNone/>
              <a:defRPr/>
            </a:pPr>
            <a:endParaRPr lang="en-US" dirty="0"/>
          </a:p>
          <a:p>
            <a:pPr>
              <a:lnSpc>
                <a:spcPct val="150000"/>
              </a:lnSpc>
              <a:spcBef>
                <a:spcPts val="0"/>
              </a:spcBef>
              <a:buNone/>
              <a:defRPr/>
            </a:pPr>
            <a:r>
              <a:rPr lang="en-US" dirty="0"/>
              <a:t>	Williams, Abby, and John Williams. </a:t>
            </a:r>
            <a:r>
              <a:rPr lang="en-US" i="1" dirty="0"/>
              <a:t>The English Bulldog</a:t>
            </a:r>
            <a:r>
              <a:rPr lang="en-US" dirty="0"/>
              <a:t>. 7</a:t>
            </a:r>
            <a:r>
              <a:rPr lang="en-US" baseline="30000" dirty="0"/>
              <a:t>th</a:t>
            </a:r>
            <a:r>
              <a:rPr lang="en-US" dirty="0"/>
              <a:t> ed., 	Houghton, 2004. </a:t>
            </a:r>
          </a:p>
          <a:p>
            <a:pPr>
              <a:lnSpc>
                <a:spcPct val="80000"/>
              </a:lnSpc>
              <a:spcBef>
                <a:spcPts val="0"/>
              </a:spcBef>
              <a:buNone/>
              <a:defRPr/>
            </a:pPr>
            <a:endParaRPr lang="en-US" dirty="0"/>
          </a:p>
          <a:p>
            <a:pPr>
              <a:lnSpc>
                <a:spcPct val="80000"/>
              </a:lnSpc>
              <a:spcBef>
                <a:spcPts val="0"/>
              </a:spcBef>
              <a:buNone/>
              <a:defRPr/>
            </a:pPr>
            <a:endParaRPr lang="en-US" dirty="0"/>
          </a:p>
          <a:p>
            <a:pPr>
              <a:lnSpc>
                <a:spcPct val="150000"/>
              </a:lnSpc>
              <a:spcBef>
                <a:spcPts val="0"/>
              </a:spcBef>
              <a:buNone/>
              <a:defRPr/>
            </a:pPr>
            <a:r>
              <a:rPr lang="en-US" dirty="0"/>
              <a:t>	Walker, John A.  </a:t>
            </a:r>
            <a:r>
              <a:rPr lang="en-US" i="1" dirty="0"/>
              <a:t>Art in the Age of Mass Media.</a:t>
            </a:r>
            <a:r>
              <a:rPr lang="en-US" dirty="0"/>
              <a:t> 3</a:t>
            </a:r>
            <a:r>
              <a:rPr lang="en-US" baseline="30000" dirty="0"/>
              <a:t>rd</a:t>
            </a:r>
            <a:r>
              <a:rPr lang="en-US" dirty="0"/>
              <a:t> ed., Pluto Press, 	2001.</a:t>
            </a:r>
          </a:p>
          <a:p>
            <a:pPr>
              <a:lnSpc>
                <a:spcPct val="80000"/>
              </a:lnSpc>
              <a:spcBef>
                <a:spcPts val="0"/>
              </a:spcBef>
              <a:buNone/>
              <a:defRPr/>
            </a:pPr>
            <a:endParaRPr lang="en-US" dirty="0"/>
          </a:p>
          <a:p>
            <a:pPr>
              <a:lnSpc>
                <a:spcPct val="80000"/>
              </a:lnSpc>
              <a:spcBef>
                <a:spcPts val="0"/>
              </a:spcBef>
              <a:buNone/>
              <a:defRPr/>
            </a:pPr>
            <a:r>
              <a:rPr lang="en-US" sz="1200" dirty="0"/>
              <a:t>							(</a:t>
            </a:r>
            <a:r>
              <a:rPr lang="en-US" sz="1200" i="1" dirty="0"/>
              <a:t>Documenting</a:t>
            </a:r>
            <a:r>
              <a:rPr lang="en-US" sz="1200" dirty="0"/>
              <a:t> 18)</a:t>
            </a:r>
          </a:p>
        </p:txBody>
      </p:sp>
    </p:spTree>
    <p:extLst>
      <p:ext uri="{BB962C8B-B14F-4D97-AF65-F5344CB8AC3E}">
        <p14:creationId xmlns:p14="http://schemas.microsoft.com/office/powerpoint/2010/main" val="42025680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7D91B-A31B-42BB-BA49-890942D60576}"/>
              </a:ext>
            </a:extLst>
          </p:cNvPr>
          <p:cNvSpPr>
            <a:spLocks noGrp="1"/>
          </p:cNvSpPr>
          <p:nvPr>
            <p:ph type="title"/>
          </p:nvPr>
        </p:nvSpPr>
        <p:spPr/>
        <p:txBody>
          <a:bodyPr/>
          <a:lstStyle/>
          <a:p>
            <a:r>
              <a:rPr lang="en-US" dirty="0"/>
              <a:t>Documenting a Multivolume Work</a:t>
            </a:r>
          </a:p>
        </p:txBody>
      </p:sp>
      <p:sp>
        <p:nvSpPr>
          <p:cNvPr id="3" name="Content Placeholder 2">
            <a:extLst>
              <a:ext uri="{FF2B5EF4-FFF2-40B4-BE49-F238E27FC236}">
                <a16:creationId xmlns:a16="http://schemas.microsoft.com/office/drawing/2014/main" id="{6EE1A062-CEEB-4034-96F5-11010E280944}"/>
              </a:ext>
            </a:extLst>
          </p:cNvPr>
          <p:cNvSpPr>
            <a:spLocks noGrp="1"/>
          </p:cNvSpPr>
          <p:nvPr>
            <p:ph idx="1"/>
          </p:nvPr>
        </p:nvSpPr>
        <p:spPr>
          <a:xfrm>
            <a:off x="3869268" y="864108"/>
            <a:ext cx="7315200" cy="5120640"/>
          </a:xfrm>
        </p:spPr>
        <p:txBody>
          <a:bodyPr>
            <a:normAutofit/>
          </a:bodyPr>
          <a:lstStyle/>
          <a:p>
            <a:pPr marL="0" indent="0">
              <a:buNone/>
              <a:defRPr/>
            </a:pPr>
            <a:r>
              <a:rPr lang="en-US" b="1" dirty="0"/>
              <a:t>Multivolume work </a:t>
            </a:r>
            <a:r>
              <a:rPr lang="en-US" dirty="0"/>
              <a:t>include the total number of volumes at the end of the citation. If the volumes were published over several years, give the inclusive dates of publication. If you cite only the volumes, include the number volume before the publisher and give the date of the publication for that volume.</a:t>
            </a:r>
          </a:p>
          <a:p>
            <a:pPr marL="0" indent="0">
              <a:buNone/>
              <a:defRPr/>
            </a:pPr>
            <a:endParaRPr lang="en-US" dirty="0"/>
          </a:p>
          <a:p>
            <a:pPr marL="0" indent="0">
              <a:lnSpc>
                <a:spcPct val="150000"/>
              </a:lnSpc>
              <a:buNone/>
              <a:defRPr/>
            </a:pPr>
            <a:r>
              <a:rPr lang="en-US" sz="1800" dirty="0"/>
              <a:t>Stark, Freya.  </a:t>
            </a:r>
            <a:r>
              <a:rPr lang="en-US" sz="1800" i="1" dirty="0"/>
              <a:t>Letters.</a:t>
            </a:r>
            <a:r>
              <a:rPr lang="en-US" sz="1800" dirty="0"/>
              <a:t> Edited by Lucy Moorehead, Compton Press, 1974-82. 	8 vols.</a:t>
            </a:r>
          </a:p>
          <a:p>
            <a:pPr marL="0" indent="0">
              <a:buNone/>
              <a:defRPr/>
            </a:pPr>
            <a:endParaRPr lang="en-US" sz="1800" dirty="0"/>
          </a:p>
          <a:p>
            <a:pPr marL="0" indent="0">
              <a:lnSpc>
                <a:spcPct val="150000"/>
              </a:lnSpc>
              <a:buNone/>
              <a:defRPr/>
            </a:pPr>
            <a:r>
              <a:rPr lang="en-US" sz="1800" dirty="0"/>
              <a:t>Stark, Freya.  </a:t>
            </a:r>
            <a:r>
              <a:rPr lang="en-US" sz="1800" i="1" dirty="0"/>
              <a:t>Letters. </a:t>
            </a:r>
            <a:r>
              <a:rPr lang="en-US" sz="1800" dirty="0"/>
              <a:t>Edited by Lucy Moorehead, vol. 5, Compton Press, 	1978. 8 vols. 											</a:t>
            </a:r>
            <a:r>
              <a:rPr lang="en-US" sz="1200" dirty="0"/>
              <a:t>  (</a:t>
            </a:r>
            <a:r>
              <a:rPr lang="en-US" sz="1200" i="1" dirty="0"/>
              <a:t>Documenting</a:t>
            </a:r>
            <a:r>
              <a:rPr lang="en-US" sz="1200" dirty="0"/>
              <a:t> 18)</a:t>
            </a:r>
            <a:endParaRPr lang="en-US" sz="1800" dirty="0"/>
          </a:p>
          <a:p>
            <a:endParaRPr lang="en-US" dirty="0"/>
          </a:p>
        </p:txBody>
      </p:sp>
    </p:spTree>
    <p:extLst>
      <p:ext uri="{BB962C8B-B14F-4D97-AF65-F5344CB8AC3E}">
        <p14:creationId xmlns:p14="http://schemas.microsoft.com/office/powerpoint/2010/main" val="3700874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7EC11-BF02-4AA7-9071-35DF49E917F6}"/>
              </a:ext>
            </a:extLst>
          </p:cNvPr>
          <p:cNvSpPr>
            <a:spLocks noGrp="1"/>
          </p:cNvSpPr>
          <p:nvPr>
            <p:ph type="title"/>
          </p:nvPr>
        </p:nvSpPr>
        <p:spPr/>
        <p:txBody>
          <a:bodyPr/>
          <a:lstStyle/>
          <a:p>
            <a:r>
              <a:rPr lang="en-US" dirty="0"/>
              <a:t>Title Page	</a:t>
            </a:r>
          </a:p>
        </p:txBody>
      </p:sp>
      <p:sp>
        <p:nvSpPr>
          <p:cNvPr id="3" name="Content Placeholder 2">
            <a:extLst>
              <a:ext uri="{FF2B5EF4-FFF2-40B4-BE49-F238E27FC236}">
                <a16:creationId xmlns:a16="http://schemas.microsoft.com/office/drawing/2014/main" id="{53AD6680-CFE6-427B-944D-527C6AAD17E1}"/>
              </a:ext>
            </a:extLst>
          </p:cNvPr>
          <p:cNvSpPr>
            <a:spLocks noGrp="1"/>
          </p:cNvSpPr>
          <p:nvPr>
            <p:ph idx="1"/>
          </p:nvPr>
        </p:nvSpPr>
        <p:spPr>
          <a:xfrm>
            <a:off x="3869268" y="864108"/>
            <a:ext cx="7315200" cy="5120640"/>
          </a:xfrm>
        </p:spPr>
        <p:txBody>
          <a:bodyPr/>
          <a:lstStyle/>
          <a:p>
            <a:pPr>
              <a:lnSpc>
                <a:spcPct val="80000"/>
              </a:lnSpc>
              <a:buClr>
                <a:schemeClr val="accent4"/>
              </a:buClr>
              <a:buFont typeface="Arial" panose="020B0604020202020204" pitchFamily="34" charset="0"/>
              <a:buChar char="•"/>
            </a:pPr>
            <a:r>
              <a:rPr lang="en-US" altLang="en-US" sz="2400" dirty="0">
                <a:solidFill>
                  <a:schemeClr val="accent4"/>
                </a:solidFill>
              </a:rPr>
              <a:t>First page of MLA paper </a:t>
            </a:r>
            <a:r>
              <a:rPr lang="en-US" altLang="en-US" sz="2400" i="1" dirty="0">
                <a:solidFill>
                  <a:schemeClr val="accent4"/>
                </a:solidFill>
              </a:rPr>
              <a:t>is the title page </a:t>
            </a:r>
            <a:r>
              <a:rPr lang="en-US" altLang="en-US" sz="2400" dirty="0">
                <a:solidFill>
                  <a:schemeClr val="accent4"/>
                </a:solidFill>
              </a:rPr>
              <a:t>and will contain the following information:</a:t>
            </a:r>
          </a:p>
          <a:p>
            <a:pPr>
              <a:lnSpc>
                <a:spcPct val="80000"/>
              </a:lnSpc>
              <a:buClr>
                <a:schemeClr val="accent4"/>
              </a:buClr>
              <a:buFont typeface="Arial" panose="020B0604020202020204" pitchFamily="34" charset="0"/>
              <a:buChar char="•"/>
            </a:pPr>
            <a:endParaRPr lang="en-US" altLang="en-US" sz="2400" dirty="0"/>
          </a:p>
          <a:p>
            <a:pPr>
              <a:lnSpc>
                <a:spcPct val="80000"/>
              </a:lnSpc>
              <a:buClr>
                <a:schemeClr val="accent4"/>
              </a:buClr>
              <a:buFont typeface="Arial" panose="020B0604020202020204" pitchFamily="34" charset="0"/>
              <a:buChar char="•"/>
            </a:pPr>
            <a:r>
              <a:rPr lang="en-US" altLang="en-US" sz="2400" dirty="0"/>
              <a:t>Identification in left header (double space)</a:t>
            </a:r>
          </a:p>
          <a:p>
            <a:pPr lvl="1">
              <a:lnSpc>
                <a:spcPct val="80000"/>
              </a:lnSpc>
              <a:buClr>
                <a:schemeClr val="accent4"/>
              </a:buClr>
              <a:buFont typeface="Arial" panose="020B0604020202020204" pitchFamily="34" charset="0"/>
              <a:buChar char="•"/>
            </a:pPr>
            <a:r>
              <a:rPr lang="en-US" altLang="en-US" dirty="0"/>
              <a:t>Author’s Name</a:t>
            </a:r>
          </a:p>
          <a:p>
            <a:pPr lvl="1">
              <a:lnSpc>
                <a:spcPct val="80000"/>
              </a:lnSpc>
              <a:buClr>
                <a:schemeClr val="accent4"/>
              </a:buClr>
              <a:buFont typeface="Arial" panose="020B0604020202020204" pitchFamily="34" charset="0"/>
              <a:buChar char="•"/>
            </a:pPr>
            <a:r>
              <a:rPr lang="en-US" altLang="en-US" sz="2000" dirty="0"/>
              <a:t>Professor’s Name</a:t>
            </a:r>
          </a:p>
          <a:p>
            <a:pPr lvl="1">
              <a:lnSpc>
                <a:spcPct val="80000"/>
              </a:lnSpc>
              <a:buClr>
                <a:schemeClr val="accent4"/>
              </a:buClr>
              <a:buFont typeface="Arial" panose="020B0604020202020204" pitchFamily="34" charset="0"/>
              <a:buChar char="•"/>
            </a:pPr>
            <a:r>
              <a:rPr lang="en-US" altLang="en-US" sz="2000" dirty="0"/>
              <a:t>Subject Course # (</a:t>
            </a:r>
            <a:r>
              <a:rPr lang="en-US" altLang="en-US" sz="2000" dirty="0">
                <a:solidFill>
                  <a:schemeClr val="accent3"/>
                </a:solidFill>
              </a:rPr>
              <a:t>ex. </a:t>
            </a:r>
            <a:r>
              <a:rPr lang="en-US" altLang="en-US" sz="2000" dirty="0"/>
              <a:t>English 111)</a:t>
            </a:r>
          </a:p>
          <a:p>
            <a:pPr lvl="1">
              <a:lnSpc>
                <a:spcPct val="80000"/>
              </a:lnSpc>
              <a:buClr>
                <a:schemeClr val="accent4"/>
              </a:buClr>
              <a:buFont typeface="Arial" panose="020B0604020202020204" pitchFamily="34" charset="0"/>
              <a:buChar char="•"/>
            </a:pPr>
            <a:r>
              <a:rPr lang="en-US" altLang="en-US" sz="2000" dirty="0"/>
              <a:t>Date: Day Month Year (</a:t>
            </a:r>
            <a:r>
              <a:rPr lang="en-US" altLang="en-US" sz="2000" dirty="0">
                <a:solidFill>
                  <a:schemeClr val="accent3"/>
                </a:solidFill>
              </a:rPr>
              <a:t>ex. </a:t>
            </a:r>
            <a:r>
              <a:rPr lang="en-US" altLang="en-US" sz="2000" dirty="0"/>
              <a:t>10 May 2008)</a:t>
            </a:r>
          </a:p>
          <a:p>
            <a:pPr marL="754063" lvl="1" indent="-342900">
              <a:lnSpc>
                <a:spcPct val="80000"/>
              </a:lnSpc>
              <a:buClr>
                <a:schemeClr val="accent4"/>
              </a:buClr>
              <a:buFont typeface="Arial" panose="020B0604020202020204" pitchFamily="34" charset="0"/>
              <a:buChar char="•"/>
            </a:pPr>
            <a:endParaRPr lang="en-US" altLang="en-US" sz="2000" dirty="0"/>
          </a:p>
          <a:p>
            <a:pPr>
              <a:lnSpc>
                <a:spcPct val="80000"/>
              </a:lnSpc>
              <a:buClr>
                <a:schemeClr val="accent4"/>
              </a:buClr>
              <a:buFont typeface="Arial" panose="020B0604020202020204" pitchFamily="34" charset="0"/>
              <a:buChar char="•"/>
            </a:pPr>
            <a:r>
              <a:rPr lang="en-US" altLang="en-US" sz="2400" dirty="0"/>
              <a:t>Identification in right header</a:t>
            </a:r>
          </a:p>
          <a:p>
            <a:pPr lvl="1">
              <a:lnSpc>
                <a:spcPct val="80000"/>
              </a:lnSpc>
              <a:buClr>
                <a:schemeClr val="accent4"/>
              </a:buClr>
              <a:buFont typeface="Arial" panose="020B0604020202020204" pitchFamily="34" charset="0"/>
              <a:buChar char="•"/>
            </a:pPr>
            <a:r>
              <a:rPr lang="en-US" altLang="en-US" dirty="0"/>
              <a:t>Author’s last name</a:t>
            </a:r>
          </a:p>
          <a:p>
            <a:pPr lvl="1">
              <a:lnSpc>
                <a:spcPct val="80000"/>
              </a:lnSpc>
              <a:buClr>
                <a:schemeClr val="accent4"/>
              </a:buClr>
              <a:buFont typeface="Arial" panose="020B0604020202020204" pitchFamily="34" charset="0"/>
              <a:buChar char="•"/>
            </a:pPr>
            <a:r>
              <a:rPr lang="en-US" altLang="en-US" dirty="0"/>
              <a:t>Page number</a:t>
            </a:r>
          </a:p>
          <a:p>
            <a:pPr>
              <a:lnSpc>
                <a:spcPct val="80000"/>
              </a:lnSpc>
              <a:buClr>
                <a:schemeClr val="accent4"/>
              </a:buClr>
              <a:buFont typeface="Arial" panose="020B0604020202020204" pitchFamily="34" charset="0"/>
              <a:buChar char="•"/>
            </a:pPr>
            <a:endParaRPr lang="en-US" altLang="en-US" sz="2400" dirty="0"/>
          </a:p>
          <a:p>
            <a:pPr>
              <a:lnSpc>
                <a:spcPct val="80000"/>
              </a:lnSpc>
              <a:buClr>
                <a:schemeClr val="accent4"/>
              </a:buClr>
              <a:buFont typeface="Arial" panose="020B0604020202020204" pitchFamily="34" charset="0"/>
              <a:buChar char="•"/>
            </a:pPr>
            <a:r>
              <a:rPr lang="en-US" altLang="en-US" sz="2400" dirty="0"/>
              <a:t>Title of Paper (Centered, one space below left header)</a:t>
            </a:r>
          </a:p>
        </p:txBody>
      </p:sp>
    </p:spTree>
    <p:extLst>
      <p:ext uri="{BB962C8B-B14F-4D97-AF65-F5344CB8AC3E}">
        <p14:creationId xmlns:p14="http://schemas.microsoft.com/office/powerpoint/2010/main" val="18928643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5607A-76D1-415F-ABB7-A5E2552AC54A}"/>
              </a:ext>
            </a:extLst>
          </p:cNvPr>
          <p:cNvSpPr>
            <a:spLocks noGrp="1"/>
          </p:cNvSpPr>
          <p:nvPr>
            <p:ph type="title"/>
          </p:nvPr>
        </p:nvSpPr>
        <p:spPr/>
        <p:txBody>
          <a:bodyPr/>
          <a:lstStyle/>
          <a:p>
            <a:r>
              <a:rPr lang="en-US" dirty="0"/>
              <a:t>Documenting a Work from an Anthology</a:t>
            </a:r>
          </a:p>
        </p:txBody>
      </p:sp>
      <p:sp>
        <p:nvSpPr>
          <p:cNvPr id="3" name="Content Placeholder 2">
            <a:extLst>
              <a:ext uri="{FF2B5EF4-FFF2-40B4-BE49-F238E27FC236}">
                <a16:creationId xmlns:a16="http://schemas.microsoft.com/office/drawing/2014/main" id="{0CE9C4B3-9811-48A7-8FF0-C1C7B363CA5F}"/>
              </a:ext>
            </a:extLst>
          </p:cNvPr>
          <p:cNvSpPr>
            <a:spLocks noGrp="1"/>
          </p:cNvSpPr>
          <p:nvPr>
            <p:ph idx="1"/>
          </p:nvPr>
        </p:nvSpPr>
        <p:spPr/>
        <p:txBody>
          <a:bodyPr>
            <a:normAutofit fontScale="85000" lnSpcReduction="20000"/>
          </a:bodyPr>
          <a:lstStyle/>
          <a:p>
            <a:pPr>
              <a:buClr>
                <a:schemeClr val="accent3"/>
              </a:buClr>
              <a:buFont typeface="Arial" panose="020B0604020202020204" pitchFamily="34" charset="0"/>
              <a:buChar char="•"/>
              <a:defRPr/>
            </a:pPr>
            <a:r>
              <a:rPr lang="en-US" dirty="0"/>
              <a:t>If you are citing an essay, a short story, a poem, or another work printed in an anthology or other book collection, then the following information may be needed:</a:t>
            </a:r>
          </a:p>
          <a:p>
            <a:pPr marL="0" indent="0">
              <a:buNone/>
              <a:defRPr/>
            </a:pPr>
            <a:r>
              <a:rPr lang="en-US" dirty="0"/>
              <a:t>	1) Author of the work</a:t>
            </a:r>
          </a:p>
          <a:p>
            <a:pPr marL="0" indent="0">
              <a:buNone/>
              <a:defRPr/>
            </a:pPr>
            <a:r>
              <a:rPr lang="en-US" dirty="0"/>
              <a:t>	2) “Title of the Work”</a:t>
            </a:r>
          </a:p>
          <a:p>
            <a:pPr marL="0" indent="0">
              <a:buNone/>
              <a:defRPr/>
            </a:pPr>
            <a:r>
              <a:rPr lang="en-US" dirty="0"/>
              <a:t>	3) Translator (if needed) </a:t>
            </a:r>
          </a:p>
          <a:p>
            <a:pPr marL="0" indent="0">
              <a:buNone/>
              <a:defRPr/>
            </a:pPr>
            <a:r>
              <a:rPr lang="en-US" dirty="0"/>
              <a:t>	4) </a:t>
            </a:r>
            <a:r>
              <a:rPr lang="en-US" i="1" dirty="0"/>
              <a:t>Title of the Collection or Anthology</a:t>
            </a:r>
          </a:p>
          <a:p>
            <a:pPr marL="0" indent="0">
              <a:buNone/>
              <a:defRPr/>
            </a:pPr>
            <a:r>
              <a:rPr lang="en-US" i="1" dirty="0"/>
              <a:t>	</a:t>
            </a:r>
            <a:r>
              <a:rPr lang="en-US" dirty="0"/>
              <a:t>5) Editor (if needed)</a:t>
            </a:r>
          </a:p>
          <a:p>
            <a:pPr marL="0" indent="0">
              <a:buNone/>
              <a:defRPr/>
            </a:pPr>
            <a:r>
              <a:rPr lang="en-US" dirty="0"/>
              <a:t>	6) Publisher</a:t>
            </a:r>
          </a:p>
          <a:p>
            <a:pPr marL="0" indent="0">
              <a:buNone/>
              <a:defRPr/>
            </a:pPr>
            <a:r>
              <a:rPr lang="en-US" dirty="0"/>
              <a:t>	10) Year</a:t>
            </a:r>
          </a:p>
          <a:p>
            <a:pPr marL="0" indent="0">
              <a:buNone/>
              <a:defRPr/>
            </a:pPr>
            <a:r>
              <a:rPr lang="en-US" dirty="0"/>
              <a:t>	11) Page numbers where short work is located in 	  	       	       anthology</a:t>
            </a:r>
          </a:p>
          <a:p>
            <a:pPr marL="0" indent="0">
              <a:buNone/>
              <a:defRPr/>
            </a:pPr>
            <a:endParaRPr lang="en-US" dirty="0"/>
          </a:p>
          <a:p>
            <a:pPr marL="0" indent="0">
              <a:lnSpc>
                <a:spcPct val="170000"/>
              </a:lnSpc>
              <a:buNone/>
              <a:defRPr/>
            </a:pPr>
            <a:r>
              <a:rPr lang="en-US" dirty="0"/>
              <a:t>Sayrafiezadeh, Said. “Paranoia.” </a:t>
            </a:r>
            <a:r>
              <a:rPr lang="en-US" i="1" dirty="0"/>
              <a:t>New American Studies,</a:t>
            </a:r>
            <a:r>
              <a:rPr lang="en-US" dirty="0"/>
              <a:t> edited by Ben Marcus, 	Vintage Books, 2015,  pp. 3-29.</a:t>
            </a:r>
          </a:p>
          <a:p>
            <a:pPr marL="0" indent="0">
              <a:buNone/>
              <a:defRPr/>
            </a:pPr>
            <a:r>
              <a:rPr lang="en-US" dirty="0"/>
              <a:t>					</a:t>
            </a:r>
            <a:r>
              <a:rPr lang="en-US" sz="1200" dirty="0"/>
              <a:t>                                    (</a:t>
            </a:r>
            <a:r>
              <a:rPr lang="en-US" sz="1200" i="1" dirty="0"/>
              <a:t>Documenting</a:t>
            </a:r>
            <a:r>
              <a:rPr lang="en-US" sz="1200" dirty="0"/>
              <a:t> 17)</a:t>
            </a:r>
            <a:endParaRPr lang="en-US" dirty="0"/>
          </a:p>
          <a:p>
            <a:endParaRPr lang="en-US" dirty="0"/>
          </a:p>
        </p:txBody>
      </p:sp>
    </p:spTree>
    <p:extLst>
      <p:ext uri="{BB962C8B-B14F-4D97-AF65-F5344CB8AC3E}">
        <p14:creationId xmlns:p14="http://schemas.microsoft.com/office/powerpoint/2010/main" val="26369004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88A5B-2575-4FD3-945C-D65FCB83D57E}"/>
              </a:ext>
            </a:extLst>
          </p:cNvPr>
          <p:cNvSpPr>
            <a:spLocks noGrp="1"/>
          </p:cNvSpPr>
          <p:nvPr>
            <p:ph type="title"/>
          </p:nvPr>
        </p:nvSpPr>
        <p:spPr/>
        <p:txBody>
          <a:bodyPr/>
          <a:lstStyle/>
          <a:p>
            <a:r>
              <a:rPr lang="en-US" dirty="0"/>
              <a:t>Documenting a Graphic Narrative or Illustrated Work</a:t>
            </a:r>
          </a:p>
        </p:txBody>
      </p:sp>
      <p:sp>
        <p:nvSpPr>
          <p:cNvPr id="3" name="Content Placeholder 2">
            <a:extLst>
              <a:ext uri="{FF2B5EF4-FFF2-40B4-BE49-F238E27FC236}">
                <a16:creationId xmlns:a16="http://schemas.microsoft.com/office/drawing/2014/main" id="{5DC8B6F9-3378-4F53-BE67-7AB961F22F9C}"/>
              </a:ext>
            </a:extLst>
          </p:cNvPr>
          <p:cNvSpPr>
            <a:spLocks noGrp="1"/>
          </p:cNvSpPr>
          <p:nvPr>
            <p:ph idx="1"/>
          </p:nvPr>
        </p:nvSpPr>
        <p:spPr>
          <a:xfrm>
            <a:off x="3892714" y="868680"/>
            <a:ext cx="7315200" cy="5120640"/>
          </a:xfrm>
        </p:spPr>
        <p:txBody>
          <a:bodyPr>
            <a:normAutofit/>
          </a:bodyPr>
          <a:lstStyle/>
          <a:p>
            <a:pPr>
              <a:buClr>
                <a:schemeClr val="accent3"/>
              </a:buClr>
              <a:buFont typeface="Arial" panose="020B0604020202020204" pitchFamily="34" charset="0"/>
              <a:buChar char="•"/>
            </a:pPr>
            <a:r>
              <a:rPr lang="en-US" dirty="0"/>
              <a:t>Begin with the author or illustrator who is most important to your research. List other contributors after the titles, labeling their contribution. If the author and illustrator are the same, cite the work as you would cite a book. </a:t>
            </a:r>
          </a:p>
          <a:p>
            <a:endParaRPr lang="en-US" dirty="0"/>
          </a:p>
          <a:p>
            <a:pPr marL="0" indent="0">
              <a:lnSpc>
                <a:spcPct val="150000"/>
              </a:lnSpc>
              <a:buNone/>
            </a:pPr>
            <a:r>
              <a:rPr lang="en-US" dirty="0"/>
              <a:t>Stavans, Ilan, writer. </a:t>
            </a:r>
            <a:r>
              <a:rPr lang="en-US" i="1" dirty="0"/>
              <a:t>Latino USA:  A Cartoon History</a:t>
            </a:r>
            <a:r>
              <a:rPr lang="en-US" dirty="0"/>
              <a:t>. Illustrated by 	Lalo Arcaraz, Basic Books, 2006.</a:t>
            </a:r>
          </a:p>
          <a:p>
            <a:pPr marL="0" indent="0">
              <a:buNone/>
            </a:pPr>
            <a:endParaRPr lang="en-US" dirty="0"/>
          </a:p>
          <a:p>
            <a:pPr marL="0" indent="0">
              <a:lnSpc>
                <a:spcPct val="150000"/>
              </a:lnSpc>
              <a:buNone/>
            </a:pPr>
            <a:r>
              <a:rPr lang="en-US" dirty="0"/>
              <a:t>Weaver, Dustin, illustrator. </a:t>
            </a:r>
            <a:r>
              <a:rPr lang="en-US" i="1" dirty="0"/>
              <a:t>The Tenth Circle. </a:t>
            </a:r>
            <a:r>
              <a:rPr lang="en-US" dirty="0"/>
              <a:t> By Jody Picoult, 	Washington Square Press, 2006.</a:t>
            </a:r>
          </a:p>
          <a:p>
            <a:pPr marL="0" indent="0">
              <a:buNone/>
            </a:pPr>
            <a:r>
              <a:rPr lang="en-US" dirty="0"/>
              <a:t>		    		</a:t>
            </a:r>
            <a:r>
              <a:rPr lang="en-US" sz="1200" dirty="0"/>
              <a:t>		(</a:t>
            </a:r>
            <a:r>
              <a:rPr lang="en-US" sz="1200" i="1" dirty="0"/>
              <a:t>Documenting</a:t>
            </a:r>
            <a:r>
              <a:rPr lang="en-US" sz="1200" dirty="0"/>
              <a:t> 20)</a:t>
            </a:r>
            <a:endParaRPr lang="en-US" dirty="0"/>
          </a:p>
        </p:txBody>
      </p:sp>
    </p:spTree>
    <p:extLst>
      <p:ext uri="{BB962C8B-B14F-4D97-AF65-F5344CB8AC3E}">
        <p14:creationId xmlns:p14="http://schemas.microsoft.com/office/powerpoint/2010/main" val="39166181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230FF-9E04-44A6-83E9-5BBBF6103557}"/>
              </a:ext>
            </a:extLst>
          </p:cNvPr>
          <p:cNvSpPr>
            <a:spLocks noGrp="1"/>
          </p:cNvSpPr>
          <p:nvPr>
            <p:ph type="title"/>
          </p:nvPr>
        </p:nvSpPr>
        <p:spPr/>
        <p:txBody>
          <a:bodyPr/>
          <a:lstStyle/>
          <a:p>
            <a:r>
              <a:rPr lang="en-US" dirty="0"/>
              <a:t>Documenting Entire Web Site and Short Work from a Web Site</a:t>
            </a:r>
          </a:p>
        </p:txBody>
      </p:sp>
      <p:sp>
        <p:nvSpPr>
          <p:cNvPr id="3" name="Content Placeholder 2">
            <a:extLst>
              <a:ext uri="{FF2B5EF4-FFF2-40B4-BE49-F238E27FC236}">
                <a16:creationId xmlns:a16="http://schemas.microsoft.com/office/drawing/2014/main" id="{7CC32963-3969-48F8-AB3B-496E2C633A97}"/>
              </a:ext>
            </a:extLst>
          </p:cNvPr>
          <p:cNvSpPr>
            <a:spLocks noGrp="1"/>
          </p:cNvSpPr>
          <p:nvPr>
            <p:ph idx="1"/>
          </p:nvPr>
        </p:nvSpPr>
        <p:spPr/>
        <p:txBody>
          <a:bodyPr>
            <a:normAutofit fontScale="85000" lnSpcReduction="10000"/>
          </a:bodyPr>
          <a:lstStyle/>
          <a:p>
            <a:pPr>
              <a:lnSpc>
                <a:spcPct val="80000"/>
              </a:lnSpc>
            </a:pPr>
            <a:r>
              <a:rPr lang="en-US" altLang="en-US" dirty="0"/>
              <a:t>If the Web site does not have an update date or publication date, include your date of access at the end.</a:t>
            </a:r>
          </a:p>
          <a:p>
            <a:pPr marL="0" indent="0">
              <a:lnSpc>
                <a:spcPct val="80000"/>
              </a:lnSpc>
              <a:buNone/>
            </a:pPr>
            <a:r>
              <a:rPr lang="en-US" altLang="en-US" b="1" dirty="0"/>
              <a:t>Entire Web Site</a:t>
            </a:r>
          </a:p>
          <a:p>
            <a:pPr marL="0" indent="0">
              <a:lnSpc>
                <a:spcPct val="160000"/>
              </a:lnSpc>
              <a:buNone/>
            </a:pPr>
            <a:r>
              <a:rPr lang="en-US" altLang="en-US" dirty="0"/>
              <a:t>Glazier, Loss Pequeno, director.  </a:t>
            </a:r>
            <a:r>
              <a:rPr lang="en-US" altLang="en-US" i="1" dirty="0"/>
              <a:t>Electronic Poetry Center.</a:t>
            </a:r>
            <a:r>
              <a:rPr lang="en-US" altLang="en-US" dirty="0"/>
              <a:t> State U of New York at 	Buffalo,  2014,  epc.buffalo.edu/.</a:t>
            </a:r>
            <a:endParaRPr lang="en-US" altLang="en-US" b="1" dirty="0"/>
          </a:p>
          <a:p>
            <a:pPr marL="0" indent="0">
              <a:lnSpc>
                <a:spcPct val="80000"/>
              </a:lnSpc>
              <a:buNone/>
            </a:pPr>
            <a:r>
              <a:rPr lang="en-US" altLang="en-US" b="1" dirty="0"/>
              <a:t>Short Work of a Web Site</a:t>
            </a:r>
            <a:endParaRPr lang="en-US" altLang="en-US" dirty="0"/>
          </a:p>
          <a:p>
            <a:pPr marL="0" indent="0">
              <a:lnSpc>
                <a:spcPct val="160000"/>
              </a:lnSpc>
              <a:buNone/>
            </a:pPr>
            <a:r>
              <a:rPr lang="en-US" altLang="en-US" dirty="0"/>
              <a:t>Enzinna, Wes. “Syria’s Unknown Revolution.” </a:t>
            </a:r>
            <a:r>
              <a:rPr lang="en-US" altLang="en-US" i="1" dirty="0"/>
              <a:t>Pulitzer Center on Crisis 	Reporting,</a:t>
            </a:r>
            <a:r>
              <a:rPr lang="en-US" altLang="en-US" dirty="0"/>
              <a:t> 24  Nov.  2015,  pulitzercenter.org/projects/middle-east-	</a:t>
            </a:r>
            <a:r>
              <a:rPr lang="en-US" altLang="en-US" dirty="0" err="1"/>
              <a:t>syria</a:t>
            </a:r>
            <a:r>
              <a:rPr lang="en-US" altLang="en-US" dirty="0"/>
              <a:t>-</a:t>
            </a:r>
            <a:r>
              <a:rPr lang="en-US" altLang="en-US" dirty="0" err="1"/>
              <a:t>enzinna</a:t>
            </a:r>
            <a:r>
              <a:rPr lang="en-US" altLang="en-US" dirty="0"/>
              <a:t>-war-</a:t>
            </a:r>
            <a:r>
              <a:rPr lang="en-US" altLang="en-US" dirty="0" err="1"/>
              <a:t>rojava</a:t>
            </a:r>
            <a:r>
              <a:rPr lang="en-US" altLang="en-US" dirty="0"/>
              <a:t>.</a:t>
            </a:r>
          </a:p>
          <a:p>
            <a:pPr marL="0" indent="0">
              <a:lnSpc>
                <a:spcPct val="170000"/>
              </a:lnSpc>
              <a:buNone/>
            </a:pPr>
            <a:r>
              <a:rPr lang="en-US" altLang="en-US" dirty="0"/>
              <a:t>Bali, Karan. “Kishore Kumar.” </a:t>
            </a:r>
            <a:r>
              <a:rPr lang="en-US" altLang="en-US" i="1" dirty="0"/>
              <a:t>Upperstall.com. 	</a:t>
            </a:r>
            <a:r>
              <a:rPr lang="en-US" altLang="en-US" dirty="0"/>
              <a:t>Upperstall.com/profile/kishore-kumar/.  Accessed 2 Mar. 	2016.	</a:t>
            </a:r>
          </a:p>
          <a:p>
            <a:pPr marL="0" indent="0">
              <a:lnSpc>
                <a:spcPct val="80000"/>
              </a:lnSpc>
              <a:buNone/>
            </a:pPr>
            <a:r>
              <a:rPr lang="en-US" altLang="en-US" dirty="0"/>
              <a:t>					</a:t>
            </a:r>
            <a:r>
              <a:rPr lang="en-US" altLang="en-US" sz="1400" dirty="0"/>
              <a:t>	(</a:t>
            </a:r>
            <a:r>
              <a:rPr lang="en-US" altLang="en-US" sz="1400" i="1" dirty="0"/>
              <a:t>Documenting</a:t>
            </a:r>
            <a:r>
              <a:rPr lang="en-US" altLang="en-US" sz="1400" dirty="0"/>
              <a:t> 20)</a:t>
            </a:r>
            <a:endParaRPr lang="en-US" dirty="0"/>
          </a:p>
        </p:txBody>
      </p:sp>
    </p:spTree>
    <p:extLst>
      <p:ext uri="{BB962C8B-B14F-4D97-AF65-F5344CB8AC3E}">
        <p14:creationId xmlns:p14="http://schemas.microsoft.com/office/powerpoint/2010/main" val="20087598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29282-95C3-411E-9F21-FB37770F0481}"/>
              </a:ext>
            </a:extLst>
          </p:cNvPr>
          <p:cNvSpPr>
            <a:spLocks noGrp="1"/>
          </p:cNvSpPr>
          <p:nvPr>
            <p:ph type="title"/>
          </p:nvPr>
        </p:nvSpPr>
        <p:spPr/>
        <p:txBody>
          <a:bodyPr/>
          <a:lstStyle/>
          <a:p>
            <a:r>
              <a:rPr lang="en-US" dirty="0"/>
              <a:t>Documenting Blogs</a:t>
            </a:r>
          </a:p>
        </p:txBody>
      </p:sp>
      <p:sp>
        <p:nvSpPr>
          <p:cNvPr id="3" name="Content Placeholder 2">
            <a:extLst>
              <a:ext uri="{FF2B5EF4-FFF2-40B4-BE49-F238E27FC236}">
                <a16:creationId xmlns:a16="http://schemas.microsoft.com/office/drawing/2014/main" id="{5E66397E-2B18-48A1-B51B-F8DC953CA0DB}"/>
              </a:ext>
            </a:extLst>
          </p:cNvPr>
          <p:cNvSpPr>
            <a:spLocks noGrp="1"/>
          </p:cNvSpPr>
          <p:nvPr>
            <p:ph idx="1"/>
          </p:nvPr>
        </p:nvSpPr>
        <p:spPr/>
        <p:txBody>
          <a:bodyPr>
            <a:normAutofit fontScale="92500" lnSpcReduction="20000"/>
          </a:bodyPr>
          <a:lstStyle/>
          <a:p>
            <a:pPr>
              <a:buClr>
                <a:schemeClr val="accent3"/>
              </a:buClr>
              <a:buFont typeface="Arial" panose="020B0604020202020204" pitchFamily="34" charset="0"/>
              <a:buChar char="•"/>
            </a:pPr>
            <a:r>
              <a:rPr lang="en-US" sz="1800" b="1" dirty="0"/>
              <a:t>Cite a blog as you would an entire Web site</a:t>
            </a:r>
          </a:p>
          <a:p>
            <a:pPr marL="0" indent="0">
              <a:lnSpc>
                <a:spcPct val="160000"/>
              </a:lnSpc>
              <a:buNone/>
            </a:pPr>
            <a:r>
              <a:rPr lang="en-US" dirty="0"/>
              <a:t>Ng, Amy. </a:t>
            </a:r>
            <a:r>
              <a:rPr lang="en-US" i="1" dirty="0"/>
              <a:t>Pikaland.</a:t>
            </a:r>
            <a:r>
              <a:rPr lang="en-US" dirty="0"/>
              <a:t>  Pikaland Media, 2015, www.pikaland.com/.</a:t>
            </a:r>
          </a:p>
          <a:p>
            <a:pPr marL="0" indent="0">
              <a:lnSpc>
                <a:spcPct val="150000"/>
              </a:lnSpc>
              <a:buNone/>
            </a:pPr>
            <a:r>
              <a:rPr lang="en-US" dirty="0"/>
              <a:t>Kiuchi, Tatsuro.  </a:t>
            </a:r>
            <a:r>
              <a:rPr lang="en-US" i="1" dirty="0"/>
              <a:t>Tasuro Kiuchi: News &amp; Blog,</a:t>
            </a:r>
            <a:r>
              <a:rPr lang="en-US" dirty="0"/>
              <a:t> tatsurokiuchi.com/.  	Accessed 3 Mar. 2016.</a:t>
            </a:r>
            <a:endParaRPr lang="en-US" sz="1800" dirty="0"/>
          </a:p>
          <a:p>
            <a:endParaRPr lang="en-US" sz="1800" dirty="0"/>
          </a:p>
          <a:p>
            <a:pPr>
              <a:buClr>
                <a:schemeClr val="accent2"/>
              </a:buClr>
              <a:buFont typeface="Arial" panose="020B0604020202020204" pitchFamily="34" charset="0"/>
              <a:buChar char="•"/>
            </a:pPr>
            <a:r>
              <a:rPr lang="en-US" sz="1800" b="1" dirty="0"/>
              <a:t>Citing an entry or comment in a blog</a:t>
            </a:r>
          </a:p>
          <a:p>
            <a:pPr marL="0" indent="0">
              <a:lnSpc>
                <a:spcPct val="160000"/>
              </a:lnSpc>
              <a:buNone/>
            </a:pPr>
            <a:r>
              <a:rPr lang="en-US" sz="1800" dirty="0"/>
              <a:t>Edroso, Roy. “Going Down with the Flagship.”  </a:t>
            </a:r>
            <a:r>
              <a:rPr lang="en-US" sz="1800" i="1" dirty="0"/>
              <a:t>Alicublog</a:t>
            </a:r>
            <a:r>
              <a:rPr lang="en-US" sz="1800" dirty="0"/>
              <a:t>,  24 Feb. 2016, 	alicublog.blogspot.com/2014/04/friends-in-high-places.html.</a:t>
            </a:r>
          </a:p>
          <a:p>
            <a:pPr marL="0" indent="0">
              <a:lnSpc>
                <a:spcPct val="170000"/>
              </a:lnSpc>
              <a:buNone/>
            </a:pPr>
            <a:r>
              <a:rPr lang="en-US" sz="1800" dirty="0"/>
              <a:t>Trex. Comment on “Going Down with the Flagship,”  by Roy Edroso.  </a:t>
            </a:r>
            <a:r>
              <a:rPr lang="en-US" sz="1800" i="1" dirty="0" err="1"/>
              <a:t>Alicublog</a:t>
            </a:r>
            <a:r>
              <a:rPr lang="en-US" sz="1800" dirty="0"/>
              <a:t>, 	24 Feb. 2016, alicublog.blogspot.com/2016/02/going-down-with-the-	</a:t>
            </a:r>
            <a:r>
              <a:rPr lang="en-US" sz="1800" dirty="0" err="1"/>
              <a:t>flagship.html#disqus_thread</a:t>
            </a:r>
            <a:r>
              <a:rPr lang="en-US" sz="1800" dirty="0"/>
              <a:t>.</a:t>
            </a:r>
          </a:p>
          <a:p>
            <a:pPr marL="0" indent="0">
              <a:buNone/>
            </a:pPr>
            <a:r>
              <a:rPr lang="en-US" sz="1800" dirty="0"/>
              <a:t>					</a:t>
            </a:r>
            <a:r>
              <a:rPr lang="en-US" sz="1600" dirty="0"/>
              <a:t>  (</a:t>
            </a:r>
            <a:r>
              <a:rPr lang="en-US" sz="1600" i="1" dirty="0"/>
              <a:t>Documenting</a:t>
            </a:r>
            <a:r>
              <a:rPr lang="en-US" sz="1600" dirty="0"/>
              <a:t> 20-21)</a:t>
            </a:r>
            <a:endParaRPr lang="en-US" sz="1800" dirty="0"/>
          </a:p>
        </p:txBody>
      </p:sp>
    </p:spTree>
    <p:extLst>
      <p:ext uri="{BB962C8B-B14F-4D97-AF65-F5344CB8AC3E}">
        <p14:creationId xmlns:p14="http://schemas.microsoft.com/office/powerpoint/2010/main" val="4039592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C650D-0C12-4896-90CA-9CEB60C01A92}"/>
              </a:ext>
            </a:extLst>
          </p:cNvPr>
          <p:cNvSpPr>
            <a:spLocks noGrp="1"/>
          </p:cNvSpPr>
          <p:nvPr>
            <p:ph type="title"/>
          </p:nvPr>
        </p:nvSpPr>
        <p:spPr/>
        <p:txBody>
          <a:bodyPr/>
          <a:lstStyle/>
          <a:p>
            <a:r>
              <a:rPr lang="en-US" dirty="0"/>
              <a:t>Documenting Email</a:t>
            </a:r>
          </a:p>
        </p:txBody>
      </p:sp>
      <p:sp>
        <p:nvSpPr>
          <p:cNvPr id="3" name="Content Placeholder 2">
            <a:extLst>
              <a:ext uri="{FF2B5EF4-FFF2-40B4-BE49-F238E27FC236}">
                <a16:creationId xmlns:a16="http://schemas.microsoft.com/office/drawing/2014/main" id="{413EE8B8-BBC6-4651-818A-7CBCFEE7F990}"/>
              </a:ext>
            </a:extLst>
          </p:cNvPr>
          <p:cNvSpPr>
            <a:spLocks noGrp="1"/>
          </p:cNvSpPr>
          <p:nvPr>
            <p:ph idx="1"/>
          </p:nvPr>
        </p:nvSpPr>
        <p:spPr/>
        <p:txBody>
          <a:bodyPr>
            <a:normAutofit/>
          </a:bodyPr>
          <a:lstStyle/>
          <a:p>
            <a:pPr>
              <a:buClr>
                <a:schemeClr val="accent2"/>
              </a:buClr>
              <a:buFont typeface="Arial" panose="020B0604020202020204" pitchFamily="34" charset="0"/>
              <a:buChar char="•"/>
            </a:pPr>
            <a:r>
              <a:rPr lang="en-US" sz="2400" dirty="0"/>
              <a:t>When you document an e-mail message, use its subject as the title. The subject is enclosed in quotation marks and its capitalization standard. </a:t>
            </a:r>
          </a:p>
          <a:p>
            <a:pPr marL="0" indent="0">
              <a:buNone/>
            </a:pPr>
            <a:endParaRPr lang="en-US" dirty="0"/>
          </a:p>
          <a:p>
            <a:pPr marL="0" indent="0">
              <a:lnSpc>
                <a:spcPct val="150000"/>
              </a:lnSpc>
              <a:buNone/>
            </a:pPr>
            <a:r>
              <a:rPr lang="en-US" dirty="0"/>
              <a:t>Thornbrugh, Caitlin. “Coates Lecture.” Received by Rita Anderson, 	20  Oct.  2015. </a:t>
            </a:r>
          </a:p>
          <a:p>
            <a:pPr marL="0" indent="0">
              <a:buNone/>
            </a:pPr>
            <a:endParaRPr lang="en-US" dirty="0"/>
          </a:p>
          <a:p>
            <a:pPr marL="0" indent="0">
              <a:lnSpc>
                <a:spcPct val="150000"/>
              </a:lnSpc>
              <a:buNone/>
            </a:pPr>
            <a:r>
              <a:rPr lang="en-US" dirty="0"/>
              <a:t>Boyle, Anthony T. “Re: Utopia.” Received by Daniel J. Cahill, 21 June 	1997.</a:t>
            </a:r>
            <a:endParaRPr lang="en-US" sz="1200" dirty="0"/>
          </a:p>
          <a:p>
            <a:pPr marL="0" indent="0">
              <a:buNone/>
            </a:pPr>
            <a:r>
              <a:rPr lang="en-US" sz="1200" dirty="0"/>
              <a:t>							   (</a:t>
            </a:r>
            <a:r>
              <a:rPr lang="en-US" sz="1200" i="1" dirty="0"/>
              <a:t>Documenting </a:t>
            </a:r>
            <a:r>
              <a:rPr lang="en-US" sz="1200" dirty="0"/>
              <a:t>21)</a:t>
            </a:r>
            <a:endParaRPr lang="en-US" sz="2400" dirty="0"/>
          </a:p>
          <a:p>
            <a:endParaRPr lang="en-US" dirty="0"/>
          </a:p>
        </p:txBody>
      </p:sp>
    </p:spTree>
    <p:extLst>
      <p:ext uri="{BB962C8B-B14F-4D97-AF65-F5344CB8AC3E}">
        <p14:creationId xmlns:p14="http://schemas.microsoft.com/office/powerpoint/2010/main" val="40786128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A4697-609C-4603-8983-67E68B040176}"/>
              </a:ext>
            </a:extLst>
          </p:cNvPr>
          <p:cNvSpPr>
            <a:spLocks noGrp="1"/>
          </p:cNvSpPr>
          <p:nvPr>
            <p:ph type="title"/>
          </p:nvPr>
        </p:nvSpPr>
        <p:spPr/>
        <p:txBody>
          <a:bodyPr/>
          <a:lstStyle/>
          <a:p>
            <a:r>
              <a:rPr lang="en-US" dirty="0"/>
              <a:t>Documenting a Tweet</a:t>
            </a:r>
          </a:p>
        </p:txBody>
      </p:sp>
      <p:sp>
        <p:nvSpPr>
          <p:cNvPr id="3" name="Content Placeholder 2">
            <a:extLst>
              <a:ext uri="{FF2B5EF4-FFF2-40B4-BE49-F238E27FC236}">
                <a16:creationId xmlns:a16="http://schemas.microsoft.com/office/drawing/2014/main" id="{A069090E-5B33-4B54-8813-CE64CF882095}"/>
              </a:ext>
            </a:extLst>
          </p:cNvPr>
          <p:cNvSpPr>
            <a:spLocks noGrp="1"/>
          </p:cNvSpPr>
          <p:nvPr>
            <p:ph idx="1"/>
          </p:nvPr>
        </p:nvSpPr>
        <p:spPr/>
        <p:txBody>
          <a:bodyPr>
            <a:normAutofit fontScale="85000" lnSpcReduction="20000"/>
          </a:bodyPr>
          <a:lstStyle/>
          <a:p>
            <a:pPr>
              <a:buClr>
                <a:schemeClr val="accent2"/>
              </a:buClr>
              <a:buFont typeface="Arial" panose="020B0604020202020204" pitchFamily="34" charset="0"/>
              <a:buChar char="•"/>
            </a:pPr>
            <a:r>
              <a:rPr lang="en-US" sz="2800" dirty="0"/>
              <a:t>Give the text of the entire tweet in quotation marks, using the writer’s capitalization and punctuation. Follow the text with the date and time noted on the tweet, and end with the URL.</a:t>
            </a:r>
          </a:p>
          <a:p>
            <a:endParaRPr lang="en-US" sz="2800" dirty="0"/>
          </a:p>
          <a:p>
            <a:pPr marL="0" indent="0">
              <a:buNone/>
            </a:pPr>
            <a:r>
              <a:rPr lang="en-US" dirty="0"/>
              <a:t>@grammarphobia (Patricia T. O’Conner and Steward Kellerman). “Is ‘if you </a:t>
            </a:r>
          </a:p>
          <a:p>
            <a:pPr marL="0" indent="0">
              <a:buNone/>
            </a:pPr>
            <a:endParaRPr lang="en-US" dirty="0"/>
          </a:p>
          <a:p>
            <a:pPr marL="0" indent="0">
              <a:buNone/>
            </a:pPr>
            <a:r>
              <a:rPr lang="en-US" dirty="0"/>
              <a:t>	will,’ like, a verbal tic? http://goo.gl/oYrTYP #English #Language </a:t>
            </a:r>
          </a:p>
          <a:p>
            <a:pPr marL="0" indent="0">
              <a:buNone/>
            </a:pPr>
            <a:endParaRPr lang="en-US" dirty="0"/>
          </a:p>
          <a:p>
            <a:pPr marL="0" indent="0">
              <a:buNone/>
            </a:pPr>
            <a:r>
              <a:rPr lang="en-US" dirty="0"/>
              <a:t>	#grammar #etymology #usage #Linguistics #WOTD.” </a:t>
            </a:r>
            <a:r>
              <a:rPr lang="en-US" i="1" dirty="0"/>
              <a:t>Twitter,</a:t>
            </a:r>
            <a:r>
              <a:rPr lang="en-US" dirty="0"/>
              <a:t> 14 </a:t>
            </a:r>
          </a:p>
          <a:p>
            <a:pPr marL="0" indent="0">
              <a:buNone/>
            </a:pPr>
            <a:endParaRPr lang="en-US" dirty="0"/>
          </a:p>
          <a:p>
            <a:pPr marL="0" indent="0">
              <a:buNone/>
            </a:pPr>
            <a:r>
              <a:rPr lang="en-US" dirty="0"/>
              <a:t>	Mar.  2016, 9:12 a.m., twitter.com/grammarphobia.</a:t>
            </a:r>
          </a:p>
          <a:p>
            <a:pPr marL="0" indent="0">
              <a:buNone/>
            </a:pPr>
            <a:endParaRPr lang="en-US" dirty="0"/>
          </a:p>
          <a:p>
            <a:pPr marL="0" indent="0">
              <a:buNone/>
            </a:pPr>
            <a:endParaRPr lang="en-US" dirty="0"/>
          </a:p>
          <a:p>
            <a:pPr marL="0" indent="0">
              <a:buNone/>
            </a:pPr>
            <a:r>
              <a:rPr lang="en-US" dirty="0"/>
              <a:t>						</a:t>
            </a:r>
            <a:r>
              <a:rPr lang="en-US" sz="1400" dirty="0"/>
              <a:t>  (</a:t>
            </a:r>
            <a:r>
              <a:rPr lang="en-US" sz="1400" i="1" dirty="0"/>
              <a:t>Documenting </a:t>
            </a:r>
            <a:r>
              <a:rPr lang="en-US" sz="1400" dirty="0"/>
              <a:t>21)</a:t>
            </a:r>
            <a:endParaRPr lang="en-US" dirty="0"/>
          </a:p>
          <a:p>
            <a:endParaRPr lang="en-US" dirty="0"/>
          </a:p>
        </p:txBody>
      </p:sp>
    </p:spTree>
    <p:extLst>
      <p:ext uri="{BB962C8B-B14F-4D97-AF65-F5344CB8AC3E}">
        <p14:creationId xmlns:p14="http://schemas.microsoft.com/office/powerpoint/2010/main" val="42908513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15EB-4FAC-4F3C-8769-891B70A1B82E}"/>
              </a:ext>
            </a:extLst>
          </p:cNvPr>
          <p:cNvSpPr>
            <a:spLocks noGrp="1"/>
          </p:cNvSpPr>
          <p:nvPr>
            <p:ph type="title"/>
          </p:nvPr>
        </p:nvSpPr>
        <p:spPr/>
        <p:txBody>
          <a:bodyPr/>
          <a:lstStyle/>
          <a:p>
            <a:r>
              <a:rPr lang="en-US" dirty="0"/>
              <a:t>Documenting Film or Video</a:t>
            </a:r>
          </a:p>
        </p:txBody>
      </p:sp>
      <p:sp>
        <p:nvSpPr>
          <p:cNvPr id="3" name="Content Placeholder 2">
            <a:extLst>
              <a:ext uri="{FF2B5EF4-FFF2-40B4-BE49-F238E27FC236}">
                <a16:creationId xmlns:a16="http://schemas.microsoft.com/office/drawing/2014/main" id="{69E6C1A7-5A4D-444A-852E-7706AE86A807}"/>
              </a:ext>
            </a:extLst>
          </p:cNvPr>
          <p:cNvSpPr>
            <a:spLocks noGrp="1"/>
          </p:cNvSpPr>
          <p:nvPr>
            <p:ph idx="1"/>
          </p:nvPr>
        </p:nvSpPr>
        <p:spPr/>
        <p:txBody>
          <a:bodyPr>
            <a:normAutofit fontScale="85000" lnSpcReduction="20000"/>
          </a:bodyPr>
          <a:lstStyle/>
          <a:p>
            <a:pPr>
              <a:buClr>
                <a:schemeClr val="accent3"/>
              </a:buClr>
              <a:buFont typeface="Arial" panose="020B0604020202020204" pitchFamily="34" charset="0"/>
              <a:buChar char="•"/>
            </a:pPr>
            <a:r>
              <a:rPr lang="en-US" sz="2800" dirty="0"/>
              <a:t>If you cite a particular person’s work, start with the name. If not, start with the title of the film; then name the director, distributor, and year of release. Other contributors, such as writers or performers, may follow the director.</a:t>
            </a:r>
          </a:p>
          <a:p>
            <a:endParaRPr lang="en-US" sz="2800" dirty="0"/>
          </a:p>
          <a:p>
            <a:pPr marL="0" indent="0">
              <a:buNone/>
            </a:pPr>
            <a:r>
              <a:rPr lang="en-US" dirty="0"/>
              <a:t>Bale, Christian, performer. </a:t>
            </a:r>
            <a:r>
              <a:rPr lang="en-US" i="1" dirty="0"/>
              <a:t>The Big Short.</a:t>
            </a:r>
            <a:r>
              <a:rPr lang="en-US" dirty="0"/>
              <a:t> Directed by Adam McKay, </a:t>
            </a:r>
          </a:p>
          <a:p>
            <a:pPr marL="0" indent="0">
              <a:lnSpc>
                <a:spcPct val="160000"/>
              </a:lnSpc>
              <a:buNone/>
            </a:pPr>
            <a:r>
              <a:rPr lang="en-US" dirty="0"/>
              <a:t>	Paramount Pictures, 2015.</a:t>
            </a:r>
          </a:p>
          <a:p>
            <a:pPr marL="0" indent="0">
              <a:buNone/>
            </a:pPr>
            <a:endParaRPr lang="en-US" dirty="0"/>
          </a:p>
          <a:p>
            <a:pPr marL="0" indent="0">
              <a:lnSpc>
                <a:spcPct val="220000"/>
              </a:lnSpc>
              <a:buNone/>
            </a:pPr>
            <a:r>
              <a:rPr lang="en-US" dirty="0"/>
              <a:t>Scott, Ridley, director. </a:t>
            </a:r>
            <a:r>
              <a:rPr lang="en-US" i="1" dirty="0"/>
              <a:t>The Martian. </a:t>
            </a:r>
            <a:r>
              <a:rPr lang="en-US" dirty="0"/>
              <a:t>Performances by Matt Damon, Jessica 	Chastain, Kristen Wiig, and Kate Mara, Twentieth Century Fox, 2015.</a:t>
            </a:r>
          </a:p>
          <a:p>
            <a:pPr marL="0" indent="0">
              <a:buNone/>
            </a:pPr>
            <a:endParaRPr lang="en-US" dirty="0"/>
          </a:p>
          <a:p>
            <a:pPr marL="0" indent="0">
              <a:buNone/>
            </a:pPr>
            <a:r>
              <a:rPr lang="en-US" dirty="0"/>
              <a:t>						</a:t>
            </a:r>
            <a:r>
              <a:rPr lang="en-US" sz="1400" dirty="0"/>
              <a:t> (</a:t>
            </a:r>
            <a:r>
              <a:rPr lang="en-US" sz="1400" i="1" dirty="0"/>
              <a:t>Documenting</a:t>
            </a:r>
            <a:r>
              <a:rPr lang="en-US" sz="1400" dirty="0"/>
              <a:t> 23)</a:t>
            </a:r>
            <a:endParaRPr lang="en-US" dirty="0"/>
          </a:p>
          <a:p>
            <a:endParaRPr lang="en-US" dirty="0"/>
          </a:p>
        </p:txBody>
      </p:sp>
    </p:spTree>
    <p:extLst>
      <p:ext uri="{BB962C8B-B14F-4D97-AF65-F5344CB8AC3E}">
        <p14:creationId xmlns:p14="http://schemas.microsoft.com/office/powerpoint/2010/main" val="10441953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B21C1-3B9F-48F0-ABBA-7F99A4CE3EAE}"/>
              </a:ext>
            </a:extLst>
          </p:cNvPr>
          <p:cNvSpPr>
            <a:spLocks noGrp="1"/>
          </p:cNvSpPr>
          <p:nvPr>
            <p:ph type="title"/>
          </p:nvPr>
        </p:nvSpPr>
        <p:spPr/>
        <p:txBody>
          <a:bodyPr/>
          <a:lstStyle/>
          <a:p>
            <a:r>
              <a:rPr lang="en-US" dirty="0"/>
              <a:t>Documenting Radio or Television Program</a:t>
            </a:r>
          </a:p>
        </p:txBody>
      </p:sp>
      <p:sp>
        <p:nvSpPr>
          <p:cNvPr id="3" name="Content Placeholder 2">
            <a:extLst>
              <a:ext uri="{FF2B5EF4-FFF2-40B4-BE49-F238E27FC236}">
                <a16:creationId xmlns:a16="http://schemas.microsoft.com/office/drawing/2014/main" id="{D1A218CE-DF30-4C13-84ED-6A05B9E0B095}"/>
              </a:ext>
            </a:extLst>
          </p:cNvPr>
          <p:cNvSpPr>
            <a:spLocks noGrp="1"/>
          </p:cNvSpPr>
          <p:nvPr>
            <p:ph idx="1"/>
          </p:nvPr>
        </p:nvSpPr>
        <p:spPr/>
        <p:txBody>
          <a:bodyPr>
            <a:normAutofit fontScale="62500" lnSpcReduction="20000"/>
          </a:bodyPr>
          <a:lstStyle/>
          <a:p>
            <a:pPr>
              <a:buClr>
                <a:schemeClr val="accent4"/>
              </a:buClr>
              <a:buFont typeface="Arial" panose="020B0604020202020204" pitchFamily="34" charset="0"/>
              <a:buChar char="•"/>
            </a:pPr>
            <a:r>
              <a:rPr lang="en-US" sz="2800" dirty="0"/>
              <a:t>If you are citing a particular episode or segment, begin with the title in quotation marks. Then give the program title in italics. List important contributors (narrator, writer, director, actors); the network; and the date of broadcast.</a:t>
            </a:r>
          </a:p>
          <a:p>
            <a:endParaRPr lang="en-US" sz="2800" dirty="0"/>
          </a:p>
          <a:p>
            <a:pPr marL="0" indent="0">
              <a:lnSpc>
                <a:spcPct val="220000"/>
              </a:lnSpc>
              <a:buNone/>
            </a:pPr>
            <a:r>
              <a:rPr lang="en-US" dirty="0"/>
              <a:t>“Free Speech on College Campuses.” </a:t>
            </a:r>
            <a:r>
              <a:rPr lang="en-US" i="1" dirty="0"/>
              <a:t>Washington Journal</a:t>
            </a:r>
            <a:r>
              <a:rPr lang="en-US" dirty="0"/>
              <a:t>, narrated by Peter Slen, </a:t>
            </a:r>
          </a:p>
          <a:p>
            <a:pPr marL="0" indent="0">
              <a:lnSpc>
                <a:spcPct val="220000"/>
              </a:lnSpc>
              <a:buNone/>
            </a:pPr>
            <a:r>
              <a:rPr lang="en-US" dirty="0"/>
              <a:t>	C-SPAN, 27 Nov. 2015.</a:t>
            </a:r>
          </a:p>
          <a:p>
            <a:pPr marL="0" indent="0">
              <a:lnSpc>
                <a:spcPct val="220000"/>
              </a:lnSpc>
              <a:buNone/>
            </a:pPr>
            <a:r>
              <a:rPr lang="en-US" dirty="0"/>
              <a:t>“Obama’s Failures Have Made Millennials Give Up Hope.” </a:t>
            </a:r>
            <a:r>
              <a:rPr lang="en-US" i="1" dirty="0"/>
              <a:t>The Rush Limbaugh Show</a:t>
            </a:r>
            <a:r>
              <a:rPr lang="en-US" dirty="0"/>
              <a:t>, </a:t>
            </a:r>
          </a:p>
          <a:p>
            <a:pPr marL="0" indent="0">
              <a:lnSpc>
                <a:spcPct val="220000"/>
              </a:lnSpc>
              <a:buNone/>
            </a:pPr>
            <a:r>
              <a:rPr lang="en-US" dirty="0"/>
              <a:t>	narrated by Rush Limbaugh, Premiere Radio Networks, 14 Apr. 2014, </a:t>
            </a:r>
          </a:p>
          <a:p>
            <a:pPr marL="0" indent="0">
              <a:lnSpc>
                <a:spcPct val="220000"/>
              </a:lnSpc>
              <a:buNone/>
            </a:pPr>
            <a:r>
              <a:rPr lang="en-US" dirty="0"/>
              <a:t>	www.rushlimbaugh.com/daily/2014/ 04/14/obama_s_failures_have_made </a:t>
            </a:r>
          </a:p>
          <a:p>
            <a:pPr marL="0" indent="0">
              <a:lnSpc>
                <a:spcPct val="220000"/>
              </a:lnSpc>
              <a:buNone/>
            </a:pPr>
            <a:r>
              <a:rPr lang="en-US" dirty="0"/>
              <a:t>	_millennials_give_up_hope.</a:t>
            </a:r>
          </a:p>
          <a:p>
            <a:pPr marL="0" indent="0">
              <a:buNone/>
            </a:pPr>
            <a:endParaRPr lang="en-US" dirty="0"/>
          </a:p>
          <a:p>
            <a:pPr marL="0" indent="0">
              <a:buNone/>
            </a:pPr>
            <a:r>
              <a:rPr lang="en-US" sz="1600" dirty="0"/>
              <a:t>						(</a:t>
            </a:r>
            <a:r>
              <a:rPr lang="en-US" sz="1600" i="1" dirty="0"/>
              <a:t>Documenting</a:t>
            </a:r>
            <a:r>
              <a:rPr lang="en-US" sz="1600" dirty="0"/>
              <a:t> 23+)</a:t>
            </a:r>
          </a:p>
        </p:txBody>
      </p:sp>
    </p:spTree>
    <p:extLst>
      <p:ext uri="{BB962C8B-B14F-4D97-AF65-F5344CB8AC3E}">
        <p14:creationId xmlns:p14="http://schemas.microsoft.com/office/powerpoint/2010/main" val="25520779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A1584-1ABC-4103-8D11-E188A9ECE26D}"/>
              </a:ext>
            </a:extLst>
          </p:cNvPr>
          <p:cNvSpPr>
            <a:spLocks noGrp="1"/>
          </p:cNvSpPr>
          <p:nvPr>
            <p:ph type="title"/>
          </p:nvPr>
        </p:nvSpPr>
        <p:spPr/>
        <p:txBody>
          <a:bodyPr/>
          <a:lstStyle/>
          <a:p>
            <a:r>
              <a:rPr lang="en-US" dirty="0"/>
              <a:t>Documenting an Episode of a Television Series</a:t>
            </a:r>
          </a:p>
        </p:txBody>
      </p:sp>
      <p:sp>
        <p:nvSpPr>
          <p:cNvPr id="3" name="Content Placeholder 2">
            <a:extLst>
              <a:ext uri="{FF2B5EF4-FFF2-40B4-BE49-F238E27FC236}">
                <a16:creationId xmlns:a16="http://schemas.microsoft.com/office/drawing/2014/main" id="{95489CFF-96BB-4709-AE0E-910B0395CE19}"/>
              </a:ext>
            </a:extLst>
          </p:cNvPr>
          <p:cNvSpPr>
            <a:spLocks noGrp="1"/>
          </p:cNvSpPr>
          <p:nvPr>
            <p:ph idx="1"/>
          </p:nvPr>
        </p:nvSpPr>
        <p:spPr/>
        <p:txBody>
          <a:bodyPr>
            <a:normAutofit fontScale="77500" lnSpcReduction="20000"/>
          </a:bodyPr>
          <a:lstStyle/>
          <a:p>
            <a:r>
              <a:rPr lang="en-US" dirty="0"/>
              <a:t>If you are documenting an episode of a television series, the year of its original release may suffice.</a:t>
            </a:r>
          </a:p>
          <a:p>
            <a:endParaRPr lang="en-US" dirty="0"/>
          </a:p>
          <a:p>
            <a:pPr marL="0" indent="0">
              <a:lnSpc>
                <a:spcPct val="210000"/>
              </a:lnSpc>
              <a:buNone/>
            </a:pPr>
            <a:r>
              <a:rPr lang="en-US" dirty="0"/>
              <a:t>“Hush.”  </a:t>
            </a:r>
            <a:r>
              <a:rPr lang="en-US" i="1" dirty="0"/>
              <a:t>Buffy the Vampire Slayer,</a:t>
            </a:r>
            <a:r>
              <a:rPr lang="en-US" dirty="0"/>
              <a:t> created by Joss Whedon, performance by Sarah 	Michelle Gellar,  season 4,  episode 10,  Mutant Enemy,  1999.</a:t>
            </a:r>
          </a:p>
          <a:p>
            <a:endParaRPr lang="en-US" dirty="0"/>
          </a:p>
          <a:p>
            <a:r>
              <a:rPr lang="en-US" dirty="0"/>
              <a:t>However, if you are discussing, say, the historical context in which the episode originally aired, you may want to supply the month and day along with the year.</a:t>
            </a:r>
          </a:p>
          <a:p>
            <a:endParaRPr lang="en-US" dirty="0"/>
          </a:p>
          <a:p>
            <a:pPr marL="0" indent="0">
              <a:lnSpc>
                <a:spcPct val="210000"/>
              </a:lnSpc>
              <a:buNone/>
            </a:pPr>
            <a:r>
              <a:rPr lang="en-US" dirty="0"/>
              <a:t>“Hush.”  </a:t>
            </a:r>
            <a:r>
              <a:rPr lang="en-US" i="1" dirty="0"/>
              <a:t>Buffy the Vampire Slayer,</a:t>
            </a:r>
            <a:r>
              <a:rPr lang="en-US" dirty="0"/>
              <a:t> created by Joss Whedon, performance by Sarah 	Michelle Gellar,  season 4,  episode 10,  WB Television Network, 14  Dec.  	1999.</a:t>
            </a:r>
          </a:p>
          <a:p>
            <a:pPr marL="0" indent="0">
              <a:buNone/>
            </a:pPr>
            <a:r>
              <a:rPr lang="en-US" dirty="0"/>
              <a:t>					</a:t>
            </a:r>
            <a:r>
              <a:rPr lang="en-US" sz="1400" dirty="0"/>
              <a:t>                               (</a:t>
            </a:r>
            <a:r>
              <a:rPr lang="en-US" sz="1400" i="1" dirty="0"/>
              <a:t>MLA Handbook</a:t>
            </a:r>
            <a:r>
              <a:rPr lang="en-US" sz="1400" dirty="0"/>
              <a:t> 30)</a:t>
            </a:r>
            <a:endParaRPr lang="en-US" dirty="0"/>
          </a:p>
          <a:p>
            <a:endParaRPr lang="en-US" dirty="0"/>
          </a:p>
        </p:txBody>
      </p:sp>
    </p:spTree>
    <p:extLst>
      <p:ext uri="{BB962C8B-B14F-4D97-AF65-F5344CB8AC3E}">
        <p14:creationId xmlns:p14="http://schemas.microsoft.com/office/powerpoint/2010/main" val="12221847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6BB27-4BA2-4DD5-B57A-67775E5447FC}"/>
              </a:ext>
            </a:extLst>
          </p:cNvPr>
          <p:cNvSpPr>
            <a:spLocks noGrp="1"/>
          </p:cNvSpPr>
          <p:nvPr>
            <p:ph type="title"/>
          </p:nvPr>
        </p:nvSpPr>
        <p:spPr/>
        <p:txBody>
          <a:bodyPr/>
          <a:lstStyle/>
          <a:p>
            <a:r>
              <a:rPr lang="en-US" dirty="0"/>
              <a:t>Documenting a Work of Art or Photograph</a:t>
            </a:r>
          </a:p>
        </p:txBody>
      </p:sp>
      <p:sp>
        <p:nvSpPr>
          <p:cNvPr id="3" name="Content Placeholder 2">
            <a:extLst>
              <a:ext uri="{FF2B5EF4-FFF2-40B4-BE49-F238E27FC236}">
                <a16:creationId xmlns:a16="http://schemas.microsoft.com/office/drawing/2014/main" id="{F85CA1BA-E1F6-489B-86D0-7794948B780A}"/>
              </a:ext>
            </a:extLst>
          </p:cNvPr>
          <p:cNvSpPr>
            <a:spLocks noGrp="1"/>
          </p:cNvSpPr>
          <p:nvPr>
            <p:ph idx="1"/>
          </p:nvPr>
        </p:nvSpPr>
        <p:spPr>
          <a:xfrm>
            <a:off x="3869268" y="864108"/>
            <a:ext cx="7315200" cy="5120640"/>
          </a:xfrm>
        </p:spPr>
        <p:txBody>
          <a:bodyPr>
            <a:normAutofit/>
          </a:bodyPr>
          <a:lstStyle/>
          <a:p>
            <a:pPr>
              <a:buClr>
                <a:schemeClr val="accent2"/>
              </a:buClr>
              <a:buFont typeface="Arial" panose="020B0604020202020204" pitchFamily="34" charset="0"/>
              <a:buChar char="•"/>
            </a:pPr>
            <a:r>
              <a:rPr lang="en-US" dirty="0"/>
              <a:t>Cite the artist’s name, the title of the artwork or photograph, italicized; the date of composition; and the institution and the city in which the artwork is located. For works located online, include the titles of the site and the URL of the work. For a photograph, use the label </a:t>
            </a:r>
            <a:r>
              <a:rPr lang="en-US" i="1" dirty="0"/>
              <a:t>Photograph</a:t>
            </a:r>
            <a:r>
              <a:rPr lang="en-US" dirty="0"/>
              <a:t> at the end if it is not clear from the source. </a:t>
            </a:r>
          </a:p>
          <a:p>
            <a:endParaRPr lang="en-US" dirty="0"/>
          </a:p>
          <a:p>
            <a:pPr marL="0" indent="0">
              <a:lnSpc>
                <a:spcPct val="200000"/>
              </a:lnSpc>
              <a:buNone/>
            </a:pPr>
            <a:r>
              <a:rPr lang="en-US" sz="1600" dirty="0"/>
              <a:t>Bronzino,  Agnolo.   </a:t>
            </a:r>
            <a:r>
              <a:rPr lang="en-US" sz="1600" i="1" dirty="0"/>
              <a:t>Lodovico Capponi</a:t>
            </a:r>
            <a:r>
              <a:rPr lang="en-US" sz="1600" dirty="0"/>
              <a:t>.  1550-55,  Frick Collection,  New  York.</a:t>
            </a:r>
          </a:p>
          <a:p>
            <a:pPr marL="0" indent="0">
              <a:lnSpc>
                <a:spcPct val="200000"/>
              </a:lnSpc>
              <a:buNone/>
            </a:pPr>
            <a:r>
              <a:rPr lang="en-US" sz="1600" dirty="0"/>
              <a:t>Hura,  Sohrab.  </a:t>
            </a:r>
            <a:r>
              <a:rPr lang="en-US" sz="1600" i="1" dirty="0"/>
              <a:t>Old Man Lighting a Fire.</a:t>
            </a:r>
            <a:r>
              <a:rPr lang="en-US" sz="1600" dirty="0"/>
              <a:t>  2015,  </a:t>
            </a:r>
            <a:r>
              <a:rPr lang="en-US" sz="1600" i="1" dirty="0"/>
              <a:t>Magnum Photos,</a:t>
            </a:r>
            <a:r>
              <a:rPr lang="en-US" sz="1600" dirty="0"/>
              <a:t>  	www.magnumphotos.com/C.aspx?VP3=SearchResult&amp;ALID=2K1HRG681	B_Q</a:t>
            </a:r>
          </a:p>
          <a:p>
            <a:pPr marL="0" indent="0">
              <a:buNone/>
            </a:pPr>
            <a:r>
              <a:rPr lang="en-US" sz="1200" dirty="0"/>
              <a:t>						(</a:t>
            </a:r>
            <a:r>
              <a:rPr lang="en-US" sz="1200" i="1" dirty="0"/>
              <a:t>Documenting</a:t>
            </a:r>
            <a:r>
              <a:rPr lang="en-US" sz="1200" dirty="0"/>
              <a:t> 22)</a:t>
            </a:r>
          </a:p>
        </p:txBody>
      </p:sp>
    </p:spTree>
    <p:extLst>
      <p:ext uri="{BB962C8B-B14F-4D97-AF65-F5344CB8AC3E}">
        <p14:creationId xmlns:p14="http://schemas.microsoft.com/office/powerpoint/2010/main" val="3209821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8AD0D-ED3D-4B9F-BCB0-D0AC89C0BC33}"/>
              </a:ext>
            </a:extLst>
          </p:cNvPr>
          <p:cNvSpPr>
            <a:spLocks noGrp="1"/>
          </p:cNvSpPr>
          <p:nvPr>
            <p:ph type="title"/>
          </p:nvPr>
        </p:nvSpPr>
        <p:spPr/>
        <p:txBody>
          <a:bodyPr/>
          <a:lstStyle/>
          <a:p>
            <a:r>
              <a:rPr lang="en-US" dirty="0"/>
              <a:t>First Page </a:t>
            </a:r>
          </a:p>
        </p:txBody>
      </p:sp>
      <p:sp>
        <p:nvSpPr>
          <p:cNvPr id="3" name="Content Placeholder 2">
            <a:extLst>
              <a:ext uri="{FF2B5EF4-FFF2-40B4-BE49-F238E27FC236}">
                <a16:creationId xmlns:a16="http://schemas.microsoft.com/office/drawing/2014/main" id="{6EBD38DE-459E-4E24-BF63-44B319B0B28B}"/>
              </a:ext>
            </a:extLst>
          </p:cNvPr>
          <p:cNvSpPr>
            <a:spLocks noGrp="1"/>
          </p:cNvSpPr>
          <p:nvPr>
            <p:ph idx="1"/>
          </p:nvPr>
        </p:nvSpPr>
        <p:spPr/>
        <p:txBody>
          <a:bodyPr>
            <a:normAutofit/>
          </a:bodyPr>
          <a:lstStyle/>
          <a:p>
            <a:pPr lvl="1">
              <a:buClr>
                <a:schemeClr val="accent5"/>
              </a:buClr>
              <a:buFont typeface="Arial" panose="020B0604020202020204" pitchFamily="34" charset="0"/>
              <a:buChar char="•"/>
            </a:pPr>
            <a:r>
              <a:rPr lang="en-US" altLang="en-US" sz="2000" dirty="0"/>
              <a:t>Upper Left Hand Corner</a:t>
            </a:r>
          </a:p>
          <a:p>
            <a:pPr lvl="1">
              <a:buClr>
                <a:schemeClr val="accent5"/>
              </a:buClr>
              <a:buFont typeface="Arial" panose="020B0604020202020204" pitchFamily="34" charset="0"/>
              <a:buChar char="•"/>
            </a:pPr>
            <a:endParaRPr lang="en-US" altLang="en-US" sz="2000" dirty="0"/>
          </a:p>
          <a:p>
            <a:pPr lvl="2">
              <a:buClr>
                <a:schemeClr val="accent5"/>
              </a:buClr>
              <a:buFont typeface="Arial" panose="020B0604020202020204" pitchFamily="34" charset="0"/>
              <a:buChar char="•"/>
            </a:pPr>
            <a:r>
              <a:rPr lang="en-US" altLang="en-US" sz="2000" dirty="0"/>
              <a:t>List your name, instructor’s name, course number, and date; remember to double space your lines. </a:t>
            </a:r>
          </a:p>
          <a:p>
            <a:pPr lvl="2">
              <a:buClr>
                <a:srgbClr val="92D050"/>
              </a:buClr>
              <a:buNone/>
            </a:pPr>
            <a:r>
              <a:rPr lang="en-US" altLang="en-US" sz="2000" dirty="0"/>
              <a:t>  					(see p.30, MLA 8</a:t>
            </a:r>
            <a:r>
              <a:rPr lang="en-US" altLang="en-US" sz="2000" baseline="30000" dirty="0"/>
              <a:t>th</a:t>
            </a:r>
            <a:r>
              <a:rPr lang="en-US" altLang="en-US" sz="2000" dirty="0"/>
              <a:t> ed.)</a:t>
            </a:r>
          </a:p>
          <a:p>
            <a:pPr lvl="2">
              <a:buClr>
                <a:srgbClr val="92D050"/>
              </a:buClr>
              <a:buNone/>
            </a:pPr>
            <a:r>
              <a:rPr lang="en-US" altLang="en-US" sz="2000" dirty="0"/>
              <a:t>		Ex.</a:t>
            </a:r>
          </a:p>
          <a:p>
            <a:pPr lvl="2">
              <a:buClr>
                <a:srgbClr val="92D050"/>
              </a:buClr>
              <a:buNone/>
            </a:pPr>
            <a:r>
              <a:rPr lang="en-US" altLang="en-US" sz="2000" dirty="0"/>
              <a:t>	</a:t>
            </a:r>
            <a:r>
              <a:rPr lang="en-US" altLang="en-US" sz="2000" dirty="0">
                <a:solidFill>
                  <a:schemeClr val="accent4"/>
                </a:solidFill>
              </a:rPr>
              <a:t>	John Williams</a:t>
            </a:r>
          </a:p>
          <a:p>
            <a:pPr lvl="2">
              <a:buClr>
                <a:srgbClr val="92D050"/>
              </a:buClr>
              <a:buNone/>
            </a:pPr>
            <a:r>
              <a:rPr lang="en-US" altLang="en-US" sz="2000" dirty="0">
                <a:solidFill>
                  <a:schemeClr val="accent4"/>
                </a:solidFill>
              </a:rPr>
              <a:t>			</a:t>
            </a:r>
          </a:p>
          <a:p>
            <a:pPr lvl="2">
              <a:buClr>
                <a:srgbClr val="92D050"/>
              </a:buClr>
              <a:buNone/>
            </a:pPr>
            <a:r>
              <a:rPr lang="en-US" altLang="en-US" sz="2000" dirty="0">
                <a:solidFill>
                  <a:schemeClr val="accent4"/>
                </a:solidFill>
              </a:rPr>
              <a:t>		Professor Thompson</a:t>
            </a:r>
          </a:p>
          <a:p>
            <a:pPr lvl="2">
              <a:buClr>
                <a:srgbClr val="92D050"/>
              </a:buClr>
              <a:buNone/>
            </a:pPr>
            <a:endParaRPr lang="en-US" altLang="en-US" sz="2000" dirty="0">
              <a:solidFill>
                <a:schemeClr val="accent4"/>
              </a:solidFill>
            </a:endParaRPr>
          </a:p>
          <a:p>
            <a:pPr lvl="2">
              <a:buClr>
                <a:srgbClr val="92D050"/>
              </a:buClr>
              <a:buNone/>
            </a:pPr>
            <a:r>
              <a:rPr lang="en-US" altLang="en-US" sz="2000" dirty="0">
                <a:solidFill>
                  <a:schemeClr val="accent4"/>
                </a:solidFill>
              </a:rPr>
              <a:t>		English 111</a:t>
            </a:r>
          </a:p>
          <a:p>
            <a:pPr lvl="2">
              <a:buClr>
                <a:srgbClr val="92D050"/>
              </a:buClr>
              <a:buNone/>
            </a:pPr>
            <a:endParaRPr lang="en-US" altLang="en-US" sz="2000" dirty="0">
              <a:solidFill>
                <a:schemeClr val="accent4"/>
              </a:solidFill>
            </a:endParaRPr>
          </a:p>
          <a:p>
            <a:pPr lvl="2">
              <a:buClr>
                <a:srgbClr val="92D050"/>
              </a:buClr>
              <a:buNone/>
            </a:pPr>
            <a:r>
              <a:rPr lang="en-US" altLang="en-US" sz="2000" dirty="0">
                <a:solidFill>
                  <a:schemeClr val="accent4"/>
                </a:solidFill>
              </a:rPr>
              <a:t>		12 August 2009</a:t>
            </a:r>
          </a:p>
        </p:txBody>
      </p:sp>
    </p:spTree>
    <p:extLst>
      <p:ext uri="{BB962C8B-B14F-4D97-AF65-F5344CB8AC3E}">
        <p14:creationId xmlns:p14="http://schemas.microsoft.com/office/powerpoint/2010/main" val="4912288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EFDFE-FDFD-41C9-A560-C3A8CFCBA28B}"/>
              </a:ext>
            </a:extLst>
          </p:cNvPr>
          <p:cNvSpPr>
            <a:spLocks noGrp="1"/>
          </p:cNvSpPr>
          <p:nvPr>
            <p:ph type="title"/>
          </p:nvPr>
        </p:nvSpPr>
        <p:spPr/>
        <p:txBody>
          <a:bodyPr/>
          <a:lstStyle/>
          <a:p>
            <a:r>
              <a:rPr lang="en-US" dirty="0"/>
              <a:t>Documenting an Advertisement </a:t>
            </a:r>
          </a:p>
        </p:txBody>
      </p:sp>
      <p:sp>
        <p:nvSpPr>
          <p:cNvPr id="3" name="Content Placeholder 2">
            <a:extLst>
              <a:ext uri="{FF2B5EF4-FFF2-40B4-BE49-F238E27FC236}">
                <a16:creationId xmlns:a16="http://schemas.microsoft.com/office/drawing/2014/main" id="{9E3D9919-49DC-4BA6-AFCE-B73D4E224537}"/>
              </a:ext>
            </a:extLst>
          </p:cNvPr>
          <p:cNvSpPr>
            <a:spLocks noGrp="1"/>
          </p:cNvSpPr>
          <p:nvPr>
            <p:ph idx="1"/>
          </p:nvPr>
        </p:nvSpPr>
        <p:spPr/>
        <p:txBody>
          <a:bodyPr>
            <a:normAutofit fontScale="92500" lnSpcReduction="10000"/>
          </a:bodyPr>
          <a:lstStyle/>
          <a:p>
            <a:endParaRPr lang="en-US" dirty="0"/>
          </a:p>
          <a:p>
            <a:endParaRPr lang="en-US" dirty="0"/>
          </a:p>
          <a:p>
            <a:pPr marL="0" indent="0">
              <a:lnSpc>
                <a:spcPct val="200000"/>
              </a:lnSpc>
              <a:buNone/>
            </a:pPr>
            <a:r>
              <a:rPr lang="en-US" dirty="0"/>
              <a:t>Ameritrade. </a:t>
            </a:r>
            <a:r>
              <a:rPr lang="en-US" i="1" dirty="0"/>
              <a:t>Wired</a:t>
            </a:r>
            <a:r>
              <a:rPr lang="en-US" dirty="0"/>
              <a:t>,  Jan. 2014,  p. 47.  Advertisement.</a:t>
            </a:r>
          </a:p>
          <a:p>
            <a:pPr marL="0" indent="0">
              <a:lnSpc>
                <a:spcPct val="200000"/>
              </a:lnSpc>
              <a:buNone/>
            </a:pPr>
            <a:endParaRPr lang="en-US" dirty="0"/>
          </a:p>
          <a:p>
            <a:pPr marL="0" indent="0">
              <a:lnSpc>
                <a:spcPct val="200000"/>
              </a:lnSpc>
              <a:buNone/>
            </a:pPr>
            <a:endParaRPr lang="en-US" dirty="0"/>
          </a:p>
          <a:p>
            <a:pPr marL="0" indent="0">
              <a:lnSpc>
                <a:spcPct val="200000"/>
              </a:lnSpc>
              <a:buNone/>
            </a:pPr>
            <a:r>
              <a:rPr lang="en-US" dirty="0"/>
              <a:t>Toyota. </a:t>
            </a:r>
            <a:r>
              <a:rPr lang="en-US" i="1" dirty="0"/>
              <a:t>The Root</a:t>
            </a:r>
            <a:r>
              <a:rPr lang="en-US" dirty="0"/>
              <a:t>.  Slate Group,  28  Nov.  2015,  www.theroot.com. </a:t>
            </a:r>
          </a:p>
          <a:p>
            <a:pPr marL="0" indent="0">
              <a:lnSpc>
                <a:spcPct val="200000"/>
              </a:lnSpc>
              <a:buNone/>
            </a:pPr>
            <a:r>
              <a:rPr lang="en-US" dirty="0"/>
              <a:t>	Advertisement. </a:t>
            </a:r>
          </a:p>
          <a:p>
            <a:pPr marL="0" indent="0">
              <a:buNone/>
            </a:pPr>
            <a:endParaRPr lang="en-US" dirty="0"/>
          </a:p>
          <a:p>
            <a:pPr marL="0" indent="0">
              <a:buNone/>
            </a:pPr>
            <a:r>
              <a:rPr lang="en-US" sz="1200" dirty="0"/>
              <a:t>							(</a:t>
            </a:r>
            <a:r>
              <a:rPr lang="en-US" sz="1200" i="1" dirty="0"/>
              <a:t>Documenting </a:t>
            </a:r>
            <a:r>
              <a:rPr lang="en-US" sz="1200" dirty="0"/>
              <a:t> 22)</a:t>
            </a:r>
          </a:p>
          <a:p>
            <a:endParaRPr lang="en-US" dirty="0"/>
          </a:p>
        </p:txBody>
      </p:sp>
    </p:spTree>
    <p:extLst>
      <p:ext uri="{BB962C8B-B14F-4D97-AF65-F5344CB8AC3E}">
        <p14:creationId xmlns:p14="http://schemas.microsoft.com/office/powerpoint/2010/main" val="24294580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2735F-785E-48F1-A0CB-45E0ABF8DAA0}"/>
              </a:ext>
            </a:extLst>
          </p:cNvPr>
          <p:cNvSpPr>
            <a:spLocks noGrp="1"/>
          </p:cNvSpPr>
          <p:nvPr>
            <p:ph type="title"/>
          </p:nvPr>
        </p:nvSpPr>
        <p:spPr/>
        <p:txBody>
          <a:bodyPr/>
          <a:lstStyle/>
          <a:p>
            <a:r>
              <a:rPr lang="en-US" dirty="0"/>
              <a:t>Documenting Government Publications</a:t>
            </a:r>
          </a:p>
        </p:txBody>
      </p:sp>
      <p:sp>
        <p:nvSpPr>
          <p:cNvPr id="3" name="Content Placeholder 2">
            <a:extLst>
              <a:ext uri="{FF2B5EF4-FFF2-40B4-BE49-F238E27FC236}">
                <a16:creationId xmlns:a16="http://schemas.microsoft.com/office/drawing/2014/main" id="{D638A4EE-95C2-400F-ADDB-9C1CE4DC4C70}"/>
              </a:ext>
            </a:extLst>
          </p:cNvPr>
          <p:cNvSpPr>
            <a:spLocks noGrp="1"/>
          </p:cNvSpPr>
          <p:nvPr>
            <p:ph idx="1"/>
          </p:nvPr>
        </p:nvSpPr>
        <p:spPr/>
        <p:txBody>
          <a:bodyPr>
            <a:normAutofit fontScale="92500" lnSpcReduction="10000"/>
          </a:bodyPr>
          <a:lstStyle/>
          <a:p>
            <a:pPr>
              <a:buClr>
                <a:schemeClr val="accent2"/>
              </a:buClr>
              <a:buFont typeface="Arial" panose="020B0604020202020204" pitchFamily="34" charset="0"/>
              <a:buChar char="•"/>
            </a:pPr>
            <a:r>
              <a:rPr lang="en-US" dirty="0"/>
              <a:t>Treat the government agency as the author, giving the name of the government followed by the name of the department and agency.</a:t>
            </a:r>
          </a:p>
          <a:p>
            <a:pPr marL="0" indent="0">
              <a:buNone/>
            </a:pPr>
            <a:endParaRPr lang="en-US" dirty="0"/>
          </a:p>
          <a:p>
            <a:pPr marL="0" indent="0">
              <a:lnSpc>
                <a:spcPct val="200000"/>
              </a:lnSpc>
              <a:buNone/>
            </a:pPr>
            <a:r>
              <a:rPr lang="en-US" dirty="0"/>
              <a:t>United States, Department of Health and Human Services. </a:t>
            </a:r>
            <a:r>
              <a:rPr lang="en-US" i="1" dirty="0"/>
              <a:t>Keep the 	Beat Recipes: Deliciously Healthy Dinners.</a:t>
            </a:r>
            <a:r>
              <a:rPr lang="en-US" dirty="0"/>
              <a:t>  National 	Institutes of Health, Oct.  2009,  	healthyliving.nhlbi.nih.gov/pdfs/ Dinners _Cookbook_508-	compliant.pdf.</a:t>
            </a:r>
          </a:p>
          <a:p>
            <a:pPr marL="0" indent="0">
              <a:buNone/>
            </a:pPr>
            <a:endParaRPr lang="en-US" dirty="0"/>
          </a:p>
          <a:p>
            <a:pPr marL="0" indent="0">
              <a:buNone/>
            </a:pPr>
            <a:endParaRPr lang="en-US" dirty="0"/>
          </a:p>
          <a:p>
            <a:pPr marL="0" indent="0">
              <a:buNone/>
            </a:pPr>
            <a:r>
              <a:rPr lang="en-US" sz="1200" dirty="0"/>
              <a:t>						(</a:t>
            </a:r>
            <a:r>
              <a:rPr lang="en-US" sz="1200" i="1" dirty="0"/>
              <a:t>Documenting </a:t>
            </a:r>
            <a:r>
              <a:rPr lang="en-US" sz="1200" dirty="0"/>
              <a:t>25)</a:t>
            </a:r>
          </a:p>
          <a:p>
            <a:endParaRPr lang="en-US" dirty="0"/>
          </a:p>
        </p:txBody>
      </p:sp>
    </p:spTree>
    <p:extLst>
      <p:ext uri="{BB962C8B-B14F-4D97-AF65-F5344CB8AC3E}">
        <p14:creationId xmlns:p14="http://schemas.microsoft.com/office/powerpoint/2010/main" val="22165807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A0D3B-B1B4-4776-8574-9DBBC68E316D}"/>
              </a:ext>
            </a:extLst>
          </p:cNvPr>
          <p:cNvSpPr>
            <a:spLocks noGrp="1"/>
          </p:cNvSpPr>
          <p:nvPr>
            <p:ph type="title"/>
          </p:nvPr>
        </p:nvSpPr>
        <p:spPr/>
        <p:txBody>
          <a:bodyPr/>
          <a:lstStyle/>
          <a:p>
            <a:r>
              <a:rPr lang="en-US" dirty="0"/>
              <a:t>Choosing Text to Integrate</a:t>
            </a:r>
          </a:p>
        </p:txBody>
      </p:sp>
      <p:sp>
        <p:nvSpPr>
          <p:cNvPr id="3" name="Content Placeholder 2">
            <a:extLst>
              <a:ext uri="{FF2B5EF4-FFF2-40B4-BE49-F238E27FC236}">
                <a16:creationId xmlns:a16="http://schemas.microsoft.com/office/drawing/2014/main" id="{A05B1905-9308-4E70-8A95-71343159FB3B}"/>
              </a:ext>
            </a:extLst>
          </p:cNvPr>
          <p:cNvSpPr>
            <a:spLocks noGrp="1"/>
          </p:cNvSpPr>
          <p:nvPr>
            <p:ph idx="1"/>
          </p:nvPr>
        </p:nvSpPr>
        <p:spPr/>
        <p:txBody>
          <a:bodyPr>
            <a:normAutofit/>
          </a:bodyPr>
          <a:lstStyle/>
          <a:p>
            <a:pPr>
              <a:buClr>
                <a:schemeClr val="accent2"/>
              </a:buClr>
              <a:buFont typeface="Arial" panose="020B0604020202020204" pitchFamily="34" charset="0"/>
              <a:buChar char="•"/>
            </a:pPr>
            <a:r>
              <a:rPr lang="en-US" dirty="0"/>
              <a:t>Treat the government agency as the author, giving the name of the government followed by the name of the department and agency.</a:t>
            </a:r>
          </a:p>
          <a:p>
            <a:pPr marL="0" indent="0">
              <a:buNone/>
            </a:pPr>
            <a:endParaRPr lang="en-US" dirty="0"/>
          </a:p>
          <a:p>
            <a:pPr marL="0" indent="0">
              <a:lnSpc>
                <a:spcPct val="200000"/>
              </a:lnSpc>
              <a:buNone/>
            </a:pPr>
            <a:r>
              <a:rPr lang="en-US" dirty="0"/>
              <a:t>United States, Department of Health and Human Services. </a:t>
            </a:r>
            <a:r>
              <a:rPr lang="en-US" i="1" dirty="0"/>
              <a:t>Keep the 	Beat Recipes: Deliciously Healthy Dinners.</a:t>
            </a:r>
            <a:r>
              <a:rPr lang="en-US" dirty="0"/>
              <a:t>  National 	Institutes of Health, Oct.  2009,  	healthyliving.nhlbi.nih.gov/pdfs/ Dinners _Cookbook_508-	compliant.pdf.</a:t>
            </a:r>
          </a:p>
          <a:p>
            <a:pPr marL="0" indent="0">
              <a:buNone/>
            </a:pPr>
            <a:r>
              <a:rPr lang="en-US" sz="1200" dirty="0"/>
              <a:t>						(</a:t>
            </a:r>
            <a:r>
              <a:rPr lang="en-US" sz="1200" i="1" dirty="0"/>
              <a:t>Documenting </a:t>
            </a:r>
            <a:r>
              <a:rPr lang="en-US" sz="1200" dirty="0"/>
              <a:t>25)</a:t>
            </a:r>
          </a:p>
        </p:txBody>
      </p:sp>
    </p:spTree>
    <p:extLst>
      <p:ext uri="{BB962C8B-B14F-4D97-AF65-F5344CB8AC3E}">
        <p14:creationId xmlns:p14="http://schemas.microsoft.com/office/powerpoint/2010/main" val="34545091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944F1-146B-473F-AD8C-09E2B09DD98E}"/>
              </a:ext>
            </a:extLst>
          </p:cNvPr>
          <p:cNvSpPr>
            <a:spLocks noGrp="1"/>
          </p:cNvSpPr>
          <p:nvPr>
            <p:ph type="title"/>
          </p:nvPr>
        </p:nvSpPr>
        <p:spPr/>
        <p:txBody>
          <a:bodyPr/>
          <a:lstStyle/>
          <a:p>
            <a:r>
              <a:rPr lang="en-US" dirty="0"/>
              <a:t>Summarizing</a:t>
            </a:r>
          </a:p>
        </p:txBody>
      </p:sp>
      <p:sp>
        <p:nvSpPr>
          <p:cNvPr id="3" name="Content Placeholder 2">
            <a:extLst>
              <a:ext uri="{FF2B5EF4-FFF2-40B4-BE49-F238E27FC236}">
                <a16:creationId xmlns:a16="http://schemas.microsoft.com/office/drawing/2014/main" id="{7A7FF422-8C7C-4780-A716-AE2027590228}"/>
              </a:ext>
            </a:extLst>
          </p:cNvPr>
          <p:cNvSpPr>
            <a:spLocks noGrp="1"/>
          </p:cNvSpPr>
          <p:nvPr>
            <p:ph idx="1"/>
          </p:nvPr>
        </p:nvSpPr>
        <p:spPr/>
        <p:txBody>
          <a:bodyPr/>
          <a:lstStyle/>
          <a:p>
            <a:pPr>
              <a:buClr>
                <a:schemeClr val="accent3"/>
              </a:buClr>
              <a:buFont typeface="Arial" panose="020B0604020202020204" pitchFamily="34" charset="0"/>
              <a:buChar char="•"/>
            </a:pPr>
            <a:r>
              <a:rPr lang="en-US" altLang="en-US" dirty="0"/>
              <a:t>When you</a:t>
            </a:r>
            <a:r>
              <a:rPr lang="en-US" altLang="en-US" b="1" dirty="0"/>
              <a:t> summarize, </a:t>
            </a:r>
            <a:r>
              <a:rPr lang="en-US" altLang="en-US" dirty="0"/>
              <a:t>you put the main idea(s) into your own words, including only the main point(s). </a:t>
            </a:r>
          </a:p>
          <a:p>
            <a:pPr lvl="1">
              <a:buClr>
                <a:schemeClr val="accent3"/>
              </a:buClr>
              <a:buFont typeface="Arial" panose="020B0604020202020204" pitchFamily="34" charset="0"/>
              <a:buChar char="•"/>
            </a:pPr>
            <a:r>
              <a:rPr lang="en-US" altLang="en-US" sz="2000" dirty="0"/>
              <a:t>Summarized ideas must be attributed to the original source. </a:t>
            </a:r>
          </a:p>
          <a:p>
            <a:pPr lvl="1">
              <a:buClr>
                <a:schemeClr val="accent3"/>
              </a:buClr>
              <a:buFont typeface="Arial" panose="020B0604020202020204" pitchFamily="34" charset="0"/>
              <a:buChar char="•"/>
            </a:pPr>
            <a:r>
              <a:rPr lang="en-US" altLang="en-US" sz="2000" dirty="0"/>
              <a:t>Summaries are significantly shorter than the original.</a:t>
            </a:r>
          </a:p>
          <a:p>
            <a:pPr lvl="1">
              <a:buClr>
                <a:schemeClr val="accent3"/>
              </a:buClr>
              <a:buFont typeface="Arial" panose="020B0604020202020204" pitchFamily="34" charset="0"/>
              <a:buChar char="•"/>
            </a:pPr>
            <a:r>
              <a:rPr lang="en-US" altLang="en-US" sz="2000" dirty="0"/>
              <a:t>Summaries take a broad overview of source material.</a:t>
            </a:r>
          </a:p>
          <a:p>
            <a:pPr lvl="1"/>
            <a:endParaRPr lang="en-US" altLang="en-US" sz="700" dirty="0"/>
          </a:p>
          <a:p>
            <a:pPr>
              <a:buNone/>
            </a:pPr>
            <a:r>
              <a:rPr lang="en-US" altLang="en-US" sz="1200" dirty="0"/>
              <a:t>Quoting, paraphrasing, and summarizing. (2004). Purdue University Online Writing Lab. Retrieved September 28, 2007, from http://owl.english.purdue.edu/handouts/research/r_quotprsum.html</a:t>
            </a:r>
          </a:p>
          <a:p>
            <a:pPr marL="0" indent="0">
              <a:buNone/>
            </a:pPr>
            <a:endParaRPr lang="en-US" dirty="0"/>
          </a:p>
        </p:txBody>
      </p:sp>
    </p:spTree>
    <p:extLst>
      <p:ext uri="{BB962C8B-B14F-4D97-AF65-F5344CB8AC3E}">
        <p14:creationId xmlns:p14="http://schemas.microsoft.com/office/powerpoint/2010/main" val="9315875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0F578-5125-430D-BEA4-6E48F8B98B19}"/>
              </a:ext>
            </a:extLst>
          </p:cNvPr>
          <p:cNvSpPr>
            <a:spLocks noGrp="1"/>
          </p:cNvSpPr>
          <p:nvPr>
            <p:ph type="title"/>
          </p:nvPr>
        </p:nvSpPr>
        <p:spPr/>
        <p:txBody>
          <a:bodyPr/>
          <a:lstStyle/>
          <a:p>
            <a:r>
              <a:rPr lang="en-US" dirty="0"/>
              <a:t>Paraphrasing</a:t>
            </a:r>
          </a:p>
        </p:txBody>
      </p:sp>
      <p:sp>
        <p:nvSpPr>
          <p:cNvPr id="3" name="Content Placeholder 2">
            <a:extLst>
              <a:ext uri="{FF2B5EF4-FFF2-40B4-BE49-F238E27FC236}">
                <a16:creationId xmlns:a16="http://schemas.microsoft.com/office/drawing/2014/main" id="{4D5A40E5-36CC-4B6C-8453-89A7FCBAE3DC}"/>
              </a:ext>
            </a:extLst>
          </p:cNvPr>
          <p:cNvSpPr>
            <a:spLocks noGrp="1"/>
          </p:cNvSpPr>
          <p:nvPr>
            <p:ph idx="1"/>
          </p:nvPr>
        </p:nvSpPr>
        <p:spPr/>
        <p:txBody>
          <a:bodyPr/>
          <a:lstStyle/>
          <a:p>
            <a:pPr>
              <a:buClr>
                <a:schemeClr val="accent3"/>
              </a:buClr>
              <a:buFont typeface="Arial" panose="020B0604020202020204" pitchFamily="34" charset="0"/>
              <a:buChar char="•"/>
            </a:pPr>
            <a:r>
              <a:rPr lang="en-US" altLang="en-US" b="1" dirty="0"/>
              <a:t>Paraphrasing</a:t>
            </a:r>
            <a:r>
              <a:rPr lang="en-US" altLang="en-US" dirty="0"/>
              <a:t> involves putting a passage from source material into your own words. </a:t>
            </a:r>
          </a:p>
          <a:p>
            <a:pPr lvl="1">
              <a:buClr>
                <a:schemeClr val="accent3"/>
              </a:buClr>
              <a:buFont typeface="Arial" panose="020B0604020202020204" pitchFamily="34" charset="0"/>
              <a:buChar char="•"/>
            </a:pPr>
            <a:r>
              <a:rPr lang="en-US" altLang="en-US" dirty="0"/>
              <a:t>Attribute paraphrases to their original sources.</a:t>
            </a:r>
          </a:p>
          <a:p>
            <a:pPr lvl="1">
              <a:buClr>
                <a:schemeClr val="accent3"/>
              </a:buClr>
              <a:buFont typeface="Arial" panose="020B0604020202020204" pitchFamily="34" charset="0"/>
              <a:buChar char="•"/>
            </a:pPr>
            <a:r>
              <a:rPr lang="en-US" altLang="en-US" dirty="0"/>
              <a:t>Paraphrases are usually shorter than the original passage. </a:t>
            </a:r>
          </a:p>
          <a:p>
            <a:pPr lvl="1">
              <a:buClr>
                <a:schemeClr val="accent3"/>
              </a:buClr>
              <a:buFont typeface="Arial" panose="020B0604020202020204" pitchFamily="34" charset="0"/>
              <a:buChar char="•"/>
            </a:pPr>
            <a:r>
              <a:rPr lang="en-US" altLang="en-US" dirty="0"/>
              <a:t>Paraphrases take a somewhat broader segment of the source and condense it slightly. </a:t>
            </a:r>
          </a:p>
          <a:p>
            <a:pPr>
              <a:buNone/>
            </a:pPr>
            <a:endParaRPr lang="en-US" altLang="en-US" sz="800" dirty="0"/>
          </a:p>
          <a:p>
            <a:pPr>
              <a:buNone/>
            </a:pPr>
            <a:r>
              <a:rPr lang="en-US" altLang="en-US" sz="1200" dirty="0"/>
              <a:t>Quoting, paraphrasing, and summarizing. (2004). Purdue University Online Writing Lab. Retrieved September 28, 2007, from http://owl.english.purdue.edu/handouts/research/r_quotprsum.html</a:t>
            </a:r>
          </a:p>
          <a:p>
            <a:endParaRPr lang="en-US" dirty="0"/>
          </a:p>
        </p:txBody>
      </p:sp>
    </p:spTree>
    <p:extLst>
      <p:ext uri="{BB962C8B-B14F-4D97-AF65-F5344CB8AC3E}">
        <p14:creationId xmlns:p14="http://schemas.microsoft.com/office/powerpoint/2010/main" val="37961221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53720-BC95-4323-9BCD-EC198438C73D}"/>
              </a:ext>
            </a:extLst>
          </p:cNvPr>
          <p:cNvSpPr>
            <a:spLocks noGrp="1"/>
          </p:cNvSpPr>
          <p:nvPr>
            <p:ph type="title"/>
          </p:nvPr>
        </p:nvSpPr>
        <p:spPr/>
        <p:txBody>
          <a:bodyPr/>
          <a:lstStyle/>
          <a:p>
            <a:r>
              <a:rPr lang="en-US" dirty="0"/>
              <a:t>Quoting</a:t>
            </a:r>
          </a:p>
        </p:txBody>
      </p:sp>
      <p:sp>
        <p:nvSpPr>
          <p:cNvPr id="3" name="Content Placeholder 2">
            <a:extLst>
              <a:ext uri="{FF2B5EF4-FFF2-40B4-BE49-F238E27FC236}">
                <a16:creationId xmlns:a16="http://schemas.microsoft.com/office/drawing/2014/main" id="{1695DE3D-091D-48C8-BE02-13237806A56A}"/>
              </a:ext>
            </a:extLst>
          </p:cNvPr>
          <p:cNvSpPr>
            <a:spLocks noGrp="1"/>
          </p:cNvSpPr>
          <p:nvPr>
            <p:ph idx="1"/>
          </p:nvPr>
        </p:nvSpPr>
        <p:spPr/>
        <p:txBody>
          <a:bodyPr/>
          <a:lstStyle/>
          <a:p>
            <a:pPr>
              <a:lnSpc>
                <a:spcPct val="80000"/>
              </a:lnSpc>
              <a:spcBef>
                <a:spcPts val="0"/>
              </a:spcBef>
              <a:buClr>
                <a:schemeClr val="accent3"/>
              </a:buClr>
              <a:buFont typeface="Arial" panose="020B0604020202020204" pitchFamily="34" charset="0"/>
              <a:buChar char="•"/>
              <a:defRPr/>
            </a:pPr>
            <a:r>
              <a:rPr lang="en-US" b="1" dirty="0"/>
              <a:t>Quotations</a:t>
            </a:r>
            <a:r>
              <a:rPr lang="en-US" dirty="0"/>
              <a:t> must be identical to the original.</a:t>
            </a:r>
          </a:p>
          <a:p>
            <a:pPr marL="800100" lvl="1" indent="-342900">
              <a:lnSpc>
                <a:spcPct val="80000"/>
              </a:lnSpc>
              <a:spcAft>
                <a:spcPts val="0"/>
              </a:spcAft>
              <a:buClr>
                <a:schemeClr val="accent3"/>
              </a:buClr>
              <a:buFont typeface="Arial" panose="020B0604020202020204" pitchFamily="34" charset="0"/>
              <a:buChar char="•"/>
              <a:defRPr/>
            </a:pPr>
            <a:r>
              <a:rPr lang="en-US" sz="2400" dirty="0"/>
              <a:t>Quotations use a narrow segment of the source. </a:t>
            </a:r>
          </a:p>
          <a:p>
            <a:pPr marL="800100" lvl="1" indent="-342900">
              <a:lnSpc>
                <a:spcPct val="80000"/>
              </a:lnSpc>
              <a:spcAft>
                <a:spcPts val="0"/>
              </a:spcAft>
              <a:buClr>
                <a:schemeClr val="accent3"/>
              </a:buClr>
              <a:buFont typeface="Arial" panose="020B0604020202020204" pitchFamily="34" charset="0"/>
              <a:buChar char="•"/>
              <a:defRPr/>
            </a:pPr>
            <a:r>
              <a:rPr lang="en-US" sz="2400" dirty="0"/>
              <a:t>They must match the source document word for word and must be attributed to the original author. </a:t>
            </a:r>
          </a:p>
          <a:p>
            <a:pPr marL="800100" lvl="1" indent="-342900">
              <a:lnSpc>
                <a:spcPct val="80000"/>
              </a:lnSpc>
              <a:spcAft>
                <a:spcPts val="0"/>
              </a:spcAft>
              <a:buClr>
                <a:schemeClr val="accent3"/>
              </a:buClr>
              <a:buFont typeface="Arial" panose="020B0604020202020204" pitchFamily="34" charset="0"/>
              <a:buChar char="•"/>
              <a:defRPr/>
            </a:pPr>
            <a:r>
              <a:rPr lang="en-US" sz="2400" dirty="0"/>
              <a:t>Use quotes when the actual words are so integral to the discussion that they cannot be replaced.</a:t>
            </a:r>
          </a:p>
          <a:p>
            <a:pPr marL="800100" lvl="1" indent="-342900">
              <a:lnSpc>
                <a:spcPct val="80000"/>
              </a:lnSpc>
              <a:spcAft>
                <a:spcPts val="0"/>
              </a:spcAft>
              <a:buClr>
                <a:schemeClr val="accent3"/>
              </a:buClr>
              <a:buFont typeface="Arial" panose="020B0604020202020204" pitchFamily="34" charset="0"/>
              <a:buChar char="•"/>
              <a:defRPr/>
            </a:pPr>
            <a:r>
              <a:rPr lang="en-US" sz="2400" dirty="0"/>
              <a:t>Use quotes when the author’s words are so precisely and accurately stated that they cannot be paraphrased.</a:t>
            </a:r>
          </a:p>
        </p:txBody>
      </p:sp>
    </p:spTree>
    <p:extLst>
      <p:ext uri="{BB962C8B-B14F-4D97-AF65-F5344CB8AC3E}">
        <p14:creationId xmlns:p14="http://schemas.microsoft.com/office/powerpoint/2010/main" val="28235236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71F49-D29F-4FD3-B5A0-08CE125EA146}"/>
              </a:ext>
            </a:extLst>
          </p:cNvPr>
          <p:cNvSpPr>
            <a:spLocks noGrp="1"/>
          </p:cNvSpPr>
          <p:nvPr>
            <p:ph type="title"/>
          </p:nvPr>
        </p:nvSpPr>
        <p:spPr/>
        <p:txBody>
          <a:bodyPr/>
          <a:lstStyle/>
          <a:p>
            <a:r>
              <a:rPr lang="en-US" dirty="0"/>
              <a:t>Signal Phrase and In-Text Citation</a:t>
            </a:r>
          </a:p>
        </p:txBody>
      </p:sp>
      <p:sp>
        <p:nvSpPr>
          <p:cNvPr id="3" name="Content Placeholder 2">
            <a:extLst>
              <a:ext uri="{FF2B5EF4-FFF2-40B4-BE49-F238E27FC236}">
                <a16:creationId xmlns:a16="http://schemas.microsoft.com/office/drawing/2014/main" id="{2E20D56E-8EA5-421C-97F0-3591E9802FED}"/>
              </a:ext>
            </a:extLst>
          </p:cNvPr>
          <p:cNvSpPr>
            <a:spLocks noGrp="1"/>
          </p:cNvSpPr>
          <p:nvPr>
            <p:ph idx="1"/>
          </p:nvPr>
        </p:nvSpPr>
        <p:spPr/>
        <p:txBody>
          <a:bodyPr>
            <a:normAutofit/>
          </a:bodyPr>
          <a:lstStyle/>
          <a:p>
            <a:pPr>
              <a:buClr>
                <a:schemeClr val="accent4"/>
              </a:buClr>
              <a:buFont typeface="Arial" panose="020B0604020202020204" pitchFamily="34" charset="0"/>
              <a:buChar char="•"/>
            </a:pPr>
            <a:r>
              <a:rPr lang="en-US" altLang="en-US" dirty="0"/>
              <a:t>Signal phrases introduce someone else’s work – they signal that the words and ideas that are about to be offered belong to someone other than the author of the paper.</a:t>
            </a:r>
          </a:p>
          <a:p>
            <a:pPr>
              <a:buClr>
                <a:schemeClr val="accent4"/>
              </a:buClr>
              <a:buFont typeface="Arial" panose="020B0604020202020204" pitchFamily="34" charset="0"/>
              <a:buChar char="•"/>
            </a:pPr>
            <a:r>
              <a:rPr lang="en-US" altLang="en-US" dirty="0"/>
              <a:t>In-text citations are the parenthetical pieces of information that appear usually at the end of a quote paraphrase, or summary (though they sometimes appear before).</a:t>
            </a:r>
          </a:p>
          <a:p>
            <a:pPr>
              <a:buClr>
                <a:schemeClr val="accent4"/>
              </a:buClr>
              <a:buFont typeface="Arial" panose="020B0604020202020204" pitchFamily="34" charset="0"/>
              <a:buChar char="•"/>
            </a:pPr>
            <a:r>
              <a:rPr lang="en-US" altLang="en-US" dirty="0"/>
              <a:t>A simple rule: </a:t>
            </a:r>
          </a:p>
          <a:p>
            <a:pPr>
              <a:buNone/>
            </a:pPr>
            <a:r>
              <a:rPr lang="en-US" altLang="en-US" i="1" dirty="0"/>
              <a:t>*Author</a:t>
            </a:r>
            <a:r>
              <a:rPr lang="en-US" altLang="en-US" dirty="0"/>
              <a:t> or </a:t>
            </a:r>
            <a:r>
              <a:rPr lang="en-US" altLang="en-US" i="1" dirty="0"/>
              <a:t>Title </a:t>
            </a:r>
            <a:r>
              <a:rPr lang="en-US" altLang="en-US" dirty="0"/>
              <a:t>and </a:t>
            </a:r>
            <a:r>
              <a:rPr lang="en-US" altLang="en-US" i="1" dirty="0"/>
              <a:t>Page Number</a:t>
            </a:r>
            <a:r>
              <a:rPr lang="en-US" altLang="en-US" dirty="0"/>
              <a:t>: what isn’t </a:t>
            </a:r>
            <a:r>
              <a:rPr lang="en-US" altLang="en-US" i="1" dirty="0"/>
              <a:t>signaled</a:t>
            </a:r>
            <a:r>
              <a:rPr lang="en-US" altLang="en-US" dirty="0"/>
              <a:t> up front must be </a:t>
            </a:r>
            <a:r>
              <a:rPr lang="en-US" altLang="en-US" i="1" dirty="0"/>
              <a:t>cited </a:t>
            </a:r>
            <a:r>
              <a:rPr lang="en-US" altLang="en-US" dirty="0"/>
              <a:t>at the end.</a:t>
            </a:r>
          </a:p>
          <a:p>
            <a:pPr marL="0" indent="0">
              <a:buNone/>
            </a:pPr>
            <a:endParaRPr lang="en-US" dirty="0"/>
          </a:p>
        </p:txBody>
      </p:sp>
    </p:spTree>
    <p:extLst>
      <p:ext uri="{BB962C8B-B14F-4D97-AF65-F5344CB8AC3E}">
        <p14:creationId xmlns:p14="http://schemas.microsoft.com/office/powerpoint/2010/main" val="2182633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70BFC-B52D-4934-9146-6827516A19A8}"/>
              </a:ext>
            </a:extLst>
          </p:cNvPr>
          <p:cNvSpPr>
            <a:spLocks noGrp="1"/>
          </p:cNvSpPr>
          <p:nvPr>
            <p:ph type="title"/>
          </p:nvPr>
        </p:nvSpPr>
        <p:spPr/>
        <p:txBody>
          <a:bodyPr/>
          <a:lstStyle/>
          <a:p>
            <a:r>
              <a:rPr lang="en-US" dirty="0"/>
              <a:t>Signal Phrase and In-Text Citation Continued</a:t>
            </a:r>
          </a:p>
        </p:txBody>
      </p:sp>
      <p:sp>
        <p:nvSpPr>
          <p:cNvPr id="3" name="Content Placeholder 2">
            <a:extLst>
              <a:ext uri="{FF2B5EF4-FFF2-40B4-BE49-F238E27FC236}">
                <a16:creationId xmlns:a16="http://schemas.microsoft.com/office/drawing/2014/main" id="{2FF2DD71-C1F7-492A-BCA2-D1C41F2D1317}"/>
              </a:ext>
            </a:extLst>
          </p:cNvPr>
          <p:cNvSpPr>
            <a:spLocks noGrp="1"/>
          </p:cNvSpPr>
          <p:nvPr>
            <p:ph idx="1"/>
          </p:nvPr>
        </p:nvSpPr>
        <p:spPr/>
        <p:txBody>
          <a:bodyPr>
            <a:normAutofit/>
          </a:bodyPr>
          <a:lstStyle/>
          <a:p>
            <a:pPr>
              <a:buClr>
                <a:schemeClr val="accent3"/>
              </a:buClr>
              <a:buFont typeface="Arial" panose="020B0604020202020204" pitchFamily="34" charset="0"/>
              <a:buChar char="•"/>
            </a:pPr>
            <a:r>
              <a:rPr lang="en-US" altLang="en-US" b="1" dirty="0"/>
              <a:t>Limited signal, everything in citation</a:t>
            </a:r>
          </a:p>
          <a:p>
            <a:pPr lvl="1">
              <a:buNone/>
            </a:pPr>
            <a:r>
              <a:rPr lang="en-US" altLang="en-US" sz="2000" dirty="0"/>
              <a:t>. . . end of paraphrased sentence, in which you convey the author's ideas in your own words (Williams 103).</a:t>
            </a:r>
          </a:p>
          <a:p>
            <a:pPr lvl="1">
              <a:buNone/>
            </a:pPr>
            <a:r>
              <a:rPr lang="en-US" altLang="en-US" sz="2000" dirty="0"/>
              <a:t>" . . . end of quoted sentence" (Williams 103).</a:t>
            </a:r>
          </a:p>
          <a:p>
            <a:pPr lvl="1">
              <a:buNone/>
            </a:pPr>
            <a:endParaRPr lang="en-US" altLang="en-US" sz="2000" dirty="0"/>
          </a:p>
          <a:p>
            <a:pPr>
              <a:buClr>
                <a:schemeClr val="accent3"/>
              </a:buClr>
              <a:buFont typeface="Arial" panose="020B0604020202020204" pitchFamily="34" charset="0"/>
              <a:buChar char="•"/>
            </a:pPr>
            <a:r>
              <a:rPr lang="en-US" altLang="en-US" b="1" dirty="0"/>
              <a:t>Author  in signal, page in citation</a:t>
            </a:r>
          </a:p>
          <a:p>
            <a:pPr lvl="1">
              <a:buNone/>
            </a:pPr>
            <a:r>
              <a:rPr lang="en-US" altLang="en-US" sz="2000" dirty="0"/>
              <a:t>In 1985, Lori Williams reports that . . . (103).</a:t>
            </a:r>
          </a:p>
          <a:p>
            <a:pPr lvl="1">
              <a:buNone/>
            </a:pPr>
            <a:r>
              <a:rPr lang="en-US" altLang="en-US" sz="2000" dirty="0"/>
              <a:t>Lori Williams tells us that . . . (103).</a:t>
            </a:r>
          </a:p>
          <a:p>
            <a:pPr lvl="1">
              <a:buNone/>
            </a:pPr>
            <a:r>
              <a:rPr lang="en-US" altLang="en-US" sz="2000" dirty="0"/>
              <a:t>According to Lori Williams, ". . ." (103). </a:t>
            </a:r>
          </a:p>
          <a:p>
            <a:pPr lvl="1">
              <a:buNone/>
            </a:pPr>
            <a:endParaRPr lang="en-US" altLang="en-US" sz="2000" dirty="0"/>
          </a:p>
          <a:p>
            <a:pPr lvl="1">
              <a:buNone/>
            </a:pPr>
            <a:r>
              <a:rPr lang="en-US" altLang="en-US" sz="2000" dirty="0"/>
              <a:t>Note: Make sure to keep all verbs in </a:t>
            </a:r>
            <a:r>
              <a:rPr lang="en-US" altLang="en-US" sz="2000" i="1" dirty="0"/>
              <a:t>present tense</a:t>
            </a:r>
            <a:endParaRPr lang="en-US" altLang="en-US" sz="2000" dirty="0"/>
          </a:p>
          <a:p>
            <a:endParaRPr lang="en-US" dirty="0"/>
          </a:p>
        </p:txBody>
      </p:sp>
    </p:spTree>
    <p:extLst>
      <p:ext uri="{BB962C8B-B14F-4D97-AF65-F5344CB8AC3E}">
        <p14:creationId xmlns:p14="http://schemas.microsoft.com/office/powerpoint/2010/main" val="22859360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5AA4-D4A0-4756-B133-8BD5043375B2}"/>
              </a:ext>
            </a:extLst>
          </p:cNvPr>
          <p:cNvSpPr>
            <a:spLocks noGrp="1"/>
          </p:cNvSpPr>
          <p:nvPr>
            <p:ph type="title"/>
          </p:nvPr>
        </p:nvSpPr>
        <p:spPr/>
        <p:txBody>
          <a:bodyPr/>
          <a:lstStyle/>
          <a:p>
            <a:r>
              <a:rPr lang="en-US" dirty="0"/>
              <a:t>Signal Phrase and In-Text Citation Continued</a:t>
            </a:r>
          </a:p>
        </p:txBody>
      </p:sp>
      <p:sp>
        <p:nvSpPr>
          <p:cNvPr id="3" name="Content Placeholder 2">
            <a:extLst>
              <a:ext uri="{FF2B5EF4-FFF2-40B4-BE49-F238E27FC236}">
                <a16:creationId xmlns:a16="http://schemas.microsoft.com/office/drawing/2014/main" id="{D5F5188C-FF95-484D-B7D3-F89000D36173}"/>
              </a:ext>
            </a:extLst>
          </p:cNvPr>
          <p:cNvSpPr>
            <a:spLocks noGrp="1"/>
          </p:cNvSpPr>
          <p:nvPr>
            <p:ph idx="1"/>
          </p:nvPr>
        </p:nvSpPr>
        <p:spPr/>
        <p:txBody>
          <a:bodyPr>
            <a:noAutofit/>
          </a:bodyPr>
          <a:lstStyle/>
          <a:p>
            <a:pPr>
              <a:spcBef>
                <a:spcPts val="0"/>
              </a:spcBef>
              <a:buClr>
                <a:schemeClr val="accent2"/>
              </a:buClr>
              <a:buFont typeface="Arial" panose="020B0604020202020204" pitchFamily="34" charset="0"/>
              <a:buChar char="•"/>
              <a:defRPr/>
            </a:pPr>
            <a:r>
              <a:rPr lang="en-US" dirty="0"/>
              <a:t>Citing Source with Unknown Author</a:t>
            </a:r>
          </a:p>
          <a:p>
            <a:pPr marL="502920" lvl="1" indent="0">
              <a:spcBef>
                <a:spcPts val="0"/>
              </a:spcBef>
              <a:buNone/>
              <a:defRPr/>
            </a:pPr>
            <a:r>
              <a:rPr lang="en-US" sz="2000" dirty="0">
                <a:solidFill>
                  <a:schemeClr val="accent5"/>
                </a:solidFill>
              </a:rPr>
              <a:t>Ex. </a:t>
            </a:r>
          </a:p>
          <a:p>
            <a:pPr marL="640080" lvl="1">
              <a:spcAft>
                <a:spcPts val="0"/>
              </a:spcAft>
              <a:buNone/>
              <a:defRPr/>
            </a:pPr>
            <a:r>
              <a:rPr lang="en-US" sz="2000" dirty="0">
                <a:solidFill>
                  <a:schemeClr val="tx2"/>
                </a:solidFill>
              </a:rPr>
              <a:t>An anonymous Twain critic once stated that Twain was actually</a:t>
            </a:r>
          </a:p>
          <a:p>
            <a:pPr marL="640080" lvl="1">
              <a:spcAft>
                <a:spcPts val="0"/>
              </a:spcAft>
              <a:buNone/>
              <a:defRPr/>
            </a:pPr>
            <a:r>
              <a:rPr lang="en-US" sz="2000" dirty="0">
                <a:solidFill>
                  <a:schemeClr val="tx2"/>
                </a:solidFill>
              </a:rPr>
              <a:t>female (“Twain” 100).</a:t>
            </a:r>
          </a:p>
          <a:p>
            <a:pPr marL="640080" lvl="1">
              <a:spcAft>
                <a:spcPts val="0"/>
              </a:spcAft>
              <a:buNone/>
              <a:defRPr/>
            </a:pPr>
            <a:endParaRPr lang="en-US" sz="2000" dirty="0">
              <a:solidFill>
                <a:schemeClr val="tx2">
                  <a:lumMod val="90000"/>
                </a:schemeClr>
              </a:solidFill>
            </a:endParaRPr>
          </a:p>
          <a:p>
            <a:pPr marL="640080" lvl="1">
              <a:spcAft>
                <a:spcPts val="0"/>
              </a:spcAft>
              <a:buNone/>
              <a:defRPr/>
            </a:pPr>
            <a:r>
              <a:rPr lang="en-US" sz="2000" dirty="0">
                <a:solidFill>
                  <a:schemeClr val="tx2"/>
                </a:solidFill>
              </a:rPr>
              <a:t>One analysis defines </a:t>
            </a:r>
            <a:r>
              <a:rPr lang="en-US" sz="2000" i="1" dirty="0">
                <a:solidFill>
                  <a:schemeClr val="tx2"/>
                </a:solidFill>
              </a:rPr>
              <a:t>hype </a:t>
            </a:r>
            <a:r>
              <a:rPr lang="en-US" sz="2000" dirty="0">
                <a:solidFill>
                  <a:schemeClr val="tx2"/>
                </a:solidFill>
              </a:rPr>
              <a:t>as “an artificially engendered</a:t>
            </a:r>
          </a:p>
          <a:p>
            <a:pPr marL="640080" lvl="1">
              <a:spcAft>
                <a:spcPts val="0"/>
              </a:spcAft>
              <a:buNone/>
              <a:defRPr/>
            </a:pPr>
            <a:r>
              <a:rPr lang="en-US" sz="2000" dirty="0">
                <a:solidFill>
                  <a:schemeClr val="tx2"/>
                </a:solidFill>
              </a:rPr>
              <a:t>atmosphere of hysteria”</a:t>
            </a:r>
            <a:r>
              <a:rPr lang="en-US" sz="2000" i="1" dirty="0">
                <a:solidFill>
                  <a:schemeClr val="tx2"/>
                </a:solidFill>
              </a:rPr>
              <a:t> ( Today’s </a:t>
            </a:r>
            <a:r>
              <a:rPr lang="en-US" sz="2000" dirty="0">
                <a:solidFill>
                  <a:schemeClr val="tx2"/>
                </a:solidFill>
              </a:rPr>
              <a:t>51</a:t>
            </a:r>
            <a:r>
              <a:rPr lang="en-US" sz="2000" i="1" dirty="0">
                <a:solidFill>
                  <a:schemeClr val="tx2"/>
                </a:solidFill>
              </a:rPr>
              <a:t>).</a:t>
            </a:r>
            <a:endParaRPr lang="en-US" sz="2000" dirty="0">
              <a:solidFill>
                <a:schemeClr val="tx2"/>
              </a:solidFill>
            </a:endParaRPr>
          </a:p>
          <a:p>
            <a:pPr marL="640080" lvl="1">
              <a:spcAft>
                <a:spcPts val="0"/>
              </a:spcAft>
              <a:buNone/>
              <a:defRPr/>
            </a:pPr>
            <a:endParaRPr lang="en-US" sz="2000" dirty="0"/>
          </a:p>
          <a:p>
            <a:pPr>
              <a:spcBef>
                <a:spcPts val="0"/>
              </a:spcBef>
              <a:buClr>
                <a:schemeClr val="accent2"/>
              </a:buClr>
              <a:buFont typeface="Arial" panose="020B0604020202020204" pitchFamily="34" charset="0"/>
              <a:buChar char="•"/>
              <a:defRPr/>
            </a:pPr>
            <a:r>
              <a:rPr lang="en-US" dirty="0"/>
              <a:t>Citing Sources with Same Last Name</a:t>
            </a:r>
          </a:p>
          <a:p>
            <a:pPr marL="502920" lvl="1" indent="0">
              <a:spcBef>
                <a:spcPts val="0"/>
              </a:spcBef>
              <a:buNone/>
              <a:defRPr/>
            </a:pPr>
            <a:r>
              <a:rPr lang="en-US" sz="2000" dirty="0">
                <a:solidFill>
                  <a:schemeClr val="accent5"/>
                </a:solidFill>
              </a:rPr>
              <a:t>Ex.</a:t>
            </a:r>
          </a:p>
          <a:p>
            <a:pPr marL="502920" lvl="1" indent="0">
              <a:spcBef>
                <a:spcPts val="0"/>
              </a:spcBef>
              <a:buNone/>
              <a:defRPr/>
            </a:pPr>
            <a:r>
              <a:rPr lang="en-US" sz="2000" dirty="0">
                <a:solidFill>
                  <a:schemeClr val="tx2"/>
                </a:solidFill>
              </a:rPr>
              <a:t>The big red tracker was the largest (R. Williams 100) However, the blue tracker was often stated as being the largest (Z. Williams 670).</a:t>
            </a:r>
          </a:p>
          <a:p>
            <a:pPr>
              <a:spcBef>
                <a:spcPts val="0"/>
              </a:spcBef>
              <a:buNone/>
              <a:defRPr/>
            </a:pPr>
            <a:endParaRPr lang="en-US" dirty="0">
              <a:solidFill>
                <a:schemeClr val="accent1"/>
              </a:solidFill>
            </a:endParaRPr>
          </a:p>
          <a:p>
            <a:pPr>
              <a:spcBef>
                <a:spcPts val="0"/>
              </a:spcBef>
              <a:buClr>
                <a:schemeClr val="accent5"/>
              </a:buClr>
              <a:buFont typeface="Arial" panose="020B0604020202020204" pitchFamily="34" charset="0"/>
              <a:buChar char="•"/>
              <a:defRPr/>
            </a:pPr>
            <a:r>
              <a:rPr lang="en-US" dirty="0"/>
              <a:t>No Page Number or Paragraph Number</a:t>
            </a:r>
          </a:p>
          <a:p>
            <a:pPr marL="640080" lvl="1">
              <a:spcAft>
                <a:spcPts val="0"/>
              </a:spcAft>
              <a:buNone/>
              <a:defRPr/>
            </a:pPr>
            <a:r>
              <a:rPr lang="en-US" sz="2000" dirty="0"/>
              <a:t>Provide other information in signal phrase in order to help the </a:t>
            </a:r>
          </a:p>
          <a:p>
            <a:pPr marL="640080" lvl="1">
              <a:spcAft>
                <a:spcPts val="0"/>
              </a:spcAft>
              <a:buNone/>
              <a:defRPr/>
            </a:pPr>
            <a:r>
              <a:rPr lang="en-US" sz="2000" dirty="0"/>
              <a:t>reader find the source in the works cited</a:t>
            </a:r>
          </a:p>
          <a:p>
            <a:endParaRPr lang="en-US" dirty="0"/>
          </a:p>
        </p:txBody>
      </p:sp>
    </p:spTree>
    <p:extLst>
      <p:ext uri="{BB962C8B-B14F-4D97-AF65-F5344CB8AC3E}">
        <p14:creationId xmlns:p14="http://schemas.microsoft.com/office/powerpoint/2010/main" val="26133985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C4E9E-7A44-432A-A5CF-EFE43C3DAB53}"/>
              </a:ext>
            </a:extLst>
          </p:cNvPr>
          <p:cNvSpPr>
            <a:spLocks noGrp="1"/>
          </p:cNvSpPr>
          <p:nvPr>
            <p:ph type="title"/>
          </p:nvPr>
        </p:nvSpPr>
        <p:spPr/>
        <p:txBody>
          <a:bodyPr/>
          <a:lstStyle/>
          <a:p>
            <a:r>
              <a:rPr lang="en-US" dirty="0"/>
              <a:t>Works Cited</a:t>
            </a:r>
          </a:p>
        </p:txBody>
      </p:sp>
      <p:sp>
        <p:nvSpPr>
          <p:cNvPr id="3" name="Content Placeholder 2">
            <a:extLst>
              <a:ext uri="{FF2B5EF4-FFF2-40B4-BE49-F238E27FC236}">
                <a16:creationId xmlns:a16="http://schemas.microsoft.com/office/drawing/2014/main" id="{64D420C0-64FA-4CB4-826C-91410A6CFD49}"/>
              </a:ext>
            </a:extLst>
          </p:cNvPr>
          <p:cNvSpPr>
            <a:spLocks noGrp="1"/>
          </p:cNvSpPr>
          <p:nvPr>
            <p:ph idx="1"/>
          </p:nvPr>
        </p:nvSpPr>
        <p:spPr/>
        <p:txBody>
          <a:bodyPr>
            <a:normAutofit fontScale="62500" lnSpcReduction="20000"/>
          </a:bodyPr>
          <a:lstStyle/>
          <a:p>
            <a:pPr>
              <a:buNone/>
            </a:pPr>
            <a:endParaRPr lang="en-US" altLang="en-US" dirty="0"/>
          </a:p>
          <a:p>
            <a:pPr>
              <a:lnSpc>
                <a:spcPct val="210000"/>
              </a:lnSpc>
              <a:buNone/>
            </a:pPr>
            <a:r>
              <a:rPr lang="en-US" altLang="en-US" i="1" dirty="0"/>
              <a:t>Documenting Sources in MLA Style: 2016 Update,  A Bedford/St. Martin’s Supplement.</a:t>
            </a:r>
            <a:r>
              <a:rPr lang="en-US" altLang="en-US" dirty="0"/>
              <a:t> </a:t>
            </a:r>
          </a:p>
          <a:p>
            <a:pPr>
              <a:lnSpc>
                <a:spcPct val="210000"/>
              </a:lnSpc>
              <a:buNone/>
            </a:pPr>
            <a:endParaRPr lang="en-US" altLang="en-US" dirty="0"/>
          </a:p>
          <a:p>
            <a:pPr>
              <a:lnSpc>
                <a:spcPct val="210000"/>
              </a:lnSpc>
              <a:buNone/>
            </a:pPr>
            <a:r>
              <a:rPr lang="en-US" altLang="en-US" dirty="0"/>
              <a:t>	Bedford/St. Martin, 2016. </a:t>
            </a:r>
          </a:p>
          <a:p>
            <a:pPr>
              <a:lnSpc>
                <a:spcPct val="210000"/>
              </a:lnSpc>
              <a:buNone/>
            </a:pPr>
            <a:endParaRPr lang="en-US" altLang="en-US" dirty="0"/>
          </a:p>
          <a:p>
            <a:pPr>
              <a:lnSpc>
                <a:spcPct val="210000"/>
              </a:lnSpc>
              <a:buNone/>
            </a:pPr>
            <a:r>
              <a:rPr lang="en-US" altLang="en-US" i="1" dirty="0"/>
              <a:t>MLA Handbook . </a:t>
            </a:r>
            <a:r>
              <a:rPr lang="en-US" altLang="en-US" dirty="0"/>
              <a:t>8</a:t>
            </a:r>
            <a:r>
              <a:rPr lang="en-US" altLang="en-US" baseline="30000" dirty="0"/>
              <a:t>th</a:t>
            </a:r>
            <a:r>
              <a:rPr lang="en-US" altLang="en-US" dirty="0"/>
              <a:t> ed., Modern Language Association of  America, 2009. </a:t>
            </a:r>
          </a:p>
          <a:p>
            <a:pPr>
              <a:lnSpc>
                <a:spcPct val="210000"/>
              </a:lnSpc>
              <a:buNone/>
            </a:pPr>
            <a:endParaRPr lang="en-US" altLang="en-US" dirty="0"/>
          </a:p>
          <a:p>
            <a:pPr>
              <a:lnSpc>
                <a:spcPct val="210000"/>
              </a:lnSpc>
              <a:buNone/>
            </a:pPr>
            <a:r>
              <a:rPr lang="en-US" dirty="0"/>
              <a:t>Russell, Tony, et al. "MLA Formatting and Style Guide." </a:t>
            </a:r>
            <a:r>
              <a:rPr lang="en-US" i="1" dirty="0"/>
              <a:t>The Purdue OWL</a:t>
            </a:r>
            <a:r>
              <a:rPr lang="en-US" dirty="0"/>
              <a:t>. Purdue U </a:t>
            </a:r>
          </a:p>
          <a:p>
            <a:pPr>
              <a:lnSpc>
                <a:spcPct val="210000"/>
              </a:lnSpc>
              <a:buNone/>
            </a:pPr>
            <a:endParaRPr lang="en-US" dirty="0"/>
          </a:p>
          <a:p>
            <a:pPr>
              <a:lnSpc>
                <a:spcPct val="210000"/>
              </a:lnSpc>
              <a:buNone/>
            </a:pPr>
            <a:r>
              <a:rPr lang="en-US" dirty="0"/>
              <a:t>	Writing Lab, 2 Aug. 2016. </a:t>
            </a:r>
            <a:r>
              <a:rPr lang="en-US" altLang="en-US" dirty="0"/>
              <a:t>owl.english.purdue.edu/owl/resource/747/01/.</a:t>
            </a:r>
          </a:p>
        </p:txBody>
      </p:sp>
    </p:spTree>
    <p:extLst>
      <p:ext uri="{BB962C8B-B14F-4D97-AF65-F5344CB8AC3E}">
        <p14:creationId xmlns:p14="http://schemas.microsoft.com/office/powerpoint/2010/main" val="453403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8F552-DD80-4380-B419-F088172478A6}"/>
              </a:ext>
            </a:extLst>
          </p:cNvPr>
          <p:cNvSpPr>
            <a:spLocks noGrp="1"/>
          </p:cNvSpPr>
          <p:nvPr>
            <p:ph type="title"/>
          </p:nvPr>
        </p:nvSpPr>
        <p:spPr/>
        <p:txBody>
          <a:bodyPr/>
          <a:lstStyle/>
          <a:p>
            <a:r>
              <a:rPr lang="en-US" dirty="0"/>
              <a:t>First Page Continued</a:t>
            </a:r>
          </a:p>
        </p:txBody>
      </p:sp>
      <p:sp>
        <p:nvSpPr>
          <p:cNvPr id="3" name="Content Placeholder 2">
            <a:extLst>
              <a:ext uri="{FF2B5EF4-FFF2-40B4-BE49-F238E27FC236}">
                <a16:creationId xmlns:a16="http://schemas.microsoft.com/office/drawing/2014/main" id="{0F106D7D-BDAD-4783-88C8-1E205136748A}"/>
              </a:ext>
            </a:extLst>
          </p:cNvPr>
          <p:cNvSpPr>
            <a:spLocks noGrp="1"/>
          </p:cNvSpPr>
          <p:nvPr>
            <p:ph idx="1"/>
          </p:nvPr>
        </p:nvSpPr>
        <p:spPr/>
        <p:txBody>
          <a:bodyPr>
            <a:normAutofit/>
          </a:bodyPr>
          <a:lstStyle/>
          <a:p>
            <a:pPr>
              <a:buClr>
                <a:schemeClr val="accent4"/>
              </a:buClr>
              <a:buFont typeface="Arial" panose="020B0604020202020204" pitchFamily="34" charset="0"/>
              <a:buChar char="•"/>
            </a:pPr>
            <a:r>
              <a:rPr lang="en-US" altLang="en-US" dirty="0"/>
              <a:t>Title</a:t>
            </a:r>
          </a:p>
          <a:p>
            <a:pPr lvl="1">
              <a:buClr>
                <a:schemeClr val="accent4"/>
              </a:buClr>
              <a:buFont typeface="Arial" panose="020B0604020202020204" pitchFamily="34" charset="0"/>
              <a:buChar char="•"/>
            </a:pPr>
            <a:r>
              <a:rPr lang="en-US" altLang="en-US" sz="2000" dirty="0"/>
              <a:t>Double space after the date and center your title. Do not use quotation marks or italicize the title. Only use quotation marks or italicize when recognizing another piece of work. </a:t>
            </a:r>
          </a:p>
          <a:p>
            <a:pPr lvl="1">
              <a:buNone/>
            </a:pPr>
            <a:r>
              <a:rPr lang="en-US" altLang="en-US" sz="2000" dirty="0"/>
              <a:t>					(see p.30, MLA 8</a:t>
            </a:r>
            <a:r>
              <a:rPr lang="en-US" altLang="en-US" sz="2000" baseline="30000" dirty="0"/>
              <a:t>th</a:t>
            </a:r>
            <a:r>
              <a:rPr lang="en-US" altLang="en-US" sz="2000" dirty="0"/>
              <a:t> ed.)</a:t>
            </a:r>
          </a:p>
          <a:p>
            <a:pPr lvl="1">
              <a:buNone/>
            </a:pPr>
            <a:r>
              <a:rPr lang="en-US" altLang="en-US" sz="2000" dirty="0">
                <a:solidFill>
                  <a:schemeClr val="accent4"/>
                </a:solidFill>
              </a:rPr>
              <a:t>Ex.</a:t>
            </a:r>
          </a:p>
          <a:p>
            <a:pPr lvl="1">
              <a:buNone/>
            </a:pPr>
            <a:endParaRPr lang="en-US" altLang="en-US" sz="2000" dirty="0"/>
          </a:p>
          <a:p>
            <a:pPr lvl="1">
              <a:buNone/>
            </a:pPr>
            <a:r>
              <a:rPr lang="en-US" altLang="en-US" sz="2000" dirty="0"/>
              <a:t>11 August 2009</a:t>
            </a:r>
          </a:p>
          <a:p>
            <a:pPr lvl="1">
              <a:buNone/>
            </a:pPr>
            <a:endParaRPr lang="en-US" altLang="en-US" sz="2000" dirty="0">
              <a:solidFill>
                <a:schemeClr val="accent4"/>
              </a:solidFill>
            </a:endParaRPr>
          </a:p>
          <a:p>
            <a:pPr lvl="1" algn="ctr">
              <a:buNone/>
            </a:pPr>
            <a:r>
              <a:rPr lang="en-US" altLang="en-US" sz="2000" dirty="0">
                <a:solidFill>
                  <a:schemeClr val="accent4"/>
                </a:solidFill>
              </a:rPr>
              <a:t>The Brick Is Red: </a:t>
            </a:r>
          </a:p>
          <a:p>
            <a:pPr lvl="1" algn="ctr">
              <a:buNone/>
            </a:pPr>
            <a:r>
              <a:rPr lang="en-US" altLang="en-US" sz="2000" dirty="0">
                <a:solidFill>
                  <a:schemeClr val="accent4"/>
                </a:solidFill>
              </a:rPr>
              <a:t>A Story of the </a:t>
            </a:r>
            <a:r>
              <a:rPr lang="en-US" altLang="en-US" sz="2000" i="1" dirty="0">
                <a:solidFill>
                  <a:schemeClr val="accent4"/>
                </a:solidFill>
              </a:rPr>
              <a:t>Three Little Pigs</a:t>
            </a:r>
            <a:endParaRPr lang="en-US" sz="2000" dirty="0">
              <a:solidFill>
                <a:schemeClr val="accent4"/>
              </a:solidFill>
            </a:endParaRPr>
          </a:p>
        </p:txBody>
      </p:sp>
    </p:spTree>
    <p:extLst>
      <p:ext uri="{BB962C8B-B14F-4D97-AF65-F5344CB8AC3E}">
        <p14:creationId xmlns:p14="http://schemas.microsoft.com/office/powerpoint/2010/main" val="3661954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EFB50-F922-4E70-996E-5D3A11FEE368}"/>
              </a:ext>
            </a:extLst>
          </p:cNvPr>
          <p:cNvSpPr>
            <a:spLocks noGrp="1"/>
          </p:cNvSpPr>
          <p:nvPr>
            <p:ph type="title"/>
          </p:nvPr>
        </p:nvSpPr>
        <p:spPr/>
        <p:txBody>
          <a:bodyPr/>
          <a:lstStyle/>
          <a:p>
            <a:r>
              <a:rPr lang="en-US" dirty="0"/>
              <a:t>First Page Continued</a:t>
            </a:r>
          </a:p>
        </p:txBody>
      </p:sp>
      <p:sp>
        <p:nvSpPr>
          <p:cNvPr id="3" name="Content Placeholder 2">
            <a:extLst>
              <a:ext uri="{FF2B5EF4-FFF2-40B4-BE49-F238E27FC236}">
                <a16:creationId xmlns:a16="http://schemas.microsoft.com/office/drawing/2014/main" id="{7351DAE9-F553-42D0-A6CA-98F1F1B40463}"/>
              </a:ext>
            </a:extLst>
          </p:cNvPr>
          <p:cNvSpPr>
            <a:spLocks noGrp="1"/>
          </p:cNvSpPr>
          <p:nvPr>
            <p:ph idx="1"/>
          </p:nvPr>
        </p:nvSpPr>
        <p:spPr/>
        <p:txBody>
          <a:bodyPr>
            <a:normAutofit/>
          </a:bodyPr>
          <a:lstStyle/>
          <a:p>
            <a:pPr>
              <a:buClr>
                <a:schemeClr val="accent3"/>
              </a:buClr>
              <a:buFont typeface="Arial" panose="020B0604020202020204" pitchFamily="34" charset="0"/>
              <a:buChar char="•"/>
            </a:pPr>
            <a:r>
              <a:rPr lang="en-US" altLang="en-US" dirty="0"/>
              <a:t>Header</a:t>
            </a:r>
          </a:p>
          <a:p>
            <a:pPr>
              <a:buClr>
                <a:schemeClr val="accent3"/>
              </a:buClr>
              <a:buFont typeface="Arial" panose="020B0604020202020204" pitchFamily="34" charset="0"/>
              <a:buChar char="•"/>
            </a:pPr>
            <a:endParaRPr lang="en-US" altLang="en-US" dirty="0"/>
          </a:p>
          <a:p>
            <a:pPr lvl="1">
              <a:buClr>
                <a:schemeClr val="accent3"/>
              </a:buClr>
              <a:buFont typeface="Arial" panose="020B0604020202020204" pitchFamily="34" charset="0"/>
              <a:buChar char="•"/>
            </a:pPr>
            <a:r>
              <a:rPr lang="en-US" altLang="en-US" sz="2000" dirty="0"/>
              <a:t>Create a header ½” from the top of the page with your last name and the page number in numerical form. Your professor may omit this requirement, so check with him or her about specific requirements.  (see p.30, MLA 8</a:t>
            </a:r>
            <a:r>
              <a:rPr lang="en-US" altLang="en-US" sz="2000" baseline="30000" dirty="0"/>
              <a:t>th</a:t>
            </a:r>
            <a:r>
              <a:rPr lang="en-US" altLang="en-US" sz="2000" dirty="0"/>
              <a:t> ed.)</a:t>
            </a:r>
          </a:p>
          <a:p>
            <a:pPr lvl="1">
              <a:buNone/>
            </a:pPr>
            <a:endParaRPr lang="en-US" altLang="en-US" sz="2000" dirty="0">
              <a:solidFill>
                <a:schemeClr val="accent4"/>
              </a:solidFill>
            </a:endParaRPr>
          </a:p>
          <a:p>
            <a:pPr lvl="1">
              <a:buNone/>
            </a:pPr>
            <a:r>
              <a:rPr lang="en-US" altLang="en-US" sz="2000" dirty="0">
                <a:solidFill>
                  <a:schemeClr val="accent4"/>
                </a:solidFill>
              </a:rPr>
              <a:t>Ex.</a:t>
            </a:r>
          </a:p>
          <a:p>
            <a:pPr lvl="1">
              <a:buNone/>
            </a:pPr>
            <a:r>
              <a:rPr lang="en-US" altLang="en-US" sz="2000" dirty="0"/>
              <a:t>		</a:t>
            </a:r>
            <a:r>
              <a:rPr lang="en-US" altLang="en-US" sz="2000" i="1" dirty="0">
                <a:solidFill>
                  <a:srgbClr val="FFFF00"/>
                </a:solidFill>
              </a:rPr>
              <a:t>					          </a:t>
            </a:r>
            <a:r>
              <a:rPr lang="en-US" altLang="en-US" sz="2000" dirty="0"/>
              <a:t>Williams 1</a:t>
            </a:r>
          </a:p>
          <a:p>
            <a:endParaRPr lang="en-US" dirty="0"/>
          </a:p>
        </p:txBody>
      </p:sp>
    </p:spTree>
    <p:extLst>
      <p:ext uri="{BB962C8B-B14F-4D97-AF65-F5344CB8AC3E}">
        <p14:creationId xmlns:p14="http://schemas.microsoft.com/office/powerpoint/2010/main" val="1793991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E3047-530F-47FA-9DF2-3EB8D62161C7}"/>
              </a:ext>
            </a:extLst>
          </p:cNvPr>
          <p:cNvSpPr>
            <a:spLocks noGrp="1"/>
          </p:cNvSpPr>
          <p:nvPr>
            <p:ph type="title"/>
          </p:nvPr>
        </p:nvSpPr>
        <p:spPr/>
        <p:txBody>
          <a:bodyPr/>
          <a:lstStyle/>
          <a:p>
            <a:r>
              <a:rPr lang="en-US" dirty="0"/>
              <a:t>First Page Example</a:t>
            </a:r>
          </a:p>
        </p:txBody>
      </p:sp>
      <p:sp>
        <p:nvSpPr>
          <p:cNvPr id="3" name="Content Placeholder 2">
            <a:extLst>
              <a:ext uri="{FF2B5EF4-FFF2-40B4-BE49-F238E27FC236}">
                <a16:creationId xmlns:a16="http://schemas.microsoft.com/office/drawing/2014/main" id="{A49A25D4-1F9F-4DB8-B608-09C15675D00F}"/>
              </a:ext>
            </a:extLst>
          </p:cNvPr>
          <p:cNvSpPr>
            <a:spLocks noGrp="1"/>
          </p:cNvSpPr>
          <p:nvPr>
            <p:ph idx="1"/>
          </p:nvPr>
        </p:nvSpPr>
        <p:spPr>
          <a:xfrm>
            <a:off x="3869268" y="112059"/>
            <a:ext cx="7315200" cy="6333565"/>
          </a:xfrm>
        </p:spPr>
        <p:txBody>
          <a:bodyPr>
            <a:normAutofit fontScale="70000" lnSpcReduction="20000"/>
          </a:bodyPr>
          <a:lstStyle/>
          <a:p>
            <a:pPr marL="0" indent="0">
              <a:buNone/>
            </a:pPr>
            <a:endParaRPr lang="en-US" dirty="0"/>
          </a:p>
          <a:p>
            <a:pPr marL="0" indent="0">
              <a:buNone/>
            </a:pPr>
            <a:r>
              <a:rPr lang="en-US" dirty="0"/>
              <a:t>							          Doe 1</a:t>
            </a:r>
          </a:p>
          <a:p>
            <a:pPr marL="0" indent="0">
              <a:buNone/>
            </a:pPr>
            <a:r>
              <a:rPr lang="en-US" dirty="0"/>
              <a:t>Jane Doe </a:t>
            </a:r>
          </a:p>
          <a:p>
            <a:pPr marL="0" indent="0">
              <a:buNone/>
            </a:pPr>
            <a:endParaRPr lang="en-US" dirty="0"/>
          </a:p>
          <a:p>
            <a:pPr marL="0" indent="0">
              <a:buNone/>
            </a:pPr>
            <a:r>
              <a:rPr lang="en-US" dirty="0"/>
              <a:t>Professor Richards </a:t>
            </a:r>
          </a:p>
          <a:p>
            <a:pPr marL="0" indent="0">
              <a:buNone/>
            </a:pPr>
            <a:endParaRPr lang="en-US" dirty="0"/>
          </a:p>
          <a:p>
            <a:pPr marL="0" indent="0">
              <a:buNone/>
            </a:pPr>
            <a:r>
              <a:rPr lang="en-US" dirty="0"/>
              <a:t>English 111-07 </a:t>
            </a:r>
          </a:p>
          <a:p>
            <a:pPr marL="0" indent="0">
              <a:buNone/>
            </a:pPr>
            <a:endParaRPr lang="en-US" dirty="0"/>
          </a:p>
          <a:p>
            <a:pPr marL="0" indent="0">
              <a:buNone/>
            </a:pPr>
            <a:r>
              <a:rPr lang="en-US" dirty="0"/>
              <a:t>12 March 2016  </a:t>
            </a:r>
          </a:p>
          <a:p>
            <a:pPr marL="0" indent="0">
              <a:buNone/>
            </a:pPr>
            <a:endParaRPr lang="en-US" dirty="0"/>
          </a:p>
          <a:p>
            <a:pPr marL="0" indent="0" algn="ctr">
              <a:buNone/>
            </a:pPr>
            <a:r>
              <a:rPr lang="en-US" dirty="0"/>
              <a:t>Household Product Commercials: Gender Bias in the Media </a:t>
            </a:r>
          </a:p>
          <a:p>
            <a:pPr marL="0" indent="0">
              <a:buNone/>
            </a:pPr>
            <a:r>
              <a:rPr lang="en-US" dirty="0"/>
              <a:t> </a:t>
            </a:r>
          </a:p>
          <a:p>
            <a:pPr marL="0" indent="0">
              <a:buNone/>
            </a:pPr>
            <a:r>
              <a:rPr lang="en-US" dirty="0"/>
              <a:t>	The newest Swiffer commercial released on television by Proctor and Gamble titled, </a:t>
            </a:r>
          </a:p>
          <a:p>
            <a:pPr marL="0" indent="0">
              <a:buNone/>
            </a:pPr>
            <a:endParaRPr lang="en-US" dirty="0"/>
          </a:p>
          <a:p>
            <a:pPr marL="0" indent="0">
              <a:buNone/>
            </a:pPr>
            <a:r>
              <a:rPr lang="en-US" dirty="0"/>
              <a:t>“The Everyday Effect,” demonstrates all the latest cleaning products produced by this company. </a:t>
            </a:r>
          </a:p>
          <a:p>
            <a:pPr marL="0" indent="0">
              <a:buNone/>
            </a:pPr>
            <a:endParaRPr lang="en-US" dirty="0"/>
          </a:p>
          <a:p>
            <a:pPr marL="0" indent="0">
              <a:buNone/>
            </a:pPr>
            <a:r>
              <a:rPr lang="en-US" dirty="0"/>
              <a:t>The commercial opens by presenting an adorable, loving, married couple, Lee and Morty </a:t>
            </a:r>
          </a:p>
          <a:p>
            <a:pPr marL="0" indent="0">
              <a:buNone/>
            </a:pPr>
            <a:endParaRPr lang="en-US" dirty="0"/>
          </a:p>
          <a:p>
            <a:pPr marL="0" indent="0">
              <a:buNone/>
            </a:pPr>
            <a:r>
              <a:rPr lang="en-US" dirty="0"/>
              <a:t>Kaufman, 90 years of age, describing their relationship. ……. ………………………………………</a:t>
            </a:r>
          </a:p>
        </p:txBody>
      </p:sp>
    </p:spTree>
    <p:extLst>
      <p:ext uri="{BB962C8B-B14F-4D97-AF65-F5344CB8AC3E}">
        <p14:creationId xmlns:p14="http://schemas.microsoft.com/office/powerpoint/2010/main" val="2521943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8196A-0E87-4006-9CB9-72D967845A29}"/>
              </a:ext>
            </a:extLst>
          </p:cNvPr>
          <p:cNvSpPr>
            <a:spLocks noGrp="1"/>
          </p:cNvSpPr>
          <p:nvPr>
            <p:ph type="ctrTitle"/>
          </p:nvPr>
        </p:nvSpPr>
        <p:spPr/>
        <p:txBody>
          <a:bodyPr/>
          <a:lstStyle/>
          <a:p>
            <a:r>
              <a:rPr lang="en-US" dirty="0"/>
              <a:t>Style and Usage</a:t>
            </a:r>
          </a:p>
        </p:txBody>
      </p:sp>
      <p:sp>
        <p:nvSpPr>
          <p:cNvPr id="3" name="Subtitle 2">
            <a:extLst>
              <a:ext uri="{FF2B5EF4-FFF2-40B4-BE49-F238E27FC236}">
                <a16:creationId xmlns:a16="http://schemas.microsoft.com/office/drawing/2014/main" id="{C556344B-F780-4C27-8690-14B186FB208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97059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F6864-A704-4E33-9C2D-48E2D2B9EA51}"/>
              </a:ext>
            </a:extLst>
          </p:cNvPr>
          <p:cNvSpPr>
            <a:spLocks noGrp="1"/>
          </p:cNvSpPr>
          <p:nvPr>
            <p:ph type="title"/>
          </p:nvPr>
        </p:nvSpPr>
        <p:spPr/>
        <p:txBody>
          <a:bodyPr/>
          <a:lstStyle/>
          <a:p>
            <a:r>
              <a:rPr lang="en-US" dirty="0"/>
              <a:t>Numbers</a:t>
            </a:r>
          </a:p>
        </p:txBody>
      </p:sp>
      <p:sp>
        <p:nvSpPr>
          <p:cNvPr id="3" name="Content Placeholder 2">
            <a:extLst>
              <a:ext uri="{FF2B5EF4-FFF2-40B4-BE49-F238E27FC236}">
                <a16:creationId xmlns:a16="http://schemas.microsoft.com/office/drawing/2014/main" id="{AE5FEA30-4140-4C88-A355-6E76F1D42261}"/>
              </a:ext>
            </a:extLst>
          </p:cNvPr>
          <p:cNvSpPr>
            <a:spLocks noGrp="1"/>
          </p:cNvSpPr>
          <p:nvPr>
            <p:ph idx="1"/>
          </p:nvPr>
        </p:nvSpPr>
        <p:spPr/>
        <p:txBody>
          <a:bodyPr/>
          <a:lstStyle/>
          <a:p>
            <a:pPr marL="0" indent="0">
              <a:buNone/>
            </a:pPr>
            <a:r>
              <a:rPr lang="en-US" dirty="0"/>
              <a:t>When using numbers in MLA, always spell out the number, as opposed to using the numerical digits, if the number is one to two word such as “five” or “one hundred”. </a:t>
            </a:r>
          </a:p>
          <a:p>
            <a:pPr marL="0" indent="0">
              <a:buNone/>
            </a:pPr>
            <a:r>
              <a:rPr lang="en-US" dirty="0"/>
              <a:t>Words that are more than two words long will be written using the numerical digits, such as “151”.</a:t>
            </a:r>
          </a:p>
        </p:txBody>
      </p:sp>
    </p:spTree>
    <p:extLst>
      <p:ext uri="{BB962C8B-B14F-4D97-AF65-F5344CB8AC3E}">
        <p14:creationId xmlns:p14="http://schemas.microsoft.com/office/powerpoint/2010/main" val="1478096331"/>
      </p:ext>
    </p:extLst>
  </p:cSld>
  <p:clrMapOvr>
    <a:masterClrMapping/>
  </p:clrMapOvr>
</p:sld>
</file>

<file path=ppt/theme/theme1.xml><?xml version="1.0" encoding="utf-8"?>
<a:theme xmlns:a="http://schemas.openxmlformats.org/drawingml/2006/main" name="Frame">
  <a:themeElements>
    <a:clrScheme name="UNA">
      <a:dk1>
        <a:srgbClr val="000000"/>
      </a:dk1>
      <a:lt1>
        <a:srgbClr val="FFFFFF"/>
      </a:lt1>
      <a:dk2>
        <a:srgbClr val="545454"/>
      </a:dk2>
      <a:lt2>
        <a:srgbClr val="BFBFBF"/>
      </a:lt2>
      <a:accent1>
        <a:srgbClr val="46166B"/>
      </a:accent1>
      <a:accent2>
        <a:srgbClr val="DB9F11"/>
      </a:accent2>
      <a:accent3>
        <a:srgbClr val="DB9F11"/>
      </a:accent3>
      <a:accent4>
        <a:srgbClr val="DB9F11"/>
      </a:accent4>
      <a:accent5>
        <a:srgbClr val="DB9F11"/>
      </a:accent5>
      <a:accent6>
        <a:srgbClr val="DB9F11"/>
      </a:accent6>
      <a:hlink>
        <a:srgbClr val="DB9F11"/>
      </a:hlink>
      <a:folHlink>
        <a:srgbClr val="5F606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Frame</Template>
  <TotalTime>175</TotalTime>
  <Words>2881</Words>
  <Application>Microsoft Office PowerPoint</Application>
  <PresentationFormat>Widescreen</PresentationFormat>
  <Paragraphs>443</Paragraphs>
  <Slides>49</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49</vt:i4>
      </vt:variant>
    </vt:vector>
  </HeadingPairs>
  <TitlesOfParts>
    <vt:vector size="55" baseType="lpstr">
      <vt:lpstr>Arial</vt:lpstr>
      <vt:lpstr>Calibri</vt:lpstr>
      <vt:lpstr>Corbel</vt:lpstr>
      <vt:lpstr>Wingdings</vt:lpstr>
      <vt:lpstr>Wingdings 2</vt:lpstr>
      <vt:lpstr>Frame</vt:lpstr>
      <vt:lpstr>MLA Style 8th Edition The Basics</vt:lpstr>
      <vt:lpstr>Formatting Pages</vt:lpstr>
      <vt:lpstr>Title Page </vt:lpstr>
      <vt:lpstr>First Page </vt:lpstr>
      <vt:lpstr>First Page Continued</vt:lpstr>
      <vt:lpstr>First Page Continued</vt:lpstr>
      <vt:lpstr>First Page Example</vt:lpstr>
      <vt:lpstr>Style and Usage</vt:lpstr>
      <vt:lpstr>Numbers</vt:lpstr>
      <vt:lpstr>Quotes</vt:lpstr>
      <vt:lpstr>Documenting Sources</vt:lpstr>
      <vt:lpstr>Documentation</vt:lpstr>
      <vt:lpstr>8th Edition Changes to MLA</vt:lpstr>
      <vt:lpstr>8th Edition Changes to MLA Continued</vt:lpstr>
      <vt:lpstr>8th Edition Changes to MLA Continued</vt:lpstr>
      <vt:lpstr>8th Edition Changes to MLA Continued</vt:lpstr>
      <vt:lpstr>8th Edition Changes to MLA Continued</vt:lpstr>
      <vt:lpstr>Documenting Authors</vt:lpstr>
      <vt:lpstr>Documenting Authors Continued</vt:lpstr>
      <vt:lpstr>Documenting Authors Continued</vt:lpstr>
      <vt:lpstr>Documenting Authors Continued</vt:lpstr>
      <vt:lpstr>Documenting Authors Continued </vt:lpstr>
      <vt:lpstr>Documenting Articles in Magazines</vt:lpstr>
      <vt:lpstr>Documenting Articles in a Journal</vt:lpstr>
      <vt:lpstr>Documenting Articles in a Daily Newspaper</vt:lpstr>
      <vt:lpstr>Documenting Books</vt:lpstr>
      <vt:lpstr>Documenting Books with a Translator and/or Editor</vt:lpstr>
      <vt:lpstr>Documenting Editions of Books</vt:lpstr>
      <vt:lpstr>Documenting a Multivolume Work</vt:lpstr>
      <vt:lpstr>Documenting a Work from an Anthology</vt:lpstr>
      <vt:lpstr>Documenting a Graphic Narrative or Illustrated Work</vt:lpstr>
      <vt:lpstr>Documenting Entire Web Site and Short Work from a Web Site</vt:lpstr>
      <vt:lpstr>Documenting Blogs</vt:lpstr>
      <vt:lpstr>Documenting Email</vt:lpstr>
      <vt:lpstr>Documenting a Tweet</vt:lpstr>
      <vt:lpstr>Documenting Film or Video</vt:lpstr>
      <vt:lpstr>Documenting Radio or Television Program</vt:lpstr>
      <vt:lpstr>Documenting an Episode of a Television Series</vt:lpstr>
      <vt:lpstr>Documenting a Work of Art or Photograph</vt:lpstr>
      <vt:lpstr>Documenting an Advertisement </vt:lpstr>
      <vt:lpstr>Documenting Government Publications</vt:lpstr>
      <vt:lpstr>Choosing Text to Integrate</vt:lpstr>
      <vt:lpstr>Summarizing</vt:lpstr>
      <vt:lpstr>Paraphrasing</vt:lpstr>
      <vt:lpstr>Quoting</vt:lpstr>
      <vt:lpstr>Signal Phrase and In-Text Citation</vt:lpstr>
      <vt:lpstr>Signal Phrase and In-Text Citation Continued</vt:lpstr>
      <vt:lpstr>Signal Phrase and In-Text Citation Continued</vt:lpstr>
      <vt:lpstr>Works Cited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MLA Style 8th Edition The Basics</dc:title>
  <dc:creator>Voss, Kristina</dc:creator>
  <cp:lastModifiedBy>Voss, Kristina</cp:lastModifiedBy>
  <cp:revision>18</cp:revision>
  <dcterms:created xsi:type="dcterms:W3CDTF">2019-06-06T15:22:17Z</dcterms:created>
  <dcterms:modified xsi:type="dcterms:W3CDTF">2019-07-11T15:30:58Z</dcterms:modified>
</cp:coreProperties>
</file>