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5" r:id="rId4"/>
    <p:sldId id="259" r:id="rId5"/>
    <p:sldId id="258" r:id="rId6"/>
    <p:sldId id="260" r:id="rId7"/>
    <p:sldId id="262" r:id="rId8"/>
    <p:sldId id="263" r:id="rId9"/>
    <p:sldId id="264" r:id="rId10"/>
    <p:sldId id="266" r:id="rId11"/>
    <p:sldId id="267" r:id="rId12"/>
    <p:sldId id="268" r:id="rId13"/>
    <p:sldId id="26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92" d="100"/>
          <a:sy n="92" d="100"/>
        </p:scale>
        <p:origin x="-312" y="-12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58B0D56-02B8-44F3-9E5D-DA0F6941D139}" type="datetimeFigureOut">
              <a:rPr lang="en-US" smtClean="0"/>
              <a:t>3/3/2015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08E20-9440-482A-BA25-5A6E32928D85}" type="slidenum">
              <a:rPr lang="en-US" smtClean="0"/>
              <a:t>‹#›</a:t>
            </a:fld>
            <a:endParaRPr lang="en-US"/>
          </a:p>
        </p:txBody>
      </p:sp>
    </p:spTree>
    <p:extLst>
      <p:ext uri="{BB962C8B-B14F-4D97-AF65-F5344CB8AC3E}">
        <p14:creationId xmlns:p14="http://schemas.microsoft.com/office/powerpoint/2010/main" val="461821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8B0D56-02B8-44F3-9E5D-DA0F6941D139}" type="datetimeFigureOut">
              <a:rPr lang="en-US" smtClean="0"/>
              <a:t>3/3/2015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08E20-9440-482A-BA25-5A6E32928D85}" type="slidenum">
              <a:rPr lang="en-US" smtClean="0"/>
              <a:t>‹#›</a:t>
            </a:fld>
            <a:endParaRPr lang="en-US"/>
          </a:p>
        </p:txBody>
      </p:sp>
    </p:spTree>
    <p:extLst>
      <p:ext uri="{BB962C8B-B14F-4D97-AF65-F5344CB8AC3E}">
        <p14:creationId xmlns:p14="http://schemas.microsoft.com/office/powerpoint/2010/main" val="3831732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8B0D56-02B8-44F3-9E5D-DA0F6941D139}" type="datetimeFigureOut">
              <a:rPr lang="en-US" smtClean="0"/>
              <a:t>3/3/2015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08E20-9440-482A-BA25-5A6E32928D85}"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360041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8B0D56-02B8-44F3-9E5D-DA0F6941D139}" type="datetimeFigureOut">
              <a:rPr lang="en-US" smtClean="0"/>
              <a:t>3/3/2015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08E20-9440-482A-BA25-5A6E32928D85}" type="slidenum">
              <a:rPr lang="en-US" smtClean="0"/>
              <a:t>‹#›</a:t>
            </a:fld>
            <a:endParaRPr lang="en-US"/>
          </a:p>
        </p:txBody>
      </p:sp>
    </p:spTree>
    <p:extLst>
      <p:ext uri="{BB962C8B-B14F-4D97-AF65-F5344CB8AC3E}">
        <p14:creationId xmlns:p14="http://schemas.microsoft.com/office/powerpoint/2010/main" val="37048419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8B0D56-02B8-44F3-9E5D-DA0F6941D139}" type="datetimeFigureOut">
              <a:rPr lang="en-US" smtClean="0"/>
              <a:t>3/3/2015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08E20-9440-482A-BA25-5A6E32928D85}"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02755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8B0D56-02B8-44F3-9E5D-DA0F6941D139}" type="datetimeFigureOut">
              <a:rPr lang="en-US" smtClean="0"/>
              <a:t>3/3/2015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08E20-9440-482A-BA25-5A6E32928D85}" type="slidenum">
              <a:rPr lang="en-US" smtClean="0"/>
              <a:t>‹#›</a:t>
            </a:fld>
            <a:endParaRPr lang="en-US"/>
          </a:p>
        </p:txBody>
      </p:sp>
    </p:spTree>
    <p:extLst>
      <p:ext uri="{BB962C8B-B14F-4D97-AF65-F5344CB8AC3E}">
        <p14:creationId xmlns:p14="http://schemas.microsoft.com/office/powerpoint/2010/main" val="40254365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58B0D56-02B8-44F3-9E5D-DA0F6941D139}" type="datetimeFigureOut">
              <a:rPr lang="en-US" smtClean="0"/>
              <a:t>3/3/2015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08E20-9440-482A-BA25-5A6E32928D85}" type="slidenum">
              <a:rPr lang="en-US" smtClean="0"/>
              <a:t>‹#›</a:t>
            </a:fld>
            <a:endParaRPr lang="en-US"/>
          </a:p>
        </p:txBody>
      </p:sp>
    </p:spTree>
    <p:extLst>
      <p:ext uri="{BB962C8B-B14F-4D97-AF65-F5344CB8AC3E}">
        <p14:creationId xmlns:p14="http://schemas.microsoft.com/office/powerpoint/2010/main" val="19288488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58B0D56-02B8-44F3-9E5D-DA0F6941D139}" type="datetimeFigureOut">
              <a:rPr lang="en-US" smtClean="0"/>
              <a:t>3/3/2015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08E20-9440-482A-BA25-5A6E32928D85}" type="slidenum">
              <a:rPr lang="en-US" smtClean="0"/>
              <a:t>‹#›</a:t>
            </a:fld>
            <a:endParaRPr lang="en-US"/>
          </a:p>
        </p:txBody>
      </p:sp>
    </p:spTree>
    <p:extLst>
      <p:ext uri="{BB962C8B-B14F-4D97-AF65-F5344CB8AC3E}">
        <p14:creationId xmlns:p14="http://schemas.microsoft.com/office/powerpoint/2010/main" val="3135517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58B0D56-02B8-44F3-9E5D-DA0F6941D139}" type="datetimeFigureOut">
              <a:rPr lang="en-US" smtClean="0"/>
              <a:t>3/3/2015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08E20-9440-482A-BA25-5A6E32928D85}" type="slidenum">
              <a:rPr lang="en-US" smtClean="0"/>
              <a:t>‹#›</a:t>
            </a:fld>
            <a:endParaRPr lang="en-US"/>
          </a:p>
        </p:txBody>
      </p:sp>
    </p:spTree>
    <p:extLst>
      <p:ext uri="{BB962C8B-B14F-4D97-AF65-F5344CB8AC3E}">
        <p14:creationId xmlns:p14="http://schemas.microsoft.com/office/powerpoint/2010/main" val="120953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8B0D56-02B8-44F3-9E5D-DA0F6941D139}" type="datetimeFigureOut">
              <a:rPr lang="en-US" smtClean="0"/>
              <a:t>3/3/2015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08E20-9440-482A-BA25-5A6E32928D85}" type="slidenum">
              <a:rPr lang="en-US" smtClean="0"/>
              <a:t>‹#›</a:t>
            </a:fld>
            <a:endParaRPr lang="en-US"/>
          </a:p>
        </p:txBody>
      </p:sp>
    </p:spTree>
    <p:extLst>
      <p:ext uri="{BB962C8B-B14F-4D97-AF65-F5344CB8AC3E}">
        <p14:creationId xmlns:p14="http://schemas.microsoft.com/office/powerpoint/2010/main" val="1571214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58B0D56-02B8-44F3-9E5D-DA0F6941D139}" type="datetimeFigureOut">
              <a:rPr lang="en-US" smtClean="0"/>
              <a:t>3/3/2015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08E20-9440-482A-BA25-5A6E32928D85}" type="slidenum">
              <a:rPr lang="en-US" smtClean="0"/>
              <a:t>‹#›</a:t>
            </a:fld>
            <a:endParaRPr lang="en-US"/>
          </a:p>
        </p:txBody>
      </p:sp>
    </p:spTree>
    <p:extLst>
      <p:ext uri="{BB962C8B-B14F-4D97-AF65-F5344CB8AC3E}">
        <p14:creationId xmlns:p14="http://schemas.microsoft.com/office/powerpoint/2010/main" val="954608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58B0D56-02B8-44F3-9E5D-DA0F6941D139}" type="datetimeFigureOut">
              <a:rPr lang="en-US" smtClean="0"/>
              <a:t>3/3/2015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308E20-9440-482A-BA25-5A6E32928D85}" type="slidenum">
              <a:rPr lang="en-US" smtClean="0"/>
              <a:t>‹#›</a:t>
            </a:fld>
            <a:endParaRPr lang="en-US"/>
          </a:p>
        </p:txBody>
      </p:sp>
    </p:spTree>
    <p:extLst>
      <p:ext uri="{BB962C8B-B14F-4D97-AF65-F5344CB8AC3E}">
        <p14:creationId xmlns:p14="http://schemas.microsoft.com/office/powerpoint/2010/main" val="2747136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58B0D56-02B8-44F3-9E5D-DA0F6941D139}" type="datetimeFigureOut">
              <a:rPr lang="en-US" smtClean="0"/>
              <a:t>3/3/2015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308E20-9440-482A-BA25-5A6E32928D85}" type="slidenum">
              <a:rPr lang="en-US" smtClean="0"/>
              <a:t>‹#›</a:t>
            </a:fld>
            <a:endParaRPr lang="en-US"/>
          </a:p>
        </p:txBody>
      </p:sp>
    </p:spTree>
    <p:extLst>
      <p:ext uri="{BB962C8B-B14F-4D97-AF65-F5344CB8AC3E}">
        <p14:creationId xmlns:p14="http://schemas.microsoft.com/office/powerpoint/2010/main" val="1744782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8B0D56-02B8-44F3-9E5D-DA0F6941D139}" type="datetimeFigureOut">
              <a:rPr lang="en-US" smtClean="0"/>
              <a:t>3/3/2015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308E20-9440-482A-BA25-5A6E32928D85}" type="slidenum">
              <a:rPr lang="en-US" smtClean="0"/>
              <a:t>‹#›</a:t>
            </a:fld>
            <a:endParaRPr lang="en-US"/>
          </a:p>
        </p:txBody>
      </p:sp>
    </p:spTree>
    <p:extLst>
      <p:ext uri="{BB962C8B-B14F-4D97-AF65-F5344CB8AC3E}">
        <p14:creationId xmlns:p14="http://schemas.microsoft.com/office/powerpoint/2010/main" val="2214683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8B0D56-02B8-44F3-9E5D-DA0F6941D139}" type="datetimeFigureOut">
              <a:rPr lang="en-US" smtClean="0"/>
              <a:t>3/3/2015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08E20-9440-482A-BA25-5A6E32928D85}" type="slidenum">
              <a:rPr lang="en-US" smtClean="0"/>
              <a:t>‹#›</a:t>
            </a:fld>
            <a:endParaRPr lang="en-US"/>
          </a:p>
        </p:txBody>
      </p:sp>
    </p:spTree>
    <p:extLst>
      <p:ext uri="{BB962C8B-B14F-4D97-AF65-F5344CB8AC3E}">
        <p14:creationId xmlns:p14="http://schemas.microsoft.com/office/powerpoint/2010/main" val="139758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8B0D56-02B8-44F3-9E5D-DA0F6941D139}" type="datetimeFigureOut">
              <a:rPr lang="en-US" smtClean="0"/>
              <a:t>3/3/2015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08E20-9440-482A-BA25-5A6E32928D85}" type="slidenum">
              <a:rPr lang="en-US" smtClean="0"/>
              <a:t>‹#›</a:t>
            </a:fld>
            <a:endParaRPr lang="en-US"/>
          </a:p>
        </p:txBody>
      </p:sp>
    </p:spTree>
    <p:extLst>
      <p:ext uri="{BB962C8B-B14F-4D97-AF65-F5344CB8AC3E}">
        <p14:creationId xmlns:p14="http://schemas.microsoft.com/office/powerpoint/2010/main" val="3980636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58B0D56-02B8-44F3-9E5D-DA0F6941D139}" type="datetimeFigureOut">
              <a:rPr lang="en-US" smtClean="0"/>
              <a:t>3/3/2015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C308E20-9440-482A-BA25-5A6E32928D85}" type="slidenum">
              <a:rPr lang="en-US" smtClean="0"/>
              <a:t>‹#›</a:t>
            </a:fld>
            <a:endParaRPr lang="en-US"/>
          </a:p>
        </p:txBody>
      </p:sp>
    </p:spTree>
    <p:extLst>
      <p:ext uri="{BB962C8B-B14F-4D97-AF65-F5344CB8AC3E}">
        <p14:creationId xmlns:p14="http://schemas.microsoft.com/office/powerpoint/2010/main" val="16610468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owl.english.purdue.edu/owl/resource/589/0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una.edu/library/docs/PlagiarismStudent_2010.pdf#page=3"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accent6">
                    <a:lumMod val="50000"/>
                  </a:schemeClr>
                </a:solidFill>
              </a:rPr>
              <a:t>PLAGIARISM:</a:t>
            </a:r>
            <a:endParaRPr lang="en-US" dirty="0">
              <a:solidFill>
                <a:schemeClr val="accent6">
                  <a:lumMod val="50000"/>
                </a:schemeClr>
              </a:solidFill>
            </a:endParaRPr>
          </a:p>
        </p:txBody>
      </p:sp>
      <p:sp>
        <p:nvSpPr>
          <p:cNvPr id="3" name="Subtitle 2"/>
          <p:cNvSpPr>
            <a:spLocks noGrp="1"/>
          </p:cNvSpPr>
          <p:nvPr>
            <p:ph type="subTitle" idx="1"/>
          </p:nvPr>
        </p:nvSpPr>
        <p:spPr/>
        <p:txBody>
          <a:bodyPr>
            <a:normAutofit/>
          </a:bodyPr>
          <a:lstStyle/>
          <a:p>
            <a:r>
              <a:rPr lang="en-US" sz="4400" dirty="0" smtClean="0">
                <a:solidFill>
                  <a:schemeClr val="accent6">
                    <a:lumMod val="50000"/>
                  </a:schemeClr>
                </a:solidFill>
              </a:rPr>
              <a:t>How to Avoid It</a:t>
            </a:r>
            <a:endParaRPr lang="en-US" sz="4400" dirty="0">
              <a:solidFill>
                <a:schemeClr val="accent6">
                  <a:lumMod val="50000"/>
                </a:schemeClr>
              </a:solidFill>
            </a:endParaRPr>
          </a:p>
        </p:txBody>
      </p:sp>
    </p:spTree>
    <p:extLst>
      <p:ext uri="{BB962C8B-B14F-4D97-AF65-F5344CB8AC3E}">
        <p14:creationId xmlns:p14="http://schemas.microsoft.com/office/powerpoint/2010/main" val="1988143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80533"/>
          </a:xfrm>
        </p:spPr>
        <p:txBody>
          <a:bodyPr>
            <a:normAutofit fontScale="90000"/>
          </a:bodyPr>
          <a:lstStyle/>
          <a:p>
            <a:pPr algn="ctr"/>
            <a:r>
              <a:rPr lang="en-US" sz="2800" dirty="0" smtClean="0">
                <a:solidFill>
                  <a:schemeClr val="accent4"/>
                </a:solidFill>
              </a:rPr>
              <a:t>Statement on Academic Honesty from the </a:t>
            </a:r>
            <a:br>
              <a:rPr lang="en-US" sz="2800" dirty="0" smtClean="0">
                <a:solidFill>
                  <a:schemeClr val="accent4"/>
                </a:solidFill>
              </a:rPr>
            </a:br>
            <a:r>
              <a:rPr lang="en-US" sz="2800" dirty="0" smtClean="0">
                <a:solidFill>
                  <a:schemeClr val="accent4"/>
                </a:solidFill>
              </a:rPr>
              <a:t>UNA 2013-2014 Catalog</a:t>
            </a:r>
            <a:endParaRPr lang="en-US" sz="2800" dirty="0">
              <a:solidFill>
                <a:schemeClr val="accent4"/>
              </a:solidFill>
            </a:endParaRPr>
          </a:p>
        </p:txBody>
      </p:sp>
      <p:sp>
        <p:nvSpPr>
          <p:cNvPr id="3" name="Content Placeholder 2"/>
          <p:cNvSpPr>
            <a:spLocks noGrp="1"/>
          </p:cNvSpPr>
          <p:nvPr>
            <p:ph idx="1"/>
          </p:nvPr>
        </p:nvSpPr>
        <p:spPr>
          <a:xfrm>
            <a:off x="677334" y="1744133"/>
            <a:ext cx="8596668" cy="4893734"/>
          </a:xfrm>
        </p:spPr>
        <p:txBody>
          <a:bodyPr>
            <a:normAutofit fontScale="85000" lnSpcReduction="10000"/>
          </a:bodyPr>
          <a:lstStyle/>
          <a:p>
            <a:r>
              <a:rPr lang="en-US" dirty="0" smtClean="0"/>
              <a:t>Students are </a:t>
            </a:r>
            <a:r>
              <a:rPr lang="en-US" dirty="0"/>
              <a:t>expected to be honorable and observe standards of conduct appropriate to a community of scholars. </a:t>
            </a:r>
            <a:r>
              <a:rPr lang="en-US" dirty="0" smtClean="0"/>
              <a:t>Additionally, students </a:t>
            </a:r>
            <a:r>
              <a:rPr lang="en-US" dirty="0"/>
              <a:t>are expected to behave in an ethical manner. Individuals who disregard the core values of truth and honesty bring disrespect to themselves and the University. A university community which allows academic dishonesty will suffer harm to the reputation of students, faculty, and graduates. </a:t>
            </a:r>
            <a:r>
              <a:rPr lang="en-US" dirty="0" smtClean="0"/>
              <a:t>It </a:t>
            </a:r>
            <a:r>
              <a:rPr lang="en-US" dirty="0"/>
              <a:t>is in the best interest of the entire university community to sanction any individual who chooses not to accept the principles of academic honesty by committing acts such as cheating, plagiarism, or misrepresentation. Offenses are reported to the Vice President for Academic Affairs and Provost for referral to the University Student Discipline System for </a:t>
            </a:r>
            <a:r>
              <a:rPr lang="en-US" dirty="0" smtClean="0"/>
              <a:t>disposition (UNA 2013-2014 Catalog, p.54). </a:t>
            </a:r>
            <a:endParaRPr lang="en-US" dirty="0"/>
          </a:p>
          <a:p>
            <a:r>
              <a:rPr lang="en-US" b="1" dirty="0"/>
              <a:t>Cheating</a:t>
            </a:r>
            <a:r>
              <a:rPr lang="en-US" dirty="0"/>
              <a:t>: using or attempting to use unauthorized materials or information; giving or receiving unauthorized assistance during an examination or other academic exercise. </a:t>
            </a:r>
          </a:p>
          <a:p>
            <a:r>
              <a:rPr lang="en-US" b="1" dirty="0"/>
              <a:t>Plagiarism</a:t>
            </a:r>
            <a:r>
              <a:rPr lang="en-US" dirty="0"/>
              <a:t>: using another's </a:t>
            </a:r>
            <a:r>
              <a:rPr lang="en-US" u="sng" dirty="0"/>
              <a:t>words or ideas</a:t>
            </a:r>
            <a:r>
              <a:rPr lang="en-US" dirty="0"/>
              <a:t> without acknowledgment.</a:t>
            </a:r>
          </a:p>
          <a:p>
            <a:r>
              <a:rPr lang="en-US" dirty="0"/>
              <a:t>Examples include:</a:t>
            </a:r>
          </a:p>
          <a:p>
            <a:r>
              <a:rPr lang="en-US" dirty="0"/>
              <a:t>· failing to use quotation marks when quoting from a source; and</a:t>
            </a:r>
          </a:p>
          <a:p>
            <a:r>
              <a:rPr lang="en-US" dirty="0"/>
              <a:t>· failing to reference distinctive ideas from a source.</a:t>
            </a:r>
          </a:p>
          <a:p>
            <a:r>
              <a:rPr lang="en-US" b="1" dirty="0"/>
              <a:t>Misrepresentation</a:t>
            </a:r>
            <a:r>
              <a:rPr lang="en-US" dirty="0"/>
              <a:t>: falsifying, altering, or misstating the contents of academically related documents, sources, or assignments. </a:t>
            </a:r>
          </a:p>
          <a:p>
            <a:endParaRPr lang="en-US" dirty="0"/>
          </a:p>
        </p:txBody>
      </p:sp>
    </p:spTree>
    <p:extLst>
      <p:ext uri="{BB962C8B-B14F-4D97-AF65-F5344CB8AC3E}">
        <p14:creationId xmlns:p14="http://schemas.microsoft.com/office/powerpoint/2010/main" val="1253763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84200"/>
          </a:xfrm>
        </p:spPr>
        <p:txBody>
          <a:bodyPr>
            <a:normAutofit fontScale="90000"/>
          </a:bodyPr>
          <a:lstStyle/>
          <a:p>
            <a:pPr algn="ctr"/>
            <a:r>
              <a:rPr lang="en-US" dirty="0" smtClean="0">
                <a:solidFill>
                  <a:schemeClr val="accent4"/>
                </a:solidFill>
              </a:rPr>
              <a:t>Plagiarism Defined</a:t>
            </a:r>
            <a:endParaRPr lang="en-US" dirty="0">
              <a:solidFill>
                <a:schemeClr val="accent4"/>
              </a:solidFill>
            </a:endParaRPr>
          </a:p>
        </p:txBody>
      </p:sp>
      <p:sp>
        <p:nvSpPr>
          <p:cNvPr id="3" name="Content Placeholder 2"/>
          <p:cNvSpPr>
            <a:spLocks noGrp="1"/>
          </p:cNvSpPr>
          <p:nvPr>
            <p:ph idx="1"/>
          </p:nvPr>
        </p:nvSpPr>
        <p:spPr>
          <a:xfrm>
            <a:off x="677334" y="1176867"/>
            <a:ext cx="8596668" cy="4864495"/>
          </a:xfrm>
        </p:spPr>
        <p:txBody>
          <a:bodyPr>
            <a:normAutofit lnSpcReduction="10000"/>
          </a:bodyPr>
          <a:lstStyle/>
          <a:p>
            <a:r>
              <a:rPr lang="en-US" dirty="0" smtClean="0"/>
              <a:t>In </a:t>
            </a:r>
            <a:r>
              <a:rPr lang="en-US" dirty="0"/>
              <a:t>essence, plagiarism means to use someone else’s work without giving proper credit to the originator. The “work” could be published or unpublished materials, including such things as art, computer programs, graphs, music, websites, or any other form of creative or original expression. The act of plagiarism can be committed </a:t>
            </a:r>
            <a:r>
              <a:rPr lang="en-US" i="1" dirty="0"/>
              <a:t>deliberately</a:t>
            </a:r>
            <a:r>
              <a:rPr lang="en-US" dirty="0"/>
              <a:t>, as in </a:t>
            </a:r>
          </a:p>
          <a:p>
            <a:r>
              <a:rPr lang="en-US" b="1" dirty="0"/>
              <a:t>1)  purchasing a research paper from a commercial source (term paper mill),</a:t>
            </a:r>
            <a:r>
              <a:rPr lang="en-US" dirty="0"/>
              <a:t>         </a:t>
            </a:r>
            <a:endParaRPr lang="en-US" dirty="0" smtClean="0"/>
          </a:p>
          <a:p>
            <a:r>
              <a:rPr lang="en-US" dirty="0" smtClean="0"/>
              <a:t> </a:t>
            </a:r>
            <a:r>
              <a:rPr lang="en-US" b="1" dirty="0"/>
              <a:t>2) “borrowing” a completed paper from a student who had previously </a:t>
            </a:r>
            <a:r>
              <a:rPr lang="en-US" b="1" dirty="0" smtClean="0"/>
              <a:t>taken the </a:t>
            </a:r>
            <a:r>
              <a:rPr lang="en-US" b="1" dirty="0"/>
              <a:t>same </a:t>
            </a:r>
            <a:r>
              <a:rPr lang="en-US" b="1" dirty="0" smtClean="0"/>
              <a:t>class and passing that paper off as your own work, </a:t>
            </a:r>
            <a:endParaRPr lang="en-US" dirty="0"/>
          </a:p>
          <a:p>
            <a:r>
              <a:rPr lang="en-US" b="1" dirty="0"/>
              <a:t>3) having someone else write a paper for you, or </a:t>
            </a:r>
            <a:endParaRPr lang="en-US" dirty="0"/>
          </a:p>
          <a:p>
            <a:r>
              <a:rPr lang="en-US" b="1" dirty="0"/>
              <a:t>4) by downloading material from the Internet and submitting it as your own work.  </a:t>
            </a:r>
            <a:endParaRPr lang="en-US" dirty="0"/>
          </a:p>
          <a:p>
            <a:pPr marL="0" indent="0">
              <a:buNone/>
            </a:pPr>
            <a:endParaRPr lang="en-US" dirty="0"/>
          </a:p>
          <a:p>
            <a:r>
              <a:rPr lang="en-US" dirty="0"/>
              <a:t>It can even be </a:t>
            </a:r>
            <a:r>
              <a:rPr lang="en-US" b="1" dirty="0"/>
              <a:t>submitting a paper that you prepared for one class as fulfillment for an assignment in another class without receiving permission from your instructor</a:t>
            </a:r>
            <a:r>
              <a:rPr lang="en-US" dirty="0"/>
              <a:t>. The latter is a form of </a:t>
            </a:r>
            <a:r>
              <a:rPr lang="en-US" b="1" dirty="0"/>
              <a:t>“self plagiarism.”</a:t>
            </a:r>
            <a:endParaRPr lang="en-US" dirty="0"/>
          </a:p>
          <a:p>
            <a:endParaRPr lang="en-US" dirty="0"/>
          </a:p>
        </p:txBody>
      </p:sp>
    </p:spTree>
    <p:extLst>
      <p:ext uri="{BB962C8B-B14F-4D97-AF65-F5344CB8AC3E}">
        <p14:creationId xmlns:p14="http://schemas.microsoft.com/office/powerpoint/2010/main" val="3375369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85800"/>
          </a:xfrm>
        </p:spPr>
        <p:txBody>
          <a:bodyPr>
            <a:normAutofit/>
          </a:bodyPr>
          <a:lstStyle/>
          <a:p>
            <a:r>
              <a:rPr lang="en-US" sz="3200" dirty="0" smtClean="0">
                <a:solidFill>
                  <a:schemeClr val="accent4"/>
                </a:solidFill>
              </a:rPr>
              <a:t>Beware of Unintentional Plagiarism</a:t>
            </a:r>
            <a:endParaRPr lang="en-US" sz="3200" dirty="0">
              <a:solidFill>
                <a:schemeClr val="accent4"/>
              </a:solidFill>
            </a:endParaRPr>
          </a:p>
        </p:txBody>
      </p:sp>
      <p:sp>
        <p:nvSpPr>
          <p:cNvPr id="3" name="Content Placeholder 2"/>
          <p:cNvSpPr>
            <a:spLocks noGrp="1"/>
          </p:cNvSpPr>
          <p:nvPr>
            <p:ph idx="1"/>
          </p:nvPr>
        </p:nvSpPr>
        <p:spPr>
          <a:xfrm>
            <a:off x="677334" y="1253067"/>
            <a:ext cx="8596668" cy="4788295"/>
          </a:xfrm>
        </p:spPr>
        <p:txBody>
          <a:bodyPr/>
          <a:lstStyle/>
          <a:p>
            <a:r>
              <a:rPr lang="en-US" sz="2000" dirty="0"/>
              <a:t>Plagiarism can </a:t>
            </a:r>
            <a:r>
              <a:rPr lang="en-US" sz="2000" dirty="0" smtClean="0"/>
              <a:t>occur </a:t>
            </a:r>
            <a:r>
              <a:rPr lang="en-US" sz="2000" i="1" dirty="0"/>
              <a:t>unintentionally</a:t>
            </a:r>
            <a:r>
              <a:rPr lang="en-US" sz="2000" dirty="0"/>
              <a:t>.  This happens when you have been careless in taking notes—neglecting to record quotations word-for-word or omitting quotations marks and the appropriate citation for the source of the quotation. It can also happen when you have not paraphrased another’s words properly, when you have neglected to cite or give credit to authors as you have summarized their work, or when you have incorrectly assumed that a fact is common knowledge and thus have failed to indicate the source of your information.  </a:t>
            </a:r>
            <a:endParaRPr lang="en-US" sz="2000" dirty="0" smtClean="0"/>
          </a:p>
          <a:p>
            <a:pPr marL="0" indent="0">
              <a:buNone/>
            </a:pPr>
            <a:endParaRPr lang="en-US" dirty="0"/>
          </a:p>
          <a:p>
            <a:r>
              <a:rPr lang="en-US" dirty="0" smtClean="0"/>
              <a:t>Ignorance </a:t>
            </a:r>
            <a:r>
              <a:rPr lang="en-US" dirty="0"/>
              <a:t>or a lack of understanding is no excuse for plagiarism—it is still </a:t>
            </a:r>
            <a:r>
              <a:rPr lang="en-US" b="1" i="1" dirty="0"/>
              <a:t>wrong</a:t>
            </a:r>
            <a:r>
              <a:rPr lang="en-US" b="1" dirty="0"/>
              <a:t>!</a:t>
            </a:r>
            <a:endParaRPr lang="en-US" dirty="0"/>
          </a:p>
          <a:p>
            <a:endParaRPr lang="en-US" dirty="0"/>
          </a:p>
        </p:txBody>
      </p:sp>
    </p:spTree>
    <p:extLst>
      <p:ext uri="{BB962C8B-B14F-4D97-AF65-F5344CB8AC3E}">
        <p14:creationId xmlns:p14="http://schemas.microsoft.com/office/powerpoint/2010/main" val="16569216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p:txBody>
          <a:bodyPr/>
          <a:lstStyle/>
          <a:p>
            <a:r>
              <a:rPr lang="en-US" dirty="0"/>
              <a:t>Hacker, D. &amp; </a:t>
            </a:r>
            <a:r>
              <a:rPr lang="en-US" dirty="0" err="1"/>
              <a:t>Sommers</a:t>
            </a:r>
            <a:r>
              <a:rPr lang="en-US" dirty="0"/>
              <a:t>, N. (Eds.). (2011). </a:t>
            </a:r>
            <a:r>
              <a:rPr lang="en-US" i="1" dirty="0"/>
              <a:t>A writer’s reference</a:t>
            </a:r>
            <a:r>
              <a:rPr lang="en-US" dirty="0"/>
              <a:t> (7</a:t>
            </a:r>
            <a:r>
              <a:rPr lang="en-US" baseline="30000" dirty="0"/>
              <a:t>th</a:t>
            </a:r>
            <a:r>
              <a:rPr lang="en-US" dirty="0"/>
              <a:t> ed.). 	</a:t>
            </a:r>
            <a:r>
              <a:rPr lang="en-US" dirty="0" smtClean="0"/>
              <a:t>Boston</a:t>
            </a:r>
            <a:r>
              <a:rPr lang="en-US" dirty="0"/>
              <a:t>, MA: Bedford/St. Martin’s</a:t>
            </a:r>
            <a:r>
              <a:rPr lang="en-US" dirty="0" smtClean="0"/>
              <a:t>.</a:t>
            </a:r>
          </a:p>
          <a:p>
            <a:r>
              <a:rPr lang="en-US" dirty="0">
                <a:solidFill>
                  <a:schemeClr val="tx1"/>
                </a:solidFill>
              </a:rPr>
              <a:t>Purdue Owl. </a:t>
            </a:r>
            <a:r>
              <a:rPr lang="en-US" dirty="0" smtClean="0">
                <a:solidFill>
                  <a:schemeClr val="tx1"/>
                </a:solidFill>
              </a:rPr>
              <a:t>(2013). Avoiding </a:t>
            </a:r>
            <a:r>
              <a:rPr lang="en-US" dirty="0">
                <a:solidFill>
                  <a:schemeClr val="tx1"/>
                </a:solidFill>
              </a:rPr>
              <a:t>plagiarism: Overview and contradictions. 	</a:t>
            </a:r>
            <a:r>
              <a:rPr lang="en-US" dirty="0" smtClean="0">
                <a:solidFill>
                  <a:schemeClr val="tx1"/>
                </a:solidFill>
              </a:rPr>
              <a:t>Retrieved from </a:t>
            </a:r>
            <a:r>
              <a:rPr lang="en-US" dirty="0" smtClean="0">
                <a:solidFill>
                  <a:schemeClr val="tx1"/>
                </a:solidFill>
                <a:hlinkClick r:id="rId2"/>
              </a:rPr>
              <a:t>https</a:t>
            </a:r>
            <a:r>
              <a:rPr lang="en-US" dirty="0">
                <a:solidFill>
                  <a:schemeClr val="tx1"/>
                </a:solidFill>
                <a:hlinkClick r:id="rId2"/>
              </a:rPr>
              <a:t>://</a:t>
            </a:r>
            <a:r>
              <a:rPr lang="en-US" dirty="0" smtClean="0">
                <a:solidFill>
                  <a:schemeClr val="tx1"/>
                </a:solidFill>
                <a:hlinkClick r:id="rId2"/>
              </a:rPr>
              <a:t>owl.english.purdue.edu/owl/resource/589/01</a:t>
            </a:r>
            <a:endParaRPr lang="en-US" dirty="0" smtClean="0">
              <a:solidFill>
                <a:schemeClr val="tx1"/>
              </a:solidFill>
            </a:endParaRPr>
          </a:p>
          <a:p>
            <a:r>
              <a:rPr lang="en-US" i="1" dirty="0" smtClean="0">
                <a:solidFill>
                  <a:schemeClr val="tx1"/>
                </a:solidFill>
              </a:rPr>
              <a:t>University of North Alabama Catalog 2013-2014</a:t>
            </a:r>
            <a:r>
              <a:rPr lang="en-US" dirty="0" smtClean="0">
                <a:solidFill>
                  <a:schemeClr val="tx1"/>
                </a:solidFill>
              </a:rPr>
              <a:t>. (2013). Florence, AL: The 	University of North Alabama.</a:t>
            </a:r>
            <a:endParaRPr lang="en-US" dirty="0"/>
          </a:p>
          <a:p>
            <a:endParaRPr lang="en-US" dirty="0"/>
          </a:p>
        </p:txBody>
      </p:sp>
    </p:spTree>
    <p:extLst>
      <p:ext uri="{BB962C8B-B14F-4D97-AF65-F5344CB8AC3E}">
        <p14:creationId xmlns:p14="http://schemas.microsoft.com/office/powerpoint/2010/main" val="609142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61474"/>
          </a:xfrm>
        </p:spPr>
        <p:txBody>
          <a:bodyPr>
            <a:normAutofit fontScale="90000"/>
          </a:bodyPr>
          <a:lstStyle/>
          <a:p>
            <a:r>
              <a:rPr lang="en-US" dirty="0" smtClean="0"/>
              <a:t>WHAT IS PLAGIARISM?</a:t>
            </a:r>
            <a:endParaRPr lang="en-US" dirty="0"/>
          </a:p>
        </p:txBody>
      </p:sp>
      <p:sp>
        <p:nvSpPr>
          <p:cNvPr id="3" name="Content Placeholder 2"/>
          <p:cNvSpPr>
            <a:spLocks noGrp="1"/>
          </p:cNvSpPr>
          <p:nvPr>
            <p:ph idx="1"/>
          </p:nvPr>
        </p:nvSpPr>
        <p:spPr>
          <a:xfrm>
            <a:off x="677334" y="1171075"/>
            <a:ext cx="8596668" cy="5686926"/>
          </a:xfrm>
        </p:spPr>
        <p:txBody>
          <a:bodyPr>
            <a:normAutofit/>
          </a:bodyPr>
          <a:lstStyle/>
          <a:p>
            <a:r>
              <a:rPr lang="en-US" sz="2400" dirty="0" smtClean="0">
                <a:solidFill>
                  <a:schemeClr val="tx1"/>
                </a:solidFill>
              </a:rPr>
              <a:t>Plagiarism is defined as: to take and use (thoughts, writings, inventions, etc., of another person) as one’s own.</a:t>
            </a:r>
          </a:p>
          <a:p>
            <a:r>
              <a:rPr lang="en-US" sz="2400" dirty="0" smtClean="0"/>
              <a:t>According to the Purdue Owl website:</a:t>
            </a:r>
          </a:p>
          <a:p>
            <a:pPr marL="0" indent="0">
              <a:buNone/>
            </a:pPr>
            <a:r>
              <a:rPr lang="en-US" sz="2400" dirty="0"/>
              <a:t>	</a:t>
            </a:r>
            <a:r>
              <a:rPr lang="en-US" sz="2400" dirty="0" smtClean="0"/>
              <a:t>Research-based </a:t>
            </a:r>
            <a:r>
              <a:rPr lang="en-US" sz="2400" dirty="0"/>
              <a:t>writing in American institutions, both educational and corporate, is filled with rules that writers, particularly beginners, aren't aware of or don't know how to follow. Many of these rules have to do with research and proper citation. Gaining familiarity with these rules, however, is critically important, as inadvertent mistakes can lead to charges of </a:t>
            </a:r>
            <a:r>
              <a:rPr lang="en-US" sz="2400" b="1" dirty="0"/>
              <a:t>plagiarism</a:t>
            </a:r>
            <a:r>
              <a:rPr lang="en-US" sz="2400" dirty="0"/>
              <a:t>, which is the uncredited use (both intentional and unintentional) of somebody else's words or ideas.</a:t>
            </a:r>
          </a:p>
          <a:p>
            <a:pPr marL="0" indent="0">
              <a:buNone/>
            </a:pPr>
            <a:r>
              <a:rPr lang="en-US" dirty="0" smtClean="0"/>
              <a:t>	</a:t>
            </a:r>
            <a:endParaRPr lang="en-US" dirty="0" smtClean="0">
              <a:solidFill>
                <a:schemeClr val="tx1"/>
              </a:solidFill>
            </a:endParaRPr>
          </a:p>
          <a:p>
            <a:endParaRPr lang="en-US" dirty="0">
              <a:solidFill>
                <a:schemeClr val="tx1"/>
              </a:solidFill>
            </a:endParaRPr>
          </a:p>
        </p:txBody>
      </p:sp>
      <p:sp>
        <p:nvSpPr>
          <p:cNvPr id="4" name="Rectangle 1">
            <a:hlinkClick r:id="rId2" tooltip="Page 3"/>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5" name="Rectangle 2">
            <a:hlinkClick r:id="rId2" tooltip="Page 3"/>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581165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Plagiarism in Western Culture</a:t>
            </a:r>
            <a:endParaRPr lang="en-US" dirty="0"/>
          </a:p>
        </p:txBody>
      </p:sp>
      <p:sp>
        <p:nvSpPr>
          <p:cNvPr id="3" name="Content Placeholder 2"/>
          <p:cNvSpPr>
            <a:spLocks noGrp="1"/>
          </p:cNvSpPr>
          <p:nvPr>
            <p:ph idx="1"/>
          </p:nvPr>
        </p:nvSpPr>
        <p:spPr>
          <a:xfrm>
            <a:off x="677334" y="1210733"/>
            <a:ext cx="8596668" cy="4830629"/>
          </a:xfrm>
        </p:spPr>
        <p:txBody>
          <a:bodyPr/>
          <a:lstStyle/>
          <a:p>
            <a:r>
              <a:rPr lang="en-US" sz="2000" dirty="0"/>
              <a:t>While some rhetorical traditions may not insist so heavily on documenting sources of words, ideas, images, sounds, etc., American academic rhetorical tradition does. A charge of plagiarism can have severe consequences, including expulsion from a university or loss of a job, not to mention a writer's loss of credibility and professional standing. </a:t>
            </a:r>
            <a:endParaRPr lang="en-US" sz="2000" dirty="0" smtClean="0"/>
          </a:p>
          <a:p>
            <a:r>
              <a:rPr lang="en-US" sz="2000" b="1" dirty="0"/>
              <a:t>In the United States, ideas are considered the property of their author. It is </a:t>
            </a:r>
            <a:r>
              <a:rPr lang="en-US" sz="2000" b="1" dirty="0" smtClean="0"/>
              <a:t>considered </a:t>
            </a:r>
            <a:r>
              <a:rPr lang="en-US" sz="2000" b="1" dirty="0"/>
              <a:t>stealing to use the ideas of another in a paper or </a:t>
            </a:r>
            <a:r>
              <a:rPr lang="en-US" sz="2000" b="1" dirty="0" smtClean="0"/>
              <a:t>presentation without </a:t>
            </a:r>
            <a:r>
              <a:rPr lang="en-US" sz="2000" b="1" dirty="0"/>
              <a:t>giving the credit to the originator of the idea…Americans value </a:t>
            </a:r>
            <a:r>
              <a:rPr lang="en-US" sz="2000" b="1" dirty="0" smtClean="0"/>
              <a:t>originality </a:t>
            </a:r>
            <a:r>
              <a:rPr lang="en-US" sz="2000" b="1" dirty="0"/>
              <a:t>and individual achievement. These values are reflected in the rules of </a:t>
            </a:r>
            <a:r>
              <a:rPr lang="en-US" sz="2000" b="1" dirty="0" smtClean="0"/>
              <a:t>Academic </a:t>
            </a:r>
            <a:r>
              <a:rPr lang="en-US" sz="2000" b="1" dirty="0"/>
              <a:t>Honesty  (</a:t>
            </a:r>
            <a:r>
              <a:rPr lang="en-US" sz="2000" b="1" dirty="0" err="1"/>
              <a:t>Pennycook</a:t>
            </a:r>
            <a:r>
              <a:rPr lang="en-US" sz="2000" b="1" dirty="0"/>
              <a:t>, 1996, p. 14). </a:t>
            </a:r>
            <a:endParaRPr lang="en-US" sz="2000" dirty="0"/>
          </a:p>
          <a:p>
            <a:endParaRPr lang="en-US" dirty="0"/>
          </a:p>
        </p:txBody>
      </p:sp>
    </p:spTree>
    <p:extLst>
      <p:ext uri="{BB962C8B-B14F-4D97-AF65-F5344CB8AC3E}">
        <p14:creationId xmlns:p14="http://schemas.microsoft.com/office/powerpoint/2010/main" val="952570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77516"/>
          </a:xfrm>
        </p:spPr>
        <p:txBody>
          <a:bodyPr>
            <a:normAutofit fontScale="90000"/>
          </a:bodyPr>
          <a:lstStyle/>
          <a:p>
            <a:r>
              <a:rPr lang="en-US" dirty="0" smtClean="0"/>
              <a:t>Avoiding Plagiarism: Tips to Remember</a:t>
            </a:r>
            <a:endParaRPr lang="en-US" dirty="0"/>
          </a:p>
        </p:txBody>
      </p:sp>
      <p:sp>
        <p:nvSpPr>
          <p:cNvPr id="3" name="Content Placeholder 2"/>
          <p:cNvSpPr>
            <a:spLocks noGrp="1"/>
          </p:cNvSpPr>
          <p:nvPr>
            <p:ph idx="1"/>
          </p:nvPr>
        </p:nvSpPr>
        <p:spPr>
          <a:xfrm>
            <a:off x="677334" y="1187117"/>
            <a:ext cx="8596668" cy="5550567"/>
          </a:xfrm>
        </p:spPr>
        <p:txBody>
          <a:bodyPr>
            <a:normAutofit/>
          </a:bodyPr>
          <a:lstStyle/>
          <a:p>
            <a:r>
              <a:rPr lang="en-US" b="1" i="1" dirty="0"/>
              <a:t>Avoiding Plagiarism</a:t>
            </a:r>
            <a:endParaRPr lang="en-US" dirty="0"/>
          </a:p>
          <a:p>
            <a:r>
              <a:rPr lang="en-US" sz="2100" dirty="0"/>
              <a:t>Hacker </a:t>
            </a:r>
            <a:r>
              <a:rPr lang="en-US" sz="2100" dirty="0" smtClean="0"/>
              <a:t>and </a:t>
            </a:r>
            <a:r>
              <a:rPr lang="en-US" sz="2100" dirty="0" err="1"/>
              <a:t>Sommers</a:t>
            </a:r>
            <a:r>
              <a:rPr lang="en-US" sz="2100" dirty="0"/>
              <a:t> (2011) suggest, “As you take notes and jot down ideas, be careful not to use language from sources unless you clearly identify borrowed words and phrases as quotations. Even if you half-copy the author’s sentences – either by mixing the author’s phrases with your own without using quotation marks or by plugging your synonyms into the author’s sentences structure – you are committing plagiarism, a serious academic </a:t>
            </a:r>
            <a:r>
              <a:rPr lang="en-US" sz="2100" dirty="0" smtClean="0"/>
              <a:t>offense”(</a:t>
            </a:r>
            <a:r>
              <a:rPr lang="en-US" sz="2100" dirty="0"/>
              <a:t>p. 411</a:t>
            </a:r>
            <a:r>
              <a:rPr lang="en-US" sz="2100" dirty="0" smtClean="0"/>
              <a:t>). </a:t>
            </a:r>
            <a:endParaRPr lang="en-US" sz="2100" dirty="0"/>
          </a:p>
          <a:p>
            <a:r>
              <a:rPr lang="en-US" sz="2100" dirty="0" smtClean="0"/>
              <a:t>Hacker and </a:t>
            </a:r>
            <a:r>
              <a:rPr lang="en-US" sz="2100" dirty="0" err="1" smtClean="0"/>
              <a:t>Sommers</a:t>
            </a:r>
            <a:r>
              <a:rPr lang="en-US" sz="2100" dirty="0" smtClean="0"/>
              <a:t> (2011)conclude </a:t>
            </a:r>
            <a:r>
              <a:rPr lang="en-US" sz="2100" dirty="0"/>
              <a:t>that there are several distinct ways to plagiarize: “(1) failing to cite quotations and borrowed ideas, (2) failing to enclose borrowed language in quotation marks, and (3) failing to put summaries and paraphrases in your own </a:t>
            </a:r>
            <a:r>
              <a:rPr lang="en-US" sz="2100" dirty="0" smtClean="0"/>
              <a:t>words” (p</a:t>
            </a:r>
            <a:r>
              <a:rPr lang="en-US" sz="2100" dirty="0"/>
              <a:t>. L-24</a:t>
            </a:r>
            <a:r>
              <a:rPr lang="en-US" sz="2100" dirty="0" smtClean="0"/>
              <a:t>).</a:t>
            </a:r>
          </a:p>
          <a:p>
            <a:pPr marL="0" indent="0">
              <a:buNone/>
            </a:pPr>
            <a:endParaRPr lang="en-US" dirty="0"/>
          </a:p>
          <a:p>
            <a:endParaRPr lang="en-US" dirty="0" smtClean="0"/>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3311243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12296"/>
            <a:ext cx="8596668" cy="577515"/>
          </a:xfrm>
        </p:spPr>
        <p:txBody>
          <a:bodyPr>
            <a:normAutofit fontScale="90000"/>
          </a:bodyPr>
          <a:lstStyle/>
          <a:p>
            <a:r>
              <a:rPr lang="en-US" dirty="0" smtClean="0"/>
              <a:t>Example of Plagiarism</a:t>
            </a:r>
            <a:endParaRPr lang="en-US" dirty="0"/>
          </a:p>
        </p:txBody>
      </p:sp>
      <p:sp>
        <p:nvSpPr>
          <p:cNvPr id="3" name="Content Placeholder 2"/>
          <p:cNvSpPr>
            <a:spLocks noGrp="1"/>
          </p:cNvSpPr>
          <p:nvPr>
            <p:ph idx="1"/>
          </p:nvPr>
        </p:nvSpPr>
        <p:spPr>
          <a:xfrm>
            <a:off x="677334" y="689811"/>
            <a:ext cx="8596668" cy="6168189"/>
          </a:xfrm>
        </p:spPr>
        <p:txBody>
          <a:bodyPr>
            <a:normAutofit fontScale="92500" lnSpcReduction="20000"/>
          </a:bodyPr>
          <a:lstStyle/>
          <a:p>
            <a:r>
              <a:rPr lang="en-US" sz="2000" b="1" dirty="0"/>
              <a:t>Original Source</a:t>
            </a:r>
            <a:endParaRPr lang="en-US" sz="2000" dirty="0"/>
          </a:p>
          <a:p>
            <a:r>
              <a:rPr lang="en-US" sz="2000" dirty="0"/>
              <a:t>“Here again Glaspell’s story reflects a larger truth about the lives of rural women. Their isolation induced madness in many. </a:t>
            </a:r>
            <a:r>
              <a:rPr lang="en-US" dirty="0"/>
              <a:t>The rate of insanity in rural areas, especially for women, was a much-discussed subject in the second half of the nineteenth century.</a:t>
            </a:r>
            <a:r>
              <a:rPr lang="en-US" sz="2000" dirty="0"/>
              <a:t>”</a:t>
            </a:r>
          </a:p>
          <a:p>
            <a:pPr lvl="0"/>
            <a:r>
              <a:rPr lang="en-US" sz="2000" dirty="0"/>
              <a:t>Elaine Hedges, “Small T</a:t>
            </a:r>
            <a:r>
              <a:rPr lang="en-US" sz="2000" dirty="0" smtClean="0"/>
              <a:t>hings </a:t>
            </a:r>
            <a:r>
              <a:rPr lang="en-US" sz="2000" dirty="0"/>
              <a:t>R</a:t>
            </a:r>
            <a:r>
              <a:rPr lang="en-US" sz="2000" dirty="0" smtClean="0"/>
              <a:t>econsidered</a:t>
            </a:r>
            <a:r>
              <a:rPr lang="en-US" sz="2000" dirty="0"/>
              <a:t>: ‘A Jury of Her Peers</a:t>
            </a:r>
            <a:r>
              <a:rPr lang="en-US" sz="2000" dirty="0" smtClean="0"/>
              <a:t>,’” p</a:t>
            </a:r>
            <a:r>
              <a:rPr lang="en-US" sz="2000" dirty="0"/>
              <a:t>. </a:t>
            </a:r>
            <a:r>
              <a:rPr lang="en-US" sz="2000" dirty="0" smtClean="0"/>
              <a:t>59</a:t>
            </a:r>
          </a:p>
          <a:p>
            <a:pPr marL="0" lvl="0" indent="0">
              <a:buNone/>
            </a:pPr>
            <a:endParaRPr lang="en-US" sz="2000" dirty="0" smtClean="0"/>
          </a:p>
          <a:p>
            <a:r>
              <a:rPr lang="en-US" sz="2000" b="1" dirty="0" smtClean="0"/>
              <a:t>Plagiarism</a:t>
            </a:r>
            <a:endParaRPr lang="en-US" sz="2000" dirty="0"/>
          </a:p>
          <a:p>
            <a:r>
              <a:rPr lang="en-US" sz="2000" dirty="0"/>
              <a:t>Glaspell may or may not want us to believe that Minnie Wright’s murder of her husband is an insane act, but Minnie’s loneliness and isolation certainly could have driven her mad. As </a:t>
            </a:r>
            <a:r>
              <a:rPr lang="en-US" sz="2000" dirty="0">
                <a:solidFill>
                  <a:srgbClr val="FFC000"/>
                </a:solidFill>
              </a:rPr>
              <a:t>Elaine Hedges </a:t>
            </a:r>
            <a:r>
              <a:rPr lang="en-US" sz="2000" dirty="0"/>
              <a:t>notes, </a:t>
            </a:r>
            <a:r>
              <a:rPr lang="en-US" sz="2000" dirty="0">
                <a:solidFill>
                  <a:srgbClr val="FF0000"/>
                </a:solidFill>
              </a:rPr>
              <a:t>the rate of insanity in rural areas, especially for women, was a much-discussed subject in the second half of the nineteenth century </a:t>
            </a:r>
            <a:r>
              <a:rPr lang="en-US" sz="2000" dirty="0">
                <a:solidFill>
                  <a:srgbClr val="FFC000"/>
                </a:solidFill>
              </a:rPr>
              <a:t>(p. 59).</a:t>
            </a:r>
          </a:p>
          <a:p>
            <a:pPr marL="0" indent="0">
              <a:buNone/>
            </a:pPr>
            <a:endParaRPr lang="en-US" dirty="0" smtClean="0"/>
          </a:p>
          <a:p>
            <a:pPr marL="0" indent="0">
              <a:buNone/>
            </a:pPr>
            <a:endParaRPr lang="en-US" dirty="0"/>
          </a:p>
          <a:p>
            <a:r>
              <a:rPr lang="en-US" sz="2200" i="1" dirty="0" smtClean="0"/>
              <a:t>Note the “</a:t>
            </a:r>
            <a:r>
              <a:rPr lang="en-US" sz="2200" i="1" dirty="0" smtClean="0">
                <a:solidFill>
                  <a:srgbClr val="FF0000"/>
                </a:solidFill>
              </a:rPr>
              <a:t>borrowed</a:t>
            </a:r>
            <a:r>
              <a:rPr lang="en-US" sz="2200" i="1" dirty="0" smtClean="0"/>
              <a:t>” words from the original source. Even though the writer mentions the author and the provides the page number of the source, the plagiarism occurs because of the lack of quotation marks. This could be construed as intentional or unintentional plagiarism, but the reader has no way of knowing which.</a:t>
            </a:r>
            <a:endParaRPr lang="en-US" sz="2200" i="1" dirty="0"/>
          </a:p>
          <a:p>
            <a:endParaRPr lang="en-US" dirty="0"/>
          </a:p>
        </p:txBody>
      </p:sp>
    </p:spTree>
    <p:extLst>
      <p:ext uri="{BB962C8B-B14F-4D97-AF65-F5344CB8AC3E}">
        <p14:creationId xmlns:p14="http://schemas.microsoft.com/office/powerpoint/2010/main" val="4186532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Plagiarism Corrected</a:t>
            </a:r>
            <a:endParaRPr lang="en-US" dirty="0"/>
          </a:p>
        </p:txBody>
      </p:sp>
      <p:sp>
        <p:nvSpPr>
          <p:cNvPr id="3" name="Content Placeholder 2"/>
          <p:cNvSpPr>
            <a:spLocks noGrp="1"/>
          </p:cNvSpPr>
          <p:nvPr>
            <p:ph idx="1"/>
          </p:nvPr>
        </p:nvSpPr>
        <p:spPr/>
        <p:txBody>
          <a:bodyPr/>
          <a:lstStyle/>
          <a:p>
            <a:r>
              <a:rPr lang="en-US" sz="2400" b="1" dirty="0"/>
              <a:t>Correct Use of Borrowed Language in Quotation Marks</a:t>
            </a:r>
            <a:endParaRPr lang="en-US" sz="2400" dirty="0"/>
          </a:p>
          <a:p>
            <a:r>
              <a:rPr lang="en-US" sz="2400" dirty="0"/>
              <a:t>Glaspell may or may not want us to believe that Minnie Wright’s murder of her husband is an insane act, but Minnie’s loneliness and isolation certainly could have driven her mad. </a:t>
            </a:r>
            <a:r>
              <a:rPr lang="en-US" sz="2400" dirty="0">
                <a:solidFill>
                  <a:srgbClr val="00B050"/>
                </a:solidFill>
              </a:rPr>
              <a:t>As Elaine Hedges notes, “The rate of insanity in rural areas, especially for women, was a much-discussed subject in the second half of the nineteenth century” (p. 59).</a:t>
            </a:r>
          </a:p>
          <a:p>
            <a:endParaRPr lang="en-US" dirty="0"/>
          </a:p>
        </p:txBody>
      </p:sp>
    </p:spTree>
    <p:extLst>
      <p:ext uri="{BB962C8B-B14F-4D97-AF65-F5344CB8AC3E}">
        <p14:creationId xmlns:p14="http://schemas.microsoft.com/office/powerpoint/2010/main" val="1783562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
            <a:ext cx="8596668" cy="776614"/>
          </a:xfrm>
        </p:spPr>
        <p:txBody>
          <a:bodyPr/>
          <a:lstStyle/>
          <a:p>
            <a:r>
              <a:rPr lang="en-US" dirty="0" smtClean="0"/>
              <a:t>More Examples of Plagiarism</a:t>
            </a:r>
            <a:endParaRPr lang="en-US" dirty="0"/>
          </a:p>
        </p:txBody>
      </p:sp>
      <p:sp>
        <p:nvSpPr>
          <p:cNvPr id="3" name="Content Placeholder 2"/>
          <p:cNvSpPr>
            <a:spLocks noGrp="1"/>
          </p:cNvSpPr>
          <p:nvPr>
            <p:ph idx="1"/>
          </p:nvPr>
        </p:nvSpPr>
        <p:spPr>
          <a:xfrm>
            <a:off x="677334" y="776615"/>
            <a:ext cx="8596668" cy="6081385"/>
          </a:xfrm>
        </p:spPr>
        <p:txBody>
          <a:bodyPr>
            <a:normAutofit/>
          </a:bodyPr>
          <a:lstStyle/>
          <a:p>
            <a:r>
              <a:rPr lang="en-US" b="1" dirty="0"/>
              <a:t>Original Source</a:t>
            </a:r>
            <a:endParaRPr lang="en-US" dirty="0"/>
          </a:p>
          <a:p>
            <a:r>
              <a:rPr lang="en-US" dirty="0" smtClean="0"/>
              <a:t>“In </a:t>
            </a:r>
            <a:r>
              <a:rPr lang="en-US" dirty="0"/>
              <a:t>an effort to seek the causes of this disturbing trend, experts have pointed to a range of important potential contributors to the rise in childhood obesity that are unrelated to media</a:t>
            </a:r>
            <a:r>
              <a:rPr lang="en-US" dirty="0" smtClean="0"/>
              <a:t>.”</a:t>
            </a:r>
            <a:endParaRPr lang="en-US" dirty="0"/>
          </a:p>
          <a:p>
            <a:pPr marL="457200" lvl="1" indent="0">
              <a:buNone/>
            </a:pPr>
            <a:r>
              <a:rPr lang="en-US" dirty="0" smtClean="0"/>
              <a:t>		-</a:t>
            </a:r>
            <a:r>
              <a:rPr lang="en-US" dirty="0"/>
              <a:t>Henry J. Kaiser Family Foundation, “The Role of Media </a:t>
            </a:r>
            <a:r>
              <a:rPr lang="en-US" dirty="0" smtClean="0"/>
              <a:t>in </a:t>
            </a:r>
            <a:r>
              <a:rPr lang="en-US" dirty="0"/>
              <a:t>Childhood </a:t>
            </a:r>
            <a:r>
              <a:rPr lang="en-US" dirty="0" smtClean="0"/>
              <a:t>					Obesity</a:t>
            </a:r>
            <a:r>
              <a:rPr lang="en-US" dirty="0"/>
              <a:t>” (2004), p.1 </a:t>
            </a:r>
          </a:p>
          <a:p>
            <a:r>
              <a:rPr lang="en-US" b="1" dirty="0"/>
              <a:t>Unacceptable Borrowing of Phrases</a:t>
            </a:r>
            <a:endParaRPr lang="en-US" dirty="0"/>
          </a:p>
          <a:p>
            <a:r>
              <a:rPr lang="en-US" dirty="0"/>
              <a:t>According to the Henry J. Kaiser Family Foundation (2004), experts have </a:t>
            </a:r>
            <a:r>
              <a:rPr lang="en-US" dirty="0">
                <a:solidFill>
                  <a:srgbClr val="FF0000"/>
                </a:solidFill>
              </a:rPr>
              <a:t>indicated</a:t>
            </a:r>
            <a:r>
              <a:rPr lang="en-US" dirty="0"/>
              <a:t> a range of </a:t>
            </a:r>
            <a:r>
              <a:rPr lang="en-US" dirty="0">
                <a:solidFill>
                  <a:srgbClr val="FF0000"/>
                </a:solidFill>
              </a:rPr>
              <a:t>significant</a:t>
            </a:r>
            <a:r>
              <a:rPr lang="en-US" dirty="0"/>
              <a:t> potential contributors to the rise in childhood obesity that </a:t>
            </a:r>
            <a:r>
              <a:rPr lang="en-US" dirty="0">
                <a:solidFill>
                  <a:srgbClr val="FF0000"/>
                </a:solidFill>
              </a:rPr>
              <a:t>are not linked </a:t>
            </a:r>
            <a:r>
              <a:rPr lang="en-US" dirty="0"/>
              <a:t>to media (p. 1).</a:t>
            </a:r>
          </a:p>
          <a:p>
            <a:r>
              <a:rPr lang="en-US" b="1" dirty="0"/>
              <a:t>Unacceptable Borrowing of Structure</a:t>
            </a:r>
            <a:endParaRPr lang="en-US" dirty="0"/>
          </a:p>
          <a:p>
            <a:r>
              <a:rPr lang="en-US" dirty="0"/>
              <a:t>According to the Henry J. Kaiser Family Foundation (2004), </a:t>
            </a:r>
            <a:r>
              <a:rPr lang="en-US" dirty="0">
                <a:solidFill>
                  <a:schemeClr val="tx1"/>
                </a:solidFill>
              </a:rPr>
              <a:t>experts have </a:t>
            </a:r>
            <a:r>
              <a:rPr lang="en-US" dirty="0">
                <a:solidFill>
                  <a:srgbClr val="FF0000"/>
                </a:solidFill>
              </a:rPr>
              <a:t>identified a variety of key factors causing </a:t>
            </a:r>
            <a:r>
              <a:rPr lang="en-US" dirty="0"/>
              <a:t>a rise in childhood obesity, </a:t>
            </a:r>
            <a:r>
              <a:rPr lang="en-US" dirty="0">
                <a:solidFill>
                  <a:srgbClr val="FF0000"/>
                </a:solidFill>
              </a:rPr>
              <a:t>factors </a:t>
            </a:r>
            <a:r>
              <a:rPr lang="en-US" dirty="0"/>
              <a:t>that are not tied to media. (p. 1</a:t>
            </a:r>
            <a:r>
              <a:rPr lang="en-US" dirty="0" smtClean="0"/>
              <a:t>).</a:t>
            </a:r>
          </a:p>
          <a:p>
            <a:pPr marL="0" indent="0">
              <a:buNone/>
            </a:pPr>
            <a:endParaRPr lang="en-US" dirty="0" smtClean="0"/>
          </a:p>
          <a:p>
            <a:r>
              <a:rPr lang="en-US" i="1" dirty="0" smtClean="0"/>
              <a:t>Note that the writer has still borrowed the words from the original source and added a few words of his/her own to make it slightly different. However, the original text is still presented. This is plagiarized. </a:t>
            </a:r>
            <a:endParaRPr lang="en-US" i="1" dirty="0"/>
          </a:p>
          <a:p>
            <a:endParaRPr lang="en-US" dirty="0"/>
          </a:p>
        </p:txBody>
      </p:sp>
    </p:spTree>
    <p:extLst>
      <p:ext uri="{BB962C8B-B14F-4D97-AF65-F5344CB8AC3E}">
        <p14:creationId xmlns:p14="http://schemas.microsoft.com/office/powerpoint/2010/main" val="2749688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58872"/>
            <a:ext cx="8596668" cy="768262"/>
          </a:xfrm>
        </p:spPr>
        <p:txBody>
          <a:bodyPr/>
          <a:lstStyle/>
          <a:p>
            <a:r>
              <a:rPr lang="en-US" dirty="0" smtClean="0"/>
              <a:t>More Tips to Avoid Plagiarism</a:t>
            </a:r>
            <a:endParaRPr lang="en-US" dirty="0"/>
          </a:p>
        </p:txBody>
      </p:sp>
      <p:sp>
        <p:nvSpPr>
          <p:cNvPr id="3" name="Content Placeholder 2"/>
          <p:cNvSpPr>
            <a:spLocks noGrp="1"/>
          </p:cNvSpPr>
          <p:nvPr>
            <p:ph idx="1"/>
          </p:nvPr>
        </p:nvSpPr>
        <p:spPr>
          <a:xfrm>
            <a:off x="677334" y="889349"/>
            <a:ext cx="8596668" cy="5152014"/>
          </a:xfrm>
        </p:spPr>
        <p:txBody>
          <a:bodyPr/>
          <a:lstStyle/>
          <a:p>
            <a:pPr lvl="0">
              <a:buClr>
                <a:srgbClr val="90C226"/>
              </a:buClr>
            </a:pPr>
            <a:r>
              <a:rPr lang="en-US" sz="2400" dirty="0">
                <a:solidFill>
                  <a:prstClr val="black">
                    <a:lumMod val="75000"/>
                    <a:lumOff val="25000"/>
                  </a:prstClr>
                </a:solidFill>
              </a:rPr>
              <a:t>Hacker &amp; </a:t>
            </a:r>
            <a:r>
              <a:rPr lang="en-US" sz="2400" dirty="0" err="1">
                <a:solidFill>
                  <a:prstClr val="black">
                    <a:lumMod val="75000"/>
                    <a:lumOff val="25000"/>
                  </a:prstClr>
                </a:solidFill>
              </a:rPr>
              <a:t>Sommers</a:t>
            </a:r>
            <a:r>
              <a:rPr lang="en-US" sz="2400" dirty="0">
                <a:solidFill>
                  <a:prstClr val="black">
                    <a:lumMod val="75000"/>
                    <a:lumOff val="25000"/>
                  </a:prstClr>
                </a:solidFill>
              </a:rPr>
              <a:t> (2004) </a:t>
            </a:r>
            <a:r>
              <a:rPr lang="en-US" sz="2400" dirty="0" smtClean="0">
                <a:solidFill>
                  <a:prstClr val="black">
                    <a:lumMod val="75000"/>
                    <a:lumOff val="25000"/>
                  </a:prstClr>
                </a:solidFill>
              </a:rPr>
              <a:t>suggest </a:t>
            </a:r>
            <a:r>
              <a:rPr lang="en-US" sz="2400" dirty="0">
                <a:solidFill>
                  <a:prstClr val="black">
                    <a:lumMod val="75000"/>
                    <a:lumOff val="25000"/>
                  </a:prstClr>
                </a:solidFill>
              </a:rPr>
              <a:t>that “to avoid plagiarizing an author’s language, resist the temptation to look at the source while you are summarizing or paraphrasing. After you have read the passage you want to paraphrase, set the source aside. Ask yourself, “What is the author’s meaning?” In your own words, state your understanding of the author’s basic point. Return to the source and check that you haven’t used the author’s language or sentence structure or misrepresented the author’s ideas. When you fully understand another writer’s meaning, you can more easily and accurately present those ideas in your own words” (p. 503).</a:t>
            </a:r>
          </a:p>
          <a:p>
            <a:endParaRPr lang="en-US" dirty="0"/>
          </a:p>
        </p:txBody>
      </p:sp>
    </p:spTree>
    <p:extLst>
      <p:ext uri="{BB962C8B-B14F-4D97-AF65-F5344CB8AC3E}">
        <p14:creationId xmlns:p14="http://schemas.microsoft.com/office/powerpoint/2010/main" val="2569202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Acceptable Paraphrasing without </a:t>
            </a:r>
            <a:r>
              <a:rPr lang="en-US" dirty="0" smtClean="0"/>
              <a:t>Plagiarism</a:t>
            </a:r>
            <a:endParaRPr lang="en-US" dirty="0"/>
          </a:p>
        </p:txBody>
      </p:sp>
      <p:sp>
        <p:nvSpPr>
          <p:cNvPr id="3" name="Content Placeholder 2"/>
          <p:cNvSpPr>
            <a:spLocks noGrp="1"/>
          </p:cNvSpPr>
          <p:nvPr>
            <p:ph idx="1"/>
          </p:nvPr>
        </p:nvSpPr>
        <p:spPr>
          <a:xfrm>
            <a:off x="677334" y="1753645"/>
            <a:ext cx="8596668" cy="4287718"/>
          </a:xfrm>
        </p:spPr>
        <p:txBody>
          <a:bodyPr>
            <a:normAutofit/>
          </a:bodyPr>
          <a:lstStyle/>
          <a:p>
            <a:endParaRPr lang="en-US" b="1" dirty="0" smtClean="0"/>
          </a:p>
          <a:p>
            <a:r>
              <a:rPr lang="en-US" b="1" dirty="0"/>
              <a:t>Original Source</a:t>
            </a:r>
            <a:endParaRPr lang="en-US" dirty="0"/>
          </a:p>
          <a:p>
            <a:r>
              <a:rPr lang="en-US" dirty="0"/>
              <a:t>In an effort to seek the causes of this disturbing trend, experts have pointed to a range of important potential contributors to the rise in childhood obesity that are unrelated to media.</a:t>
            </a:r>
          </a:p>
          <a:p>
            <a:pPr marL="0" indent="0">
              <a:buNone/>
            </a:pPr>
            <a:r>
              <a:rPr lang="en-US" dirty="0" smtClean="0"/>
              <a:t>		-</a:t>
            </a:r>
            <a:r>
              <a:rPr lang="en-US" dirty="0"/>
              <a:t>Henry J. Kaiser Family Foundation, “The Role of Media </a:t>
            </a:r>
            <a:r>
              <a:rPr lang="en-US" dirty="0" smtClean="0"/>
              <a:t>in </a:t>
            </a:r>
            <a:r>
              <a:rPr lang="en-US" dirty="0"/>
              <a:t>Childhood </a:t>
            </a:r>
            <a:r>
              <a:rPr lang="en-US" dirty="0" smtClean="0"/>
              <a:t>				Obesity</a:t>
            </a:r>
            <a:r>
              <a:rPr lang="en-US" dirty="0"/>
              <a:t>” (2004), p.1 </a:t>
            </a:r>
          </a:p>
          <a:p>
            <a:pPr marL="0" indent="0">
              <a:buNone/>
            </a:pPr>
            <a:endParaRPr lang="en-US" b="1" dirty="0" smtClean="0"/>
          </a:p>
          <a:p>
            <a:r>
              <a:rPr lang="en-US" b="1" dirty="0" smtClean="0"/>
              <a:t>Acceptable </a:t>
            </a:r>
            <a:r>
              <a:rPr lang="en-US" b="1" dirty="0"/>
              <a:t>Paraphrase</a:t>
            </a:r>
            <a:endParaRPr lang="en-US" dirty="0"/>
          </a:p>
          <a:p>
            <a:r>
              <a:rPr lang="en-US" dirty="0"/>
              <a:t>A report by the Henry J. Kaiser Family Foundation (2004) </a:t>
            </a:r>
            <a:r>
              <a:rPr lang="en-US" dirty="0" smtClean="0"/>
              <a:t>concludes there are </a:t>
            </a:r>
            <a:r>
              <a:rPr lang="en-US" dirty="0"/>
              <a:t>causes other than media for the childhood obesity </a:t>
            </a:r>
            <a:r>
              <a:rPr lang="en-US" dirty="0" smtClean="0"/>
              <a:t>crisis (p. 1). </a:t>
            </a:r>
            <a:endParaRPr lang="en-US" dirty="0"/>
          </a:p>
          <a:p>
            <a:endParaRPr lang="en-US" dirty="0"/>
          </a:p>
        </p:txBody>
      </p:sp>
    </p:spTree>
    <p:extLst>
      <p:ext uri="{BB962C8B-B14F-4D97-AF65-F5344CB8AC3E}">
        <p14:creationId xmlns:p14="http://schemas.microsoft.com/office/powerpoint/2010/main" val="326025902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245</TotalTime>
  <Words>1049</Words>
  <Application>Microsoft Office PowerPoint</Application>
  <PresentationFormat>Custom</PresentationFormat>
  <Paragraphs>75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Facet</vt:lpstr>
      <vt:lpstr>PLAGIARISM:</vt:lpstr>
      <vt:lpstr>WHAT IS PLAGIARISM?</vt:lpstr>
      <vt:lpstr>Plagiarism in Western Culture</vt:lpstr>
      <vt:lpstr>Avoiding Plagiarism: Tips to Remember</vt:lpstr>
      <vt:lpstr>Example of Plagiarism</vt:lpstr>
      <vt:lpstr>Plagiarism Corrected</vt:lpstr>
      <vt:lpstr>More Examples of Plagiarism</vt:lpstr>
      <vt:lpstr>More Tips to Avoid Plagiarism</vt:lpstr>
      <vt:lpstr>Acceptable Paraphrasing without Plagiarism</vt:lpstr>
      <vt:lpstr>Statement on Academic Honesty from the  UNA 2013-2014 Catalog</vt:lpstr>
      <vt:lpstr>Plagiarism Defined</vt:lpstr>
      <vt:lpstr>Beware of Unintentional Plagiarism</vt:lpstr>
      <vt:lpstr>References</vt:lpstr>
    </vt:vector>
  </TitlesOfParts>
  <Company>University of North Alabama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PLAGIARISM:</dc:title>
  <dc:creator>Richards, Kathleen A.</dc:creator>
  <cp:lastModifiedBy>Information Technology Services</cp:lastModifiedBy>
  <cp:revision>16</cp:revision>
  <dcterms:created xsi:type="dcterms:W3CDTF">2014-08-29T14:12:21Z</dcterms:created>
  <dcterms:modified xsi:type="dcterms:W3CDTF">2015-03-03T21:26:07Z</dcterms:modified>
</cp:coreProperties>
</file>